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7" r:id="rId3"/>
    <p:sldId id="258" r:id="rId4"/>
    <p:sldId id="282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3" r:id="rId18"/>
    <p:sldId id="274" r:id="rId19"/>
    <p:sldId id="275" r:id="rId20"/>
    <p:sldId id="270" r:id="rId21"/>
    <p:sldId id="271" r:id="rId22"/>
    <p:sldId id="276" r:id="rId23"/>
    <p:sldId id="277" r:id="rId24"/>
    <p:sldId id="278" r:id="rId25"/>
    <p:sldId id="279" r:id="rId26"/>
    <p:sldId id="280" r:id="rId27"/>
    <p:sldId id="281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83" r:id="rId42"/>
    <p:sldId id="284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26" d="100"/>
          <a:sy n="126" d="100"/>
        </p:scale>
        <p:origin x="1995" y="75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054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E2FDC-73B8-48C7-BD58-16D23215973E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160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Tereza Kyselovská,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Mezinárodní právo procesní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v kolizním právu</a:t>
            </a:r>
          </a:p>
          <a:p>
            <a:r>
              <a:rPr lang="cs-CZ" i="1" dirty="0"/>
              <a:t>„Jak se chováš ke mně, tak se budu já chovat k Tobě.“</a:t>
            </a:r>
          </a:p>
          <a:p>
            <a:r>
              <a:rPr lang="cs-CZ" dirty="0"/>
              <a:t>Pro realizaci určitých úkonů je potřeba, aby je realizoval i druhý stát</a:t>
            </a:r>
          </a:p>
          <a:p>
            <a:r>
              <a:rPr lang="cs-CZ" dirty="0"/>
              <a:t>Formální a materiální</a:t>
            </a:r>
          </a:p>
          <a:p>
            <a:r>
              <a:rPr lang="cs-CZ" dirty="0"/>
              <a:t>V unifikované unijní (EU) úpravě se tento princip nevyskytuje, rozumí se samo sebou, členské státy EU fungují mj. na principu </a:t>
            </a:r>
            <a:r>
              <a:rPr lang="cs-CZ" i="1" dirty="0" err="1"/>
              <a:t>mutual</a:t>
            </a:r>
            <a:r>
              <a:rPr lang="cs-CZ" i="1" dirty="0"/>
              <a:t> trust </a:t>
            </a:r>
            <a:r>
              <a:rPr lang="cs-CZ" dirty="0"/>
              <a:t>apod.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9165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MPP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Klasická mnohost a tři množiny pramenů</a:t>
            </a:r>
          </a:p>
          <a:p>
            <a:pPr lvl="1"/>
            <a:r>
              <a:rPr lang="cs-CZ" dirty="0"/>
              <a:t>Vnitrostátní – ZMPS a OSŘ</a:t>
            </a:r>
          </a:p>
          <a:p>
            <a:pPr lvl="1"/>
            <a:r>
              <a:rPr lang="cs-CZ" dirty="0"/>
              <a:t>Mezinárodní – dvoustranné MS (smlouvy o právní pomoci), mnohostranné MS (Haagská konference mezinárodního práva soukromého)</a:t>
            </a:r>
          </a:p>
          <a:p>
            <a:pPr lvl="1"/>
            <a:r>
              <a:rPr lang="cs-CZ" dirty="0"/>
              <a:t>Právo EU – zejména nařízení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55015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MPP – nařízení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900" b="1" dirty="0"/>
              <a:t>Nařízení Rady (ES) č. 1215/2012 ze dne 12. prosince 2012 o příslušnosti a uznávání a výkonu soudních rozhodnutí v občanských a obchodních věcech (Nařízení Brusel Ibis)</a:t>
            </a:r>
            <a:endParaRPr lang="cs-CZ" sz="1900" dirty="0"/>
          </a:p>
          <a:p>
            <a:r>
              <a:rPr lang="cs-CZ" sz="1900" dirty="0"/>
              <a:t>Nařízení Rady (ES) č. 1346/2000 ze dne 29. května 2000 o úpadkovém řízení</a:t>
            </a:r>
          </a:p>
          <a:p>
            <a:r>
              <a:rPr lang="cs-CZ" sz="1900" dirty="0"/>
              <a:t>Nařízení Rady (ES) č. 1206/2001 ze dne 28. května 2001 o spolupráci soudů členských států při dokazování v občanských nebo obchodních věcech</a:t>
            </a:r>
          </a:p>
          <a:p>
            <a:r>
              <a:rPr lang="cs-CZ" sz="1900" dirty="0"/>
              <a:t>Nařízení Rady (ES) č. 2201/2003 ze dne 27. listopadu 2003 o příslušnosti a uznávání a výkonu rozhodnutí ve věcech manželských a ve věcech rodičovské zodpovědnosti a o zrušení nařízení Rady (ES) č.1347/2000</a:t>
            </a:r>
          </a:p>
          <a:p>
            <a:r>
              <a:rPr lang="cs-CZ" sz="1900" dirty="0"/>
              <a:t>Nařízení Evropského parlamentu a Rady (ES) č. 805/2004 ze dne 21. dubna 2004, kterým se zavádí evropský exekuční titul pro nesporné nároky</a:t>
            </a:r>
          </a:p>
          <a:p>
            <a:endParaRPr lang="cs-CZ" sz="19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17422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MPP – nařízení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900" dirty="0"/>
              <a:t>Nařízení Evropského parlamentu a Rady (ES) č. 1996/2006 ze dne 12. prosince 2006, kterým se zavádí řízení o evropském platebním rozkazu</a:t>
            </a:r>
          </a:p>
          <a:p>
            <a:r>
              <a:rPr lang="cs-CZ" sz="1900" dirty="0"/>
              <a:t>Nařízení Evropského parlamentu a Rady (ES) č. 861/2007 ze dne 11. července 2007, kterým se zavádí evropské řízení o drobných nárocích</a:t>
            </a:r>
          </a:p>
          <a:p>
            <a:r>
              <a:rPr lang="cs-CZ" sz="1900" dirty="0"/>
              <a:t>Nařízení Evropského parlamentu a Rady (ES) č. 1393/2007 ze dne 13. listopadu 2007 o doručování soudních a mimosoudních písemností ve věcech občanských a obchodních v členských státech (doručování písemností) a o zrušení nařízení Rady (ES) č. 1348/2000</a:t>
            </a:r>
          </a:p>
          <a:p>
            <a:r>
              <a:rPr lang="cs-CZ" sz="1900" dirty="0"/>
              <a:t>Nařízení Rady (ES) č. 4/2009 ze dne 18. prosince 2008 o příslušnosti, rozhodném právu, uznávání a výkonu rozhodnutí a o spolupráci ve věcech vyživovacích povinností</a:t>
            </a:r>
          </a:p>
          <a:p>
            <a:r>
              <a:rPr lang="cs-CZ" sz="1900" dirty="0"/>
              <a:t>Nařízení Evropského parlamentu a Rady (EU) č. 650/2012 ze dne 4. července 2012 o příslušnosti, rozhodném právu, uznávání a výkonu rozhodnutí a přijímání a výkonu veřejných listin v dědických věcech a o vytvoření evropského dědického osvědčení</a:t>
            </a:r>
          </a:p>
          <a:p>
            <a:endParaRPr lang="cs-CZ" sz="19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27551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instituty MPP</a:t>
            </a:r>
          </a:p>
        </p:txBody>
      </p:sp>
    </p:spTree>
    <p:extLst>
      <p:ext uri="{BB962C8B-B14F-4D97-AF65-F5344CB8AC3E}">
        <p14:creationId xmlns:p14="http://schemas.microsoft.com/office/powerpoint/2010/main" val="136540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Pravomoc/příslušnost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Pravomoc - souhrn oprávnění a povinností, které právní řád přiznává soudům jako státním orgánům</a:t>
            </a:r>
          </a:p>
          <a:p>
            <a:pPr lvl="1"/>
            <a:r>
              <a:rPr lang="cs-CZ" dirty="0"/>
              <a:t>Rozsah této pravomoci vymezuje pravomoc soudů ve vztahu k jiným státním orgánům</a:t>
            </a:r>
          </a:p>
          <a:p>
            <a:pPr lvl="1"/>
            <a:r>
              <a:rPr lang="cs-CZ" dirty="0"/>
              <a:t>Stanovena zvlášť pro jednotlivé druhy soudnictví (civilní, trestní, správní)</a:t>
            </a:r>
          </a:p>
          <a:p>
            <a:pPr lvl="1"/>
            <a:r>
              <a:rPr lang="cs-CZ" dirty="0"/>
              <a:t>Pokud je určitá věc či určitý spor v pravomoci soudů, je vždy třeba určit konkrétní soud, který má oprávnění danou věc projednat = příslušnost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7350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Pravomoc/příslušnost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Příslušnost</a:t>
            </a:r>
          </a:p>
          <a:p>
            <a:pPr lvl="1"/>
            <a:r>
              <a:rPr lang="cs-CZ" dirty="0"/>
              <a:t>Věcná - určuje soudy, které jsou oprávněny projednat věc jako soudy prvního stupně</a:t>
            </a:r>
          </a:p>
          <a:p>
            <a:pPr lvl="1"/>
            <a:r>
              <a:rPr lang="cs-CZ" dirty="0"/>
              <a:t>Místní - určuje oprávněný soud mezi soudy stejné roviny soudní soustavy</a:t>
            </a:r>
          </a:p>
          <a:p>
            <a:pPr lvl="1"/>
            <a:r>
              <a:rPr lang="cs-CZ" dirty="0"/>
              <a:t>Funkční - určuje soudy, které rozhodují o opravných prostředcích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12409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pravomoc/mezinárodní příslušnost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pravomoc – vymezení kompetence orgánů státu jako celku vůči kompetencím orgánů jiného státu</a:t>
            </a:r>
          </a:p>
          <a:p>
            <a:r>
              <a:rPr lang="cs-CZ" dirty="0"/>
              <a:t>Mezinárodní příslušnost – konkrétní soud, který danou věc bude řešit</a:t>
            </a:r>
          </a:p>
          <a:p>
            <a:endParaRPr lang="cs-CZ" dirty="0"/>
          </a:p>
          <a:p>
            <a:r>
              <a:rPr lang="cs-CZ" dirty="0"/>
              <a:t>Směřuje vně států</a:t>
            </a:r>
          </a:p>
          <a:p>
            <a:r>
              <a:rPr lang="cs-CZ" dirty="0"/>
              <a:t>Vyplývá z MPV – pravomoci nelze podřídit některé subjekty nebo řízení</a:t>
            </a:r>
          </a:p>
          <a:p>
            <a:r>
              <a:rPr lang="cs-CZ" dirty="0"/>
              <a:t>Vyplývá z povahy disciplíny – měla by být dána pouze ve věcech, ke kterým má stát nějakou vazbu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0050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pravomoc/mezinárodní příslušnost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Teritoriální aspekt</a:t>
            </a:r>
          </a:p>
          <a:p>
            <a:pPr lvl="1"/>
            <a:r>
              <a:rPr lang="cs-CZ" dirty="0"/>
              <a:t>Bydliště/ sídlo</a:t>
            </a:r>
          </a:p>
          <a:p>
            <a:pPr lvl="1"/>
            <a:r>
              <a:rPr lang="cs-CZ" dirty="0"/>
              <a:t>Událost – uzavření smlouvy, plnění, dodání, poškození, místo vzniku škodné události</a:t>
            </a:r>
          </a:p>
          <a:p>
            <a:r>
              <a:rPr lang="cs-CZ" dirty="0"/>
              <a:t>Personální aspekt</a:t>
            </a:r>
          </a:p>
          <a:p>
            <a:pPr lvl="1"/>
            <a:r>
              <a:rPr lang="cs-CZ" dirty="0"/>
              <a:t>Dopad na osoby bez ohledu na aktuální pobyt prostřednictvím jejich státní příslušnosti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4032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pravidlo určení příslušnost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6 odst. 1 ZMPS – </a:t>
            </a:r>
            <a:r>
              <a:rPr lang="cs-CZ" i="1" dirty="0"/>
              <a:t>Pravomoc českých soudů je dána, jestliže je podle procesních předpisů pro řízení místně příslušný soud na území České republiky, pokud z ustanovení tohoto zákona nebo jiného právního předpisu nevyplývá něco jiného.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3976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výkladu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Odpovědět na 2., 3. a 4. otázku z první prezentace </a:t>
            </a:r>
          </a:p>
          <a:p>
            <a:pPr lvl="1"/>
            <a:r>
              <a:rPr lang="cs-CZ" i="1" dirty="0"/>
              <a:t>Kde se budeme soudit?</a:t>
            </a:r>
          </a:p>
          <a:p>
            <a:pPr lvl="1"/>
            <a:r>
              <a:rPr lang="cs-CZ" i="1" dirty="0"/>
              <a:t>Jak se bude nakládat s rozhodnutím v cizině?</a:t>
            </a:r>
          </a:p>
          <a:p>
            <a:pPr lvl="1"/>
            <a:r>
              <a:rPr lang="cs-CZ" i="1" dirty="0"/>
              <a:t>Jak mezi sebou státy a jejich orgány spolupracují?</a:t>
            </a:r>
          </a:p>
          <a:p>
            <a:pPr marL="457200" lvl="1" indent="0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pravomoc (příslušnost)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Příklad 1</a:t>
            </a:r>
          </a:p>
          <a:p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Společnost A </a:t>
            </a:r>
            <a:r>
              <a:rPr lang="cs-CZ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společnost B, obě se sídlem v České republice, uzavřely kupní smlouvu, na základě které společnost A dodává společnosti B zboží. Společnost B nezaplatí kupní cenu a společnost A se rozhodne vymáhat příslušnou částku soudní cestou.</a:t>
            </a:r>
          </a:p>
          <a:p>
            <a:endParaRPr lang="cs-CZ" i="1" dirty="0"/>
          </a:p>
          <a:p>
            <a:r>
              <a:rPr lang="cs-CZ" dirty="0"/>
              <a:t>Řešení?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882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pravomoc (příslušnost)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 2</a:t>
            </a:r>
          </a:p>
          <a:p>
            <a:r>
              <a:rPr lang="cs-CZ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Společnost A se sídlem v České republice a společnost B, se sídlem v Německu uzavřely kupní smlouvu, na základě které společnost A dodává společnosti B zboží. Společnost B nezaplatí kupní cenu a společnost A se rozhodne vymáhat příslušnou částku soudní cestou.</a:t>
            </a:r>
          </a:p>
          <a:p>
            <a:endParaRPr lang="cs-CZ" dirty="0"/>
          </a:p>
          <a:p>
            <a:r>
              <a:rPr lang="cs-CZ" dirty="0"/>
              <a:t>Řešení?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Tereza Kyselovská,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6494D1-EF9E-4322-9481-E1714486AB73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56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mezinárodní pravomoci/příslušnosti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Výlučná</a:t>
            </a:r>
          </a:p>
          <a:p>
            <a:r>
              <a:rPr lang="cs-CZ" dirty="0"/>
              <a:t>Dohodnutá (prorogace)</a:t>
            </a:r>
          </a:p>
          <a:p>
            <a:r>
              <a:rPr lang="cs-CZ" dirty="0"/>
              <a:t>Speciální</a:t>
            </a:r>
          </a:p>
          <a:p>
            <a:r>
              <a:rPr lang="cs-CZ" dirty="0"/>
              <a:t>Alternativní</a:t>
            </a:r>
          </a:p>
          <a:p>
            <a:r>
              <a:rPr lang="cs-CZ" dirty="0"/>
              <a:t>Základní (obecná)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668153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Výlučná 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 má představu, že pouze jeho orgány mají pravomoc rozhodnout danou otázku</a:t>
            </a:r>
          </a:p>
          <a:p>
            <a:r>
              <a:rPr lang="cs-CZ" dirty="0"/>
              <a:t>Čl. 24 Nařízení Brusel Ibis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870702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Dohodnutá pravomoc (prorogace)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Prorogatio</a:t>
            </a:r>
            <a:r>
              <a:rPr lang="cs-CZ" i="1" dirty="0"/>
              <a:t> </a:t>
            </a:r>
            <a:r>
              <a:rPr lang="cs-CZ" i="1" dirty="0" err="1"/>
              <a:t>fori</a:t>
            </a:r>
            <a:endParaRPr lang="cs-CZ" i="1" dirty="0"/>
          </a:p>
          <a:p>
            <a:r>
              <a:rPr lang="cs-CZ" dirty="0"/>
              <a:t>Článek 25 Nařízení Brusel Ibis</a:t>
            </a:r>
          </a:p>
          <a:p>
            <a:r>
              <a:rPr lang="cs-CZ" i="1" dirty="0"/>
              <a:t>Veškeré spory vyplývající z této smlouvy budou řešeny u českých soudů.</a:t>
            </a:r>
          </a:p>
          <a:p>
            <a:r>
              <a:rPr lang="cs-CZ" dirty="0"/>
              <a:t>Prorogace vs. </a:t>
            </a:r>
            <a:r>
              <a:rPr lang="cs-CZ" dirty="0" err="1"/>
              <a:t>deorogace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65991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Speciální pravomoc/příslušnost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cs-CZ" dirty="0"/>
              <a:t>Ochrana slabší smluvní strany – spotřebitel, zaměstnanec, pojistník</a:t>
            </a:r>
          </a:p>
          <a:p>
            <a:r>
              <a:rPr lang="cs-CZ" dirty="0"/>
              <a:t>Články 10 až 23 Nařízení Brusel Ibis</a:t>
            </a:r>
          </a:p>
          <a:p>
            <a:r>
              <a:rPr lang="cs-CZ" dirty="0"/>
              <a:t>Typicky, slabší strana (spotřebitel) může být žalována pouze ve svém bydlišti, naopak může žalovat silnější stranu buď ve svém nebo jejím bydlišti</a:t>
            </a:r>
          </a:p>
          <a:p>
            <a:r>
              <a:rPr lang="cs-CZ" dirty="0"/>
              <a:t>Možnost prorogace u těchto sporů je výrazně limitována</a:t>
            </a:r>
          </a:p>
          <a:p>
            <a:r>
              <a:rPr lang="cs-CZ" dirty="0"/>
              <a:t>Nerespektování těchto pravidel vede k odepření uznání a výkonu takového rozhodnutí (článek 45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2538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pravomoc/příslušnost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Článek 7 Nařízení Brusel Ibis</a:t>
            </a:r>
          </a:p>
          <a:p>
            <a:r>
              <a:rPr lang="cs-CZ" dirty="0"/>
              <a:t>Ještě bližší vazba řízení k místu, kde se něco stalo – bylo plněno, bylo doručeno apod.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97286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(obecná) pravomoc/příslušnost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Zpravidla založena na bydlišti (žalovaného) – obvyklý pobyt u FO, sídlo/místo podnikání/provozovna u PO</a:t>
            </a:r>
          </a:p>
          <a:p>
            <a:r>
              <a:rPr lang="cs-CZ" dirty="0"/>
              <a:t>Článek 4 Nařízení Brusel Ibis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287198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po určení sudiště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Už víme, kde se budeme soudit, resp. ke kterým soudům můžeme podat žalobu např. ve sporu českého žalobce a rakouského žalovaného</a:t>
            </a:r>
          </a:p>
          <a:p>
            <a:r>
              <a:rPr lang="cs-CZ" dirty="0"/>
              <a:t>… řízení proběhne před rakouským soudem, rakouský soudce vydá rozhodnutí…</a:t>
            </a:r>
          </a:p>
          <a:p>
            <a:r>
              <a:rPr lang="cs-CZ" dirty="0"/>
              <a:t>… povinný má majetek nejen v Rakousku, ale i v ČR…</a:t>
            </a:r>
          </a:p>
          <a:p>
            <a:r>
              <a:rPr lang="cs-CZ" dirty="0"/>
              <a:t>… bude mít rozhodnutí rakouského soudu právní účinky v ČR? Jakým způsobem se český oprávněný domůže splnění povinností vyplývajících z rakouského rozhodnutí na území ČR?...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35889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Cizí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Nemá automaticky stejné účinky jako tuzemské rozhodnutí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Aby účinky mělo, musí projít určeným procesem nakládání s cizím rozhodnutím – tři fáze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Uznání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Prohlášení vykonatelnosti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Výkon 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r>
              <a:rPr lang="cs-CZ" dirty="0"/>
              <a:t>Určité rozdíly v režimu uvnitř a mimo EU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62436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Řešené otázky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zásady a principy</a:t>
            </a:r>
          </a:p>
          <a:p>
            <a:r>
              <a:rPr lang="cs-CZ" dirty="0"/>
              <a:t>Prameny </a:t>
            </a:r>
          </a:p>
          <a:p>
            <a:r>
              <a:rPr lang="cs-CZ" dirty="0"/>
              <a:t>Mezinárodní pravomoc a příslušnost</a:t>
            </a:r>
          </a:p>
          <a:p>
            <a:r>
              <a:rPr lang="cs-CZ" dirty="0"/>
              <a:t>Uznání a výkon cizího rozhodnutí</a:t>
            </a:r>
          </a:p>
          <a:p>
            <a:r>
              <a:rPr lang="cs-CZ" dirty="0"/>
              <a:t>Justiční spolupráce a právní pomoc</a:t>
            </a:r>
          </a:p>
          <a:p>
            <a:endParaRPr lang="cs-CZ" dirty="0"/>
          </a:p>
          <a:p>
            <a:pPr lvl="2"/>
            <a:r>
              <a:rPr lang="cs-CZ" dirty="0"/>
              <a:t>… mezinárodní právo procesní…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Nakládání s cizím rozhodnutím v rámci EU – 1. uznání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automatického uznání = rozhodnutí vydaná v jednom členském státě jsou uznána v jiných členských státech bez předchozího řízení či formálních kroků</a:t>
            </a:r>
          </a:p>
          <a:p>
            <a:r>
              <a:rPr lang="cs-CZ" dirty="0"/>
              <a:t>Zásada rozšíření účinků = právo státu vydání rozhodnutí je rozhodující pro stanovení účinků rozhodnutí v ostatních členských státech</a:t>
            </a:r>
          </a:p>
          <a:p>
            <a:r>
              <a:rPr lang="cs-CZ" dirty="0"/>
              <a:t>Rozhodnutí je účinné ve stejný okamžik ve státě vydání i v ostatních členských státech</a:t>
            </a:r>
          </a:p>
          <a:p>
            <a:r>
              <a:rPr lang="cs-CZ" dirty="0"/>
              <a:t>Strana, která obdrží v jednom členském státě rozhodnutí ve věci samé, nemůže v jiném členském státě žádat o vydání jiného rozhodnutí v téže věci proti stejné straně </a:t>
            </a:r>
            <a:endParaRPr lang="sk-SK" i="1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075852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Nakládání s cizím rozhodnutím v rámci EU – 2. prohlášení vykonatelnosti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Dnes zrušeno v rámci Nařízení Brusel Ibis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77573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Nakládání s cizím rozhodnutím v rámci EU – 3.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Rozhodnutí je vykonatelné ve státě, kde bylo vydáno</a:t>
            </a:r>
          </a:p>
          <a:p>
            <a:r>
              <a:rPr lang="cs-CZ" dirty="0"/>
              <a:t>Samotná úprava postupu při výkonu rozhodnutí je ponechána vnitrostátní úpravě (u nás OSŘ, exekuční řád)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02997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odepření uznání nebo výkonu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 povinného (oprávněného) bránit se proti rozhodnutí </a:t>
            </a:r>
          </a:p>
          <a:p>
            <a:r>
              <a:rPr lang="cs-CZ" dirty="0"/>
              <a:t>Článek 45 Nařízení Brusel 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Zjevný rozpor s veřejným pořádkem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Porušení procesních práv a postupů v původním řízení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Neslučitelná rozhodnutí (</a:t>
            </a:r>
            <a:r>
              <a:rPr lang="cs-CZ" i="1" dirty="0"/>
              <a:t>res </a:t>
            </a:r>
            <a:r>
              <a:rPr lang="cs-CZ" i="1" dirty="0" err="1"/>
              <a:t>iudicata</a:t>
            </a:r>
            <a:r>
              <a:rPr lang="cs-CZ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Nedodržení speciálních nebo výlučné pravomoci/příslušnosti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266868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C2741B2-4591-442D-B5C6-7B24D0C5BC05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???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i="1"/>
              <a:t>V ČR bude podán návrh na výkon rozhodnutí vydaného v Itálii. Spor se týkal nároku ze smlouvy a byl rozhodován podle italského práva. Povinný namítá rozpor s českým veřejným pořádkem, protože české právo upravuje danou otázku jinak. 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35475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C2B9E6-5CDF-4F06-8260-3591C6B5982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???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i="1" dirty="0"/>
              <a:t>V ČR bude podán návrh na výkon rozhodnutí vydaného v Itálii. Spor se týkal nároku ze smlouvy a byl rozhodován podle italského práva. Povinný namítá rozpor s veřejným pořádkem, protože italský soud špatně aplikoval rozhodné právo.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i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943443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3F3945-9A63-45B7-BF56-7B627783141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???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i="1"/>
              <a:t>V ČR bude podán návrh na výkon rozhodnutí vydaného v Itálii. Spor se týkal nároku ze smlouvy a byl rozhodován podle italského práva. Povinný namítá rozpor s českým veřejným pořádkem, protože podle českého práva by se v dané věci rozhodovalo rozsudkem, ale italský soud rozhodl „usnesením.“ </a:t>
            </a:r>
          </a:p>
          <a:p>
            <a:pPr eaLnBrk="1" hangingPunct="1"/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89860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6C71193-6341-40CA-A4B2-58D58CE4D36F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37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???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i="1" dirty="0"/>
              <a:t>V ČR bude podán návrh na výkon rozhodnutí vydaného v Itálii. Italský soud znemožnil žalovaného uplatnit nároky prostřednictvím právního zástupce, protože trval na osobní přítomnosti žalovaného. Když se žalovaný nedostavil, rozhodl v jeho nepřítomnosti.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i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698812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C9E5C17-9713-4D1B-91EA-C6FA3517F0E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??? 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i="1" dirty="0"/>
              <a:t>V ČR bude podán návrh na výkon rozhodnutí vydaného v Itálii. Žalovaný nebyl vyrozuměn o zahájení řízení a rozhodnutí bylo vydáno v jeho nepřítomnosti.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altLang="cs-CZ" i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179170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240F87-F769-4B36-B300-FE90F5A3C21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???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i="1"/>
              <a:t>V ČR bude podán návrh na výkon rozhodnutí vydaného v Itálii. Žalovaný (z ČR) byl o zahájení řízení vyrozuměn dva dny před konáním jednání, k řízení se nestihl dostavit. </a:t>
            </a:r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0235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… již známe z první prezentace</a:t>
            </a:r>
          </a:p>
          <a:p>
            <a:r>
              <a:rPr lang="cs-CZ" dirty="0"/>
              <a:t>Naprosto zásadní pojem </a:t>
            </a:r>
          </a:p>
          <a:p>
            <a:r>
              <a:rPr lang="cs-CZ" dirty="0"/>
              <a:t>Podmiňuje dopad norem procesních, kolizních, veřejnoprávních</a:t>
            </a:r>
          </a:p>
          <a:p>
            <a:r>
              <a:rPr lang="cs-CZ" dirty="0"/>
              <a:t>Ovlivňuje způsob aplikace unifikovaných norem</a:t>
            </a:r>
          </a:p>
          <a:p>
            <a:r>
              <a:rPr lang="cs-CZ" dirty="0"/>
              <a:t>Atd.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952428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5176C38-390D-420E-BB0D-9080DF13574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??? 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i="1"/>
              <a:t>V ČR bude podán návrh na výkon rozhodnutí vydaného v Itálii. Italský soud rozhodl ve sporu z nájemní smlouvy bytu, který se nachází v ČR. </a:t>
            </a:r>
            <a:endParaRPr lang="cs-CZ" alt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06646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Další otázky MPP</a:t>
            </a:r>
          </a:p>
        </p:txBody>
      </p:sp>
    </p:spTree>
    <p:extLst>
      <p:ext uri="{BB962C8B-B14F-4D97-AF65-F5344CB8AC3E}">
        <p14:creationId xmlns:p14="http://schemas.microsoft.com/office/powerpoint/2010/main" val="37897803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Cizí listina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Nemá automaticky stejné účinky jako tuzemská listina</a:t>
            </a:r>
          </a:p>
          <a:p>
            <a:r>
              <a:rPr lang="cs-CZ" dirty="0"/>
              <a:t>EU – vykonatelné a nevykonatelné veřejné listiny</a:t>
            </a:r>
          </a:p>
          <a:p>
            <a:r>
              <a:rPr lang="cs-CZ" dirty="0"/>
              <a:t>Vliv mezinárodních smluv</a:t>
            </a:r>
          </a:p>
          <a:p>
            <a:r>
              <a:rPr lang="cs-CZ" dirty="0"/>
              <a:t>Ověřování listin</a:t>
            </a:r>
          </a:p>
          <a:p>
            <a:pPr lvl="1"/>
            <a:r>
              <a:rPr lang="cs-CZ" dirty="0"/>
              <a:t>Nižší forma – </a:t>
            </a:r>
            <a:r>
              <a:rPr lang="cs-CZ" dirty="0" err="1"/>
              <a:t>apostila</a:t>
            </a:r>
            <a:endParaRPr lang="cs-CZ" dirty="0"/>
          </a:p>
          <a:p>
            <a:pPr lvl="1"/>
            <a:r>
              <a:rPr lang="cs-CZ" dirty="0"/>
              <a:t>Vyšší ověření listin - superlegalizace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276986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Aktivní vs. Pasivní</a:t>
            </a:r>
          </a:p>
          <a:p>
            <a:r>
              <a:rPr lang="cs-CZ" dirty="0"/>
              <a:t>Dopad vzájemnosti</a:t>
            </a:r>
          </a:p>
          <a:p>
            <a:r>
              <a:rPr lang="cs-CZ" dirty="0"/>
              <a:t>Doručování, dokazování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2026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Nakládání s cizím právem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23 ZMPS</a:t>
            </a:r>
          </a:p>
          <a:p>
            <a:r>
              <a:rPr lang="cs-CZ" dirty="0"/>
              <a:t>Cizí právo je považováno za právo, nikoliv za právní skutečnost = jeho obsah se nedokazuje</a:t>
            </a:r>
          </a:p>
          <a:p>
            <a:r>
              <a:rPr lang="cs-CZ" dirty="0"/>
              <a:t>Soud je povinen jej použít, pokud mu to přikazuje kolizní norma</a:t>
            </a:r>
          </a:p>
          <a:p>
            <a:r>
              <a:rPr lang="cs-CZ" dirty="0"/>
              <a:t>Soud musí zjistit jeho obsah</a:t>
            </a:r>
          </a:p>
          <a:p>
            <a:r>
              <a:rPr lang="cs-CZ" dirty="0"/>
              <a:t>Koho se může zeptat?</a:t>
            </a:r>
          </a:p>
          <a:p>
            <a:r>
              <a:rPr lang="cs-CZ" dirty="0"/>
              <a:t>Pokud nezjistí, aplikuje </a:t>
            </a:r>
            <a:r>
              <a:rPr lang="cs-CZ" i="1" dirty="0"/>
              <a:t>lex </a:t>
            </a:r>
            <a:r>
              <a:rPr lang="cs-CZ" i="1" dirty="0" err="1"/>
              <a:t>fori</a:t>
            </a:r>
            <a:endParaRPr lang="cs-CZ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297972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4235775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procesní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právních norem platných a účinných na území určitého státu, které upravují postup soudů a jiných orgánů a účastníků, případně jiných osob, a vztahy mezi nimi vznikající v řízení v soukromoprávních věcech s mezinárodním prvkem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6944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procesní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Přítomnost mezinárodního prvku</a:t>
            </a:r>
          </a:p>
          <a:p>
            <a:pPr lvl="1"/>
            <a:r>
              <a:rPr lang="cs-CZ" dirty="0"/>
              <a:t>v občanskoprávním poměru, který je předmětem řízení</a:t>
            </a:r>
          </a:p>
          <a:p>
            <a:pPr lvl="1"/>
            <a:r>
              <a:rPr lang="cs-CZ" dirty="0"/>
              <a:t>účastník řízení je cizinec (FO nebo cizí PO)</a:t>
            </a:r>
          </a:p>
          <a:p>
            <a:pPr lvl="1"/>
            <a:r>
              <a:rPr lang="cs-CZ" dirty="0"/>
              <a:t>procesní úkon má být proveden v cizině</a:t>
            </a:r>
          </a:p>
          <a:p>
            <a:pPr lvl="1"/>
            <a:r>
              <a:rPr lang="cs-CZ" dirty="0"/>
              <a:t>v řízení je uplatňovaná cizí veřejná listina (je nutné posoudit její důkazní hodnotu)</a:t>
            </a:r>
          </a:p>
          <a:p>
            <a:pPr lvl="1"/>
            <a:r>
              <a:rPr lang="cs-CZ" dirty="0"/>
              <a:t>je činěno opatření na zjištění cizího práva</a:t>
            </a:r>
          </a:p>
          <a:p>
            <a:pPr lvl="1"/>
            <a:r>
              <a:rPr lang="cs-CZ" dirty="0"/>
              <a:t>má být vykonáno rozhodnutí cizího státu (jeho orgánu)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07324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MPP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Teritorialita</a:t>
            </a:r>
          </a:p>
          <a:p>
            <a:r>
              <a:rPr lang="cs-CZ" dirty="0"/>
              <a:t>Vzájemnost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1466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Teritorialita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Spojeno s </a:t>
            </a:r>
            <a:r>
              <a:rPr lang="cs-CZ" i="1" dirty="0"/>
              <a:t>forem</a:t>
            </a:r>
            <a:r>
              <a:rPr lang="cs-CZ" dirty="0"/>
              <a:t> a zásadou </a:t>
            </a:r>
            <a:r>
              <a:rPr lang="cs-CZ" i="1" dirty="0"/>
              <a:t>lex </a:t>
            </a:r>
            <a:r>
              <a:rPr lang="cs-CZ" i="1" dirty="0" err="1"/>
              <a:t>fori</a:t>
            </a:r>
            <a:r>
              <a:rPr lang="cs-CZ" i="1" dirty="0"/>
              <a:t> </a:t>
            </a:r>
          </a:p>
          <a:p>
            <a:r>
              <a:rPr lang="cs-CZ" dirty="0"/>
              <a:t>Teritoriální vázanost – nevznikají otázky kolizí </a:t>
            </a:r>
          </a:p>
          <a:p>
            <a:r>
              <a:rPr lang="cs-CZ" dirty="0"/>
              <a:t>§ 8 ZMPS – </a:t>
            </a:r>
            <a:r>
              <a:rPr lang="cs-CZ" i="1" dirty="0"/>
              <a:t>České soudy postupují v řízení podle českých procesních předpisů, přičemž všichni účastníci mají rovné postavení při uplatňování svých práv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69005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Teritorialita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Procesní právo = veřejné právo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Soud (státní orgán) postupuje (procesně) pouze podle svých procesních předpisů – je schopen vykonávat svou funkci pouze na svém území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Podle cizích procesních předpisů může postupovat pouze tam, kde je to zákonem umožněno (typicky právní pomoc)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Nutný stejný postup vůči všem účastníkům, proto nelze využít princip personality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479772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law_sablona_cz-1</Template>
  <TotalTime>665</TotalTime>
  <Words>2378</Words>
  <Application>Microsoft Office PowerPoint</Application>
  <PresentationFormat>Předvádění na obrazovce (4:3)</PresentationFormat>
  <Paragraphs>276</Paragraphs>
  <Slides>45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Tahoma</vt:lpstr>
      <vt:lpstr>Trebuchet MS</vt:lpstr>
      <vt:lpstr>Wingdings</vt:lpstr>
      <vt:lpstr>Prezentace_MU_CZ</vt:lpstr>
      <vt:lpstr>Mezinárodní právo procesní</vt:lpstr>
      <vt:lpstr>Cíl výkladu</vt:lpstr>
      <vt:lpstr>Řešené otázky</vt:lpstr>
      <vt:lpstr>Forum</vt:lpstr>
      <vt:lpstr>Mezinárodní právo procesní</vt:lpstr>
      <vt:lpstr>Mezinárodní právo procesní</vt:lpstr>
      <vt:lpstr>Zásady MPP</vt:lpstr>
      <vt:lpstr>Teritorialita</vt:lpstr>
      <vt:lpstr>Teritorialita</vt:lpstr>
      <vt:lpstr>Vzájemnost</vt:lpstr>
      <vt:lpstr>Prameny MPP</vt:lpstr>
      <vt:lpstr>Prameny MPP – nařízení EU</vt:lpstr>
      <vt:lpstr>Prameny MPP – nařízení EU</vt:lpstr>
      <vt:lpstr>Základní instituty MPP</vt:lpstr>
      <vt:lpstr>Pravomoc/příslušnost</vt:lpstr>
      <vt:lpstr>Pravomoc/příslušnost</vt:lpstr>
      <vt:lpstr>Mezinárodní pravomoc/mezinárodní příslušnost</vt:lpstr>
      <vt:lpstr>Mezinárodní pravomoc/mezinárodní příslušnost</vt:lpstr>
      <vt:lpstr>Základní pravidlo určení příslušnost</vt:lpstr>
      <vt:lpstr>Mezinárodní pravomoc (příslušnost)</vt:lpstr>
      <vt:lpstr>Mezinárodní pravomoc (příslušnost)</vt:lpstr>
      <vt:lpstr>Druhy mezinárodní pravomoci/příslušnosti</vt:lpstr>
      <vt:lpstr>Výlučná pravomoc</vt:lpstr>
      <vt:lpstr>Dohodnutá pravomoc (prorogace)</vt:lpstr>
      <vt:lpstr>Speciální pravomoc/příslušnost</vt:lpstr>
      <vt:lpstr>Alternativní pravomoc/příslušnost</vt:lpstr>
      <vt:lpstr>Základní (obecná) pravomoc/příslušnost</vt:lpstr>
      <vt:lpstr>Postup po určení sudiště</vt:lpstr>
      <vt:lpstr>Cizí rozhodnutí</vt:lpstr>
      <vt:lpstr>Nakládání s cizím rozhodnutím v rámci EU – 1. uznání </vt:lpstr>
      <vt:lpstr>Nakládání s cizím rozhodnutím v rámci EU – 2. prohlášení vykonatelnosti </vt:lpstr>
      <vt:lpstr>Nakládání s cizím rozhodnutím v rámci EU – 3. výkon</vt:lpstr>
      <vt:lpstr>Důvody pro odepření uznání nebo výkonu</vt:lpstr>
      <vt:lpstr>??? </vt:lpstr>
      <vt:lpstr>???</vt:lpstr>
      <vt:lpstr>???</vt:lpstr>
      <vt:lpstr>???</vt:lpstr>
      <vt:lpstr>??? </vt:lpstr>
      <vt:lpstr>???</vt:lpstr>
      <vt:lpstr>??? </vt:lpstr>
      <vt:lpstr>Další otázky MPP</vt:lpstr>
      <vt:lpstr>Cizí listina</vt:lpstr>
      <vt:lpstr>Právní pomoc</vt:lpstr>
      <vt:lpstr>Nakládání s cizím právem</vt:lpstr>
      <vt:lpstr>Děkuji za pozornost.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107801</dc:creator>
  <cp:lastModifiedBy>§ K</cp:lastModifiedBy>
  <cp:revision>38</cp:revision>
  <cp:lastPrinted>1601-01-01T00:00:00Z</cp:lastPrinted>
  <dcterms:created xsi:type="dcterms:W3CDTF">2017-04-16T19:11:22Z</dcterms:created>
  <dcterms:modified xsi:type="dcterms:W3CDTF">2022-09-24T14:30:34Z</dcterms:modified>
</cp:coreProperties>
</file>