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2" r:id="rId4"/>
    <p:sldId id="263" r:id="rId5"/>
    <p:sldId id="264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2" d="100"/>
          <a:sy n="92" d="100"/>
        </p:scale>
        <p:origin x="-1020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C22AFCD3-4573-49B8-BD01-0030A98A50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CA718667-3120-4062-AB1A-67E7C3243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568EB3FC-A0DD-471C-9892-12A4FF04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653823"/>
            <a:ext cx="8522680" cy="2921954"/>
          </a:xfrm>
        </p:spPr>
        <p:txBody>
          <a:bodyPr/>
          <a:lstStyle/>
          <a:p>
            <a:pPr algn="ctr"/>
            <a:r>
              <a:rPr lang="cs-CZ" dirty="0"/>
              <a:t> LSTAV101K Správní řízení a další postupy dle správního řádu - obecný základ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	</a:t>
            </a:r>
            <a:r>
              <a:rPr lang="cs-CZ" sz="2800" dirty="0" smtClean="0"/>
              <a:t>doc. </a:t>
            </a:r>
            <a:r>
              <a:rPr lang="cs-CZ" sz="2800" smtClean="0"/>
              <a:t>J</a:t>
            </a:r>
            <a:r>
              <a:rPr lang="cs-CZ" sz="2800" smtClean="0"/>
              <a:t>UDr</a:t>
            </a:r>
            <a:r>
              <a:rPr lang="cs-CZ" sz="2800" dirty="0"/>
              <a:t>. Lukáš Potěšil, Ph.D.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76AD8748-16E8-4B9D-9DE0-02022A0C4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94" y="1637071"/>
            <a:ext cx="8522680" cy="902141"/>
          </a:xfrm>
        </p:spPr>
        <p:txBody>
          <a:bodyPr/>
          <a:lstStyle/>
          <a:p>
            <a:pPr algn="ctr"/>
            <a:r>
              <a:rPr lang="cs-CZ" dirty="0"/>
              <a:t>LL.M. Stavební činnosti v právních a ekonomických souvislostech</a:t>
            </a:r>
          </a:p>
        </p:txBody>
      </p:sp>
    </p:spTree>
    <p:extLst>
      <p:ext uri="{BB962C8B-B14F-4D97-AF65-F5344CB8AC3E}">
        <p14:creationId xmlns:p14="http://schemas.microsoft.com/office/powerpoint/2010/main" val="393095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095A71ED-0DDA-4812-ABFD-389D67645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36E88038-3338-40FE-89C1-873D56D6E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548E6805-AC3B-4819-BB37-0AF841D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Správní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02719448-9525-47E7-9F55-1993B62D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08472"/>
            <a:ext cx="8066301" cy="44235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Definice v § 9 </a:t>
            </a:r>
            <a:r>
              <a:rPr lang="cs-CZ" sz="2000" dirty="0" err="1"/>
              <a:t>SpŘ</a:t>
            </a:r>
            <a:r>
              <a:rPr lang="cs-CZ" sz="2000" b="1" dirty="0"/>
              <a:t> </a:t>
            </a:r>
            <a:r>
              <a:rPr lang="cs-CZ" sz="2000" dirty="0"/>
              <a:t>(z. č. 500/2004 Sb.), návaznost na </a:t>
            </a:r>
            <a:r>
              <a:rPr lang="cs-CZ" sz="2000" b="1" dirty="0"/>
              <a:t>správní rozhodnutí</a:t>
            </a:r>
            <a:r>
              <a:rPr lang="cs-CZ" sz="2000" dirty="0"/>
              <a:t>, které je jeho cílem a výsledkem (§ 67 </a:t>
            </a:r>
            <a:r>
              <a:rPr lang="cs-CZ" sz="2000" dirty="0" err="1"/>
              <a:t>SpŘ</a:t>
            </a:r>
            <a:r>
              <a:rPr lang="cs-CZ" sz="2000" dirty="0"/>
              <a:t>), </a:t>
            </a:r>
            <a:endParaRPr lang="cs-CZ" sz="20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„Správní řízení je </a:t>
            </a:r>
            <a:r>
              <a:rPr lang="cs-CZ" sz="2000" b="1" i="1" dirty="0"/>
              <a:t>postup</a:t>
            </a:r>
            <a:r>
              <a:rPr lang="cs-CZ" sz="2000" i="1" dirty="0"/>
              <a:t> </a:t>
            </a:r>
            <a:r>
              <a:rPr lang="cs-CZ" sz="2000" b="1" i="1" dirty="0"/>
              <a:t>správního orgánu</a:t>
            </a:r>
            <a:r>
              <a:rPr lang="cs-CZ" sz="2000" i="1" dirty="0"/>
              <a:t>, jehož </a:t>
            </a:r>
            <a:r>
              <a:rPr lang="cs-CZ" sz="2000" b="1" i="1" dirty="0"/>
              <a:t>účelem</a:t>
            </a:r>
            <a:r>
              <a:rPr lang="cs-CZ" sz="2000" i="1" dirty="0"/>
              <a:t> je vydání rozhodnutí, jímž se v určité věci zakládají, mění nebo ruší </a:t>
            </a:r>
            <a:r>
              <a:rPr lang="cs-CZ" sz="2000" b="1" i="1" dirty="0"/>
              <a:t>práva anebo povinnosti</a:t>
            </a:r>
            <a:r>
              <a:rPr lang="cs-CZ" sz="2000" i="1" dirty="0"/>
              <a:t> </a:t>
            </a:r>
            <a:r>
              <a:rPr lang="cs-CZ" sz="2000" b="1" i="1" dirty="0"/>
              <a:t>jmenovitě určené osoby </a:t>
            </a:r>
            <a:r>
              <a:rPr lang="cs-CZ" sz="2000" i="1" dirty="0"/>
              <a:t>nebo jímž se v určité věci prohlašuje, že taková osoba práva nebo povinnosti má anebo nemá.“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Klíčové prvky/pojmové znaky (tzv. materiální pojetí správního řízení) : 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b="1" dirty="0"/>
              <a:t>Postup</a:t>
            </a:r>
            <a:r>
              <a:rPr lang="cs-CZ" sz="1600" dirty="0"/>
              <a:t> (založený na vzájemné interakci správního orgánu a účastníka řízení)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dirty="0"/>
              <a:t>Nezastupitelná role </a:t>
            </a:r>
            <a:r>
              <a:rPr lang="cs-CZ" sz="1600" b="1" dirty="0"/>
              <a:t>správního orgánu </a:t>
            </a:r>
            <a:r>
              <a:rPr lang="cs-CZ" sz="1600" dirty="0"/>
              <a:t>(jakožto reprezentanta veřejné moci a při ochraně a prosazování  veřejného zájmu ve sféře veřejné správy)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b="1" dirty="0"/>
              <a:t>Účelem</a:t>
            </a:r>
            <a:r>
              <a:rPr lang="cs-CZ" sz="1600" dirty="0"/>
              <a:t> je rozhodnout, tj. není samoúčelné (výsledkem je „rozhodnutí“)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cs-CZ" sz="1600" dirty="0"/>
              <a:t>Rozhodnutí se vztahuje k </a:t>
            </a:r>
            <a:r>
              <a:rPr lang="cs-CZ" sz="1600" b="1" dirty="0"/>
              <a:t>právům a povinnostem účastníka řízení </a:t>
            </a:r>
            <a:r>
              <a:rPr lang="cs-CZ" sz="1600" dirty="0"/>
              <a:t>(tzv. dvojí konkrétnost)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327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C1F83532-E43F-49E8-8B6A-C3A7F754B8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1FC24A2C-7D69-4A88-A858-E22250F40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B11D7425-CAFF-495E-8052-6B3903B9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51B5A8A0-D2D3-42AF-8281-3C589BF81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49477"/>
            <a:ext cx="8066301" cy="448252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Upraveno v </a:t>
            </a:r>
            <a:r>
              <a:rPr lang="cs-CZ" sz="2000" b="1" dirty="0"/>
              <a:t>části II </a:t>
            </a:r>
            <a:r>
              <a:rPr lang="cs-CZ" sz="2000" dirty="0"/>
              <a:t>(§ 9 až 129) a v </a:t>
            </a:r>
            <a:r>
              <a:rPr lang="cs-CZ" sz="2000" b="1" dirty="0"/>
              <a:t>části III </a:t>
            </a:r>
            <a:r>
              <a:rPr lang="cs-CZ" sz="2000" dirty="0"/>
              <a:t>(§ 130 až 153)</a:t>
            </a:r>
          </a:p>
          <a:p>
            <a:pPr algn="just">
              <a:lnSpc>
                <a:spcPct val="100000"/>
              </a:lnSpc>
            </a:pPr>
            <a:r>
              <a:rPr lang="cs-CZ" sz="2000" dirty="0" err="1"/>
              <a:t>SpŘ</a:t>
            </a:r>
            <a:r>
              <a:rPr lang="cs-CZ" sz="2000" dirty="0"/>
              <a:t> jako</a:t>
            </a:r>
            <a:r>
              <a:rPr lang="cs-CZ" sz="2000" b="1" dirty="0"/>
              <a:t> lex </a:t>
            </a:r>
            <a:r>
              <a:rPr lang="cs-CZ" sz="2000" b="1" dirty="0" err="1"/>
              <a:t>generalis</a:t>
            </a:r>
            <a:r>
              <a:rPr lang="cs-CZ" sz="2000" dirty="0"/>
              <a:t> (§ 1 odst. 2 </a:t>
            </a:r>
            <a:r>
              <a:rPr lang="cs-CZ" sz="2000" dirty="0" err="1"/>
              <a:t>SpŘ</a:t>
            </a:r>
            <a:r>
              <a:rPr lang="cs-CZ" sz="2000" dirty="0"/>
              <a:t>), proto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1) </a:t>
            </a:r>
            <a:r>
              <a:rPr lang="cs-CZ" sz="2000" b="1" dirty="0"/>
              <a:t>obecné</a:t>
            </a:r>
            <a:r>
              <a:rPr lang="cs-CZ" sz="2000" dirty="0"/>
              <a:t> správní řízení (výlučně podle </a:t>
            </a:r>
            <a:r>
              <a:rPr lang="cs-CZ" sz="2000" dirty="0" err="1"/>
              <a:t>SpŘ</a:t>
            </a:r>
            <a:r>
              <a:rPr lang="cs-CZ" sz="2000" dirty="0"/>
              <a:t>) a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2) </a:t>
            </a:r>
            <a:r>
              <a:rPr lang="cs-CZ" sz="2000" b="1" dirty="0"/>
              <a:t>zvláštní</a:t>
            </a:r>
            <a:r>
              <a:rPr lang="cs-CZ" sz="2000" dirty="0"/>
              <a:t> správní řízení (vyloučen </a:t>
            </a:r>
            <a:r>
              <a:rPr lang="cs-CZ" sz="2000" dirty="0" err="1"/>
              <a:t>SpŘ</a:t>
            </a:r>
            <a:r>
              <a:rPr lang="cs-CZ" sz="2000" dirty="0"/>
              <a:t> – spíše výjimečné, častější je subsidiární aplikace </a:t>
            </a:r>
            <a:r>
              <a:rPr lang="cs-CZ" sz="2000" dirty="0" err="1"/>
              <a:t>SpŘ</a:t>
            </a:r>
            <a:r>
              <a:rPr lang="cs-CZ" sz="2000" dirty="0"/>
              <a:t>, tj. kombinace zvláštní a obecné právní úpravy)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Systematická úprava v části II, výběrové instituty a rozšíření v části III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Řízení vede SO (§ 10 až 18), doručování (§ 19 až 26, včetně tzv. úřední desky), tzv. dotčené orgány podle § 136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Řízení vedeno s účastníky (§ 27 až 38, kdo je účastníkem, zastoupení, úkony účastníků a práva účastníků, podání a nahlížení do spisu), tzv. řízení s velkým počtem účastníků (§ 144)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Postup před zahájením řízení (§ 42 a § 43)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58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C1F83532-E43F-49E8-8B6A-C3A7F754B8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1FC24A2C-7D69-4A88-A858-E22250F40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B11D7425-CAFF-495E-8052-6B3903B9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51B5A8A0-D2D3-42AF-8281-3C589BF81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49477"/>
            <a:ext cx="8066301" cy="448252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Zahájení řízení (§ 44 až 48)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Ústní jednání a podklady pro vydání rozhodnutí, vč. dokazování (§ 49 až 57), podklady jiných správních orgánů – OOP, nebo JÚ (i jako tzv. závazná stanoviska § 149)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Zajištění průběhu a účelu řízení (§ 58 až 63)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Přerušení a zastavení řízení (§ 64 až 66)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Správní rozhodnutí (§ 67 až 79, včetně lhůt pro vydání – vazba na § 80 a nečinnost), specifické formy: příkaz (§ 150) 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Opravné prostředky: řádné (§ 81 až 93), dozorčí (§ 94 až 99) a mimořádné (§ 100 a 101)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Exekuce (§ 103 až 129)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90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DBF3F7DE-30EA-42E7-B98B-3DF70C15AD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8592B20C-A350-408C-81F6-CBA02627B3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C0ABD618-6AE9-4D4C-B9EF-9E1779A6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0006C4CC-9E9A-40DD-AE85-A4C872199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97858"/>
            <a:ext cx="8066301" cy="453414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Možnosti obrany (</a:t>
            </a:r>
            <a:r>
              <a:rPr lang="cs-CZ" sz="2000" b="1" dirty="0"/>
              <a:t>ve sféře veřejné správy</a:t>
            </a:r>
            <a:r>
              <a:rPr lang="cs-CZ" sz="2000" dirty="0"/>
              <a:t>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V rámci běžícího správního řízení</a:t>
            </a:r>
            <a:r>
              <a:rPr lang="cs-CZ" sz="2000" dirty="0"/>
              <a:t>: uplatňování procesních práv, opatření proti nečinnosti (§ 80), stížnost (§ 175)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Proti již vydanému </a:t>
            </a:r>
            <a:r>
              <a:rPr lang="cs-CZ" sz="2000" b="1" dirty="0"/>
              <a:t>rozhodnutí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sz="1600" dirty="0"/>
              <a:t>dosud nepravomocnému: řádné opravné prostředky (odvolání/rozklad)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sz="1600" dirty="0"/>
              <a:t>pravomocnému: mimořádné opravné prostředky (obnova řízení) nebo dozorčí prostředky (přezkumné řízení)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Možnosti obrany (</a:t>
            </a:r>
            <a:r>
              <a:rPr lang="cs-CZ" sz="2000" b="1" dirty="0"/>
              <a:t>ve sféře moci soudní</a:t>
            </a:r>
            <a:r>
              <a:rPr lang="cs-CZ" sz="2000" dirty="0"/>
              <a:t>), po </a:t>
            </a:r>
            <a:r>
              <a:rPr lang="cs-CZ" sz="2000" b="1" dirty="0"/>
              <a:t>marném vyčerpání řádných opravných prostředků </a:t>
            </a:r>
            <a:r>
              <a:rPr lang="cs-CZ" sz="2000" dirty="0"/>
              <a:t>a podle charakteru dotčeného práva: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Žaloba proti rozhodnutí správního orgánu podle § 65 odst. 1 </a:t>
            </a:r>
            <a:r>
              <a:rPr lang="cs-CZ" sz="2000" b="1" dirty="0"/>
              <a:t>SŘS</a:t>
            </a:r>
            <a:r>
              <a:rPr lang="cs-CZ" sz="2000" dirty="0"/>
              <a:t>, nebo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Žaloba proti rozhodnutí správního orgánu podle § 244 a násl. </a:t>
            </a:r>
            <a:r>
              <a:rPr lang="cs-CZ" sz="2000" b="1" dirty="0"/>
              <a:t>OSŘ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033797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</TotalTime>
  <Words>593</Words>
  <Application>Microsoft Office PowerPoint</Application>
  <PresentationFormat>Vlastní</PresentationFormat>
  <Paragraphs>49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Prezentace_MU_CZ</vt:lpstr>
      <vt:lpstr> LSTAV101K Správní řízení a další postupy dle správního řádu - obecný základ   doc. JUDr. Lukáš Potěšil, Ph.D.</vt:lpstr>
      <vt:lpstr>Správní řízení</vt:lpstr>
      <vt:lpstr>Správní řízení</vt:lpstr>
      <vt:lpstr>Správní řízení</vt:lpstr>
      <vt:lpstr>Správní řízení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LSTAV101K Správní řízení a další postupy dle správního řádu - obecný základ  JUDr. Lukáš Potěšil, Ph.D.</dc:title>
  <dc:creator>Lukas Potesil</dc:creator>
  <cp:lastModifiedBy>Lukáš</cp:lastModifiedBy>
  <cp:revision>11</cp:revision>
  <cp:lastPrinted>1601-01-01T00:00:00Z</cp:lastPrinted>
  <dcterms:created xsi:type="dcterms:W3CDTF">2023-07-14T14:58:30Z</dcterms:created>
  <dcterms:modified xsi:type="dcterms:W3CDTF">2024-10-04T16:52:53Z</dcterms:modified>
</cp:coreProperties>
</file>