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3"/>
  </p:notesMasterIdLst>
  <p:sldIdLst>
    <p:sldId id="313" r:id="rId2"/>
    <p:sldId id="270" r:id="rId3"/>
    <p:sldId id="311" r:id="rId4"/>
    <p:sldId id="295" r:id="rId5"/>
    <p:sldId id="312" r:id="rId6"/>
    <p:sldId id="282" r:id="rId7"/>
    <p:sldId id="283" r:id="rId8"/>
    <p:sldId id="268" r:id="rId9"/>
    <p:sldId id="300" r:id="rId10"/>
    <p:sldId id="284" r:id="rId11"/>
    <p:sldId id="260" r:id="rId12"/>
    <p:sldId id="262" r:id="rId13"/>
    <p:sldId id="287" r:id="rId14"/>
    <p:sldId id="288" r:id="rId15"/>
    <p:sldId id="264" r:id="rId16"/>
    <p:sldId id="265" r:id="rId17"/>
    <p:sldId id="271" r:id="rId18"/>
    <p:sldId id="301" r:id="rId19"/>
    <p:sldId id="272" r:id="rId20"/>
    <p:sldId id="273" r:id="rId21"/>
    <p:sldId id="302" r:id="rId22"/>
    <p:sldId id="305" r:id="rId23"/>
    <p:sldId id="304" r:id="rId24"/>
    <p:sldId id="294" r:id="rId25"/>
    <p:sldId id="276" r:id="rId26"/>
    <p:sldId id="277" r:id="rId27"/>
    <p:sldId id="278" r:id="rId28"/>
    <p:sldId id="307" r:id="rId29"/>
    <p:sldId id="306" r:id="rId30"/>
    <p:sldId id="298" r:id="rId31"/>
    <p:sldId id="297" r:id="rId32"/>
    <p:sldId id="280" r:id="rId33"/>
    <p:sldId id="299" r:id="rId34"/>
    <p:sldId id="281" r:id="rId35"/>
    <p:sldId id="285" r:id="rId36"/>
    <p:sldId id="266" r:id="rId37"/>
    <p:sldId id="308" r:id="rId38"/>
    <p:sldId id="314" r:id="rId39"/>
    <p:sldId id="274" r:id="rId40"/>
    <p:sldId id="309" r:id="rId41"/>
    <p:sldId id="267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26.11.2024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E846B-B3F9-4F67-A2B3-4D85F77A588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22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7E846B-B3F9-4F67-A2B3-4D85F77A588E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863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V </a:t>
            </a:r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298B22-4FF2-4C4C-B25F-926E88779878}" type="slidenum">
              <a:rPr lang="cs-CZ" altLang="cs-CZ" sz="1200"/>
              <a:pPr/>
              <a:t>33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5882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26.11.2024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43C68-4FB9-47DC-A8E4-77E965C6EF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Správa majetku a svěřenský fond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870322-8256-4301-9654-46F4973F2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Prof.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20204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23488"/>
            <a:ext cx="8229600" cy="689288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/>
              <a:t>DALŠÍ PŘÍPADY SCM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>
              <a:buNone/>
              <a:defRPr/>
            </a:pPr>
            <a:endParaRPr lang="cs-CZ" sz="2800" dirty="0"/>
          </a:p>
          <a:p>
            <a:pPr>
              <a:buFontTx/>
              <a:buChar char="-"/>
              <a:defRPr/>
            </a:pPr>
            <a:r>
              <a:rPr lang="cs-CZ" dirty="0"/>
              <a:t>opatrovnictví člověka a právnické osoby</a:t>
            </a:r>
          </a:p>
          <a:p>
            <a:pPr>
              <a:buFontTx/>
              <a:buChar char="-"/>
              <a:defRPr/>
            </a:pPr>
            <a:r>
              <a:rPr lang="cs-CZ" dirty="0"/>
              <a:t>péče o jmění dítěte</a:t>
            </a:r>
          </a:p>
          <a:p>
            <a:pPr>
              <a:buFontTx/>
              <a:buChar char="-"/>
              <a:defRPr/>
            </a:pPr>
            <a:r>
              <a:rPr lang="cs-CZ" dirty="0"/>
              <a:t>správa pozůstalosti</a:t>
            </a:r>
          </a:p>
          <a:p>
            <a:pPr>
              <a:buFontTx/>
              <a:buChar char="-"/>
              <a:defRPr/>
            </a:pPr>
            <a:r>
              <a:rPr lang="cs-CZ" dirty="0"/>
              <a:t>svěřenecké nástupnictví</a:t>
            </a:r>
          </a:p>
          <a:p>
            <a:pPr>
              <a:buFontTx/>
              <a:buChar char="-"/>
              <a:defRPr/>
            </a:pPr>
            <a:r>
              <a:rPr lang="cs-CZ" dirty="0"/>
              <a:t>zajišťovací převod práva </a:t>
            </a:r>
          </a:p>
          <a:p>
            <a:pPr>
              <a:buFontTx/>
              <a:buChar char="-"/>
              <a:defRPr/>
            </a:pPr>
            <a:r>
              <a:rPr lang="cs-CZ" dirty="0"/>
              <a:t>přidružený fond nadace</a:t>
            </a:r>
          </a:p>
          <a:p>
            <a:pPr>
              <a:buFontTx/>
              <a:buChar char="-"/>
              <a:defRPr/>
            </a:pPr>
            <a:r>
              <a:rPr lang="cs-CZ" dirty="0"/>
              <a:t>insolvenční správa (NS 29 </a:t>
            </a:r>
            <a:r>
              <a:rPr lang="cs-CZ" dirty="0" err="1"/>
              <a:t>Cdo</a:t>
            </a:r>
            <a:r>
              <a:rPr lang="cs-CZ" dirty="0"/>
              <a:t> 819/2018)</a:t>
            </a:r>
          </a:p>
          <a:p>
            <a:pPr>
              <a:buFontTx/>
              <a:buChar char="-"/>
              <a:defRPr/>
            </a:pPr>
            <a:r>
              <a:rPr lang="cs-CZ" dirty="0"/>
              <a:t>správa záležitostí/majetku členy orgánů právnických osob </a:t>
            </a:r>
          </a:p>
          <a:p>
            <a:pPr>
              <a:buFontTx/>
              <a:buChar char="-"/>
              <a:defRPr/>
            </a:pPr>
            <a:r>
              <a:rPr lang="cs-CZ" dirty="0"/>
              <a:t>další případy – smlouva o úschově….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31253"/>
          </a:xfrm>
        </p:spPr>
        <p:txBody>
          <a:bodyPr/>
          <a:lstStyle/>
          <a:p>
            <a:r>
              <a:rPr lang="cs-CZ" sz="3200" dirty="0"/>
              <a:t>Správa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  <a:defRPr/>
            </a:pPr>
            <a:r>
              <a:rPr lang="cs-CZ" dirty="0">
                <a:solidFill>
                  <a:srgbClr val="0B3162"/>
                </a:solidFill>
              </a:rPr>
              <a:t>1</a:t>
            </a:r>
            <a:r>
              <a:rPr lang="cs-CZ" dirty="0"/>
              <a:t>) </a:t>
            </a:r>
            <a:r>
              <a:rPr lang="cs-CZ" b="1" u="sng" dirty="0"/>
              <a:t>Prostá správa</a:t>
            </a:r>
            <a:r>
              <a:rPr lang="cs-CZ" b="1" dirty="0"/>
              <a:t> cizího majetku (konzervativní)</a:t>
            </a:r>
          </a:p>
          <a:p>
            <a:pPr lvl="1">
              <a:defRPr/>
            </a:pPr>
            <a:r>
              <a:rPr lang="cs-CZ" dirty="0"/>
              <a:t> zájem na zachování majetku</a:t>
            </a:r>
          </a:p>
          <a:p>
            <a:pPr lvl="1">
              <a:defRPr/>
            </a:pPr>
            <a:r>
              <a:rPr lang="cs-CZ" dirty="0"/>
              <a:t>správce uplatňuje všechna práva týkající se majetku</a:t>
            </a:r>
          </a:p>
          <a:p>
            <a:pPr lvl="1">
              <a:defRPr/>
            </a:pPr>
            <a:r>
              <a:rPr lang="cs-CZ" dirty="0"/>
              <a:t> nepřípustnost  změny účelu spravovaného majetku</a:t>
            </a:r>
          </a:p>
          <a:p>
            <a:pPr lvl="1">
              <a:defRPr/>
            </a:pPr>
            <a:r>
              <a:rPr lang="cs-CZ" dirty="0"/>
              <a:t> omezení možnosti zcizit majetek (§ 1408 OZ)</a:t>
            </a:r>
          </a:p>
          <a:p>
            <a:pPr marL="457200" lvl="1" indent="0"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2) </a:t>
            </a:r>
            <a:r>
              <a:rPr lang="cs-CZ" b="1" u="sng" dirty="0"/>
              <a:t>Plná správa </a:t>
            </a:r>
            <a:r>
              <a:rPr lang="cs-CZ" b="1" dirty="0"/>
              <a:t>cizího majetku (flexibilnější)</a:t>
            </a:r>
          </a:p>
          <a:p>
            <a:pPr lvl="1">
              <a:defRPr/>
            </a:pPr>
            <a:r>
              <a:rPr lang="cs-CZ" dirty="0"/>
              <a:t>rozmnožení majetku a uplatnění pro daný účel</a:t>
            </a:r>
          </a:p>
          <a:p>
            <a:pPr lvl="1">
              <a:defRPr/>
            </a:pPr>
            <a:r>
              <a:rPr lang="cs-CZ" dirty="0"/>
              <a:t>činí vše, co je nutné a užitečné </a:t>
            </a:r>
          </a:p>
          <a:p>
            <a:pPr>
              <a:defRPr/>
            </a:pPr>
            <a:r>
              <a:rPr lang="cs-CZ" b="1" dirty="0"/>
              <a:t>Možno kombinovat prvky prosté a plné správy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V obou případech je správce povinen jednat </a:t>
            </a:r>
            <a:r>
              <a:rPr lang="cs-CZ" b="1" u="sng" dirty="0"/>
              <a:t>s péčí řádného hospodáře</a:t>
            </a:r>
            <a:r>
              <a:rPr lang="cs-CZ" b="1" dirty="0"/>
              <a:t> (§1411), </a:t>
            </a:r>
            <a:r>
              <a:rPr lang="cs-CZ" b="1" u="sng" dirty="0"/>
              <a:t>nestranně</a:t>
            </a:r>
            <a:r>
              <a:rPr lang="cs-CZ" b="1" dirty="0"/>
              <a:t> (§1403, 1412), </a:t>
            </a:r>
            <a:r>
              <a:rPr lang="cs-CZ" b="1" u="sng" dirty="0"/>
              <a:t>vyhýbat se střetům zájmů </a:t>
            </a:r>
            <a:r>
              <a:rPr lang="cs-CZ" b="1" dirty="0"/>
              <a:t>(§1413) – FIDUCIÁRNÍ POVINNOSTI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Pravidla pro správu a povinnosti správce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b="1" dirty="0"/>
              <a:t>Osobní povaha funkce správce </a:t>
            </a:r>
            <a:r>
              <a:rPr lang="cs-CZ" dirty="0"/>
              <a:t>(§ 1401 OZ)</a:t>
            </a:r>
          </a:p>
          <a:p>
            <a:pPr>
              <a:defRPr/>
            </a:pPr>
            <a:r>
              <a:rPr lang="cs-CZ" b="1" dirty="0"/>
              <a:t>Péče řádného hospodáře</a:t>
            </a:r>
            <a:r>
              <a:rPr lang="cs-CZ" dirty="0"/>
              <a:t>, loajalita (§ 1411 OZ)</a:t>
            </a:r>
          </a:p>
          <a:p>
            <a:pPr>
              <a:defRPr/>
            </a:pPr>
            <a:r>
              <a:rPr lang="cs-CZ" b="1" dirty="0"/>
              <a:t>Předcházení střetu zájmů </a:t>
            </a:r>
            <a:r>
              <a:rPr lang="cs-CZ" dirty="0"/>
              <a:t>(§ 1413 a 1415 OZ)</a:t>
            </a:r>
          </a:p>
          <a:p>
            <a:pPr>
              <a:defRPr/>
            </a:pPr>
            <a:r>
              <a:rPr lang="cs-CZ" dirty="0"/>
              <a:t>Povinnost </a:t>
            </a:r>
            <a:r>
              <a:rPr lang="cs-CZ" b="1" dirty="0"/>
              <a:t>nestrannosti</a:t>
            </a:r>
            <a:r>
              <a:rPr lang="cs-CZ" dirty="0"/>
              <a:t> (§ 1412 OZ)</a:t>
            </a:r>
          </a:p>
          <a:p>
            <a:pPr>
              <a:defRPr/>
            </a:pPr>
            <a:r>
              <a:rPr lang="cs-CZ" dirty="0"/>
              <a:t>Oddělenost majetku správce a majetku pod správou, </a:t>
            </a:r>
            <a:r>
              <a:rPr lang="cs-CZ" b="1" dirty="0"/>
              <a:t>zákaz smísení majetku </a:t>
            </a:r>
            <a:r>
              <a:rPr lang="cs-CZ" dirty="0"/>
              <a:t>(§ 1414 OZ)</a:t>
            </a:r>
          </a:p>
          <a:p>
            <a:pPr>
              <a:defRPr/>
            </a:pPr>
            <a:r>
              <a:rPr lang="cs-CZ" b="1" dirty="0"/>
              <a:t>Omezení bezúplatných převodů </a:t>
            </a:r>
            <a:r>
              <a:rPr lang="cs-CZ" dirty="0"/>
              <a:t>(§ 1416 OZ) </a:t>
            </a:r>
          </a:p>
          <a:p>
            <a:pPr>
              <a:defRPr/>
            </a:pPr>
            <a:r>
              <a:rPr lang="cs-CZ" dirty="0"/>
              <a:t>Pravidla pro společnou správu (§ 1428 – 1431 OZ)</a:t>
            </a:r>
          </a:p>
          <a:p>
            <a:pPr>
              <a:defRPr/>
            </a:pPr>
            <a:r>
              <a:rPr lang="cs-CZ" dirty="0"/>
              <a:t>Povinnosti  správce a beneficienta vůči třetím osobám (§ 1419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Společná správa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správců</a:t>
            </a:r>
          </a:p>
          <a:p>
            <a:r>
              <a:rPr lang="cs-CZ" dirty="0"/>
              <a:t>Dispositivní pravidlo : </a:t>
            </a:r>
          </a:p>
          <a:p>
            <a:pPr>
              <a:buFontTx/>
              <a:buChar char="-"/>
            </a:pPr>
            <a:r>
              <a:rPr lang="cs-CZ" dirty="0"/>
              <a:t>prostá většina/každý jeden hlas - §1428 OZ</a:t>
            </a:r>
          </a:p>
          <a:p>
            <a:pPr>
              <a:buFontTx/>
              <a:buChar char="-"/>
            </a:pPr>
            <a:r>
              <a:rPr lang="cs-CZ" dirty="0"/>
              <a:t>a jsou zavázáni společně a nerozdílně (solidarita) - §1430 OZ</a:t>
            </a:r>
          </a:p>
          <a:p>
            <a:pPr>
              <a:buFontTx/>
              <a:buChar char="-"/>
            </a:pPr>
            <a:r>
              <a:rPr lang="cs-CZ" dirty="0"/>
              <a:t>presumpce souhlasu s jednáním ostatních správců - §1431OZ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84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Vznik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u="sng" dirty="0"/>
              <a:t>není podstatné</a:t>
            </a:r>
            <a:r>
              <a:rPr lang="cs-CZ" b="1" dirty="0"/>
              <a:t>, na základě jakého právního důvodu vzniká!!</a:t>
            </a:r>
          </a:p>
          <a:p>
            <a:pPr algn="just"/>
            <a:r>
              <a:rPr lang="cs-CZ" dirty="0"/>
              <a:t>Vždy záleží na konkrétním právním poměru, zda založena správa CM (zejména zda diskreční post správce)!!!</a:t>
            </a:r>
          </a:p>
          <a:p>
            <a:pPr algn="just"/>
            <a:r>
              <a:rPr lang="cs-CZ" dirty="0"/>
              <a:t>Nejčastěji  </a:t>
            </a:r>
            <a:r>
              <a:rPr lang="cs-CZ" u="sng" dirty="0"/>
              <a:t>p</a:t>
            </a:r>
            <a:r>
              <a:rPr lang="cs-CZ" b="1" u="sng" dirty="0"/>
              <a:t>rávní jednání </a:t>
            </a:r>
            <a:r>
              <a:rPr lang="cs-CZ" b="1" dirty="0"/>
              <a:t>- smlouva, neexistuje zvláštní smluvní typ (</a:t>
            </a:r>
            <a:r>
              <a:rPr lang="cs-CZ" b="1" dirty="0" err="1"/>
              <a:t>inominátní</a:t>
            </a:r>
            <a:r>
              <a:rPr lang="cs-CZ" b="1" dirty="0"/>
              <a:t>, smlouva příkazního typu)</a:t>
            </a:r>
          </a:p>
          <a:p>
            <a:pPr algn="just"/>
            <a:r>
              <a:rPr lang="cs-CZ" dirty="0"/>
              <a:t>Rozhodnutím </a:t>
            </a:r>
            <a:r>
              <a:rPr lang="cs-CZ" u="sng" dirty="0"/>
              <a:t>soudu</a:t>
            </a:r>
            <a:r>
              <a:rPr lang="cs-CZ" dirty="0"/>
              <a:t> (výjimečně) -  § 1455 – jmenování </a:t>
            </a:r>
            <a:r>
              <a:rPr lang="cs-CZ" dirty="0" err="1"/>
              <a:t>svěřenského</a:t>
            </a:r>
            <a:r>
              <a:rPr lang="cs-CZ" dirty="0"/>
              <a:t> správce</a:t>
            </a:r>
          </a:p>
          <a:p>
            <a:pPr algn="just"/>
            <a:r>
              <a:rPr lang="cs-CZ" u="sng" dirty="0"/>
              <a:t>Zákonem - </a:t>
            </a:r>
            <a:r>
              <a:rPr lang="cs-CZ" dirty="0"/>
              <a:t>(dědic, jako správce pozůstalosti § 1677)</a:t>
            </a:r>
          </a:p>
          <a:p>
            <a:pPr algn="just"/>
            <a:r>
              <a:rPr lang="cs-CZ" b="1" dirty="0"/>
              <a:t>Postačí, že se  na základě nějakého právního důvodu </a:t>
            </a:r>
            <a:r>
              <a:rPr lang="cs-CZ" b="1" u="sng" dirty="0"/>
              <a:t>„ocitne“ </a:t>
            </a:r>
            <a:r>
              <a:rPr lang="cs-CZ" b="1" dirty="0"/>
              <a:t>v pozici správce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1798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Skončení správy vs. zánik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skončení činnosti správce (§ 1438) – odstoupení, odvolání, omezení svéprávnosti, osvědčení úpadku správce </a:t>
            </a:r>
          </a:p>
          <a:p>
            <a:pPr>
              <a:buNone/>
              <a:defRPr/>
            </a:pPr>
            <a:r>
              <a:rPr lang="cs-CZ" dirty="0"/>
              <a:t>X</a:t>
            </a:r>
          </a:p>
          <a:p>
            <a:pPr>
              <a:defRPr/>
            </a:pPr>
            <a:r>
              <a:rPr lang="cs-CZ" dirty="0"/>
              <a:t> zánik správy (§ 1439) – uplynutím doby, dosažením účelu, zánikem práva beneficienta k majetku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Ochrana dobré víry při skončení správy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Závěrečné vyúčtování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u="sng" dirty="0"/>
              <a:t>Zadržovací právo správce k zajištění pohledávek ze správy</a:t>
            </a:r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/>
              <a:t>Správa cizího majetku v části 3.OZ</a:t>
            </a:r>
            <a:br>
              <a:rPr lang="cs-CZ" sz="3600" b="1" dirty="0"/>
            </a:br>
            <a:r>
              <a:rPr lang="cs-CZ" sz="3600" b="1" dirty="0"/>
              <a:t>SHRNUT</a:t>
            </a:r>
            <a:r>
              <a:rPr lang="cs-CZ" sz="4000" b="1" dirty="0"/>
              <a:t>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762647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Pravidla pro SCM představují v české </a:t>
            </a:r>
            <a:r>
              <a:rPr lang="cs-CZ" u="sng" dirty="0"/>
              <a:t>právu neobvyklý koncept, protože nejsou spojena s žádnou konkrétní právní skutečností, </a:t>
            </a:r>
            <a:r>
              <a:rPr lang="cs-CZ" dirty="0"/>
              <a:t>ale spíše s určitým </a:t>
            </a:r>
            <a:r>
              <a:rPr lang="cs-CZ" u="sng" dirty="0"/>
              <a:t>typem reality sociální </a:t>
            </a:r>
            <a:r>
              <a:rPr lang="cs-CZ" dirty="0"/>
              <a:t>(funkcionální pohled)</a:t>
            </a:r>
          </a:p>
          <a:p>
            <a:pPr>
              <a:defRPr/>
            </a:pPr>
            <a:r>
              <a:rPr lang="cs-CZ" u="sng" dirty="0"/>
              <a:t>UPRAVUJE  POUZE PRAVIDLA SPRÁVY!!</a:t>
            </a:r>
          </a:p>
          <a:p>
            <a:pPr>
              <a:defRPr/>
            </a:pPr>
            <a:r>
              <a:rPr lang="cs-CZ" u="sng" dirty="0"/>
              <a:t> neupravuje zvláštní obligaci </a:t>
            </a:r>
            <a:r>
              <a:rPr lang="cs-CZ" dirty="0"/>
              <a:t>ani věcné právo, proto flexibilní</a:t>
            </a:r>
          </a:p>
          <a:p>
            <a:pPr>
              <a:defRPr/>
            </a:pPr>
            <a:r>
              <a:rPr lang="cs-CZ" u="sng" dirty="0"/>
              <a:t>neřeší právní důvod vzniku </a:t>
            </a:r>
            <a:r>
              <a:rPr lang="cs-CZ" dirty="0"/>
              <a:t>správy</a:t>
            </a:r>
          </a:p>
          <a:p>
            <a:pPr>
              <a:defRPr/>
            </a:pPr>
            <a:r>
              <a:rPr lang="cs-CZ" u="sng" dirty="0"/>
              <a:t>neřeší důvod oprávnění nakládat se svěřeným majetkem </a:t>
            </a:r>
          </a:p>
          <a:p>
            <a:pPr>
              <a:defRPr/>
            </a:pPr>
            <a:r>
              <a:rPr lang="cs-CZ" u="sng" dirty="0"/>
              <a:t>neřeší vlastnictví spravovaného majetku </a:t>
            </a:r>
            <a:r>
              <a:rPr lang="cs-CZ" dirty="0"/>
              <a:t>(„cizí“), tj. případy, kdy správce není vlastník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třetích osob se  týkají pouze  § 1419 až § 1423 OZ (pouze zde dopad § 978, jinak jen omezeně)!!!!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280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92696"/>
            <a:ext cx="8086635" cy="1080543"/>
          </a:xfrm>
        </p:spPr>
        <p:txBody>
          <a:bodyPr>
            <a:normAutofit/>
          </a:bodyPr>
          <a:lstStyle/>
          <a:p>
            <a:r>
              <a:rPr lang="cs-CZ" sz="3200" b="1" dirty="0" err="1"/>
              <a:t>Svěřenský</a:t>
            </a:r>
            <a:r>
              <a:rPr lang="cs-CZ" sz="3200" b="1" dirty="0"/>
              <a:t> fond (§ 1448 – §1474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057" y="1988840"/>
            <a:ext cx="8291264" cy="4608512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pPr algn="just"/>
            <a:r>
              <a:rPr lang="cs-CZ" b="1" dirty="0"/>
              <a:t>Inspirace v </a:t>
            </a:r>
            <a:r>
              <a:rPr lang="cs-CZ" b="1" dirty="0" err="1"/>
              <a:t>Québecu</a:t>
            </a:r>
            <a:r>
              <a:rPr lang="cs-CZ" b="1" dirty="0"/>
              <a:t>, „trust“ </a:t>
            </a:r>
            <a:r>
              <a:rPr lang="cs-CZ" b="1" dirty="0" err="1"/>
              <a:t>like</a:t>
            </a:r>
            <a:r>
              <a:rPr lang="cs-CZ" b="1" dirty="0"/>
              <a:t> instrument </a:t>
            </a:r>
            <a:r>
              <a:rPr lang="cs-CZ" dirty="0"/>
              <a:t>(alternativa </a:t>
            </a:r>
            <a:r>
              <a:rPr lang="cs-CZ" dirty="0" err="1"/>
              <a:t>Treuhand</a:t>
            </a:r>
            <a:r>
              <a:rPr lang="cs-CZ" dirty="0"/>
              <a:t>, </a:t>
            </a:r>
            <a:r>
              <a:rPr lang="cs-CZ" dirty="0" err="1"/>
              <a:t>Fuducia</a:t>
            </a:r>
            <a:r>
              <a:rPr lang="cs-CZ" dirty="0"/>
              <a:t>) x není trust v </a:t>
            </a:r>
            <a:r>
              <a:rPr lang="cs-CZ" dirty="0" err="1"/>
              <a:t>anglo</a:t>
            </a:r>
            <a:r>
              <a:rPr lang="cs-CZ" dirty="0"/>
              <a:t>-americkém pojetí!!!!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Svěřenský</a:t>
            </a:r>
            <a:r>
              <a:rPr lang="cs-CZ" dirty="0"/>
              <a:t> fond  zvláštní instrument majetkového práva – </a:t>
            </a:r>
            <a:r>
              <a:rPr lang="cs-CZ" b="1" dirty="0"/>
              <a:t>„autonomní jmění“, ke kterému nemá nikdo vlastnické právo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Organizačně i účelově </a:t>
            </a:r>
            <a:r>
              <a:rPr lang="cs-CZ" b="1" u="sng" dirty="0"/>
              <a:t>osamostatněný majetek</a:t>
            </a:r>
            <a:r>
              <a:rPr lang="cs-CZ" b="1" dirty="0"/>
              <a:t>, který nemá právní osobnost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 Správa majetku ve </a:t>
            </a:r>
            <a:r>
              <a:rPr lang="cs-CZ" dirty="0" err="1"/>
              <a:t>svěřenském</a:t>
            </a:r>
            <a:r>
              <a:rPr lang="cs-CZ" dirty="0"/>
              <a:t> fondu se řídí podpůrně obecnou úpravou správy cizího majetku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509589" y="692697"/>
            <a:ext cx="8086635" cy="864096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Svěřenský</a:t>
            </a:r>
            <a:r>
              <a:rPr lang="cs-CZ" altLang="cs-CZ" dirty="0"/>
              <a:t> fond (mezi fundací a trustem)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509589" y="1628800"/>
            <a:ext cx="8082321" cy="511256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Autonomní jmění (quebecký koncept)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u="sng" dirty="0"/>
              <a:t>NEJEDNÁ SE O  TRUST </a:t>
            </a:r>
            <a:r>
              <a:rPr lang="cs-CZ" altLang="cs-CZ" dirty="0"/>
              <a:t>(jakkoli se reflektují určité aspekty trustu </a:t>
            </a:r>
            <a:r>
              <a:rPr lang="cs-CZ" altLang="cs-CZ" dirty="0" err="1"/>
              <a:t>common</a:t>
            </a:r>
            <a:r>
              <a:rPr lang="cs-CZ" altLang="cs-CZ" dirty="0"/>
              <a:t> </a:t>
            </a:r>
            <a:r>
              <a:rPr lang="cs-CZ" altLang="cs-CZ" dirty="0" err="1"/>
              <a:t>law</a:t>
            </a:r>
            <a:r>
              <a:rPr lang="cs-CZ" alt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u="sng" dirty="0"/>
              <a:t>Původně smluvní koncept </a:t>
            </a:r>
            <a:r>
              <a:rPr lang="cs-CZ" altLang="cs-CZ" dirty="0"/>
              <a:t>(francouzská </a:t>
            </a:r>
            <a:r>
              <a:rPr lang="cs-CZ" altLang="cs-CZ" dirty="0" err="1"/>
              <a:t>fiducie</a:t>
            </a:r>
            <a:r>
              <a:rPr lang="cs-CZ" alt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Modifikován (statut, evidence </a:t>
            </a:r>
            <a:r>
              <a:rPr lang="cs-CZ" altLang="cs-CZ" dirty="0" err="1"/>
              <a:t>svěřenských</a:t>
            </a:r>
            <a:r>
              <a:rPr lang="cs-CZ" altLang="cs-CZ" dirty="0"/>
              <a:t> fondů)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Neexistence majetkového práva beneficientů (x trust – </a:t>
            </a:r>
            <a:r>
              <a:rPr lang="cs-CZ" altLang="cs-CZ" dirty="0" err="1"/>
              <a:t>equitable</a:t>
            </a:r>
            <a:r>
              <a:rPr lang="cs-CZ" altLang="cs-CZ" dirty="0"/>
              <a:t> </a:t>
            </a:r>
            <a:r>
              <a:rPr lang="cs-CZ" altLang="cs-CZ" dirty="0" err="1"/>
              <a:t>title</a:t>
            </a:r>
            <a:r>
              <a:rPr lang="cs-CZ" alt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Nemá právní osobnost (x fundace)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Vybrané srovnatelné zahraniční koncepty v Evropě (Rakousko, Lichtenštejnsko, Kypr)</a:t>
            </a:r>
          </a:p>
        </p:txBody>
      </p:sp>
    </p:spTree>
    <p:extLst>
      <p:ext uri="{BB962C8B-B14F-4D97-AF65-F5344CB8AC3E}">
        <p14:creationId xmlns:p14="http://schemas.microsoft.com/office/powerpoint/2010/main" val="3310804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Svěřenský fond je „nejpodivnější zvíře v lese“!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Pihera</a:t>
            </a:r>
            <a:r>
              <a:rPr lang="cs-CZ" i="1" dirty="0"/>
              <a:t>, 2012</a:t>
            </a:r>
            <a:r>
              <a:rPr lang="cs-CZ" dirty="0"/>
              <a:t>) - § 1448  a násl.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cs-CZ" sz="2800" u="sng" dirty="0"/>
              <a:t>Vznikem </a:t>
            </a:r>
            <a:r>
              <a:rPr lang="cs-CZ" sz="2800" u="sng" dirty="0" err="1"/>
              <a:t>svěřenského</a:t>
            </a:r>
            <a:r>
              <a:rPr lang="cs-CZ" sz="2800" u="sng" dirty="0"/>
              <a:t> fondu vzniká oddělené a nezávislé vlastnictví vyčleněného majetku </a:t>
            </a:r>
            <a:r>
              <a:rPr lang="cs-CZ" sz="2800" dirty="0"/>
              <a:t>(§ 1448 odst. 2 OZ).</a:t>
            </a:r>
          </a:p>
          <a:p>
            <a:pPr algn="just">
              <a:defRPr/>
            </a:pPr>
            <a:r>
              <a:rPr lang="cs-CZ" sz="2800" dirty="0"/>
              <a:t>Vlastnická práva k majetku ve </a:t>
            </a:r>
            <a:r>
              <a:rPr lang="cs-CZ" sz="2800" dirty="0" err="1"/>
              <a:t>svěřenském</a:t>
            </a:r>
            <a:r>
              <a:rPr lang="cs-CZ" sz="2800" dirty="0"/>
              <a:t> fondu vykonává </a:t>
            </a:r>
            <a:r>
              <a:rPr lang="cs-CZ" sz="2800" u="sng" dirty="0"/>
              <a:t>vlastním jménem na účet fondu </a:t>
            </a:r>
            <a:r>
              <a:rPr lang="cs-CZ" sz="2800" dirty="0" err="1"/>
              <a:t>svěřenský</a:t>
            </a:r>
            <a:r>
              <a:rPr lang="cs-CZ" sz="2800" dirty="0"/>
              <a:t> správce;</a:t>
            </a:r>
          </a:p>
          <a:p>
            <a:pPr algn="just">
              <a:defRPr/>
            </a:pPr>
            <a:r>
              <a:rPr lang="cs-CZ" sz="2800" dirty="0"/>
              <a:t> Majetek ve </a:t>
            </a:r>
            <a:r>
              <a:rPr lang="cs-CZ" sz="2800" dirty="0" err="1"/>
              <a:t>svěřenském</a:t>
            </a:r>
            <a:r>
              <a:rPr lang="cs-CZ" sz="2800" dirty="0"/>
              <a:t> fondu však </a:t>
            </a:r>
            <a:r>
              <a:rPr lang="cs-CZ" sz="2800" u="sng" dirty="0"/>
              <a:t>není ani vlastnictvím správce, ani vlastnictvím zakladatele, ani vlastnictvím osoby</a:t>
            </a:r>
            <a:r>
              <a:rPr lang="cs-CZ" sz="2800" dirty="0"/>
              <a:t>, které má být ze </a:t>
            </a:r>
            <a:r>
              <a:rPr lang="cs-CZ" sz="2800" dirty="0" err="1"/>
              <a:t>svěřenského</a:t>
            </a:r>
            <a:r>
              <a:rPr lang="cs-CZ" sz="2800" dirty="0"/>
              <a:t> fondu plněno (§ 1448 odst. 3 OZ).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cs-CZ" sz="2800" dirty="0">
              <a:solidFill>
                <a:srgbClr val="0B316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Osnova: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Širší souvislosti, systematické zařazení</a:t>
            </a:r>
          </a:p>
          <a:p>
            <a:r>
              <a:rPr lang="cs-CZ" dirty="0"/>
              <a:t>Správa cizího majetku – povaha, specifika, základní rámec</a:t>
            </a:r>
          </a:p>
          <a:p>
            <a:r>
              <a:rPr lang="cs-CZ" dirty="0"/>
              <a:t>Správa cizího majetku prostá a plná, společná správa, vznik, zánik</a:t>
            </a:r>
          </a:p>
          <a:p>
            <a:r>
              <a:rPr lang="cs-CZ" dirty="0" err="1"/>
              <a:t>Svěřenský</a:t>
            </a:r>
            <a:r>
              <a:rPr lang="cs-CZ" dirty="0"/>
              <a:t> fond – koncepce, základní charakteristika</a:t>
            </a:r>
          </a:p>
          <a:p>
            <a:r>
              <a:rPr lang="cs-CZ" dirty="0"/>
              <a:t>Srovnání s jinými podobnými instrumenty správy majetku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Svěřenský</a:t>
            </a:r>
            <a:r>
              <a:rPr lang="cs-CZ" dirty="0"/>
              <a:t>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435623"/>
          </a:xfrm>
        </p:spPr>
        <p:txBody>
          <a:bodyPr/>
          <a:lstStyle/>
          <a:p>
            <a:r>
              <a:rPr lang="cs-CZ" u="sng" dirty="0"/>
              <a:t>Vlastnická práva </a:t>
            </a:r>
            <a:r>
              <a:rPr lang="cs-CZ" dirty="0"/>
              <a:t>a další práva k majetku ve svěřenském fondu </a:t>
            </a:r>
            <a:r>
              <a:rPr lang="cs-CZ" u="sng" dirty="0"/>
              <a:t>jsou vykonávána správcem svěřenského fondu na účet svěřenského fondu</a:t>
            </a:r>
          </a:p>
          <a:p>
            <a:endParaRPr lang="cs-CZ" u="sng" dirty="0"/>
          </a:p>
          <a:p>
            <a:r>
              <a:rPr lang="cs-CZ" u="sng" dirty="0"/>
              <a:t>Vztahy mezi osobami v rámci svěřenského fondu nemají povahu věcných práv</a:t>
            </a:r>
            <a:r>
              <a:rPr lang="cs-CZ" dirty="0"/>
              <a:t>,  spíše smluvních vztahů (zvláštní relativní práva)</a:t>
            </a:r>
          </a:p>
          <a:p>
            <a:r>
              <a:rPr lang="cs-CZ" dirty="0" err="1"/>
              <a:t>Svěřenský</a:t>
            </a:r>
            <a:r>
              <a:rPr lang="cs-CZ" dirty="0"/>
              <a:t> fond vždy </a:t>
            </a:r>
            <a:r>
              <a:rPr lang="cs-CZ" u="sng" dirty="0"/>
              <a:t>nese vlastní označení</a:t>
            </a:r>
          </a:p>
          <a:p>
            <a:r>
              <a:rPr lang="cs-CZ" dirty="0"/>
              <a:t>Svěřenský fond </a:t>
            </a:r>
            <a:r>
              <a:rPr lang="cs-CZ" u="sng" dirty="0"/>
              <a:t>musí mít vždy statut </a:t>
            </a:r>
            <a:r>
              <a:rPr lang="cs-CZ" dirty="0"/>
              <a:t>§ 1452 OZ </a:t>
            </a:r>
            <a:r>
              <a:rPr lang="cs-CZ" u="sng" dirty="0"/>
              <a:t>– jednostranný projev vůle zakladatele (nejdůležitější)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Vytvoření/zřízení/vznik </a:t>
            </a:r>
            <a:r>
              <a:rPr lang="cs-CZ" altLang="cs-CZ" dirty="0" err="1"/>
              <a:t>svěřenského</a:t>
            </a:r>
            <a:r>
              <a:rPr lang="cs-CZ" altLang="cs-CZ" dirty="0"/>
              <a:t> fondu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u="sng" dirty="0"/>
              <a:t>Vytváří</a:t>
            </a:r>
            <a:r>
              <a:rPr lang="cs-CZ" altLang="cs-CZ" dirty="0"/>
              <a:t> se vyčleněním majetku (§ 1448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eaLnBrk="1" hangingPunct="1"/>
            <a:r>
              <a:rPr lang="cs-CZ" altLang="cs-CZ" dirty="0"/>
              <a:t>INTER VIVOS</a:t>
            </a:r>
          </a:p>
          <a:p>
            <a:pPr lvl="1" eaLnBrk="1" hangingPunct="1"/>
            <a:r>
              <a:rPr lang="cs-CZ" altLang="cs-CZ" dirty="0"/>
              <a:t>je </a:t>
            </a:r>
            <a:r>
              <a:rPr lang="cs-CZ" altLang="cs-CZ" u="sng" dirty="0"/>
              <a:t>zřízen</a:t>
            </a:r>
            <a:r>
              <a:rPr lang="cs-CZ" altLang="cs-CZ" dirty="0"/>
              <a:t> přijetím pověření ze strany správce (§ 1451 (1)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lvl="1" eaLnBrk="1" hangingPunct="1"/>
            <a:r>
              <a:rPr lang="cs-CZ" altLang="cs-CZ" u="sng" dirty="0"/>
              <a:t>vzniká</a:t>
            </a:r>
            <a:r>
              <a:rPr lang="cs-CZ" altLang="cs-CZ" dirty="0"/>
              <a:t> dnem zápisu do evidence </a:t>
            </a:r>
            <a:r>
              <a:rPr lang="cs-CZ" altLang="cs-CZ" dirty="0" err="1"/>
              <a:t>svěřenských</a:t>
            </a:r>
            <a:r>
              <a:rPr lang="cs-CZ" altLang="cs-CZ" dirty="0"/>
              <a:t> fondů (§ 1451 (2)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lvl="2" eaLnBrk="1" hangingPunct="1"/>
            <a:r>
              <a:rPr lang="cs-CZ" altLang="cs-CZ" dirty="0"/>
              <a:t>nejasný majetkový režim</a:t>
            </a:r>
          </a:p>
          <a:p>
            <a:pPr eaLnBrk="1" hangingPunct="1"/>
            <a:r>
              <a:rPr lang="cs-CZ" altLang="cs-CZ" dirty="0"/>
              <a:t>MORTIS CAUSA</a:t>
            </a:r>
          </a:p>
          <a:p>
            <a:pPr lvl="1" eaLnBrk="1" hangingPunct="1"/>
            <a:r>
              <a:rPr lang="cs-CZ" altLang="cs-CZ" u="sng" dirty="0"/>
              <a:t>vzniká smrtí zůstavitele </a:t>
            </a:r>
            <a:r>
              <a:rPr lang="cs-CZ" altLang="cs-CZ" dirty="0"/>
              <a:t>(§ 1451 (3)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lvl="2" eaLnBrk="1" hangingPunct="1"/>
            <a:r>
              <a:rPr lang="cs-CZ" altLang="cs-CZ" dirty="0"/>
              <a:t>nejasný vztah k dědickému řízení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5418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 svěřenského fondu obsahuje alespoň (§ 1452/2 OZ):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označení </a:t>
            </a:r>
            <a:r>
              <a:rPr lang="cs-CZ" dirty="0" err="1"/>
              <a:t>svěřenského</a:t>
            </a:r>
            <a:r>
              <a:rPr lang="cs-CZ" dirty="0"/>
              <a:t> fondu,</a:t>
            </a:r>
          </a:p>
          <a:p>
            <a:r>
              <a:rPr lang="cs-CZ" dirty="0"/>
              <a:t>b) označení majetku, který tvoří </a:t>
            </a:r>
            <a:r>
              <a:rPr lang="cs-CZ" dirty="0" err="1"/>
              <a:t>svěřenský</a:t>
            </a:r>
            <a:r>
              <a:rPr lang="cs-CZ" dirty="0"/>
              <a:t> fond při jeho vzniku,</a:t>
            </a:r>
          </a:p>
          <a:p>
            <a:r>
              <a:rPr lang="cs-CZ" dirty="0"/>
              <a:t>c) vymezení účelu </a:t>
            </a:r>
            <a:r>
              <a:rPr lang="cs-CZ" dirty="0" err="1"/>
              <a:t>svěřenského</a:t>
            </a:r>
            <a:r>
              <a:rPr lang="cs-CZ" dirty="0"/>
              <a:t> fondu,</a:t>
            </a:r>
          </a:p>
          <a:p>
            <a:r>
              <a:rPr lang="cs-CZ" dirty="0"/>
              <a:t>d) podmínky pro plnění ze </a:t>
            </a:r>
            <a:r>
              <a:rPr lang="cs-CZ" dirty="0" err="1"/>
              <a:t>svěřenského</a:t>
            </a:r>
            <a:r>
              <a:rPr lang="cs-CZ" dirty="0"/>
              <a:t> fondu,</a:t>
            </a:r>
          </a:p>
          <a:p>
            <a:r>
              <a:rPr lang="cs-CZ" dirty="0"/>
              <a:t>e) údaj o době trvání </a:t>
            </a:r>
            <a:r>
              <a:rPr lang="cs-CZ" dirty="0" err="1"/>
              <a:t>svěřenského</a:t>
            </a:r>
            <a:r>
              <a:rPr lang="cs-CZ" dirty="0"/>
              <a:t> fondu; není-li uvedena, platí, že fond byl zřízen na dobu neurčitou,</a:t>
            </a:r>
          </a:p>
          <a:p>
            <a:r>
              <a:rPr lang="cs-CZ" dirty="0"/>
              <a:t>f) má-li být ze </a:t>
            </a:r>
            <a:r>
              <a:rPr lang="cs-CZ" dirty="0" err="1"/>
              <a:t>svěřenského</a:t>
            </a:r>
            <a:r>
              <a:rPr lang="cs-CZ" dirty="0"/>
              <a:t> fondu plněno určité osobě jako obmyšlenému, určení této osoby, nebo způsobu, jak bude obmyšlený určen, a</a:t>
            </a:r>
          </a:p>
          <a:p>
            <a:r>
              <a:rPr lang="cs-CZ" dirty="0"/>
              <a:t>g) počet </a:t>
            </a:r>
            <a:r>
              <a:rPr lang="cs-CZ" dirty="0" err="1"/>
              <a:t>svěřenských</a:t>
            </a:r>
            <a:r>
              <a:rPr lang="cs-CZ" dirty="0"/>
              <a:t> správců a způsob jejich jednání.</a:t>
            </a:r>
          </a:p>
        </p:txBody>
      </p:sp>
    </p:spTree>
    <p:extLst>
      <p:ext uri="{BB962C8B-B14F-4D97-AF65-F5344CB8AC3E}">
        <p14:creationId xmlns:p14="http://schemas.microsoft.com/office/powerpoint/2010/main" val="1454467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509589" y="620689"/>
            <a:ext cx="8086635" cy="720080"/>
          </a:xfrm>
        </p:spPr>
        <p:txBody>
          <a:bodyPr/>
          <a:lstStyle/>
          <a:p>
            <a:pPr eaLnBrk="1" hangingPunct="1"/>
            <a:r>
              <a:rPr lang="cs-CZ" altLang="cs-CZ" dirty="0"/>
              <a:t>Otázka změnitelnosti obsahu statutu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968551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Explicitně pouze § 1469 OZ  - změna statutu prostřednictvím soudu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Možnost výhrady možnosti změn ve prospěch zakladatele/</a:t>
            </a:r>
            <a:r>
              <a:rPr lang="cs-CZ" altLang="cs-CZ" dirty="0" err="1"/>
              <a:t>svěřenského</a:t>
            </a:r>
            <a:r>
              <a:rPr lang="cs-CZ" altLang="cs-CZ" dirty="0"/>
              <a:t> správce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Absence úpravy není zákazem (nedůvodné v oblasti soukromého práva)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Funkcionální blízkost fundačních struktur (rozhodnutí NS ve věci Nadačního fondu Richarda Fuxy</a:t>
            </a:r>
            <a:r>
              <a:rPr lang="cs-CZ" altLang="cs-CZ" i="1" dirty="0"/>
              <a:t>, </a:t>
            </a:r>
            <a:r>
              <a:rPr lang="cs-CZ" altLang="cs-CZ" i="1" dirty="0" err="1"/>
              <a:t>sp</a:t>
            </a:r>
            <a:r>
              <a:rPr lang="cs-CZ" altLang="cs-CZ" i="1" dirty="0"/>
              <a:t>. zn.  29 </a:t>
            </a:r>
            <a:r>
              <a:rPr lang="cs-CZ" altLang="cs-CZ" i="1" dirty="0" err="1"/>
              <a:t>Cdo</a:t>
            </a:r>
            <a:r>
              <a:rPr lang="cs-CZ" altLang="cs-CZ" i="1" dirty="0"/>
              <a:t> 3225/2016</a:t>
            </a:r>
            <a:r>
              <a:rPr lang="cs-CZ" altLang="cs-CZ" dirty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Hranice možných změn? Změna účelu? Rizika?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 </a:t>
            </a:r>
            <a:r>
              <a:rPr lang="cs-CZ" altLang="cs-CZ" i="1" dirty="0"/>
              <a:t>blíže viz </a:t>
            </a:r>
            <a:r>
              <a:rPr lang="cs-CZ" altLang="cs-CZ" i="1" dirty="0" err="1"/>
              <a:t>Pihera</a:t>
            </a:r>
            <a:r>
              <a:rPr lang="cs-CZ" altLang="cs-CZ" i="1" dirty="0"/>
              <a:t>, V., Ronovská, K., K některým mýtům a omylům o svěřenských fondech. Bulletin advokacie, Praha: Česká advokátní komora, 2020, roč. 2020, 7-8, s. 44-47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i="1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i="1" dirty="0" err="1"/>
              <a:t>Pihera,V</a:t>
            </a:r>
            <a:r>
              <a:rPr lang="cs-CZ" altLang="cs-CZ" i="1" dirty="0"/>
              <a:t>. </a:t>
            </a:r>
            <a:r>
              <a:rPr lang="cs-CZ" altLang="cs-CZ" i="1" dirty="0" err="1"/>
              <a:t>Ronovská,K</a:t>
            </a:r>
            <a:r>
              <a:rPr lang="cs-CZ" altLang="cs-CZ" i="1" dirty="0"/>
              <a:t>. Fundační principy a hranice jejich flexibility. K otázce možnosti dodatečných změn podmínek fungování </a:t>
            </a:r>
            <a:r>
              <a:rPr lang="cs-CZ" altLang="cs-CZ" i="1" dirty="0" err="1"/>
              <a:t>svěřenských</a:t>
            </a:r>
            <a:r>
              <a:rPr lang="cs-CZ" altLang="cs-CZ" i="1" dirty="0"/>
              <a:t> fondů a fundací. Právník, č. 9/2018</a:t>
            </a:r>
            <a:r>
              <a:rPr lang="cs-CZ" altLang="cs-CZ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Nejnověji: </a:t>
            </a:r>
            <a:r>
              <a:rPr lang="cs-CZ" altLang="cs-CZ" i="1" dirty="0" err="1"/>
              <a:t>Hollmann</a:t>
            </a:r>
            <a:r>
              <a:rPr lang="cs-CZ" altLang="cs-CZ" i="1" dirty="0"/>
              <a:t>, J., </a:t>
            </a:r>
            <a:r>
              <a:rPr lang="cs-CZ" altLang="cs-CZ" i="1" dirty="0" err="1"/>
              <a:t>Elischer</a:t>
            </a:r>
            <a:r>
              <a:rPr lang="cs-CZ" altLang="cs-CZ" i="1" dirty="0"/>
              <a:t>, D., </a:t>
            </a:r>
            <a:r>
              <a:rPr lang="cs-CZ" altLang="cs-CZ" i="1" dirty="0" err="1"/>
              <a:t>Šlejharová</a:t>
            </a:r>
            <a:r>
              <a:rPr lang="cs-CZ" altLang="cs-CZ" i="1" dirty="0"/>
              <a:t>, M</a:t>
            </a:r>
            <a:r>
              <a:rPr lang="cs-CZ" altLang="cs-CZ" dirty="0"/>
              <a:t>., Svěřenské fondy pro praxi, Vyd. Aleš Čeněk, 2022, s. 191 a násl.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8503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Od 1.1 2018 Evidence svěřenských fondů a evidence skutečných majitelů svěřenských fondů </a:t>
            </a:r>
            <a:br>
              <a:rPr lang="cs-CZ" sz="2800" dirty="0"/>
            </a:br>
            <a:r>
              <a:rPr lang="cs-CZ" sz="2800" dirty="0"/>
              <a:t>(a.)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60848"/>
            <a:ext cx="8082321" cy="460851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u="sng" dirty="0"/>
              <a:t>Evidence svěřenských fondů</a:t>
            </a:r>
            <a:r>
              <a:rPr lang="cs-CZ" dirty="0"/>
              <a:t>: novelou OZ č. 460/2016 Sb. byla zavedena –  viz </a:t>
            </a:r>
            <a:r>
              <a:rPr lang="cs-CZ" dirty="0">
                <a:hlinkClick r:id="rId2"/>
              </a:rPr>
              <a:t>www.justice.cz</a:t>
            </a:r>
            <a:r>
              <a:rPr lang="cs-CZ" dirty="0"/>
              <a:t>, v režimu zákona 304/2012 Sb.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u="sng" dirty="0"/>
              <a:t>Evidence skutečných majitelů SF</a:t>
            </a:r>
            <a:r>
              <a:rPr lang="cs-CZ" dirty="0"/>
              <a:t>: v samostatném zákoně o evidenci skutečných majitelů zákonem č. 37/2021Sb.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Promítnutí Směrnic EU proti praní špinavých peněz (5DAML)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Práva a povinnosti vykonává svěřenský správce (vč. návrhu na zápis)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Úplný opis může obdržet pouze svěřenský správce, ten, kdo na tom má právní zájem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00293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</a:t>
            </a:r>
            <a:r>
              <a:rPr lang="cs-CZ" dirty="0" err="1"/>
              <a:t>svěřenského</a:t>
            </a:r>
            <a:r>
              <a:rPr lang="cs-CZ" dirty="0"/>
              <a:t>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Soukromě prospěšný účel</a:t>
            </a:r>
          </a:p>
          <a:p>
            <a:pPr lvl="1">
              <a:defRPr/>
            </a:pPr>
            <a:r>
              <a:rPr lang="cs-CZ" dirty="0"/>
              <a:t>ku prospěchu určité osoby</a:t>
            </a:r>
          </a:p>
          <a:p>
            <a:pPr lvl="1">
              <a:defRPr/>
            </a:pPr>
            <a:r>
              <a:rPr lang="cs-CZ" dirty="0"/>
              <a:t>za jiným účelem</a:t>
            </a:r>
          </a:p>
          <a:p>
            <a:pPr marL="457200" lvl="1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Veřejně prospěšný účel</a:t>
            </a:r>
          </a:p>
          <a:p>
            <a:pPr>
              <a:buNone/>
              <a:defRPr/>
            </a:pPr>
            <a:r>
              <a:rPr lang="cs-CZ" dirty="0"/>
              <a:t>- dosahování obecného blaha (netýká se ho veřejná prospěšnost § 146, není právnická osoba)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Zajišťovací </a:t>
            </a:r>
            <a:r>
              <a:rPr lang="cs-CZ" dirty="0" err="1"/>
              <a:t>svěřenský</a:t>
            </a:r>
            <a:r>
              <a:rPr lang="cs-CZ" dirty="0"/>
              <a:t> fond</a:t>
            </a:r>
          </a:p>
          <a:p>
            <a:pPr>
              <a:defRPr/>
            </a:pPr>
            <a:r>
              <a:rPr lang="cs-CZ" dirty="0"/>
              <a:t>Investiční </a:t>
            </a:r>
            <a:r>
              <a:rPr lang="cs-CZ" dirty="0" err="1"/>
              <a:t>svěřenský</a:t>
            </a:r>
            <a:r>
              <a:rPr lang="cs-CZ" dirty="0"/>
              <a:t> fond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Zakladatel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Osoba zakladatele FO nebo PO</a:t>
            </a:r>
          </a:p>
          <a:p>
            <a:pPr>
              <a:defRPr/>
            </a:pPr>
            <a:r>
              <a:rPr lang="cs-CZ" dirty="0"/>
              <a:t>Lze více zakladatelů? – KR: ano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>
              <a:defRPr/>
            </a:pPr>
            <a:r>
              <a:rPr lang="cs-CZ" dirty="0"/>
              <a:t>Význam zakladatele – za trvání </a:t>
            </a:r>
            <a:r>
              <a:rPr lang="cs-CZ" dirty="0" err="1"/>
              <a:t>svěřenského</a:t>
            </a:r>
            <a:r>
              <a:rPr lang="cs-CZ" dirty="0"/>
              <a:t> fondu:</a:t>
            </a:r>
          </a:p>
          <a:p>
            <a:pPr lvl="1">
              <a:defRPr/>
            </a:pPr>
            <a:r>
              <a:rPr lang="cs-CZ" dirty="0"/>
              <a:t>právo </a:t>
            </a:r>
            <a:r>
              <a:rPr lang="cs-CZ" u="sng" dirty="0"/>
              <a:t>dohledu</a:t>
            </a:r>
          </a:p>
          <a:p>
            <a:pPr lvl="1">
              <a:defRPr/>
            </a:pPr>
            <a:r>
              <a:rPr lang="cs-CZ" dirty="0"/>
              <a:t>právo jmenovat </a:t>
            </a:r>
            <a:r>
              <a:rPr lang="cs-CZ" dirty="0" err="1"/>
              <a:t>svěřenského</a:t>
            </a:r>
            <a:r>
              <a:rPr lang="cs-CZ" dirty="0"/>
              <a:t> správce</a:t>
            </a:r>
          </a:p>
          <a:p>
            <a:pPr lvl="1">
              <a:defRPr/>
            </a:pPr>
            <a:r>
              <a:rPr lang="cs-CZ" dirty="0"/>
              <a:t>právo jmenovat obmyšleného (sporné)</a:t>
            </a:r>
          </a:p>
          <a:p>
            <a:pPr lvl="1">
              <a:defRPr/>
            </a:pPr>
            <a:r>
              <a:rPr lang="cs-CZ" dirty="0"/>
              <a:t>další práva, která si pro sebe vyhradí ve statutu</a:t>
            </a:r>
          </a:p>
          <a:p>
            <a:pPr>
              <a:defRPr/>
            </a:pPr>
            <a:r>
              <a:rPr lang="cs-CZ" dirty="0"/>
              <a:t>Riziko </a:t>
            </a:r>
            <a:r>
              <a:rPr lang="cs-CZ" u="sng" dirty="0"/>
              <a:t>„ponechání“ si práv v extensivním rozsahu</a:t>
            </a:r>
          </a:p>
          <a:p>
            <a:pPr>
              <a:defRPr/>
            </a:pPr>
            <a:r>
              <a:rPr lang="cs-CZ" dirty="0"/>
              <a:t>Zakladatel může být obmyšleným i </a:t>
            </a:r>
            <a:r>
              <a:rPr lang="cs-CZ" dirty="0" err="1"/>
              <a:t>svěřenským</a:t>
            </a:r>
            <a:r>
              <a:rPr lang="cs-CZ" dirty="0"/>
              <a:t> správcem (ale v tom případě, požadavek na jednoho „nezávislého“ správce)</a:t>
            </a:r>
          </a:p>
          <a:p>
            <a:pPr>
              <a:defRPr/>
            </a:pPr>
            <a:r>
              <a:rPr lang="cs-CZ" altLang="cs-CZ" i="1" dirty="0" err="1"/>
              <a:t>Letter</a:t>
            </a:r>
            <a:r>
              <a:rPr lang="cs-CZ" altLang="cs-CZ" i="1" dirty="0"/>
              <a:t>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wishes</a:t>
            </a:r>
            <a:r>
              <a:rPr lang="cs-CZ" altLang="cs-CZ" i="1" dirty="0"/>
              <a:t> </a:t>
            </a:r>
            <a:r>
              <a:rPr lang="cs-CZ" altLang="cs-CZ" dirty="0"/>
              <a:t>– povaha, význam, změnitelnost, závaznost?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Obmyšlený (beneficient)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0763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Dle OZ podle typu práva (zákon říká - na plody a užitky, - na kapitál, - podle pořadí)</a:t>
            </a:r>
          </a:p>
          <a:p>
            <a:pPr>
              <a:defRPr/>
            </a:pPr>
            <a:r>
              <a:rPr lang="cs-CZ" dirty="0"/>
              <a:t>Zakladatel</a:t>
            </a:r>
          </a:p>
          <a:p>
            <a:pPr lvl="1">
              <a:defRPr/>
            </a:pPr>
            <a:r>
              <a:rPr lang="cs-CZ" dirty="0"/>
              <a:t>jmenuje konkrétně x vymezí okruh osob (vč. možnosti nikoho nevybrat)</a:t>
            </a:r>
          </a:p>
          <a:p>
            <a:pPr lvl="1">
              <a:defRPr/>
            </a:pPr>
            <a:r>
              <a:rPr lang="cs-CZ" dirty="0"/>
              <a:t>určí plnění x přenechá diskreci správce </a:t>
            </a:r>
          </a:p>
          <a:p>
            <a:pPr lvl="1">
              <a:defRPr/>
            </a:pPr>
            <a:r>
              <a:rPr lang="cs-CZ" dirty="0"/>
              <a:t>Může určit sám sebe zakladatel</a:t>
            </a:r>
          </a:p>
          <a:p>
            <a:pPr>
              <a:defRPr/>
            </a:pPr>
            <a:r>
              <a:rPr lang="cs-CZ" dirty="0"/>
              <a:t>Vznik práva (změna k 1.1. 2018 – u SF inter </a:t>
            </a:r>
            <a:r>
              <a:rPr lang="cs-CZ" dirty="0" err="1"/>
              <a:t>vivos</a:t>
            </a:r>
            <a:r>
              <a:rPr lang="cs-CZ" dirty="0"/>
              <a:t> – konstitutivním zápisem do evidence)</a:t>
            </a:r>
          </a:p>
          <a:p>
            <a:pPr lvl="1">
              <a:defRPr/>
            </a:pPr>
            <a:r>
              <a:rPr lang="cs-CZ" dirty="0"/>
              <a:t>právo </a:t>
            </a:r>
            <a:r>
              <a:rPr lang="cs-CZ" dirty="0" err="1"/>
              <a:t>benefincienta</a:t>
            </a:r>
            <a:r>
              <a:rPr lang="cs-CZ" dirty="0"/>
              <a:t> založeno statutem</a:t>
            </a:r>
          </a:p>
          <a:p>
            <a:pPr lvl="1">
              <a:defRPr/>
            </a:pPr>
            <a:r>
              <a:rPr lang="cs-CZ" dirty="0"/>
              <a:t>u diskrečních </a:t>
            </a:r>
            <a:r>
              <a:rPr lang="cs-CZ" dirty="0" err="1"/>
              <a:t>svěřenských</a:t>
            </a:r>
            <a:r>
              <a:rPr lang="cs-CZ" dirty="0"/>
              <a:t> fondů až rozhodnutím správce, nicméně za podmínek ve statutu lze změnit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Beneficienti – právně teoretická kategorizace (pokus)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„Skuteční beneficienti“ – určení osob, výše, způsobu plnění ve statutu/ZPJ (SS nemá možnost volby)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„Potenciální beneficienti“ (čekatelé) – určení okruhu osob deskriptivními/normativními znaky (např. členové rodiny starší 30 let, kteří dostudovali VŠ) 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„Diskreční beneficienti“ – určení okruhu osob bez konkrétních kritérií, to ponecháno na SS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dirty="0"/>
              <a:t>-----------------------------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Tzv. „Poslední oprávnění“ – nejsou beneficienti, příjemci zůstatku po zániku struktury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dirty="0"/>
              <a:t>-----------------------------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Právo na plnění, právo na informace, právo dohledu (spolupůsobení)  - pouze „skuteční beneficienti“, potenciální?? „čekatelská práva“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Otázka převoditelnosti pozice beneficienta? (ex lege ne, ale může  zakladatel?, ale v souladu s účelem SF, různá řešení v zahraničí)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900" dirty="0"/>
          </a:p>
          <a:p>
            <a:pPr eaLnBrk="1" hangingPunct="1">
              <a:lnSpc>
                <a:spcPct val="80000"/>
              </a:lnSpc>
            </a:pPr>
            <a:endParaRPr lang="cs-CZ" altLang="cs-CZ" sz="1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379057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31253"/>
          </a:xfrm>
        </p:spPr>
        <p:txBody>
          <a:bodyPr/>
          <a:lstStyle/>
          <a:p>
            <a:pPr eaLnBrk="1" hangingPunct="1"/>
            <a:r>
              <a:rPr lang="cs-CZ" altLang="cs-CZ"/>
              <a:t>Svěřenský správce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231731" y="1844824"/>
            <a:ext cx="8642350" cy="4497636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FO i PO (u PO ale tak musí stanovit zákon – pouze investiční společnosti)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Je „</a:t>
            </a:r>
            <a:r>
              <a:rPr lang="cs-CZ" altLang="cs-CZ" dirty="0" err="1"/>
              <a:t>fiduciary</a:t>
            </a:r>
            <a:r>
              <a:rPr lang="cs-CZ" altLang="cs-CZ" dirty="0"/>
              <a:t>“, jsou mu vymezeny specifické </a:t>
            </a:r>
            <a:r>
              <a:rPr lang="cs-CZ" altLang="cs-CZ" u="sng" dirty="0"/>
              <a:t>fiduciární povinnosti </a:t>
            </a:r>
            <a:r>
              <a:rPr lang="cs-CZ" altLang="cs-CZ" dirty="0"/>
              <a:t>(viz dále)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„pozice“ (status, soukromý úřad?, </a:t>
            </a:r>
            <a:r>
              <a:rPr lang="cs-CZ" altLang="cs-CZ" dirty="0" err="1"/>
              <a:t>quasientita</a:t>
            </a:r>
            <a:r>
              <a:rPr lang="cs-CZ" altLang="cs-CZ" dirty="0"/>
              <a:t>) SS“: alokace práva na takovou pozici, nikoli na konkrétní osobu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u="sng" dirty="0"/>
              <a:t>Jmenuje a odvolává zakladatel </a:t>
            </a:r>
            <a:r>
              <a:rPr lang="cs-CZ" altLang="cs-CZ" dirty="0"/>
              <a:t>nebo jím určeným způsobem (</a:t>
            </a:r>
            <a:r>
              <a:rPr lang="cs-CZ" altLang="cs-CZ" dirty="0" err="1"/>
              <a:t>výj</a:t>
            </a:r>
            <a:r>
              <a:rPr lang="cs-CZ" altLang="cs-CZ" dirty="0"/>
              <a:t>. soud)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Požadavek </a:t>
            </a:r>
            <a:r>
              <a:rPr lang="cs-CZ" altLang="cs-CZ" u="sng" dirty="0"/>
              <a:t>nezávislého správce </a:t>
            </a:r>
            <a:r>
              <a:rPr lang="cs-CZ" altLang="cs-CZ" dirty="0"/>
              <a:t>(správcem může být obmyšlený i zakladatel, ale vždy i alespoň jeden další)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Zapisuje se do veřejného seznamu (např. katastru nemovitostí s poznámkou „</a:t>
            </a:r>
            <a:r>
              <a:rPr lang="cs-CZ" altLang="cs-CZ" dirty="0" err="1"/>
              <a:t>svěřenský</a:t>
            </a:r>
            <a:r>
              <a:rPr lang="cs-CZ" altLang="cs-CZ" dirty="0"/>
              <a:t> správce“)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Po 1.1. 2018 se zapisuje do Evidence SF, vč. způsobu jednání za SF !!!!</a:t>
            </a:r>
          </a:p>
          <a:p>
            <a:pPr eaLnBrk="1" hangingPunct="1">
              <a:lnSpc>
                <a:spcPct val="70000"/>
              </a:lnSpc>
            </a:pPr>
            <a:endParaRPr lang="cs-CZ" altLang="cs-CZ" sz="1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70000"/>
              </a:lnSpc>
            </a:pPr>
            <a:endParaRPr lang="cs-CZ" alt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4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Širší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Zvýšený zájem o </a:t>
            </a:r>
            <a:r>
              <a:rPr lang="cs-CZ" u="sng" dirty="0"/>
              <a:t>fiduciární formy </a:t>
            </a:r>
            <a:r>
              <a:rPr lang="cs-CZ" dirty="0"/>
              <a:t>správy majetku  Evropě </a:t>
            </a:r>
          </a:p>
          <a:p>
            <a:r>
              <a:rPr lang="cs-CZ" dirty="0"/>
              <a:t>Zakladatel – správce – beneficient</a:t>
            </a:r>
          </a:p>
          <a:p>
            <a:r>
              <a:rPr lang="cs-CZ" dirty="0"/>
              <a:t>Důvody: mimoprávní (kumulace majetku v soukromých rukou, demografické vlivy, pocit spoluodpovědnosti)</a:t>
            </a:r>
          </a:p>
          <a:p>
            <a:r>
              <a:rPr lang="cs-CZ" dirty="0"/>
              <a:t>Reakce zákonodárců: různé – „soutěž o kapitál“,  nadace se soukromým účelem, trust-</a:t>
            </a:r>
            <a:r>
              <a:rPr lang="cs-CZ" dirty="0" err="1"/>
              <a:t>like</a:t>
            </a:r>
            <a:r>
              <a:rPr lang="cs-CZ" dirty="0"/>
              <a:t> formy, nový koncept dědického práva..</a:t>
            </a:r>
          </a:p>
          <a:p>
            <a:r>
              <a:rPr lang="cs-CZ" dirty="0"/>
              <a:t>Vytváření příznivého právního prostředí (civilně právního, daňového)</a:t>
            </a:r>
          </a:p>
          <a:p>
            <a:r>
              <a:rPr lang="cs-CZ" b="1" dirty="0"/>
              <a:t>V ČR  - </a:t>
            </a:r>
            <a:r>
              <a:rPr lang="cs-CZ" b="1" dirty="0" err="1"/>
              <a:t>svěřenský</a:t>
            </a:r>
            <a:r>
              <a:rPr lang="cs-CZ" b="1" dirty="0"/>
              <a:t> fond (vč. úpravy správy cizího majetku § 1400 OZ a násl., rozšíření využitelnosti fundací i pro jiné než veřejně prospěšné účely)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13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Povinnosti při správě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Pravidla správy cizího majetku (</a:t>
            </a:r>
            <a:r>
              <a:rPr lang="cs-CZ" altLang="cs-CZ" u="sng" dirty="0"/>
              <a:t>plná správa</a:t>
            </a:r>
            <a:r>
              <a:rPr lang="cs-CZ" altLang="cs-CZ" dirty="0"/>
              <a:t>)</a:t>
            </a:r>
          </a:p>
          <a:p>
            <a:pPr eaLnBrk="1" hangingPunct="1"/>
            <a:r>
              <a:rPr lang="cs-CZ" altLang="cs-CZ" u="sng" dirty="0"/>
              <a:t>Předcházení střetu zájmů </a:t>
            </a:r>
            <a:r>
              <a:rPr lang="cs-CZ" altLang="cs-CZ" dirty="0"/>
              <a:t>(§ 1413 a 1415)</a:t>
            </a:r>
          </a:p>
          <a:p>
            <a:pPr eaLnBrk="1" hangingPunct="1"/>
            <a:r>
              <a:rPr lang="cs-CZ" altLang="cs-CZ" dirty="0"/>
              <a:t>Povinnost </a:t>
            </a:r>
            <a:r>
              <a:rPr lang="cs-CZ" altLang="cs-CZ" i="1" u="sng" dirty="0"/>
              <a:t>nestrannosti</a:t>
            </a:r>
            <a:r>
              <a:rPr lang="cs-CZ" altLang="cs-CZ" dirty="0"/>
              <a:t> (§ 1412)</a:t>
            </a:r>
          </a:p>
          <a:p>
            <a:pPr eaLnBrk="1" hangingPunct="1"/>
            <a:r>
              <a:rPr lang="cs-CZ" altLang="cs-CZ" dirty="0"/>
              <a:t>Oddělenost majetku správce a majetku pod správou, </a:t>
            </a:r>
            <a:r>
              <a:rPr lang="cs-CZ" altLang="cs-CZ" u="sng" dirty="0"/>
              <a:t>zákaz smísení majetku</a:t>
            </a:r>
            <a:r>
              <a:rPr lang="cs-CZ" altLang="cs-CZ" dirty="0"/>
              <a:t> (§ 1414)</a:t>
            </a:r>
          </a:p>
          <a:p>
            <a:pPr eaLnBrk="1" hangingPunct="1"/>
            <a:r>
              <a:rPr lang="cs-CZ" altLang="cs-CZ" dirty="0"/>
              <a:t>Omezení bezúplatných převodů (§ 1416) </a:t>
            </a:r>
          </a:p>
          <a:p>
            <a:pPr eaLnBrk="1" hangingPunct="1"/>
            <a:r>
              <a:rPr lang="cs-CZ" altLang="cs-CZ" dirty="0"/>
              <a:t>Pravidla pro společnou správu (§ 1428 – 1431)</a:t>
            </a:r>
          </a:p>
          <a:p>
            <a:pPr eaLnBrk="1" hangingPunct="1"/>
            <a:r>
              <a:rPr lang="cs-CZ" altLang="cs-CZ" dirty="0"/>
              <a:t>Povinnosti  správce a beneficienta vůči třetím osobám (§ 1419 </a:t>
            </a:r>
            <a:r>
              <a:rPr lang="cs-CZ" altLang="cs-CZ" dirty="0" err="1"/>
              <a:t>an</a:t>
            </a:r>
            <a:r>
              <a:rPr lang="cs-CZ" altLang="cs-CZ" dirty="0"/>
              <a:t>. )</a:t>
            </a:r>
          </a:p>
          <a:p>
            <a:pPr eaLnBrk="1" hangingPunct="1"/>
            <a:r>
              <a:rPr lang="cs-CZ" altLang="cs-CZ" dirty="0"/>
              <a:t>Obecný princip </a:t>
            </a:r>
            <a:r>
              <a:rPr lang="cs-CZ" altLang="cs-CZ" u="sng" dirty="0"/>
              <a:t>poctivosti (souvisí s loajalitou)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494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znamená, že je svěřenský správce „fiduciary“?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i="1" dirty="0" err="1"/>
              <a:t>Common</a:t>
            </a:r>
            <a:r>
              <a:rPr lang="cs-CZ" altLang="cs-CZ" i="1" dirty="0"/>
              <a:t> </a:t>
            </a:r>
            <a:r>
              <a:rPr lang="cs-CZ" altLang="cs-CZ" i="1" dirty="0" err="1"/>
              <a:t>law</a:t>
            </a:r>
            <a:r>
              <a:rPr lang="cs-CZ" altLang="cs-CZ" i="1" dirty="0"/>
              <a:t> </a:t>
            </a:r>
            <a:r>
              <a:rPr lang="cs-CZ" altLang="cs-CZ" dirty="0"/>
              <a:t>koncept, těžko zařaditelný do </a:t>
            </a:r>
            <a:r>
              <a:rPr lang="cs-CZ" altLang="cs-CZ" dirty="0" err="1"/>
              <a:t>kontinentálněevropských</a:t>
            </a:r>
            <a:r>
              <a:rPr lang="cs-CZ" altLang="cs-CZ" dirty="0"/>
              <a:t> právních kategorií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dirty="0"/>
              <a:t>ten, </a:t>
            </a:r>
            <a:r>
              <a:rPr lang="cs-CZ" altLang="cs-CZ" u="sng" dirty="0"/>
              <a:t>komu náleží určitá působnost rozhodovat ve věcech druhých, aniž by měla stanovena zcela konkrétní pravidla</a:t>
            </a:r>
            <a:r>
              <a:rPr lang="cs-CZ" altLang="cs-CZ" dirty="0"/>
              <a:t>; na jeho jednání je závislá jiná osoba (beneficient)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dirty="0"/>
              <a:t>Vázáno na </a:t>
            </a:r>
            <a:r>
              <a:rPr lang="cs-CZ" altLang="cs-CZ" u="sng" dirty="0"/>
              <a:t>„pozici“ </a:t>
            </a:r>
            <a:r>
              <a:rPr lang="cs-CZ" altLang="cs-CZ" u="sng" dirty="0" err="1"/>
              <a:t>svěřenského</a:t>
            </a:r>
            <a:r>
              <a:rPr lang="cs-CZ" altLang="cs-CZ" u="sng" dirty="0"/>
              <a:t> správce (vymezenou v zákoně a ve statutu)</a:t>
            </a:r>
            <a:r>
              <a:rPr lang="cs-CZ" altLang="cs-CZ" dirty="0"/>
              <a:t>, nikoli na konkrétní osobu; </a:t>
            </a:r>
            <a:r>
              <a:rPr lang="cs-CZ" altLang="cs-CZ" dirty="0" err="1"/>
              <a:t>objektivizovatelný</a:t>
            </a:r>
            <a:r>
              <a:rPr lang="cs-CZ" altLang="cs-CZ" dirty="0"/>
              <a:t> standard, není rozhodující, zda konkrétní osoba schopna vykonávat tuto pozici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algn="just">
              <a:lnSpc>
                <a:spcPct val="80000"/>
              </a:lnSpc>
            </a:pPr>
            <a:r>
              <a:rPr lang="cs-CZ" altLang="cs-CZ" dirty="0"/>
              <a:t>Specifické (fiduciární povinnosti) povinnosti (duty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loyalty</a:t>
            </a:r>
            <a:r>
              <a:rPr lang="cs-CZ" altLang="cs-CZ" dirty="0"/>
              <a:t>, duty </a:t>
            </a:r>
            <a:r>
              <a:rPr lang="cs-CZ" altLang="cs-CZ" dirty="0" err="1"/>
              <a:t>of</a:t>
            </a:r>
            <a:r>
              <a:rPr lang="cs-CZ" altLang="cs-CZ" dirty="0"/>
              <a:t> care, duty </a:t>
            </a:r>
            <a:r>
              <a:rPr lang="cs-CZ" altLang="cs-CZ" dirty="0" err="1"/>
              <a:t>of</a:t>
            </a:r>
            <a:r>
              <a:rPr lang="cs-CZ" altLang="cs-CZ" dirty="0"/>
              <a:t> obedience), má majetek spravovat „</a:t>
            </a:r>
            <a:r>
              <a:rPr lang="cs-CZ" altLang="cs-CZ" i="1" dirty="0"/>
              <a:t>stejně, jako by jej spravoval </a:t>
            </a:r>
            <a:r>
              <a:rPr lang="cs-CZ" altLang="cs-CZ" i="1" u="sng" dirty="0"/>
              <a:t>pečlivý hospodář disponující potřebnými znalostmi ve prospěch jiné osoby, vůči níž se cítí morálně zavázán</a:t>
            </a:r>
            <a:r>
              <a:rPr lang="cs-CZ" altLang="cs-CZ" u="sng" dirty="0"/>
              <a:t>“</a:t>
            </a:r>
            <a:r>
              <a:rPr lang="cs-CZ" altLang="cs-CZ" i="1" u="sng" dirty="0"/>
              <a:t>.</a:t>
            </a:r>
            <a:endParaRPr lang="cs-CZ" altLang="cs-CZ" u="sng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9196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Dohled nad </a:t>
            </a:r>
            <a:r>
              <a:rPr lang="cs-CZ" dirty="0" err="1"/>
              <a:t>svěřenským</a:t>
            </a:r>
            <a:r>
              <a:rPr lang="cs-CZ" dirty="0"/>
              <a:t> fondem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81160"/>
            <a:ext cx="8219256" cy="4456152"/>
          </a:xfrm>
        </p:spPr>
        <p:txBody>
          <a:bodyPr/>
          <a:lstStyle/>
          <a:p>
            <a:pPr>
              <a:defRPr/>
            </a:pPr>
            <a:r>
              <a:rPr lang="cs-CZ" dirty="0"/>
              <a:t>Dohled na správou fondu – silné postavení zakladatele, možné určit jiné osoby, beneficient</a:t>
            </a:r>
          </a:p>
          <a:p>
            <a:pPr>
              <a:defRPr/>
            </a:pPr>
            <a:r>
              <a:rPr lang="cs-CZ" dirty="0"/>
              <a:t>Typicky „PROTEKTOR“</a:t>
            </a:r>
          </a:p>
          <a:p>
            <a:pPr>
              <a:defRPr/>
            </a:pPr>
            <a:r>
              <a:rPr lang="cs-CZ" dirty="0"/>
              <a:t>Možná ingerence soudu na návrh osoby, co osvědčí právní zájem</a:t>
            </a:r>
          </a:p>
          <a:p>
            <a:pPr>
              <a:defRPr/>
            </a:pPr>
            <a:r>
              <a:rPr lang="cs-CZ" dirty="0"/>
              <a:t>Řešeno v zákoně o zvláštních řízeních soudních, kdo aktivně legitimován</a:t>
            </a:r>
          </a:p>
          <a:p>
            <a:pPr>
              <a:defRPr/>
            </a:pPr>
            <a:r>
              <a:rPr lang="cs-CZ" dirty="0"/>
              <a:t>Zvýšená ochrana věřitelů- § 1467 OZ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Protektor (důvěrník, poradce, dohlížitel?)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„</a:t>
            </a:r>
            <a:r>
              <a:rPr lang="cs-CZ" i="1" dirty="0"/>
              <a:t>a party </a:t>
            </a:r>
            <a:r>
              <a:rPr lang="cs-CZ" i="1" dirty="0" err="1"/>
              <a:t>who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given</a:t>
            </a:r>
            <a:r>
              <a:rPr lang="cs-CZ" i="1" dirty="0"/>
              <a:t> </a:t>
            </a:r>
            <a:r>
              <a:rPr lang="cs-CZ" i="1" dirty="0" err="1"/>
              <a:t>power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trust but </a:t>
            </a:r>
            <a:r>
              <a:rPr lang="cs-CZ" i="1" dirty="0" err="1"/>
              <a:t>who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not a </a:t>
            </a:r>
            <a:r>
              <a:rPr lang="cs-CZ" i="1" dirty="0" err="1"/>
              <a:t>trustee</a:t>
            </a:r>
            <a:r>
              <a:rPr lang="cs-CZ" dirty="0"/>
              <a:t>“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V OZ není pozice upravena (ve statutu standardně vymezena), vyvážení pozic, dohled nad správou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Rozsah pravomocí, vztah k </a:t>
            </a:r>
            <a:r>
              <a:rPr lang="cs-CZ" dirty="0" err="1"/>
              <a:t>svěřenskému</a:t>
            </a:r>
            <a:r>
              <a:rPr lang="cs-CZ" dirty="0"/>
              <a:t> správci, odpovědnost?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Je protektor „</a:t>
            </a:r>
            <a:r>
              <a:rPr lang="cs-CZ" dirty="0" err="1"/>
              <a:t>fiduciary</a:t>
            </a:r>
            <a:r>
              <a:rPr lang="cs-CZ" dirty="0"/>
              <a:t>“?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Silné postavení? (výhody x nevýhody)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Obsazení? Protektor – zakladatel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Pravomoci (jmenuje/odvolává SS, změny statutu??)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0104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Zánik svěřenského fondu (§ 1471 a </a:t>
            </a:r>
            <a:r>
              <a:rPr lang="cs-CZ" dirty="0" err="1"/>
              <a:t>násl.OZ</a:t>
            </a:r>
            <a:r>
              <a:rPr lang="cs-CZ" dirty="0"/>
              <a:t>) x zánik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uplynutí doby</a:t>
            </a:r>
          </a:p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dosažení účelu</a:t>
            </a:r>
          </a:p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vzdání se práva obmyšlených</a:t>
            </a:r>
          </a:p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rozhodnutí soudu</a:t>
            </a:r>
          </a:p>
          <a:p>
            <a:pPr lvl="2">
              <a:defRPr/>
            </a:pPr>
            <a:r>
              <a:rPr lang="cs-CZ" sz="2600" dirty="0"/>
              <a:t>dosažení účelu nemožné (ale může statut upravit, je-li to ve shodě s původním účelem)</a:t>
            </a:r>
          </a:p>
          <a:p>
            <a:pPr lvl="2">
              <a:defRPr/>
            </a:pPr>
            <a:r>
              <a:rPr lang="cs-CZ" sz="2600" dirty="0"/>
              <a:t>veřejně prospěšný – nahradí podobným účelem</a:t>
            </a:r>
          </a:p>
          <a:p>
            <a:r>
              <a:rPr lang="cs-CZ" dirty="0"/>
              <a:t>Rozhodující vždy vůle zakladatele vyjádřená ve statutu – pro naložení s „zbylým majetkem“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Svěřenský</a:t>
            </a:r>
            <a:r>
              <a:rPr lang="cs-CZ" dirty="0"/>
              <a:t> fond – procesní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§ 79 odst. 1 OSŘ:…..Ve věcech, v nichž je </a:t>
            </a:r>
            <a:r>
              <a:rPr lang="cs-CZ" b="1" i="1" dirty="0"/>
              <a:t>účastníkem řízení </a:t>
            </a:r>
            <a:r>
              <a:rPr lang="cs-CZ" b="1" i="1" dirty="0" err="1"/>
              <a:t>svěřenský</a:t>
            </a:r>
            <a:r>
              <a:rPr lang="cs-CZ" b="1" i="1" dirty="0"/>
              <a:t> správce,</a:t>
            </a:r>
            <a:r>
              <a:rPr lang="cs-CZ" i="1" dirty="0"/>
              <a:t> musí návrh dále obsahovat i označení, že se jedná o </a:t>
            </a:r>
            <a:r>
              <a:rPr lang="cs-CZ" i="1" dirty="0" err="1"/>
              <a:t>svěřenského</a:t>
            </a:r>
            <a:r>
              <a:rPr lang="cs-CZ" i="1" dirty="0"/>
              <a:t> správce, a označení </a:t>
            </a:r>
            <a:r>
              <a:rPr lang="cs-CZ" i="1" dirty="0" err="1"/>
              <a:t>svěřenského</a:t>
            </a:r>
            <a:r>
              <a:rPr lang="cs-CZ" i="1" dirty="0"/>
              <a:t> fondu. ...</a:t>
            </a:r>
          </a:p>
          <a:p>
            <a:pPr algn="just">
              <a:buNone/>
              <a:defRPr/>
            </a:pPr>
            <a:r>
              <a:rPr lang="cs-CZ" i="1" dirty="0"/>
              <a:t>§ 94 ZŘS: Pro řízení ve věcech </a:t>
            </a:r>
            <a:r>
              <a:rPr lang="cs-CZ" i="1" dirty="0" err="1"/>
              <a:t>svěřenského</a:t>
            </a:r>
            <a:r>
              <a:rPr lang="cs-CZ" i="1" dirty="0"/>
              <a:t> fondu je příslušný </a:t>
            </a:r>
            <a:r>
              <a:rPr lang="cs-CZ" b="1" i="1" dirty="0"/>
              <a:t>obecný soud </a:t>
            </a:r>
            <a:r>
              <a:rPr lang="cs-CZ" b="1" i="1" dirty="0" err="1"/>
              <a:t>svěřenského</a:t>
            </a:r>
            <a:r>
              <a:rPr lang="cs-CZ" b="1" i="1" dirty="0"/>
              <a:t> správce</a:t>
            </a:r>
            <a:r>
              <a:rPr lang="cs-CZ" i="1" dirty="0"/>
              <a:t>; nemá-li </a:t>
            </a:r>
            <a:r>
              <a:rPr lang="cs-CZ" i="1" dirty="0" err="1"/>
              <a:t>svěřenský</a:t>
            </a:r>
            <a:r>
              <a:rPr lang="cs-CZ" i="1" dirty="0"/>
              <a:t> fond </a:t>
            </a:r>
            <a:r>
              <a:rPr lang="cs-CZ" i="1" dirty="0" err="1"/>
              <a:t>svěřenského</a:t>
            </a:r>
            <a:r>
              <a:rPr lang="cs-CZ" i="1" dirty="0"/>
              <a:t> správce, je příslušný poslední obecný soud zakladatele </a:t>
            </a:r>
            <a:r>
              <a:rPr lang="cs-CZ" i="1" dirty="0" err="1"/>
              <a:t>svěřenského</a:t>
            </a:r>
            <a:r>
              <a:rPr lang="cs-CZ" i="1" dirty="0"/>
              <a:t> fondu.</a:t>
            </a:r>
          </a:p>
          <a:p>
            <a:pPr algn="just">
              <a:buNone/>
              <a:defRPr/>
            </a:pPr>
            <a:r>
              <a:rPr lang="cs-CZ" i="1" dirty="0"/>
              <a:t>§ 95 ZŘS: Účastníky jsou zakladatel </a:t>
            </a:r>
            <a:r>
              <a:rPr lang="cs-CZ" i="1" dirty="0" err="1"/>
              <a:t>svěřenského</a:t>
            </a:r>
            <a:r>
              <a:rPr lang="cs-CZ" i="1" dirty="0"/>
              <a:t> fondu, </a:t>
            </a:r>
            <a:r>
              <a:rPr lang="cs-CZ" b="1" i="1" dirty="0" err="1"/>
              <a:t>svěřenský</a:t>
            </a:r>
            <a:r>
              <a:rPr lang="cs-CZ" b="1" i="1" dirty="0"/>
              <a:t> správce</a:t>
            </a:r>
            <a:r>
              <a:rPr lang="cs-CZ" i="1" dirty="0"/>
              <a:t>, obmyšlený a osoba, která má právo dohledu nad správou </a:t>
            </a:r>
            <a:r>
              <a:rPr lang="cs-CZ" i="1" dirty="0" err="1"/>
              <a:t>svěřenského</a:t>
            </a:r>
            <a:r>
              <a:rPr lang="cs-CZ" i="1" dirty="0"/>
              <a:t> fondu.</a:t>
            </a:r>
          </a:p>
          <a:p>
            <a:endParaRPr lang="cs-CZ" i="1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Daňový  režim </a:t>
            </a:r>
            <a:r>
              <a:rPr lang="cs-CZ" dirty="0" err="1"/>
              <a:t>svěřenského</a:t>
            </a:r>
            <a:r>
              <a:rPr lang="cs-CZ" dirty="0"/>
              <a:t>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Poplatník daně z příjmů (§ 17 odst. 2 zákona o daních z příjmů) – obdobný režim jako PO</a:t>
            </a:r>
          </a:p>
          <a:p>
            <a:r>
              <a:rPr lang="cs-CZ" dirty="0"/>
              <a:t>Práva a povinnosti vykonává za něj </a:t>
            </a:r>
            <a:r>
              <a:rPr lang="cs-CZ" dirty="0" err="1"/>
              <a:t>svěřenský</a:t>
            </a:r>
            <a:r>
              <a:rPr lang="cs-CZ" dirty="0"/>
              <a:t> správce  (§ 20 odst. 3 daňového řádu)</a:t>
            </a:r>
          </a:p>
          <a:p>
            <a:r>
              <a:rPr lang="cs-CZ" dirty="0"/>
              <a:t>Vyčlenění majetku do SF i jeho zvýšení nepodléhá zdanění z příjmů (§ 18 odst. 2 ZDP)</a:t>
            </a:r>
          </a:p>
          <a:p>
            <a:r>
              <a:rPr lang="cs-CZ" dirty="0"/>
              <a:t>Výplata plnění z SF – záleží na osobě obmyšleného a typu vypláceného plnění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Mezinárodní aspekty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07631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§ 73 zákona č. 91/2012 Sb. o mezinárodním právu soukromém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otázka „uznání“ zahraničních trustových struktur?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nejasná CZ evidence „zahraničních svěřenských fondů“?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Haagská úmluva o právu použitelném pro trusty a jejich uznávání (1985)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altLang="cs-CZ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altLang="cs-CZ" dirty="0"/>
              <a:t>https://assets.hcch.net/docs/8618ed48-e52f-4d5c-93c1-56d58a610cf5.pdf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Svoboda usazování pro trustové struktury – rozhodnutí SDEU </a:t>
            </a:r>
            <a:r>
              <a:rPr lang="cs-CZ" altLang="cs-CZ" dirty="0" err="1"/>
              <a:t>Trustees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Panayi</a:t>
            </a:r>
            <a:r>
              <a:rPr lang="cs-CZ" altLang="cs-CZ" dirty="0"/>
              <a:t> </a:t>
            </a:r>
            <a:r>
              <a:rPr lang="cs-CZ" altLang="cs-CZ" dirty="0" err="1"/>
              <a:t>Accumulation</a:t>
            </a:r>
            <a:r>
              <a:rPr lang="cs-CZ" altLang="cs-CZ" dirty="0"/>
              <a:t> &amp; </a:t>
            </a:r>
            <a:r>
              <a:rPr lang="cs-CZ" altLang="cs-CZ" dirty="0" err="1"/>
              <a:t>Maintenance</a:t>
            </a:r>
            <a:r>
              <a:rPr lang="cs-CZ" altLang="cs-CZ" dirty="0"/>
              <a:t> </a:t>
            </a:r>
            <a:r>
              <a:rPr lang="cs-CZ" altLang="cs-CZ" dirty="0" err="1"/>
              <a:t>Settlements</a:t>
            </a:r>
            <a:r>
              <a:rPr lang="cs-CZ" altLang="cs-CZ" dirty="0"/>
              <a:t> v </a:t>
            </a:r>
            <a:r>
              <a:rPr lang="cs-CZ" altLang="cs-CZ" dirty="0" err="1"/>
              <a:t>Commissioners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Her </a:t>
            </a:r>
            <a:r>
              <a:rPr lang="cs-CZ" altLang="cs-CZ" dirty="0" err="1"/>
              <a:t>Majesty’s</a:t>
            </a:r>
            <a:r>
              <a:rPr lang="cs-CZ" altLang="cs-CZ" dirty="0"/>
              <a:t> </a:t>
            </a:r>
            <a:r>
              <a:rPr lang="cs-CZ" altLang="cs-CZ" dirty="0" err="1"/>
              <a:t>Revenue</a:t>
            </a:r>
            <a:r>
              <a:rPr lang="cs-CZ" altLang="cs-CZ" dirty="0"/>
              <a:t> and </a:t>
            </a:r>
            <a:r>
              <a:rPr lang="cs-CZ" altLang="cs-CZ" dirty="0" err="1"/>
              <a:t>Customs</a:t>
            </a:r>
            <a:r>
              <a:rPr lang="cs-CZ" altLang="cs-CZ" dirty="0"/>
              <a:t>  (C‑646/15) 2017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Svoboda usazování pro trustové struktury – rozhodnutí EFTA </a:t>
            </a:r>
            <a:r>
              <a:rPr lang="cs-CZ" altLang="cs-CZ" dirty="0" err="1"/>
              <a:t>court</a:t>
            </a:r>
            <a:r>
              <a:rPr lang="cs-CZ" altLang="cs-CZ" dirty="0"/>
              <a:t> </a:t>
            </a:r>
            <a:r>
              <a:rPr lang="cs-CZ" altLang="x-none" i="1" dirty="0"/>
              <a:t>Fred </a:t>
            </a:r>
            <a:r>
              <a:rPr lang="cs-CZ" altLang="x-none" i="1" dirty="0" err="1"/>
              <a:t>Olsen</a:t>
            </a:r>
            <a:r>
              <a:rPr lang="cs-CZ" altLang="x-none" i="1" dirty="0"/>
              <a:t> and </a:t>
            </a:r>
            <a:r>
              <a:rPr lang="cs-CZ" altLang="x-none" i="1" dirty="0" err="1"/>
              <a:t>Others</a:t>
            </a:r>
            <a:r>
              <a:rPr lang="cs-CZ" altLang="x-none" i="1" dirty="0"/>
              <a:t> and </a:t>
            </a:r>
            <a:r>
              <a:rPr lang="cs-CZ" altLang="x-none" i="1" dirty="0" err="1"/>
              <a:t>Petter</a:t>
            </a:r>
            <a:r>
              <a:rPr lang="cs-CZ" altLang="x-none" i="1" dirty="0"/>
              <a:t> </a:t>
            </a:r>
            <a:r>
              <a:rPr lang="cs-CZ" altLang="x-none" i="1" dirty="0" err="1"/>
              <a:t>Olsen</a:t>
            </a:r>
            <a:r>
              <a:rPr lang="cs-CZ" altLang="x-none" i="1" dirty="0"/>
              <a:t> and </a:t>
            </a:r>
            <a:r>
              <a:rPr lang="cs-CZ" altLang="x-none" i="1" dirty="0" err="1"/>
              <a:t>Others</a:t>
            </a:r>
            <a:r>
              <a:rPr lang="cs-CZ" altLang="x-none" i="1" dirty="0"/>
              <a:t> vs. Norsko</a:t>
            </a:r>
            <a:r>
              <a:rPr lang="cs-CZ" altLang="x-none" dirty="0"/>
              <a:t> (2014), rozsudek ze dne 9.7.2014,spojené případy  E-3/13 a E-20/13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18193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1E7D1-B1D9-477E-9125-6AF071BBE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související judikatura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1E713-AC56-46B0-AD90-336C720D8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Nejvyšší soud </a:t>
            </a:r>
            <a:r>
              <a:rPr lang="cs-CZ" dirty="0" err="1"/>
              <a:t>sp</a:t>
            </a:r>
            <a:r>
              <a:rPr lang="cs-CZ" dirty="0"/>
              <a:t>. zn. 27 </a:t>
            </a:r>
            <a:r>
              <a:rPr lang="cs-CZ" dirty="0" err="1"/>
              <a:t>Cdo</a:t>
            </a:r>
            <a:r>
              <a:rPr lang="cs-CZ" dirty="0"/>
              <a:t> 1929/2022 ze dne 20. 12. 2022 - § </a:t>
            </a:r>
            <a:r>
              <a:rPr lang="cs-CZ"/>
              <a:t>73 ZMPS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Nejvyšší soud </a:t>
            </a:r>
            <a:r>
              <a:rPr lang="cs-CZ" dirty="0" err="1"/>
              <a:t>sp</a:t>
            </a:r>
            <a:r>
              <a:rPr lang="cs-CZ" dirty="0"/>
              <a:t>. zn. 27 </a:t>
            </a:r>
            <a:r>
              <a:rPr lang="cs-CZ" dirty="0" err="1"/>
              <a:t>Cdo</a:t>
            </a:r>
            <a:r>
              <a:rPr lang="cs-CZ" dirty="0"/>
              <a:t> 3033/2019 ze dne 15. 12. 2020 – nezpůsobilost být účastníkem řízení (svěřenský fond)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Nejvyšší soud, </a:t>
            </a:r>
            <a:r>
              <a:rPr lang="cs-CZ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</a:t>
            </a:r>
            <a:r>
              <a:rPr lang="cs-CZ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z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n. </a:t>
            </a:r>
            <a:r>
              <a:rPr lang="cs-CZ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21 </a:t>
            </a:r>
            <a:r>
              <a:rPr lang="cs-CZ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Cdo</a:t>
            </a:r>
            <a:r>
              <a:rPr lang="cs-CZ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1007/2022 – přičitatelnost jednání svěřenskému správci (§ 17/2 OZ)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Nejvyšší soud </a:t>
            </a:r>
            <a:r>
              <a:rPr lang="cs-CZ" dirty="0" err="1"/>
              <a:t>sp</a:t>
            </a:r>
            <a:r>
              <a:rPr lang="cs-CZ" dirty="0"/>
              <a:t>. zn. 20 </a:t>
            </a:r>
            <a:r>
              <a:rPr lang="cs-CZ" dirty="0" err="1"/>
              <a:t>Cdo</a:t>
            </a:r>
            <a:r>
              <a:rPr lang="cs-CZ" dirty="0"/>
              <a:t> 617/2021 ze dne 26. 10. 2021 – </a:t>
            </a:r>
            <a:r>
              <a:rPr lang="cs-CZ" dirty="0" err="1"/>
              <a:t>inslovenční</a:t>
            </a:r>
            <a:r>
              <a:rPr lang="cs-CZ" dirty="0"/>
              <a:t> souvislosti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3920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Srovnatelné instituty správy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Právnické osoby</a:t>
            </a:r>
          </a:p>
          <a:p>
            <a:pPr lvl="1">
              <a:defRPr/>
            </a:pPr>
            <a:r>
              <a:rPr lang="cs-CZ" dirty="0"/>
              <a:t>Fundace (nadační fond, nadace)</a:t>
            </a:r>
          </a:p>
          <a:p>
            <a:pPr lvl="1">
              <a:defRPr/>
            </a:pPr>
            <a:r>
              <a:rPr lang="cs-CZ" dirty="0"/>
              <a:t>Ústav, korporace</a:t>
            </a:r>
          </a:p>
          <a:p>
            <a:pPr>
              <a:defRPr/>
            </a:pPr>
            <a:r>
              <a:rPr lang="cs-CZ" dirty="0"/>
              <a:t>Jmění ve zvláštním režimu</a:t>
            </a:r>
          </a:p>
          <a:p>
            <a:pPr lvl="1">
              <a:defRPr/>
            </a:pPr>
            <a:r>
              <a:rPr lang="cs-CZ" dirty="0"/>
              <a:t>přidružený fond nadace</a:t>
            </a:r>
          </a:p>
          <a:p>
            <a:pPr lvl="1">
              <a:defRPr/>
            </a:pPr>
            <a:r>
              <a:rPr lang="cs-CZ" dirty="0"/>
              <a:t>svěřenecké nástupnictví</a:t>
            </a:r>
          </a:p>
          <a:p>
            <a:pPr lvl="1">
              <a:defRPr/>
            </a:pPr>
            <a:r>
              <a:rPr lang="cs-CZ" dirty="0"/>
              <a:t>pozůstalost (vč. odloučené pozůstalosti)</a:t>
            </a:r>
          </a:p>
          <a:p>
            <a:pPr lvl="1">
              <a:defRPr/>
            </a:pPr>
            <a:r>
              <a:rPr lang="cs-CZ" dirty="0"/>
              <a:t>podílové fondy</a:t>
            </a:r>
          </a:p>
          <a:p>
            <a:pPr lvl="1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Co nového přinesla rekodifikace soukromého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Snaha o zachycení </a:t>
            </a:r>
            <a:r>
              <a:rPr lang="cs-CZ" u="sng" dirty="0"/>
              <a:t>evropského/globálního trendu při správě (rodinného) majetku</a:t>
            </a:r>
          </a:p>
          <a:p>
            <a:pPr algn="just"/>
            <a:r>
              <a:rPr lang="cs-CZ" dirty="0"/>
              <a:t>Celkové </a:t>
            </a:r>
            <a:r>
              <a:rPr lang="cs-CZ" u="sng" dirty="0"/>
              <a:t>posílení autonomie vůle vlastníka majetku </a:t>
            </a:r>
            <a:r>
              <a:rPr lang="cs-CZ" dirty="0"/>
              <a:t>(vlastnická svoboda)</a:t>
            </a:r>
          </a:p>
          <a:p>
            <a:pPr algn="just"/>
            <a:r>
              <a:rPr lang="cs-CZ" dirty="0"/>
              <a:t>Instrumenty inter </a:t>
            </a:r>
            <a:r>
              <a:rPr lang="cs-CZ" dirty="0" err="1"/>
              <a:t>vivos</a:t>
            </a:r>
            <a:r>
              <a:rPr lang="cs-CZ" dirty="0"/>
              <a:t>/</a:t>
            </a:r>
            <a:r>
              <a:rPr lang="cs-CZ" dirty="0" err="1"/>
              <a:t>mortis</a:t>
            </a:r>
            <a:r>
              <a:rPr lang="cs-CZ" dirty="0"/>
              <a:t> causa</a:t>
            </a:r>
          </a:p>
          <a:p>
            <a:pPr algn="just"/>
            <a:r>
              <a:rPr lang="cs-CZ" dirty="0"/>
              <a:t>Výhody x nevýhody jednotlivých forem? Co rozhoduje?</a:t>
            </a:r>
          </a:p>
          <a:p>
            <a:pPr algn="just"/>
            <a:r>
              <a:rPr lang="cs-CZ" u="sng" dirty="0"/>
              <a:t>Nejasně vymezené hranice</a:t>
            </a:r>
            <a:r>
              <a:rPr lang="cs-CZ" dirty="0"/>
              <a:t> ani využitelnost</a:t>
            </a:r>
          </a:p>
          <a:p>
            <a:pPr algn="just"/>
            <a:r>
              <a:rPr lang="cs-CZ" dirty="0"/>
              <a:t>Význam daňový režim!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4023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839" y="1988840"/>
            <a:ext cx="8082321" cy="4114800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/>
              <a:t>Ronovská, K., </a:t>
            </a:r>
            <a:r>
              <a:rPr lang="cs-CZ" b="1" u="sng" dirty="0" err="1"/>
              <a:t>Pihera</a:t>
            </a:r>
            <a:r>
              <a:rPr lang="cs-CZ" b="1" u="sng" dirty="0"/>
              <a:t>, V. Věcná práva. Katastr nemovitostí. Správa cizího majetku. C.H. Beck. 2022, s. 285 a násl.</a:t>
            </a:r>
          </a:p>
          <a:p>
            <a:r>
              <a:rPr lang="cs-CZ" dirty="0" err="1"/>
              <a:t>Hollmann</a:t>
            </a:r>
            <a:r>
              <a:rPr lang="cs-CZ" dirty="0"/>
              <a:t>, J., </a:t>
            </a:r>
            <a:r>
              <a:rPr lang="cs-CZ" dirty="0" err="1"/>
              <a:t>Elischer</a:t>
            </a:r>
            <a:r>
              <a:rPr lang="cs-CZ" dirty="0"/>
              <a:t>, D., </a:t>
            </a:r>
            <a:r>
              <a:rPr lang="cs-CZ" dirty="0" err="1"/>
              <a:t>Šlejharová</a:t>
            </a:r>
            <a:r>
              <a:rPr lang="cs-CZ" dirty="0"/>
              <a:t>, M., Svěřenské fondy pro praxi, Vyd. Aleš Čeněk, 2022, s. 191 a násl. </a:t>
            </a:r>
          </a:p>
          <a:p>
            <a:r>
              <a:rPr lang="cs-CZ" dirty="0" err="1"/>
              <a:t>Pihera</a:t>
            </a:r>
            <a:r>
              <a:rPr lang="cs-CZ" dirty="0"/>
              <a:t>, V., Ronovská, K., Fundační principy a hranice jejich flexibility. K Otázce možnosti dodatečných změn podmínek fungování </a:t>
            </a:r>
            <a:r>
              <a:rPr lang="cs-CZ" dirty="0" err="1"/>
              <a:t>svěřenských</a:t>
            </a:r>
            <a:r>
              <a:rPr lang="cs-CZ" dirty="0"/>
              <a:t> fondů a fundací, </a:t>
            </a:r>
            <a:r>
              <a:rPr lang="cs-CZ" dirty="0" err="1"/>
              <a:t>Právík</a:t>
            </a:r>
            <a:r>
              <a:rPr lang="cs-CZ" dirty="0"/>
              <a:t>, č. 9/2018, str. 705 a násl.</a:t>
            </a:r>
          </a:p>
          <a:p>
            <a:r>
              <a:rPr lang="cs-CZ" dirty="0" err="1"/>
              <a:t>Pihera</a:t>
            </a:r>
            <a:r>
              <a:rPr lang="cs-CZ" dirty="0"/>
              <a:t>, V., Ronovská, K., K některým mýtům a omylům o svěřenských fondech. Bulletin advokacie, Praha: Česká advokátní komora, 2020, roč. 2020, 7-8, s. 44-47</a:t>
            </a:r>
          </a:p>
          <a:p>
            <a:r>
              <a:rPr lang="cs-CZ" dirty="0" err="1"/>
              <a:t>Pihera</a:t>
            </a:r>
            <a:r>
              <a:rPr lang="cs-CZ" dirty="0"/>
              <a:t>, V. in Spáčil/Králík a kol. Komentář, OZ, III. část, Praha: 2. vydání C.H. Beck, 2021, komentář k § 1400 a násl.</a:t>
            </a:r>
          </a:p>
          <a:p>
            <a:r>
              <a:rPr lang="cs-CZ" dirty="0" err="1"/>
              <a:t>Pihera</a:t>
            </a:r>
            <a:r>
              <a:rPr lang="cs-CZ" dirty="0"/>
              <a:t>, V. Krocení trustů,</a:t>
            </a:r>
            <a:r>
              <a:rPr lang="cs-CZ" i="1" dirty="0"/>
              <a:t> </a:t>
            </a:r>
            <a:r>
              <a:rPr lang="cs-CZ" dirty="0" err="1"/>
              <a:t>Svěřenské</a:t>
            </a:r>
            <a:r>
              <a:rPr lang="cs-CZ" dirty="0"/>
              <a:t> fondy v hledáčku první novely občanského zákoníku, [Obchodněprávní revue 5/2016, s. 129] </a:t>
            </a:r>
          </a:p>
          <a:p>
            <a:r>
              <a:rPr lang="cs-CZ" dirty="0"/>
              <a:t> </a:t>
            </a:r>
            <a:r>
              <a:rPr lang="cs-CZ" dirty="0" err="1"/>
              <a:t>Pihera</a:t>
            </a:r>
            <a:r>
              <a:rPr lang="cs-CZ" dirty="0"/>
              <a:t>, V.: Nejpodivnější zvíře v lese – poznámky ke </a:t>
            </a:r>
            <a:r>
              <a:rPr lang="cs-CZ" dirty="0" err="1"/>
              <a:t>svěřenskému</a:t>
            </a:r>
            <a:r>
              <a:rPr lang="cs-CZ" dirty="0"/>
              <a:t> fondu, [Obchodněprávní revue 10/2012, s. 278]</a:t>
            </a:r>
          </a:p>
          <a:p>
            <a:r>
              <a:rPr lang="cs-CZ" dirty="0"/>
              <a:t>Ronovská, K.</a:t>
            </a:r>
            <a:r>
              <a:rPr lang="cs-CZ" i="1" dirty="0"/>
              <a:t> </a:t>
            </a:r>
            <a:r>
              <a:rPr lang="cs-CZ" dirty="0"/>
              <a:t>Volba formy správy rodinného majetku: na čem záleží?, [Bulletin advokacie 7-8/2016, s. 44]</a:t>
            </a:r>
          </a:p>
        </p:txBody>
      </p:sp>
    </p:spTree>
    <p:extLst>
      <p:ext uri="{BB962C8B-B14F-4D97-AF65-F5344CB8AC3E}">
        <p14:creationId xmlns:p14="http://schemas.microsoft.com/office/powerpoint/2010/main" val="461881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r>
              <a:rPr lang="cs-CZ" dirty="0"/>
              <a:t>			</a:t>
            </a:r>
          </a:p>
          <a:p>
            <a:pPr>
              <a:buNone/>
            </a:pPr>
            <a:r>
              <a:rPr lang="cs-CZ" dirty="0"/>
              <a:t>			Děkuji Vám za pozornost </a:t>
            </a:r>
            <a:r>
              <a:rPr lang="cs-CZ" dirty="0">
                <a:sym typeface="Wingdings" pitchFamily="2" charset="2"/>
              </a:rPr>
              <a:t>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Terminologické </a:t>
            </a:r>
            <a:r>
              <a:rPr lang="cs-CZ" sz="4000" b="1" dirty="0" err="1"/>
              <a:t>přeporozumění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Clr>
                <a:srgbClr val="DD6909"/>
              </a:buClr>
              <a:buNone/>
            </a:pPr>
            <a:endParaRPr lang="cs-CZ" dirty="0"/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§495 OZ</a:t>
            </a:r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Majetek = souhrn všeho, co osobě patří  (aktiva)</a:t>
            </a:r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		X</a:t>
            </a:r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	Jmění = souhrn majetku  osoby a jejich dluhů (aktiva i pasiva</a:t>
            </a:r>
          </a:p>
          <a:p>
            <a:pPr algn="ctr">
              <a:buClr>
                <a:srgbClr val="DD6909"/>
              </a:buClr>
              <a:buNone/>
            </a:pPr>
            <a:endParaRPr lang="cs-CZ" dirty="0"/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Správně bychom měli hovořit o správě „jmění“</a:t>
            </a:r>
          </a:p>
          <a:p>
            <a:pPr algn="ctr">
              <a:buClr>
                <a:srgbClr val="DD6909"/>
              </a:buCl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43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sz="3600" b="1" dirty="0"/>
              <a:t>Správa majetku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20240"/>
            <a:ext cx="8229600" cy="4937760"/>
          </a:xfrm>
        </p:spPr>
        <p:txBody>
          <a:bodyPr/>
          <a:lstStyle/>
          <a:p>
            <a:pPr>
              <a:buNone/>
            </a:pPr>
            <a:r>
              <a:rPr lang="cs-CZ" sz="2800" dirty="0"/>
              <a:t>Co znamená „spravovat“ majetek (jmění) ?</a:t>
            </a:r>
          </a:p>
          <a:p>
            <a:pPr>
              <a:buNone/>
            </a:pPr>
            <a:endParaRPr lang="cs-CZ" sz="2800" dirty="0"/>
          </a:p>
          <a:p>
            <a:r>
              <a:rPr lang="cs-CZ" sz="2800" dirty="0"/>
              <a:t> </a:t>
            </a:r>
            <a:r>
              <a:rPr lang="cs-CZ" sz="2800" u="sng" dirty="0"/>
              <a:t>hospodařit, nakládat s majetkem v nejširším slova smyslu (</a:t>
            </a:r>
            <a:r>
              <a:rPr lang="cs-CZ" sz="2800" dirty="0"/>
              <a:t>vč. přenechání jinému)</a:t>
            </a:r>
          </a:p>
          <a:p>
            <a:r>
              <a:rPr lang="cs-CZ" sz="2800" dirty="0"/>
              <a:t>starat se o majetek, pečovat, udržovat (neměnit podstatu)</a:t>
            </a:r>
          </a:p>
          <a:p>
            <a:r>
              <a:rPr lang="cs-CZ" sz="2800" dirty="0"/>
              <a:t>užívat majetek (např. nájemce, vydlužitel) </a:t>
            </a:r>
          </a:p>
          <a:p>
            <a:r>
              <a:rPr lang="cs-CZ" sz="2800" dirty="0"/>
              <a:t>správa </a:t>
            </a:r>
            <a:r>
              <a:rPr lang="cs-CZ" sz="2800" u="sng" dirty="0"/>
              <a:t>vlastního</a:t>
            </a:r>
            <a:r>
              <a:rPr lang="cs-CZ" sz="2800" dirty="0"/>
              <a:t> majetku x </a:t>
            </a:r>
            <a:r>
              <a:rPr lang="cs-CZ" sz="2800" u="sng" dirty="0"/>
              <a:t>cizího majetku </a:t>
            </a:r>
            <a:r>
              <a:rPr lang="cs-CZ" sz="2800" dirty="0"/>
              <a:t>– není totéž!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Správa vlastního majetku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384144"/>
          </a:xfrm>
        </p:spPr>
        <p:txBody>
          <a:bodyPr>
            <a:noAutofit/>
          </a:bodyPr>
          <a:lstStyle/>
          <a:p>
            <a:endParaRPr lang="cs-CZ" sz="2800" dirty="0"/>
          </a:p>
          <a:p>
            <a:r>
              <a:rPr lang="cs-CZ" sz="2800" dirty="0"/>
              <a:t>Správa věci vlastníkem (elasticita a trvalost vlastnického práva)</a:t>
            </a:r>
          </a:p>
          <a:p>
            <a:r>
              <a:rPr lang="cs-CZ" sz="2800" dirty="0"/>
              <a:t>Správa majetku - v podílovém spoluvlastnictví </a:t>
            </a:r>
          </a:p>
          <a:p>
            <a:r>
              <a:rPr lang="cs-CZ" sz="2800" dirty="0"/>
              <a:t>Správa majetku – bytové spoluvlastnictví</a:t>
            </a:r>
          </a:p>
          <a:p>
            <a:r>
              <a:rPr lang="cs-CZ" sz="2800" dirty="0"/>
              <a:t>Správa společného jmění manželů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776" y="1268760"/>
            <a:ext cx="8229600" cy="350912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/>
              <a:t>Správa cizího majetku </a:t>
            </a:r>
            <a:br>
              <a:rPr lang="cs-CZ" sz="3200" b="1" dirty="0"/>
            </a:br>
            <a:r>
              <a:rPr lang="cs-CZ" sz="3200" b="1" dirty="0"/>
              <a:t> v části 3., dílu 6. OZ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226" y="1340768"/>
            <a:ext cx="7886700" cy="5391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Základní rys:</a:t>
            </a:r>
          </a:p>
          <a:p>
            <a:pPr marL="0" indent="0" algn="just">
              <a:buNone/>
              <a:defRPr/>
            </a:pPr>
            <a:r>
              <a:rPr lang="cs-CZ" b="1" dirty="0"/>
              <a:t>JDE O SITUACE, KDY NĚKDO (SPRÁVCE) </a:t>
            </a:r>
            <a:r>
              <a:rPr lang="cs-CZ" b="1" u="sng" dirty="0"/>
              <a:t>DISKREČNĚ </a:t>
            </a:r>
            <a:r>
              <a:rPr lang="cs-CZ" b="1" dirty="0"/>
              <a:t>ROZHODUJE O SPRÁVĚ MAJETKU, KTERÝ MU </a:t>
            </a:r>
            <a:r>
              <a:rPr lang="cs-CZ" b="1" u="sng" dirty="0"/>
              <a:t>NEPATŘÍ.</a:t>
            </a:r>
          </a:p>
          <a:p>
            <a:pPr algn="just">
              <a:defRPr/>
            </a:pPr>
            <a:r>
              <a:rPr lang="cs-CZ" b="1" u="sng" dirty="0"/>
              <a:t>základní pravidla </a:t>
            </a:r>
            <a:r>
              <a:rPr lang="cs-CZ" u="sng" dirty="0"/>
              <a:t>pro SCM</a:t>
            </a:r>
            <a:r>
              <a:rPr lang="cs-CZ" dirty="0"/>
              <a:t>, bez </a:t>
            </a:r>
            <a:r>
              <a:rPr lang="cs-CZ" u="sng" dirty="0"/>
              <a:t>ohledu na právní důvod vzniku konkrétního právního poměru</a:t>
            </a:r>
          </a:p>
          <a:p>
            <a:pPr algn="just">
              <a:defRPr/>
            </a:pPr>
            <a:r>
              <a:rPr lang="cs-CZ" u="sng" dirty="0"/>
              <a:t>Obecná úprava </a:t>
            </a:r>
            <a:r>
              <a:rPr lang="cs-CZ" b="1" u="sng" dirty="0"/>
              <a:t>tzv. fiduciárních vztahů </a:t>
            </a:r>
            <a:r>
              <a:rPr lang="cs-CZ" u="sng" dirty="0"/>
              <a:t>(znak: asymetrie, loajalita účelu správy)</a:t>
            </a:r>
          </a:p>
          <a:p>
            <a:pPr algn="just">
              <a:defRPr/>
            </a:pPr>
            <a:r>
              <a:rPr lang="cs-CZ" u="sng" dirty="0"/>
              <a:t>Subsidiární obecná úprava práv a povinností při SCM </a:t>
            </a:r>
            <a:r>
              <a:rPr lang="cs-CZ" dirty="0"/>
              <a:t>(specifické </a:t>
            </a:r>
            <a:r>
              <a:rPr lang="cs-CZ" u="sng" dirty="0"/>
              <a:t>fiduciární povinnosti</a:t>
            </a:r>
            <a:r>
              <a:rPr lang="cs-CZ" dirty="0"/>
              <a:t>, jejichž účelem je snaha eliminovat zneužití pozice správce) </a:t>
            </a:r>
          </a:p>
          <a:p>
            <a:pPr algn="just">
              <a:defRPr/>
            </a:pPr>
            <a:r>
              <a:rPr lang="cs-CZ" b="1" dirty="0"/>
              <a:t>Právní transplantát (</a:t>
            </a:r>
            <a:r>
              <a:rPr lang="cs-CZ" b="1" dirty="0" err="1"/>
              <a:t>Québec</a:t>
            </a:r>
            <a:r>
              <a:rPr lang="cs-CZ" b="1" dirty="0"/>
              <a:t>, Kanada)- </a:t>
            </a:r>
            <a:r>
              <a:rPr lang="cs-CZ" dirty="0"/>
              <a:t>nebylo ale přejato doslova, nekompatibilita s českým právním řádem, nutno domestikovat </a:t>
            </a:r>
            <a:r>
              <a:rPr lang="cs-CZ" dirty="0">
                <a:sym typeface="Wingdings" panose="05000000000000000000" pitchFamily="2" charset="2"/>
              </a:rPr>
              <a:t>, </a:t>
            </a:r>
            <a:endParaRPr lang="cs-CZ" dirty="0"/>
          </a:p>
          <a:p>
            <a:pPr algn="just">
              <a:defRPr/>
            </a:pPr>
            <a:r>
              <a:rPr lang="cs-CZ" dirty="0"/>
              <a:t>Těžko zařaditelná, flexibilní, </a:t>
            </a:r>
            <a:r>
              <a:rPr lang="cs-CZ" b="1" dirty="0"/>
              <a:t>diskuse o rozsahu využitelnosti a aplikovatelnosti SCM (i pro vztahy uvnitř právnické osoby)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484783"/>
            <a:ext cx="8086635" cy="288455"/>
          </a:xfrm>
        </p:spPr>
        <p:txBody>
          <a:bodyPr>
            <a:noAutofit/>
          </a:bodyPr>
          <a:lstStyle/>
          <a:p>
            <a:r>
              <a:rPr lang="cs-CZ" sz="3200" b="1" dirty="0"/>
              <a:t>Rozsah aplikovatelnosti pravidel pro SCM (různost názorů a jejich vývoj)?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48241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Překonaný názor : pouze u svěřenských fondů?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Všude tam, kde stanoví zákon, smlouva nebo v dalších případech, kdy bude naplněna hypotéza  § 1400 OZ a neexistuje speciální úprava a</a:t>
            </a:r>
            <a:r>
              <a:rPr lang="cs-CZ" dirty="0"/>
              <a:t> zároveň, když bude správci svěřena </a:t>
            </a:r>
            <a:r>
              <a:rPr lang="cs-CZ" b="1" u="sng" dirty="0"/>
              <a:t>určitá míra diskrece</a:t>
            </a:r>
          </a:p>
          <a:p>
            <a:pPr marL="0" indent="0">
              <a:buNone/>
            </a:pPr>
            <a:endParaRPr lang="cs-CZ" b="1" u="sng" dirty="0"/>
          </a:p>
          <a:p>
            <a:r>
              <a:rPr lang="cs-CZ" b="1" u="sng" dirty="0"/>
              <a:t>DISKRECE: V NASTAVENÝCH MANITELECH SPRÁVCE PŘIJÍMÁ ROZHODNUTÍ NA ZÁKLADĚ SVÉHO UVÁŽENÍ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VŽDY NUTNO ZKOUMAT SLUČITELNOST SCM S POVAHOU „ZÁKLADNÍHO REŽIMU“ (zákon, smlouva), DO NĚHOŽ BY PRAVIDLA MĚLA BÝT DOPLNĚNA</a:t>
            </a:r>
          </a:p>
          <a:p>
            <a:pPr marL="0" indent="0" algn="just">
              <a:buNone/>
            </a:pPr>
            <a:endParaRPr lang="cs-CZ" b="1" dirty="0"/>
          </a:p>
          <a:p>
            <a:r>
              <a:rPr lang="cs-CZ" b="1" dirty="0"/>
              <a:t>Smyslem SCM není popírání jiných právních režimů (jejich nahrazení), ale DOPLNĚNÍ!!!</a:t>
            </a:r>
          </a:p>
          <a:p>
            <a:endParaRPr lang="cs-CZ" dirty="0"/>
          </a:p>
          <a:p>
            <a:r>
              <a:rPr lang="cs-CZ" dirty="0"/>
              <a:t>EXPLICINTĚ, ŽE SE POUŽIJE: 1456 OZ, 351 OZ, 1678, 204 OZ</a:t>
            </a:r>
          </a:p>
          <a:p>
            <a:r>
              <a:rPr lang="cs-CZ" dirty="0"/>
              <a:t>EXPLICITNĚ, ŽE SE NEPOUŽIJE: § 59/1 ZOK, §195a odst. 3 ZPKT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4640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3413</Words>
  <Application>Microsoft Office PowerPoint</Application>
  <PresentationFormat>Předvádění na obrazovce (4:3)</PresentationFormat>
  <Paragraphs>358</Paragraphs>
  <Slides>41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Tahoma</vt:lpstr>
      <vt:lpstr>Wingdings</vt:lpstr>
      <vt:lpstr>Motiv1</vt:lpstr>
      <vt:lpstr>Správa majetku a svěřenský fond</vt:lpstr>
      <vt:lpstr>Osnova:</vt:lpstr>
      <vt:lpstr>Širší souvislosti</vt:lpstr>
      <vt:lpstr>Co nového přinesla rekodifikace soukromého práva?</vt:lpstr>
      <vt:lpstr>Terminologické přeporozumění</vt:lpstr>
      <vt:lpstr> Správa majetku </vt:lpstr>
      <vt:lpstr>Správa vlastního majetku </vt:lpstr>
      <vt:lpstr>Správa cizího majetku   v části 3., dílu 6. OZ </vt:lpstr>
      <vt:lpstr>Rozsah aplikovatelnosti pravidel pro SCM (různost názorů a jejich vývoj)?</vt:lpstr>
      <vt:lpstr>DALŠÍ PŘÍPADY SCM</vt:lpstr>
      <vt:lpstr>Správa cizího majetku</vt:lpstr>
      <vt:lpstr>Pravidla pro správu a povinnosti správce</vt:lpstr>
      <vt:lpstr>Společná správa cizího majetku</vt:lpstr>
      <vt:lpstr>Vznik správy</vt:lpstr>
      <vt:lpstr>Skončení správy vs. zánik správy</vt:lpstr>
      <vt:lpstr>Správa cizího majetku v části 3.OZ SHRNUTÍ</vt:lpstr>
      <vt:lpstr>Svěřenský fond (§ 1448 – §1474 OZ)</vt:lpstr>
      <vt:lpstr>Svěřenský fond (mezi fundací a trustem)</vt:lpstr>
      <vt:lpstr>Svěřenský fond je „nejpodivnější zvíře v lese“! (Pihera, 2012) - § 1448  a násl. OZ</vt:lpstr>
      <vt:lpstr>Svěřenský fond</vt:lpstr>
      <vt:lpstr>Vytvoření/zřízení/vznik svěřenského fondu</vt:lpstr>
      <vt:lpstr>Statut svěřenského fondu obsahuje alespoň (§ 1452/2 OZ): </vt:lpstr>
      <vt:lpstr>Otázka změnitelnosti obsahu statutu</vt:lpstr>
      <vt:lpstr>Od 1.1 2018 Evidence svěřenských fondů a evidence skutečných majitelů svěřenských fondů  (a.)</vt:lpstr>
      <vt:lpstr>Účel svěřenského fondu</vt:lpstr>
      <vt:lpstr>Zakladatel</vt:lpstr>
      <vt:lpstr>Obmyšlený (beneficient) </vt:lpstr>
      <vt:lpstr>Beneficienti – právně teoretická kategorizace (pokus)</vt:lpstr>
      <vt:lpstr>Svěřenský správce</vt:lpstr>
      <vt:lpstr>Povinnosti při správě</vt:lpstr>
      <vt:lpstr>Co znamená, že je svěřenský správce „fiduciary“?</vt:lpstr>
      <vt:lpstr>  Dohled nad svěřenským fondem </vt:lpstr>
      <vt:lpstr>Protektor (důvěrník, poradce, dohlížitel?)</vt:lpstr>
      <vt:lpstr>Zánik svěřenského fondu (§ 1471 a násl.OZ) x zánik správy</vt:lpstr>
      <vt:lpstr>Svěřenský fond – procesní otázky</vt:lpstr>
      <vt:lpstr>Daňový  režim svěřenského fondu</vt:lpstr>
      <vt:lpstr>Mezinárodní aspekty</vt:lpstr>
      <vt:lpstr>Aktuální související judikatura</vt:lpstr>
      <vt:lpstr>Srovnatelné instituty správy majetku</vt:lpstr>
      <vt:lpstr>Doporučená literatura: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Kateřina Ronovská</cp:lastModifiedBy>
  <cp:revision>112</cp:revision>
  <dcterms:created xsi:type="dcterms:W3CDTF">2013-11-19T21:26:25Z</dcterms:created>
  <dcterms:modified xsi:type="dcterms:W3CDTF">2024-11-26T13:07:34Z</dcterms:modified>
</cp:coreProperties>
</file>