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53" r:id="rId2"/>
    <p:sldMasterId id="2147483840" r:id="rId3"/>
    <p:sldMasterId id="2147483859" r:id="rId4"/>
    <p:sldMasterId id="2147483871" r:id="rId5"/>
  </p:sldMasterIdLst>
  <p:notesMasterIdLst>
    <p:notesMasterId r:id="rId34"/>
  </p:notesMasterIdLst>
  <p:handoutMasterIdLst>
    <p:handoutMasterId r:id="rId35"/>
  </p:handoutMasterIdLst>
  <p:sldIdLst>
    <p:sldId id="360" r:id="rId6"/>
    <p:sldId id="439" r:id="rId7"/>
    <p:sldId id="372" r:id="rId8"/>
    <p:sldId id="415" r:id="rId9"/>
    <p:sldId id="414" r:id="rId10"/>
    <p:sldId id="416" r:id="rId11"/>
    <p:sldId id="373" r:id="rId12"/>
    <p:sldId id="412" r:id="rId13"/>
    <p:sldId id="417" r:id="rId14"/>
    <p:sldId id="418" r:id="rId15"/>
    <p:sldId id="428" r:id="rId16"/>
    <p:sldId id="429" r:id="rId17"/>
    <p:sldId id="420" r:id="rId18"/>
    <p:sldId id="430" r:id="rId19"/>
    <p:sldId id="422" r:id="rId20"/>
    <p:sldId id="431" r:id="rId21"/>
    <p:sldId id="434" r:id="rId22"/>
    <p:sldId id="425" r:id="rId23"/>
    <p:sldId id="423" r:id="rId24"/>
    <p:sldId id="424" r:id="rId25"/>
    <p:sldId id="432" r:id="rId26"/>
    <p:sldId id="433" r:id="rId27"/>
    <p:sldId id="426" r:id="rId28"/>
    <p:sldId id="435" r:id="rId29"/>
    <p:sldId id="436" r:id="rId30"/>
    <p:sldId id="438" r:id="rId31"/>
    <p:sldId id="437" r:id="rId32"/>
    <p:sldId id="387" r:id="rId3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35" autoAdjust="0"/>
    <p:restoredTop sz="94766" autoAdjust="0"/>
  </p:normalViewPr>
  <p:slideViewPr>
    <p:cSldViewPr>
      <p:cViewPr varScale="1">
        <p:scale>
          <a:sx n="104" d="100"/>
          <a:sy n="104" d="100"/>
        </p:scale>
        <p:origin x="1184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>
            <a:extLst>
              <a:ext uri="{FF2B5EF4-FFF2-40B4-BE49-F238E27FC236}">
                <a16:creationId xmlns:a16="http://schemas.microsoft.com/office/drawing/2014/main" id="{6EF3D136-9E5B-60BC-F661-4167DDDA3EE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>
            <a:extLst>
              <a:ext uri="{FF2B5EF4-FFF2-40B4-BE49-F238E27FC236}">
                <a16:creationId xmlns:a16="http://schemas.microsoft.com/office/drawing/2014/main" id="{C176AC6D-7B66-0A88-AA60-7F232871B10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>
            <a:extLst>
              <a:ext uri="{FF2B5EF4-FFF2-40B4-BE49-F238E27FC236}">
                <a16:creationId xmlns:a16="http://schemas.microsoft.com/office/drawing/2014/main" id="{B0398D37-9797-ED3F-4F0C-D1ED300FF36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>
            <a:extLst>
              <a:ext uri="{FF2B5EF4-FFF2-40B4-BE49-F238E27FC236}">
                <a16:creationId xmlns:a16="http://schemas.microsoft.com/office/drawing/2014/main" id="{9F38A543-5439-0422-BE72-87399F9AC41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8DBFC3C-BEC7-1948-B2A6-6935419006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>
            <a:extLst>
              <a:ext uri="{FF2B5EF4-FFF2-40B4-BE49-F238E27FC236}">
                <a16:creationId xmlns:a16="http://schemas.microsoft.com/office/drawing/2014/main" id="{F5F9F38F-D684-4D99-7FF2-3A16CAA48A4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>
            <a:extLst>
              <a:ext uri="{FF2B5EF4-FFF2-40B4-BE49-F238E27FC236}">
                <a16:creationId xmlns:a16="http://schemas.microsoft.com/office/drawing/2014/main" id="{2A5D52F0-435F-DAF1-11C1-3696830890E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2B821E18-D014-1574-AEE8-61DB927871F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4853" name="Rectangle 5">
            <a:extLst>
              <a:ext uri="{FF2B5EF4-FFF2-40B4-BE49-F238E27FC236}">
                <a16:creationId xmlns:a16="http://schemas.microsoft.com/office/drawing/2014/main" id="{76BB1F05-F268-28E1-628B-810D9B4B790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34854" name="Rectangle 6">
            <a:extLst>
              <a:ext uri="{FF2B5EF4-FFF2-40B4-BE49-F238E27FC236}">
                <a16:creationId xmlns:a16="http://schemas.microsoft.com/office/drawing/2014/main" id="{739289C5-4E0A-E069-CCBF-F99FFC265BB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>
            <a:extLst>
              <a:ext uri="{FF2B5EF4-FFF2-40B4-BE49-F238E27FC236}">
                <a16:creationId xmlns:a16="http://schemas.microsoft.com/office/drawing/2014/main" id="{7D452EA6-B7AF-3148-CAE2-530A329B99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4F545B6-1284-694F-99F8-304AD445DE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78C43976-68B3-499C-6603-F040CA8427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4D4141-0C56-9143-9752-BB90F1FF5E42}" type="slidenum">
              <a:rPr lang="cs-CZ" altLang="cs-CZ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24EC9F83-4CCE-E753-5D22-DD73B76253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220C548C-51EA-1F07-2A20-D256641550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9A40E29E-79CA-5BE2-FBAB-DA8ED9804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3756D01E-825A-767C-13C6-3C353B6AE1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5" descr="PF_PPT">
            <a:extLst>
              <a:ext uri="{FF2B5EF4-FFF2-40B4-BE49-F238E27FC236}">
                <a16:creationId xmlns:a16="http://schemas.microsoft.com/office/drawing/2014/main" id="{4895EFDC-CF63-A557-2E5F-274A9B67C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6">
            <a:extLst>
              <a:ext uri="{FF2B5EF4-FFF2-40B4-BE49-F238E27FC236}">
                <a16:creationId xmlns:a16="http://schemas.microsoft.com/office/drawing/2014/main" id="{1927DAA6-51F6-13E0-5F14-B9ABA4F57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Klepnutím lze upravit styl </a:t>
            </a:r>
            <a:br>
              <a:rPr lang="cs-CZ"/>
            </a:br>
            <a:r>
              <a:rPr lang="cs-CZ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C6C39D-5280-1249-752E-69A1A4F1EC3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7971BB6-ED56-4730-5D9A-93D887485EB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177CD9-B69F-524C-BADB-E019C8A8C0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0130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1C5246-940D-E6EE-13C0-CC464542A44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EE62E1-17FC-B647-7A85-5AE3CD99970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D69E6-D260-BC4E-9EA6-FDEBD601AB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678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847C7F-1C42-74EC-F298-A8398EF74B2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15B399-9AC8-7DDD-B432-5994DF65822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07F7A-B306-7540-AB65-5BB12741A7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004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E138DA-31C4-0CAA-7981-D3F03CDAC9A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25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5CD349-925C-F98B-CD2C-8D5667B59C8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4024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870FFA-74E2-E213-84A6-DFAC20B6EFB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2523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D67D9D-BCA7-AD18-98E7-001410C583A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4602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B80CC00-B156-626C-8E03-88B1E78F632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606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C915A03-C2DF-EB18-0CBC-8A4BBC2641D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660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08CF00C-79BB-E460-CE6F-138E07150A3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3244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CB44C7-70C2-4C23-51A9-A0ED1D056CB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129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E42741-0747-B495-8970-F5414A9CBE7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7E19EE-BB56-B1E1-DB7C-4495925583E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CB61C-CF65-6944-8740-09ED49E02F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7914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D0A9C2-391C-B9EF-900D-C38868DB6FC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7681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6DC838-6754-2698-2D5C-E8074647989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6935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361D63-8D08-9CDF-BB71-FFBBDEAC143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0159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29295F0A-28B5-9531-CB36-049020572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" y="414338"/>
            <a:ext cx="1158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810B35B-4998-9591-A898-70B133AE7A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61F72A-7398-B674-A133-A5CBB1B4D9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86226FC-3DBC-FA43-9DB2-BFF4ECD46D2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80610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BFBEB22B-3349-1B5F-F48C-7D6BD9D8F2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" name="Zástupný symbol pro zápatí 3">
            <a:extLst>
              <a:ext uri="{FF2B5EF4-FFF2-40B4-BE49-F238E27FC236}">
                <a16:creationId xmlns:a16="http://schemas.microsoft.com/office/drawing/2014/main" id="{43988F20-4F6E-1CE5-8C9E-2E7A28AA0E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4">
            <a:extLst>
              <a:ext uri="{FF2B5EF4-FFF2-40B4-BE49-F238E27FC236}">
                <a16:creationId xmlns:a16="http://schemas.microsoft.com/office/drawing/2014/main" id="{9703DBD4-E8E6-A0D0-0877-9DC7EF585B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745BF5-B319-9F49-B418-0B1E8AE46F1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10557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1CAC16BF-7AFF-9BCB-2B33-671331708E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" y="414338"/>
            <a:ext cx="1150938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6B77EAB-EA0A-9573-E368-0976A0D01E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09AFDA7-5226-DF01-AB28-6DBDEA887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0959585-5C0C-D84C-BDED-072A848990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900614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9473EAEF-B380-A511-DFFE-C689D12FD4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7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BA5D103-372C-2531-BAE7-D4C0240C764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D6A99C-AB33-6104-E734-AD936C72922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F64675-66F2-E443-B1EC-083BE48CEDC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62430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0C107DA4-99EE-FCD2-B9AE-FE6BD4C4BB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Zástupný symbol pro text 7"/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/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/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B0D4F6AF-8350-DD0C-8F20-A737D5C79B28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6A4F48CF-0306-FACE-B4F2-47F2202D6F32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60671-CD1D-CE47-B63F-CAC5740C75C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56291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CC5F4675-1A54-D499-BBD0-9914797EA3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539353" y="1695075"/>
            <a:ext cx="3913810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2297E93C-DCC4-10A4-0DA7-578146E0F6E6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D2E4F4D3-578B-D096-6BF9-D81EC3D3F6F1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DA6F88-52E4-F341-9634-0B7D74B2D6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34766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AECC5578-2ABC-551B-27A4-0EE47FEC42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Zástupný symbol pro obsah 12"/>
          <p:cNvSpPr>
            <a:spLocks noGrp="1"/>
          </p:cNvSpPr>
          <p:nvPr>
            <p:ph sz="quarter" idx="22"/>
          </p:nvPr>
        </p:nvSpPr>
        <p:spPr>
          <a:xfrm>
            <a:off x="3330000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39999" y="4414271"/>
            <a:ext cx="2484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3330000" y="4414271"/>
            <a:ext cx="2484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/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/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/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/>
          <p:cNvSpPr>
            <a:spLocks noGrp="1"/>
          </p:cNvSpPr>
          <p:nvPr>
            <p:ph sz="quarter" idx="23"/>
          </p:nvPr>
        </p:nvSpPr>
        <p:spPr>
          <a:xfrm>
            <a:off x="540000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6120001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/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D6B6D72D-01E1-85E8-389E-6854F6A0AAFC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EF581916-A072-EF4A-BCAA-DEE2511731AA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CA980B-1AB2-4C4A-A12E-453455E92A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704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7DB97D-59F6-13D3-D231-2B1B3F35C46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48639D-23A0-AC59-B5D2-27FBEDEDE00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904FA-90F7-6F4A-BD64-8C5BB191E1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07814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CBDFAA15-45E0-5BF3-F129-287C4BEF14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60" y="692150"/>
            <a:ext cx="390074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539353" y="692151"/>
            <a:ext cx="3913810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93D4CA19-8052-975A-C67B-D682F7577033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F0F07800-DC3D-C9E1-C02E-BB5ADE871B64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81AF4C-014F-7F4B-82CF-B338F9B724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63423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1A098BAD-3834-643F-38E3-D33C8BC4B9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7F009098-5BF6-980C-AC37-89D579DD60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4CF15679-F924-3B74-84FE-EA4370AEFC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58D3C1-E18E-1647-9D08-F6B467D6B1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90959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BCA6FB7E-3441-EFB9-F00F-1B8DD51F16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539998" y="718713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/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/>
          <p:cNvSpPr>
            <a:spLocks noGrp="1"/>
          </p:cNvSpPr>
          <p:nvPr>
            <p:ph type="body" sz="quarter" idx="22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/>
          <p:cNvSpPr>
            <a:spLocks noGrp="1"/>
          </p:cNvSpPr>
          <p:nvPr>
            <p:ph sz="quarter" idx="25"/>
          </p:nvPr>
        </p:nvSpPr>
        <p:spPr>
          <a:xfrm>
            <a:off x="4688459" y="718713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E6F20711-6269-9027-70E9-E1DEF2F4BE3A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F8C50B5F-EAEC-77A8-9096-8A32E5D24E9C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1BA1DD-B979-934E-82EC-83CFB0456F3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11478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0FEF103F-79E4-98A5-0C01-C6231C98F7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D5DC7277-37C3-9B61-7E17-0A6DA14765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0355B15E-6AC5-4D70-3DD2-1EAC1A00F4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F3D4F6-02A0-2D4E-A5D3-6B799E939AE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55191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C63FC908-3658-D7F5-4C7A-0AE95FFB1C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48375"/>
            <a:ext cx="64928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rtlCol="0" anchor="ctr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6D91843-DD45-E8C5-C3B3-52EFC65F6DFC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3945CA3C-31B5-C80E-3133-D39DD71DADD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3B0D622-7127-DF47-9C10-F296AB0C9A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27136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BACA87EF-795B-A9FA-4581-99728C50E1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25" y="2019300"/>
            <a:ext cx="3079750" cy="283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7A1D46F-BC2E-80EE-ECF5-EBAB233AD0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2B059F0-DD14-B2B0-4D5A-FDCFD3A51C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rgbClr val="9100DC"/>
                </a:solidFill>
              </a:defRPr>
            </a:lvl1pPr>
          </a:lstStyle>
          <a:p>
            <a:pPr>
              <a:defRPr/>
            </a:pPr>
            <a:fld id="{A38D1C9E-9626-0D4C-A04E-BCC301B38E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9239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A3438DF5-61DF-E5EB-3B60-1B3A479DDB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513" y="2433638"/>
            <a:ext cx="5754687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CA8097D-C9CD-E95B-51DE-13EDCEE47B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23388C1-045E-0BEC-3EBA-492B658103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fld id="{29579AC3-D6C4-B041-8092-9E2FD24B642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67119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741219-0D59-26BB-6511-BB04ECC57F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45A4D27-38BB-FD40-8FAB-00BF0D740084}" type="datetime1">
              <a:rPr lang="cs-CZ"/>
              <a:pPr>
                <a:defRPr/>
              </a:pPr>
              <a:t>30.10.2024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1BB19E-BD03-BBD7-A46F-7AD435013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C92204-9D07-1CCD-5941-6A0246FAD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C4F624-88E1-F940-9C5A-3846153575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64893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7DF6AB51-4CA7-B74F-42A3-1B85D2C56A0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3F60157E-97F5-769D-970B-9B4047BEE8D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26CA4-2695-3D47-9B58-FBE2CA6CC0B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653612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D49CF2B4-53AC-F6AF-9A9E-E45B3D967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43C83112-93D0-DE4C-0852-98BD69237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5" descr="PF_PPT">
            <a:extLst>
              <a:ext uri="{FF2B5EF4-FFF2-40B4-BE49-F238E27FC236}">
                <a16:creationId xmlns:a16="http://schemas.microsoft.com/office/drawing/2014/main" id="{2ABDA881-6039-9DB4-0070-FF192D037D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6">
            <a:extLst>
              <a:ext uri="{FF2B5EF4-FFF2-40B4-BE49-F238E27FC236}">
                <a16:creationId xmlns:a16="http://schemas.microsoft.com/office/drawing/2014/main" id="{B643DC51-EED9-F052-EA4C-472FD5A6B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29E1CE-6375-601C-AAF2-0E7A2A2931E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CE3CA98-0423-032B-0E72-4AE9BE6BE0B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DF30AE-5F46-0848-A8AA-C9C849431E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2961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711266-2F0A-C93F-381E-40D3EBE9415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349E50-9C6B-9E40-9C57-27AAB5FB4C5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A8D63-57F8-1644-B148-F5A862DF19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22307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B2CD35-1652-3B24-4781-457A37C5CAB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3FB4AB-2280-9EEC-6D38-340365215C3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E1589-5019-1541-A5E4-3B47A54FA95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30448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CACB73-0E53-1553-7A3B-FD7DBB28C91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0F5E94-9F64-AE66-D96A-EA9CB021429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3F110-C40B-8C44-9528-D492BC4D610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1390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9F5BFD-70A4-ECF9-7F8F-22C0460E6B4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98DA52-651D-4509-18C8-214AEA304B6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D3FCE-10DC-5D4F-A9FB-C087661C94D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45895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5FC7AB4-6E2F-FC6C-01D4-DBFBF94F4D9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5072B47-AD12-2CDB-4CAC-C9E5FF6E00F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69E14-762B-894B-B831-4010C9A390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4303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F7A9539-8445-257B-BB58-F98ABF5B110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3DBB6F7-EFEF-73BE-0352-2CF733C0674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95FCA-4579-F842-AA0A-A910E74EF0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38980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5AAD7FA-72D6-A93A-75B0-FD5B602187B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139D418-0844-D832-CF79-EA7ACEF207F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5C005-1D96-7943-B841-99E5C9C0411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527543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3DA823-C573-8F8F-B080-9D99EEF17FC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10C0DC-096A-B29F-9DB4-67A29AFF694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4018-224A-854A-8795-DB812016F1B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5434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C4EE10-7FBB-F6F3-FDD4-66A27CD416C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9E172A-DA77-BD59-308A-8B726BF83EF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93D67-6540-8B41-9C79-951303F5CA7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249840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429089-15BE-3B64-8130-2BCA98AA7E0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556967-8E43-84FA-0EC2-1E59A4A2130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24CA7-F3DD-E449-B617-15CA466DA1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99420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A59E83-8C72-89EF-F14F-0D3F67DA77B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A26BB9-1200-5FC6-9029-6B184C3EAC8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5FA5E-6977-5D48-97F8-9592BF5A332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2197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B17342E-1CC6-952F-FB11-C8426193628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E22443D-194F-8183-1D9C-3DD3FD146B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682DE-E745-2641-8A32-6E0E616FCA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80562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ED13F5-B960-4A9C-C1E0-21D678B7112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15430426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9D080C1-A903-8C62-B8DA-1D84BAD126A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15171232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3C576B-7785-5AE9-D240-7062F943BF6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6486679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930BCC-1A98-7925-3A4C-EA26057926D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12956038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E58E895-86E2-4B79-AAE2-FD6CD389C52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251581802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AEE7CB9-7507-47F3-C11A-E52F780430F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230155586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6D3789C-3017-1408-DAA3-F329DB359F1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245890644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17B472-353D-94B4-EC60-7F63E287670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348909449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00D0F7-B854-6609-E343-C4F1D1AC06B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173890903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B2DBE0-57A2-1019-69DD-2F481B49B72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57439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F8BCC52-6885-1480-7B84-2380E17966D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53FA03A-BC5C-302D-29A6-F71B8578C1D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BAE4B-7315-9949-83F9-8BE95D62490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688710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0B62D8-0655-3747-C1DC-1EA7CF47A3E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4015859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E39AD65-3B5E-F3D1-F253-23D7D262810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618DC0E-6012-A2DA-7D36-32331E4858E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0A25F-01A5-434C-ABA9-0D6E590486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375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C83496-1227-A4EE-93CD-D24F1128791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EFA0C9-7271-D384-3AE7-13D6D526206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E83F9-AC68-0045-9A06-71067068AAD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098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23DF7B-9EE0-C9F0-8360-6A2F42F493D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376D50-1D38-2D7D-09A6-6D4B4F76744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7B41E-A2CA-8049-8FA9-1C08404197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657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image" Target="../media/image5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image" Target="../media/image2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>
            <a:extLst>
              <a:ext uri="{FF2B5EF4-FFF2-40B4-BE49-F238E27FC236}">
                <a16:creationId xmlns:a16="http://schemas.microsoft.com/office/drawing/2014/main" id="{8E44563A-0788-DDC5-0D48-DED60EF1D7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CCCA1ED8-1087-5933-F376-6AD46BD0B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B3D48F5D-3221-660F-6536-D7977521AA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37373763-46A4-4E8E-ED53-35FCD701909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A279ED90-1DE0-23C6-CD64-9A0DDBB2B85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 smtClean="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7791C444-78D7-3442-9519-335EB655DE0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1" name="Text Box 10">
            <a:extLst>
              <a:ext uri="{FF2B5EF4-FFF2-40B4-BE49-F238E27FC236}">
                <a16:creationId xmlns:a16="http://schemas.microsoft.com/office/drawing/2014/main" id="{5028D462-3AC3-AD7A-121E-5F6EF5D3A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1400">
                <a:solidFill>
                  <a:srgbClr val="68676C"/>
                </a:solidFill>
                <a:latin typeface="Trebuchet MS" panose="020B0603020202020204" pitchFamily="34" charset="0"/>
              </a:rPr>
              <a:t>www.law.muni.cz</a:t>
            </a:r>
          </a:p>
        </p:txBody>
      </p:sp>
      <p:pic>
        <p:nvPicPr>
          <p:cNvPr id="1032" name="Picture 18" descr="PF_PPT2">
            <a:extLst>
              <a:ext uri="{FF2B5EF4-FFF2-40B4-BE49-F238E27FC236}">
                <a16:creationId xmlns:a16="http://schemas.microsoft.com/office/drawing/2014/main" id="{D634A960-2E54-3939-2A08-B56B32AB8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4" descr="PF_PPT_nahled">
            <a:extLst>
              <a:ext uri="{FF2B5EF4-FFF2-40B4-BE49-F238E27FC236}">
                <a16:creationId xmlns:a16="http://schemas.microsoft.com/office/drawing/2014/main" id="{00CCE78B-58E0-A4F2-7CC3-0164265316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5">
            <a:extLst>
              <a:ext uri="{FF2B5EF4-FFF2-40B4-BE49-F238E27FC236}">
                <a16:creationId xmlns:a16="http://schemas.microsoft.com/office/drawing/2014/main" id="{E5ECD617-BAE3-AF1D-7F9C-33996DCD7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059" r:id="rId2"/>
    <p:sldLayoutId id="2147484060" r:id="rId3"/>
    <p:sldLayoutId id="2147484061" r:id="rId4"/>
    <p:sldLayoutId id="2147484062" r:id="rId5"/>
    <p:sldLayoutId id="2147484063" r:id="rId6"/>
    <p:sldLayoutId id="2147484064" r:id="rId7"/>
    <p:sldLayoutId id="2147484065" r:id="rId8"/>
    <p:sldLayoutId id="2147484066" r:id="rId9"/>
    <p:sldLayoutId id="2147484067" r:id="rId10"/>
    <p:sldLayoutId id="2147484068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E655BB2-5B66-CC8F-73A8-A7D5F1646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227332" name="Rectangle 4">
            <a:extLst>
              <a:ext uri="{FF2B5EF4-FFF2-40B4-BE49-F238E27FC236}">
                <a16:creationId xmlns:a16="http://schemas.microsoft.com/office/drawing/2014/main" id="{5A256957-2735-E3C1-E6D0-45A06E6D796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2052" name="Rectangle 11">
            <a:extLst>
              <a:ext uri="{FF2B5EF4-FFF2-40B4-BE49-F238E27FC236}">
                <a16:creationId xmlns:a16="http://schemas.microsoft.com/office/drawing/2014/main" id="{958E2138-8837-CEF8-4CD2-F6D303436C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3" name="Rectangle 22">
            <a:extLst>
              <a:ext uri="{FF2B5EF4-FFF2-40B4-BE49-F238E27FC236}">
                <a16:creationId xmlns:a16="http://schemas.microsoft.com/office/drawing/2014/main" id="{08742533-508C-BFF4-E212-3F57185A5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2054" name="Picture 23" descr="PF_PPT">
            <a:extLst>
              <a:ext uri="{FF2B5EF4-FFF2-40B4-BE49-F238E27FC236}">
                <a16:creationId xmlns:a16="http://schemas.microsoft.com/office/drawing/2014/main" id="{9CD935CB-9053-DB8E-B99A-55F302A60E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24" descr="pruh+znak_PF_13_gray5+fialovy_RGB">
            <a:extLst>
              <a:ext uri="{FF2B5EF4-FFF2-40B4-BE49-F238E27FC236}">
                <a16:creationId xmlns:a16="http://schemas.microsoft.com/office/drawing/2014/main" id="{AE375219-5FD8-8BA1-1035-F0FEC06EF5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hf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buChar char="•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>
            <a:extLst>
              <a:ext uri="{FF2B5EF4-FFF2-40B4-BE49-F238E27FC236}">
                <a16:creationId xmlns:a16="http://schemas.microsoft.com/office/drawing/2014/main" id="{F767769A-D684-7717-379A-53EBC1460B8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227763"/>
            <a:ext cx="5940425" cy="2524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lang="cs-CZ" altLang="cs-CZ" sz="9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64530" name="Rectangle 18">
            <a:extLst>
              <a:ext uri="{FF2B5EF4-FFF2-40B4-BE49-F238E27FC236}">
                <a16:creationId xmlns:a16="http://schemas.microsoft.com/office/drawing/2014/main" id="{FCF27855-DC24-6E4B-D0F3-C23553D4E86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1150" y="6227763"/>
            <a:ext cx="188913" cy="2524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1674950-5AA9-E446-8B0B-BA84B12C57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3076" name="Zástupný nadpis 1">
            <a:extLst>
              <a:ext uri="{FF2B5EF4-FFF2-40B4-BE49-F238E27FC236}">
                <a16:creationId xmlns:a16="http://schemas.microsoft.com/office/drawing/2014/main" id="{3967AFDD-053A-827E-B6BE-0956FE49DC6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9750" y="720725"/>
            <a:ext cx="80645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3077" name="Zástupný symbol pro text 4">
            <a:extLst>
              <a:ext uri="{FF2B5EF4-FFF2-40B4-BE49-F238E27FC236}">
                <a16:creationId xmlns:a16="http://schemas.microsoft.com/office/drawing/2014/main" id="{E11D4C7E-B15B-32FC-F54D-E863C69A19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39750" y="1871663"/>
            <a:ext cx="8064500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3" r:id="rId1"/>
    <p:sldLayoutId id="2147484104" r:id="rId2"/>
    <p:sldLayoutId id="2147484105" r:id="rId3"/>
    <p:sldLayoutId id="2147484106" r:id="rId4"/>
    <p:sldLayoutId id="2147484107" r:id="rId5"/>
    <p:sldLayoutId id="2147484108" r:id="rId6"/>
    <p:sldLayoutId id="2147484109" r:id="rId7"/>
    <p:sldLayoutId id="2147484110" r:id="rId8"/>
    <p:sldLayoutId id="2147484111" r:id="rId9"/>
    <p:sldLayoutId id="2147484112" r:id="rId10"/>
    <p:sldLayoutId id="2147484113" r:id="rId11"/>
    <p:sldLayoutId id="2147484114" r:id="rId12"/>
    <p:sldLayoutId id="2147484115" r:id="rId13"/>
    <p:sldLayoutId id="2147484116" r:id="rId14"/>
    <p:sldLayoutId id="2147484117" r:id="rId15"/>
    <p:sldLayoutId id="2147484080" r:id="rId16"/>
  </p:sldLayoutIdLst>
  <p:hf hdr="0" dt="0"/>
  <p:txStyles>
    <p:titleStyle>
      <a:lvl1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algn="l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00000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tx2"/>
        </a:buClr>
        <a:buSzPct val="100000"/>
        <a:defRPr sz="1100">
          <a:solidFill>
            <a:schemeClr val="tx1"/>
          </a:solidFill>
          <a:latin typeface="+mn-lt"/>
        </a:defRPr>
      </a:lvl2pPr>
      <a:lvl3pPr marL="685800"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folHlink"/>
        </a:buClr>
        <a:buSzPct val="80000"/>
        <a:defRPr sz="1100">
          <a:solidFill>
            <a:schemeClr val="tx1"/>
          </a:solidFill>
          <a:latin typeface="+mn-lt"/>
        </a:defRPr>
      </a:lvl3pPr>
      <a:lvl4pPr marL="1028700"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accent2"/>
        </a:buClr>
        <a:buSzPct val="90000"/>
        <a:defRPr sz="1100">
          <a:solidFill>
            <a:schemeClr val="tx1"/>
          </a:solidFill>
          <a:latin typeface="+mn-lt"/>
        </a:defRPr>
      </a:lvl4pPr>
      <a:lvl5pPr marL="1371600"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accent1"/>
        </a:buClr>
        <a:defRPr sz="11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>
            <a:extLst>
              <a:ext uri="{FF2B5EF4-FFF2-40B4-BE49-F238E27FC236}">
                <a16:creationId xmlns:a16="http://schemas.microsoft.com/office/drawing/2014/main" id="{2874873F-1CD9-B9A7-9395-919523B2B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1BF4D698-DDBA-C8D3-17CD-E4AFCFAA41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65A877A4-BB52-73C4-D379-DF6E88E71F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4CDF014F-968B-7A0A-2D57-25FD7E2FB8D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5DD06923-C1B4-25DE-51B0-083CA409C63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 smtClean="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A852740F-FC84-5D40-A5F1-E3FF33FD3D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1" name="Text Box 10">
            <a:extLst>
              <a:ext uri="{FF2B5EF4-FFF2-40B4-BE49-F238E27FC236}">
                <a16:creationId xmlns:a16="http://schemas.microsoft.com/office/drawing/2014/main" id="{BB07A3E2-B591-62B2-BA86-3113E7957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cs-CZ" altLang="cs-CZ" sz="1400">
                <a:solidFill>
                  <a:srgbClr val="68676C"/>
                </a:solidFill>
                <a:latin typeface="Trebuchet MS" panose="020B0603020202020204" pitchFamily="34" charset="0"/>
              </a:rPr>
              <a:t>www.law.muni.cz</a:t>
            </a:r>
          </a:p>
        </p:txBody>
      </p:sp>
      <p:pic>
        <p:nvPicPr>
          <p:cNvPr id="4104" name="Picture 18" descr="PF_PPT2">
            <a:extLst>
              <a:ext uri="{FF2B5EF4-FFF2-40B4-BE49-F238E27FC236}">
                <a16:creationId xmlns:a16="http://schemas.microsoft.com/office/drawing/2014/main" id="{D1757C08-CB90-CADB-F8A7-829E989F7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24" descr="PF_PPT_nahled">
            <a:extLst>
              <a:ext uri="{FF2B5EF4-FFF2-40B4-BE49-F238E27FC236}">
                <a16:creationId xmlns:a16="http://schemas.microsoft.com/office/drawing/2014/main" id="{40CAE796-6580-DE8F-E23D-00686D5A3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5">
            <a:extLst>
              <a:ext uri="{FF2B5EF4-FFF2-40B4-BE49-F238E27FC236}">
                <a16:creationId xmlns:a16="http://schemas.microsoft.com/office/drawing/2014/main" id="{A3E825AE-D4F5-C183-D1C9-E370BE9B7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081" r:id="rId2"/>
    <p:sldLayoutId id="2147484082" r:id="rId3"/>
    <p:sldLayoutId id="2147484083" r:id="rId4"/>
    <p:sldLayoutId id="2147484084" r:id="rId5"/>
    <p:sldLayoutId id="2147484085" r:id="rId6"/>
    <p:sldLayoutId id="2147484086" r:id="rId7"/>
    <p:sldLayoutId id="2147484087" r:id="rId8"/>
    <p:sldLayoutId id="2147484088" r:id="rId9"/>
    <p:sldLayoutId id="2147484089" r:id="rId10"/>
    <p:sldLayoutId id="21474840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638B99C-1BAD-7EAD-B05A-D1B8E3897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227332" name="Rectangle 4">
            <a:extLst>
              <a:ext uri="{FF2B5EF4-FFF2-40B4-BE49-F238E27FC236}">
                <a16:creationId xmlns:a16="http://schemas.microsoft.com/office/drawing/2014/main" id="{003893FC-38F1-2B2D-1101-BD84265042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5124" name="Rectangle 11">
            <a:extLst>
              <a:ext uri="{FF2B5EF4-FFF2-40B4-BE49-F238E27FC236}">
                <a16:creationId xmlns:a16="http://schemas.microsoft.com/office/drawing/2014/main" id="{DE2232EF-AF27-7EEA-61E7-079AFECA02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3" name="Rectangle 22">
            <a:extLst>
              <a:ext uri="{FF2B5EF4-FFF2-40B4-BE49-F238E27FC236}">
                <a16:creationId xmlns:a16="http://schemas.microsoft.com/office/drawing/2014/main" id="{AD2CA251-EBD4-046E-2C69-72748D70D9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  <p:pic>
        <p:nvPicPr>
          <p:cNvPr id="5126" name="Picture 23" descr="PF_PPT">
            <a:extLst>
              <a:ext uri="{FF2B5EF4-FFF2-40B4-BE49-F238E27FC236}">
                <a16:creationId xmlns:a16="http://schemas.microsoft.com/office/drawing/2014/main" id="{E055A03F-3291-ACB1-4CE7-AA8F9BF2D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24" descr="pruh+znak_PF_13_gray5+fialovy_RGB">
            <a:extLst>
              <a:ext uri="{FF2B5EF4-FFF2-40B4-BE49-F238E27FC236}">
                <a16:creationId xmlns:a16="http://schemas.microsoft.com/office/drawing/2014/main" id="{B5E672ED-E497-C2AD-2A99-1E2143207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1" r:id="rId1"/>
    <p:sldLayoutId id="2147484092" r:id="rId2"/>
    <p:sldLayoutId id="2147484093" r:id="rId3"/>
    <p:sldLayoutId id="2147484094" r:id="rId4"/>
    <p:sldLayoutId id="2147484095" r:id="rId5"/>
    <p:sldLayoutId id="2147484096" r:id="rId6"/>
    <p:sldLayoutId id="2147484097" r:id="rId7"/>
    <p:sldLayoutId id="2147484098" r:id="rId8"/>
    <p:sldLayoutId id="2147484099" r:id="rId9"/>
    <p:sldLayoutId id="2147484100" r:id="rId10"/>
    <p:sldLayoutId id="2147484101" r:id="rId11"/>
  </p:sldLayoutIdLst>
  <p:hf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buChar char="•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9562262-B108-F267-CC67-BFE1156EA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2255950"/>
            <a:ext cx="8521700" cy="1171575"/>
          </a:xfrm>
        </p:spPr>
        <p:txBody>
          <a:bodyPr/>
          <a:lstStyle/>
          <a:p>
            <a:pPr eaLnBrk="1" hangingPunct="1"/>
            <a:r>
              <a:rPr lang="cs-CZ" altLang="cs-CZ" dirty="0"/>
              <a:t>Spoluvlastnictví</a:t>
            </a:r>
            <a:br>
              <a:rPr lang="cs-CZ" altLang="cs-CZ" dirty="0"/>
            </a:br>
            <a:r>
              <a:rPr lang="cs-CZ" altLang="cs-CZ" dirty="0"/>
              <a:t>- podílové, přídatné, (společenství jmění)</a:t>
            </a:r>
          </a:p>
        </p:txBody>
      </p:sp>
      <p:sp>
        <p:nvSpPr>
          <p:cNvPr id="11267" name="Rectangle 24">
            <a:extLst>
              <a:ext uri="{FF2B5EF4-FFF2-40B4-BE49-F238E27FC236}">
                <a16:creationId xmlns:a16="http://schemas.microsoft.com/office/drawing/2014/main" id="{2B5D87F5-8F86-FC3D-3D02-55E7CDB433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4668" y="4149080"/>
            <a:ext cx="8521700" cy="6985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Adam Holubář</a:t>
            </a:r>
            <a:endParaRPr altLang="cs-CZ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3031D-2D21-5AEA-D17C-D51807F394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AE6522-9B71-139E-6A0B-4AE104DE1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společné věci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E94505-F0A1-000B-E6EA-5943DA271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Každý ze spoluvlastníků je oprávněn k účasti na správě (§ 1126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Princip majorizace (§ 1126 odst. 2 OZ) dle velikosti podílů!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Z právního jednání týkajícího se společné věci jsou všichni spoluvlastníci oprávnění a povinni společně a nerozdílně (§ 1127 OZ); diskutován je přístup k pohledávkám či dluhům nevznikajícím z právního jednání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Možnost modifikace pravidel správy (srov. § 1138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Možnost volby správce společné věci (§ 1134 a násl.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Správa</a:t>
            </a:r>
          </a:p>
          <a:p>
            <a:pPr marL="531900" lvl="1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200" dirty="0"/>
              <a:t>Běžná (§ 1128 OZ)</a:t>
            </a:r>
          </a:p>
          <a:p>
            <a:pPr marL="531900" lvl="1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200" dirty="0"/>
              <a:t>Mimořádná (§ 1129 OZ)</a:t>
            </a:r>
          </a:p>
          <a:p>
            <a:pPr marL="531900" lvl="1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200" dirty="0"/>
              <a:t>Zvláštní případy (§§ 1132 a 1133 OZ)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3988E02-B2A7-426A-37D2-393957E3FF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8447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E21D81-D35B-BE9E-9143-33A6466DD5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4EC4BE-0FD2-9B45-2B41-2F42F812E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Běžná správa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B8541F-7F0C-8D25-0F95-149E70580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b="1" dirty="0"/>
              <a:t>§ 1128 OZ</a:t>
            </a:r>
            <a:r>
              <a:rPr lang="cs-CZ" sz="1800" dirty="0"/>
              <a:t> (nadpoloviční většina)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Pod běžnou správu zpravidla spadá: Užívání společné věci, pronájem společné věci, zajištění dodávek energií, údržba společné věci či její úprava, shromažďování výnosů ze společné věci na účtu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Může se jednat též o rozhodnutí o neodkladné záležitosti (nutná a okamžitá oprava věci) – (vliv na ochranu spoluvlastníka)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Pokud nebylo vůbec přijato rozhodnutí, lze postupovat podle § 1139 odst. 2 OZ, tj. pokud se při rozhodování nedosáhlo potřebné většiny</a:t>
            </a:r>
            <a:endParaRPr lang="cs-CZ" sz="12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9EC6FE-D919-9005-A78F-0610E00FB0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0499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5247C0-62DD-EED5-3EDE-312323B916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C5AA5A-8543-5640-14F7-5C168DF06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Přehlasovaný či opomenutý spoluvlastník v režimu běžné 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1F8BCC-442A-84AD-3263-1CB8B4736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Pokud byl spoluvlastník opomenutý: § 1128 odst. 2, tj. neúčinnost </a:t>
            </a:r>
            <a:r>
              <a:rPr lang="cs-CZ" sz="1800" i="1" dirty="0"/>
              <a:t>ex lege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Pokud byl spoluvlastník opomenutý při rozhodování o neodkladné záležitosti: § 1128 odst. 2, 3, tj. spoluvlastník má právo domáhat se, že vůči němu nemá rozhodnutí právní účinky, „nelze-li po něm spravedlivě požadovat, aby je snášel“; pozor na prekluzivní lhůtu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Pokud byl spoluvlastník přehlasovaný (či opomenutý), pak možný postup podle § 1130 OZ, pokud mu hrozí těžká újma; posléze soud postupuje podle § 1139 odst. 1 OZ, tj. uspořádá poměry podle „slušného uvážení“</a:t>
            </a:r>
            <a:endParaRPr lang="cs-CZ" sz="12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E122747-93F8-3548-A2E4-1E8712148F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6519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A66871-7CAE-C634-E8B5-8DE22B70E6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DF61CD-8459-D6E8-0459-B4A429E01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Mimořádná správa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CFBFAD-AABF-B6A7-0303-F993936EB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buFont typeface="Wingdings" pitchFamily="2" charset="2"/>
              <a:buChar char="§"/>
            </a:pPr>
            <a:r>
              <a:rPr lang="cs-CZ" sz="1800" b="1" dirty="0"/>
              <a:t>§ 1129 OZ </a:t>
            </a:r>
            <a:r>
              <a:rPr lang="cs-CZ" sz="1800" dirty="0"/>
              <a:t>(dvoutřetinová většina)</a:t>
            </a:r>
          </a:p>
          <a:p>
            <a:pPr marL="342900" indent="-342900" eaLnBrk="1" hangingPunct="1">
              <a:buFont typeface="Wingdings" pitchFamily="2" charset="2"/>
              <a:buChar char="§"/>
            </a:pPr>
            <a:r>
              <a:rPr lang="cs-CZ" sz="1800" dirty="0"/>
              <a:t>Rozhodnutí o významné záležitosti</a:t>
            </a:r>
          </a:p>
          <a:p>
            <a:pPr marL="342900" indent="-342900" eaLnBrk="1" hangingPunct="1">
              <a:buFont typeface="Wingdings" pitchFamily="2" charset="2"/>
              <a:buChar char="§"/>
            </a:pPr>
            <a:r>
              <a:rPr lang="cs-CZ" sz="1800" dirty="0"/>
              <a:t>Demonstrativně: rozhodnutí o podstatném zlepšení či zhoršení věci, změně jejího účelu či o jejím zpracování (nikoliv ve smyslu § 1074 OZ)</a:t>
            </a:r>
          </a:p>
          <a:p>
            <a:pPr marL="342900" indent="-342900" eaLnBrk="1" hangingPunct="1">
              <a:buFont typeface="Wingdings" pitchFamily="2" charset="2"/>
              <a:buChar char="§"/>
            </a:pPr>
            <a:r>
              <a:rPr lang="cs-CZ" sz="1800" dirty="0"/>
              <a:t>Zpravidla mimo rámec běžných, obvyklých či pravidelnějších úkonů</a:t>
            </a:r>
          </a:p>
          <a:p>
            <a:pPr marL="342900" indent="-342900" eaLnBrk="1" hangingPunct="1">
              <a:buFont typeface="Wingdings" pitchFamily="2" charset="2"/>
              <a:buChar char="§"/>
            </a:pPr>
            <a:r>
              <a:rPr lang="cs-CZ" sz="1800" dirty="0"/>
              <a:t>Pokud nebylo vůbec přijato rozhodnutí, pak lze postupovat podle § 1129 odst. 1 ve spojení s § 1139 odst. 2 OZ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699004F-3FFC-2154-C995-923228A438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9916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98569D-0B58-41E8-0FDD-29F3BE9DE3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6FB68F-0E8E-7F91-7CAB-D009D29DD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Přehlasovaný (či opomenutý) spoluvlastník v režimu mimořádné 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18A631-20CA-9039-F7F9-B6FD3CBD5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buFont typeface="Wingdings" pitchFamily="2" charset="2"/>
              <a:buChar char="§"/>
            </a:pPr>
            <a:r>
              <a:rPr lang="cs-CZ" sz="1800" dirty="0"/>
              <a:t>Pokud byl spoluvlastník přehlasovaný: postup podle § 1129 odst. 2 OZ, tj. možnost navrhnout, aby rozhodl soud + možnost dočasně zakázat podle rozhodnutí jednat</a:t>
            </a:r>
          </a:p>
          <a:p>
            <a:pPr marL="342900" indent="-342900" eaLnBrk="1" hangingPunct="1">
              <a:buFont typeface="Wingdings" pitchFamily="2" charset="2"/>
              <a:buChar char="§"/>
            </a:pPr>
            <a:r>
              <a:rPr lang="cs-CZ" sz="1800" dirty="0"/>
              <a:t>Pokud přehlasovanému spoluvlastníkovi hrozí újma, lze se opět domáhat podle § 1130 OZ</a:t>
            </a:r>
          </a:p>
          <a:p>
            <a:pPr marL="342900" indent="-342900" eaLnBrk="1" hangingPunct="1">
              <a:buFont typeface="Wingdings" pitchFamily="2" charset="2"/>
              <a:buChar char="§"/>
            </a:pPr>
            <a:r>
              <a:rPr lang="cs-CZ" sz="1800" dirty="0"/>
              <a:t>Pokud byl spoluvlastník opomenutý: možný postup podle § 1130 OZ (stejné jako u běžné správy, hrozící těžká újma) anebo podle § 1129 odst. 2 OZ, avšak ve lhůtě stanovené v § 1128 odst. 3 OZ (viz 22 </a:t>
            </a:r>
            <a:r>
              <a:rPr lang="cs-CZ" sz="1800" dirty="0" err="1"/>
              <a:t>Cdo</a:t>
            </a:r>
            <a:r>
              <a:rPr lang="cs-CZ" sz="1800" dirty="0"/>
              <a:t> 835/2022)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26DB04A-A5A0-3BF4-F9CE-60E1D8E977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7837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423BD4-BEC0-22B8-8A3D-FF2E195EE5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383E3E-1CFB-DFD4-86E9-D773D4E4A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Nakládání (dispozice) se společnou věcí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24D34A-50B8-B514-BCAE-B5F94546D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b="1" dirty="0"/>
              <a:t>§ 1132 OZ </a:t>
            </a:r>
            <a:r>
              <a:rPr lang="cs-CZ" sz="1800" dirty="0"/>
              <a:t>(souhlas všech)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Rozhodnutí, na jehož základě má být společná věc zatížena nebo zatížení zrušeno (nakládání s věcí)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Rozhodnutí, na jehož základě mají být práva spoluvlastníků omezena na dobu delší než deset let (např. obligační omezení vůči třetím osobám) – zde spíše zvláštní typ správy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Výjimka v </a:t>
            </a:r>
            <a:r>
              <a:rPr lang="cs-CZ" sz="1800" b="1" dirty="0"/>
              <a:t>§ 1133 OZ</a:t>
            </a:r>
            <a:r>
              <a:rPr lang="cs-CZ" sz="1800" dirty="0"/>
              <a:t> (dvoutřetinová většina)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Např. zatížení společné věci za účelem zajištění dluhu z úvěru čerpaného na rekonstrukci věci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35537D5-E9C7-749E-C708-BB5AC14879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3508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DC9A8F-431C-E566-3F04-1BE4BEF6A5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A48B08-921C-D970-E72E-F92E145ED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Související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F53FD8-A1E3-2F44-763A-CE992BDCA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„Nadužívání“ podílu spoluvlastníkem – nutnost posoudit, zda se jedná o užívání na základě dohody (určení příslušné kauzy) či bez právního důvodu (bezdůvodné obohacení)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Omezení práv spoluvlastníků na dobu neurčitou s možností vypovězení závazku (jaká většina se vyžaduje?)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Závaznost dohody spoluvlastníků pro právní nástupce (</a:t>
            </a:r>
            <a:r>
              <a:rPr lang="cs-CZ" sz="1800" dirty="0" err="1"/>
              <a:t>věcněprávní</a:t>
            </a:r>
            <a:r>
              <a:rPr lang="cs-CZ" sz="1800" dirty="0"/>
              <a:t> prvky obligační dohody spoluvlastníků?)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Práva opomenutého spoluvlastníka při rozhodování o významné záležitosti (mimořádná správa)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endParaRPr lang="cs-CZ" sz="1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14415AB-5979-54D0-B2A8-15613B901F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4788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916CF1-EFE8-B246-C84E-721283B93C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AB6924-9948-DAC2-0C4A-E0D5DAF6E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Neschválené investice do společné věci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36162A-7B93-9399-43F3-BA27E87DE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Náklad vynaložený bez vyrozumění a souhlasu ostatních spoluvlastníků, „samozvaný správce“ vystupuje jako nepřikázaný jednatel, přičemž je však sám spoluvlastníkem profitujícím z investice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b="1" dirty="0"/>
              <a:t>§ 1136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písm. a): užitečný náklad (srov. § 3009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písm. b): nutný náklad (srov. §§ 3007 a 3008 OZ)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79E3134-14CE-6434-5788-44DC2BE00E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85835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5CA193-F3D9-B70E-FBD0-DD35A8CC36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BDF627-9CF3-5F3E-44A0-54860D12C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Oddělení ze spoluvlastnictví a zrušení spoluvlastnictví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6D0880-BAEB-B62E-8C1A-20DBDC2EA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Nikdo nesmí být nucen ve spoluvlastnictví setrvat (§ 1140 odst. 1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Oddělení ze spoluvlastnictví je možné tam, kde je věc reálně dělitelná a kde jsou alespoň 3 spoluvlastníci (§ 1140 odst. 2 OZ); v ostatních případech se spoluvlastnictví ruší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„Nesmí tak ale žádat v nevhodnou dobu nebo jen k újmě některého ze spoluvlastníků“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Nevhodná doba – přechodné objektivní poměry týkající se společné věci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Újma spoluvlastníka – přechodné subjektivní poměry spoluvlastníka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Možnost vypořádání tzv. v širším smyslu (§ 1148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endParaRPr lang="cs-CZ" sz="12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1C2A45-D7DF-3AD3-2241-38AC7405BB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14870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5C2D37-84B0-3F1A-F49C-8A5288EF73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C1181D-8333-A58A-83CE-0678C18C9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Zrušení a vypořádání spoluvlastnictví 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CF0AAA-4DAF-A8B7-173C-2D1F0BBF1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Preferovaný způsob zrušení dohodou, ve které je obsaženo ujednání o způsobu vypořádání (§ 1141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Zákonem stanovené způsoby vypořádání dohodou: rozdělení věci, prodej z volné ruky či ve veřejné dražbě, převedením jednomu s vyplacením ostatních (§ 1141 odst. 2 OZ), ale lze i jinak (darování, směna...)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Nedohodnou-li se spoluvlastníci, rozhodne na návrh soud (§ 1143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Posloupnost soudních způsobů vypořádání (§ 1144 a násl.)</a:t>
            </a:r>
          </a:p>
          <a:p>
            <a:pPr marL="531900" lvl="1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200" dirty="0"/>
              <a:t>Rozdělení věci (možnost dorovnání podílů v penězích) – § 1144 OZ</a:t>
            </a:r>
          </a:p>
          <a:p>
            <a:pPr marL="531900" lvl="1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200" dirty="0"/>
              <a:t>Přikázání za náhradu jednomu nebo více spoluvlastníkům - § 1147 věta první OZ</a:t>
            </a:r>
          </a:p>
          <a:p>
            <a:pPr marL="531900" lvl="1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200" dirty="0"/>
              <a:t>Prodej věci ve veřejné dražbě, příp. jen mezi spoluvlastníky  – § 1147 věta druhá OZ</a:t>
            </a:r>
          </a:p>
          <a:p>
            <a:pPr marL="342900" lvl="1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>
                <a:ea typeface="+mn-ea"/>
                <a:cs typeface="+mn-cs"/>
              </a:rPr>
              <a:t>Problematický vztah náhrady za přikázání a dražby mezi spoluvlastníky?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46E6BB2-39AF-984C-DCC1-0824F12349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227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C610E5-0E67-DAA0-BC07-CB4CA71871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99EE45-C339-B0F0-3A9D-03B6BA15A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1A759-3140-C32F-7955-B14006121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(Podílové) spoluvlastnictví §§ 1115 – 1157 OZ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endParaRPr lang="cs-CZ" sz="1800" dirty="0"/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Přídatné spoluvlastnictví §§ 1223 – 1235 OZ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endParaRPr lang="cs-CZ" sz="1800" dirty="0"/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Společenství jmění §§ 1236 – 1239 OZ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077A1BD-EA4E-3675-76E4-3D26008BB7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12938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F6C749-737E-C893-0EE0-8DDDE4898E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882BEC-B2AF-30DA-AE73-F4C2FAA31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Zrušení a vypořádání spoluvlastnictví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1DAE91-D121-062B-0A8E-F4714B5C9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Četnost případů, ve kterých má o věc zájem více spoluvlastníků (typicky nemovité věci); nutnost posouzení, </a:t>
            </a:r>
            <a:r>
              <a:rPr lang="cs-CZ" sz="1800" u="sng" dirty="0"/>
              <a:t>komu</a:t>
            </a:r>
            <a:r>
              <a:rPr lang="cs-CZ" sz="1800" dirty="0"/>
              <a:t> má být věc přikázána a za jakou </a:t>
            </a:r>
            <a:r>
              <a:rPr lang="cs-CZ" sz="1800" u="sng" dirty="0"/>
              <a:t>náhradu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b="1" dirty="0"/>
              <a:t>Kritéria</a:t>
            </a:r>
            <a:r>
              <a:rPr lang="cs-CZ" sz="1800" dirty="0"/>
              <a:t> rozhodná pro přikázání věci (dovozována judikaturou): Lepší solventnost, účelné využití věci, bytová potřeba spoluvlastníka, zásluhovost na pořízení věci a údržbě, historické rodinné vazby, veřejný zájem, budoucí uvažované investice do věci, citová vazba, apod.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Příklad: dlouhodobé užívání X podnikatelský záměr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b="1" dirty="0"/>
              <a:t>Náhrada</a:t>
            </a:r>
            <a:r>
              <a:rPr lang="cs-CZ" sz="1800" dirty="0"/>
              <a:t> poskytovaná spoluvlastníku, který o své právo přichází, by měla vycházet z ceny obvyklé – § 492 OZ</a:t>
            </a:r>
            <a:endParaRPr lang="cs-CZ" sz="12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EA5D9A6-CC4E-9C74-1ADB-E89C475BB1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5636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7A1AA0-E60B-1ACB-1FF1-E3F5493D17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BB7C6-14D5-AC60-33F5-409605A94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Zrušení a vypořádání spoluvlastnictví III</a:t>
            </a:r>
          </a:p>
        </p:txBody>
      </p:sp>
      <p:pic>
        <p:nvPicPr>
          <p:cNvPr id="10" name="Zástupný obsah 9" descr="Harveyho ideogramy 50% se souvislou výplní">
            <a:extLst>
              <a:ext uri="{FF2B5EF4-FFF2-40B4-BE49-F238E27FC236}">
                <a16:creationId xmlns:a16="http://schemas.microsoft.com/office/drawing/2014/main" id="{2A5EAFE4-4BD0-22AA-DB21-21E5E8F6AE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28037" y="1681351"/>
            <a:ext cx="914400" cy="914400"/>
          </a:xfrm>
        </p:spPr>
      </p:pic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BD1B8BD-EF94-C686-3154-9AC41FED5E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21</a:t>
            </a:fld>
            <a:endParaRPr lang="cs-CZ" altLang="cs-CZ"/>
          </a:p>
        </p:txBody>
      </p:sp>
      <p:sp>
        <p:nvSpPr>
          <p:cNvPr id="6" name="Tlačítko akce: Domů 5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5909FAA3-EF93-1558-36D0-7EB73EE3E993}"/>
              </a:ext>
            </a:extLst>
          </p:cNvPr>
          <p:cNvSpPr/>
          <p:nvPr/>
        </p:nvSpPr>
        <p:spPr bwMode="auto">
          <a:xfrm>
            <a:off x="3861604" y="3717032"/>
            <a:ext cx="1420792" cy="1469184"/>
          </a:xfrm>
          <a:prstGeom prst="actionButtonHome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ahoma" pitchFamily="34" charset="0"/>
            </a:endParaRPr>
          </a:p>
        </p:txBody>
      </p:sp>
      <p:sp>
        <p:nvSpPr>
          <p:cNvPr id="8" name="Veselý obličej 7">
            <a:extLst>
              <a:ext uri="{FF2B5EF4-FFF2-40B4-BE49-F238E27FC236}">
                <a16:creationId xmlns:a16="http://schemas.microsoft.com/office/drawing/2014/main" id="{518A2CC8-5746-31F2-9696-987F8ABB7931}"/>
              </a:ext>
            </a:extLst>
          </p:cNvPr>
          <p:cNvSpPr/>
          <p:nvPr/>
        </p:nvSpPr>
        <p:spPr bwMode="auto">
          <a:xfrm>
            <a:off x="7378989" y="1627490"/>
            <a:ext cx="914400" cy="914400"/>
          </a:xfrm>
          <a:prstGeom prst="smileyFac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Veselý obličej 8">
            <a:extLst>
              <a:ext uri="{FF2B5EF4-FFF2-40B4-BE49-F238E27FC236}">
                <a16:creationId xmlns:a16="http://schemas.microsoft.com/office/drawing/2014/main" id="{E6950BFC-008F-4647-99BD-7361D725FBAB}"/>
              </a:ext>
            </a:extLst>
          </p:cNvPr>
          <p:cNvSpPr/>
          <p:nvPr/>
        </p:nvSpPr>
        <p:spPr bwMode="auto">
          <a:xfrm>
            <a:off x="539750" y="1674794"/>
            <a:ext cx="914400" cy="914400"/>
          </a:xfrm>
          <a:prstGeom prst="smileyFac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13" name="Grafický objekt 12" descr="Harveyho ideogramy 50% se souvislou výplní">
            <a:extLst>
              <a:ext uri="{FF2B5EF4-FFF2-40B4-BE49-F238E27FC236}">
                <a16:creationId xmlns:a16="http://schemas.microsoft.com/office/drawing/2014/main" id="{5B35C9D3-8DCC-E7A9-C4A4-EFB024AE57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6293952" y="1674794"/>
            <a:ext cx="908373" cy="908373"/>
          </a:xfrm>
          <a:prstGeom prst="rect">
            <a:avLst/>
          </a:prstGeom>
        </p:spPr>
      </p:pic>
      <p:cxnSp>
        <p:nvCxnSpPr>
          <p:cNvPr id="25" name="Přímá spojovací šipka 24">
            <a:extLst>
              <a:ext uri="{FF2B5EF4-FFF2-40B4-BE49-F238E27FC236}">
                <a16:creationId xmlns:a16="http://schemas.microsoft.com/office/drawing/2014/main" id="{DE1E97DC-B044-CFB1-37CA-DD0DCE405047}"/>
              </a:ext>
            </a:extLst>
          </p:cNvPr>
          <p:cNvCxnSpPr>
            <a:cxnSpLocks/>
          </p:cNvCxnSpPr>
          <p:nvPr/>
        </p:nvCxnSpPr>
        <p:spPr bwMode="auto">
          <a:xfrm flipH="1">
            <a:off x="1657173" y="4451624"/>
            <a:ext cx="1770528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71CE5D18-29EB-D1A1-A33C-276B745D4D8B}"/>
              </a:ext>
            </a:extLst>
          </p:cNvPr>
          <p:cNvSpPr txBox="1"/>
          <p:nvPr/>
        </p:nvSpPr>
        <p:spPr>
          <a:xfrm>
            <a:off x="3923928" y="2044193"/>
            <a:ext cx="1658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ZRUŠENÍ</a:t>
            </a:r>
          </a:p>
        </p:txBody>
      </p:sp>
      <p:cxnSp>
        <p:nvCxnSpPr>
          <p:cNvPr id="14" name="Přímá spojovací šipka 13">
            <a:extLst>
              <a:ext uri="{FF2B5EF4-FFF2-40B4-BE49-F238E27FC236}">
                <a16:creationId xmlns:a16="http://schemas.microsoft.com/office/drawing/2014/main" id="{F9020AC2-0980-E299-7D9B-9C960EE4475A}"/>
              </a:ext>
            </a:extLst>
          </p:cNvPr>
          <p:cNvCxnSpPr>
            <a:cxnSpLocks/>
          </p:cNvCxnSpPr>
          <p:nvPr/>
        </p:nvCxnSpPr>
        <p:spPr bwMode="auto">
          <a:xfrm>
            <a:off x="4552773" y="2444303"/>
            <a:ext cx="0" cy="552649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E52A81EF-A506-9334-6E49-7B7F53A9D4AF}"/>
              </a:ext>
            </a:extLst>
          </p:cNvPr>
          <p:cNvSpPr txBox="1"/>
          <p:nvPr/>
        </p:nvSpPr>
        <p:spPr>
          <a:xfrm>
            <a:off x="3707907" y="3156937"/>
            <a:ext cx="1874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VYPOŘÁDÁNÍ</a:t>
            </a:r>
          </a:p>
        </p:txBody>
      </p:sp>
      <p:cxnSp>
        <p:nvCxnSpPr>
          <p:cNvPr id="23" name="Přímá spojovací šipka 22">
            <a:extLst>
              <a:ext uri="{FF2B5EF4-FFF2-40B4-BE49-F238E27FC236}">
                <a16:creationId xmlns:a16="http://schemas.microsoft.com/office/drawing/2014/main" id="{9A305DA8-58B5-E887-093B-779649E644F9}"/>
              </a:ext>
            </a:extLst>
          </p:cNvPr>
          <p:cNvCxnSpPr>
            <a:cxnSpLocks/>
          </p:cNvCxnSpPr>
          <p:nvPr/>
        </p:nvCxnSpPr>
        <p:spPr bwMode="auto">
          <a:xfrm>
            <a:off x="1657173" y="5805264"/>
            <a:ext cx="4715027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Grafický objekt 28" descr="Peníze se souvislou výplní">
            <a:extLst>
              <a:ext uri="{FF2B5EF4-FFF2-40B4-BE49-F238E27FC236}">
                <a16:creationId xmlns:a16="http://schemas.microsoft.com/office/drawing/2014/main" id="{F07E076B-B598-D956-0F85-2629844F90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88008" y="518320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7169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5EC3D5-6E36-435D-029B-2060E49156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C71A9C-8B67-E3F7-324F-3BAE3A8C3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třetích osob při rozdělení společné věci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5078C9-E366-64D3-4B3A-24B36A251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Rozdělení společné věci nemá být na újmu osobě, která má k věci věcné právo (§ 1150 a násl. OZ) – (např. služebnost cesty při rozdělení pozemku)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Rozdělení panující věci (§ 1151 OZ): zásadně ve prospěch vzniklých dílů, výjimkou situace, kdy věcné břemeno prospívá jen některý dílům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Rozdělení zatížené věci (§ 1152 OZ): situace, kdy věcné břemeno postihuje jen některý díl; např. cesta dle geometrického plánu vedla jen přes některou část pozemku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5E8B555-3628-4655-95B3-123CF0E2F1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81058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BA9992-FA64-4E96-1AA8-A61D2F888D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411779-FB24-B15B-9453-0F43937D0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Odklad zrušení spoluvlastnictví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C1AA6E-43D0-309F-5455-58B1C10A2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b="1" dirty="0"/>
              <a:t>Smluvní</a:t>
            </a:r>
            <a:r>
              <a:rPr lang="cs-CZ" sz="1800" dirty="0"/>
              <a:t> odklad (§ 1154 OZ) – forma veřejné listiny</a:t>
            </a:r>
          </a:p>
          <a:p>
            <a:pPr marL="342900" indent="-342900" eaLnBrk="1" hangingPunct="1">
              <a:buFont typeface="Wingdings" pitchFamily="2" charset="2"/>
              <a:buChar char="§"/>
            </a:pPr>
            <a:r>
              <a:rPr lang="cs-CZ" sz="1800" dirty="0"/>
              <a:t>Maximálně na dobu 10 let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b="1" dirty="0"/>
              <a:t>Soudní</a:t>
            </a:r>
            <a:r>
              <a:rPr lang="cs-CZ" sz="1800" dirty="0"/>
              <a:t> odklad (§ 1155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Maximálně o 2 roky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endParaRPr lang="cs-CZ" sz="1800" dirty="0"/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Lze později měnit (§ 1156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Platí obdobně i pro oddělení ze spoluvlastnictví (§ 1157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Praktické v případech, kdy spoluvlastníci chtějí prolomit obecnou zásadu, že nikdo není nucen ve spoluvlastnictví setrvat, např. s ohledem na využití společné věci (není však nutné důvod uvádět)</a:t>
            </a:r>
            <a:endParaRPr lang="cs-CZ" sz="12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0891949-F99D-CC9E-3EB2-3BCC5C1798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31309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53394D-D3C9-E441-213C-26492CC757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F3702C-7385-0736-D840-036A9C35B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Odklad zrušení spoluvlastnictví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E1E07A-20A3-BCEF-BEAE-573845F7A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b="1" dirty="0"/>
              <a:t>Smluvní</a:t>
            </a:r>
            <a:r>
              <a:rPr lang="cs-CZ" sz="1800" dirty="0"/>
              <a:t> odklad (§ 1154 OZ) – forma veřejné listiny</a:t>
            </a:r>
          </a:p>
          <a:p>
            <a:pPr marL="342900" indent="-342900" eaLnBrk="1" hangingPunct="1">
              <a:buFont typeface="Wingdings" pitchFamily="2" charset="2"/>
              <a:buChar char="§"/>
            </a:pPr>
            <a:r>
              <a:rPr lang="cs-CZ" sz="1800" dirty="0"/>
              <a:t>Maximálně na dobu 10 let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b="1" dirty="0"/>
              <a:t>Soudní</a:t>
            </a:r>
            <a:r>
              <a:rPr lang="cs-CZ" sz="1800" dirty="0"/>
              <a:t> odklad (§ 1155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Maximálně o 2 roky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endParaRPr lang="cs-CZ" sz="1800" dirty="0"/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Lze později měnit (§ 1156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Platí obdobně i pro oddělení ze spoluvlastnictví (§ 1157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Praktické v případech, kdy spoluvlastníci chtějí prolomit obecnou zásadu, že nikdo není nucen ve spoluvlastnictví setrvat, např. s ohledem na využití společné věci (není však nutné důvod uvádět)</a:t>
            </a:r>
            <a:endParaRPr lang="cs-CZ" sz="12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4AD5CC4-9178-1B9A-F26B-C650C994F5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2418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602432-5061-1EE3-D476-E0EFC2E1A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2CC133-5E6F-E3EF-3E4C-6F29EC0D3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Přídatné spoluvlastnictví 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913967-73BA-DAB1-F863-900D92D8A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b="1" dirty="0"/>
              <a:t>§ 1223 OZ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1) Věc náležející společně několika vlastníkům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2) Samostatných věcí určených k takovému užívání, že tyto věci vytvářejí místně i účelem vymezený celek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3) A která slouží společnému účelu tak, že bez ní není užívání samostatných věcí dobře možné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Vzniká </a:t>
            </a:r>
            <a:r>
              <a:rPr lang="cs-CZ" sz="1800" i="1" dirty="0"/>
              <a:t>ex lege </a:t>
            </a:r>
            <a:r>
              <a:rPr lang="cs-CZ" sz="1800" dirty="0"/>
              <a:t>v okamžiku, kdy se vlastníci věcí stanou spoluvlastníky věci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Zájem na tom, aby věc plnila svůj účel (§§ 1224 a 1225 OZ)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C284F66-DCC4-D472-4D4A-29658C85D5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85139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E31863-C1F9-22C3-90B1-8BAA0543D9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3CED11-CB77-372E-55FD-5B5748C01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Přídatné spoluvlastnictví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F545CC-F475-DEA0-8BA9-3246B093D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Převod věci „hlavní“ se </a:t>
            </a:r>
            <a:r>
              <a:rPr lang="cs-CZ" sz="1800" i="1" dirty="0"/>
              <a:t>ex lege </a:t>
            </a:r>
            <a:r>
              <a:rPr lang="cs-CZ" sz="1800" dirty="0"/>
              <a:t>dotýká též podílu na věci v přídatném spoluvlastnictví (§ 1227 odst. 1 věta druhá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Převod podílu na věci v přídatném spoluvlastnictví je možný jen za současného převodu vlastnického práva k věci, jíž slouží (§ 1227 odst. 1 věta první OZ) – následkem porušení neplatnost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Totéž platí pro </a:t>
            </a:r>
            <a:r>
              <a:rPr lang="cs-CZ" sz="1800" dirty="0" err="1"/>
              <a:t>věcněprávní</a:t>
            </a:r>
            <a:r>
              <a:rPr lang="cs-CZ" sz="1800" dirty="0"/>
              <a:t> dispozice s věcí/podílem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Oddělení ze spoluvlastnictví podle § 1228 OZ (zánik vlastněné věci či účelu)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Pokud věc v přídatném spoluvlastnictví pozbude svůj účel, pak postup podle § 1229 OZ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6124C84-6CFA-1A61-FC30-D7E1D0D3E7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78713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47C602-A59B-B1FF-56F5-CA0B0E5A16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5DE737-3862-312E-8B68-35D235335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Společenství jmění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063289-A047-84CE-592C-D39D23D20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buFont typeface="Wingdings" pitchFamily="2" charset="2"/>
              <a:buChar char="§"/>
            </a:pPr>
            <a:r>
              <a:rPr lang="cs-CZ" sz="1800" b="1" dirty="0"/>
              <a:t>§ 1236 a násl. OZ</a:t>
            </a:r>
          </a:p>
          <a:p>
            <a:pPr marL="342900" indent="-342900" eaLnBrk="1" hangingPunct="1">
              <a:buFont typeface="Wingdings" pitchFamily="2" charset="2"/>
              <a:buChar char="§"/>
            </a:pPr>
            <a:r>
              <a:rPr lang="cs-CZ" sz="1800" dirty="0"/>
              <a:t>Zákon hovoří o „zvláštních ustanoveních“, jedná se spíše o ustanovení podpůrná</a:t>
            </a:r>
          </a:p>
          <a:p>
            <a:pPr marL="342900" indent="-342900" eaLnBrk="1" hangingPunct="1">
              <a:buFont typeface="Wingdings" pitchFamily="2" charset="2"/>
              <a:buChar char="§"/>
            </a:pPr>
            <a:r>
              <a:rPr lang="cs-CZ" sz="1800" dirty="0"/>
              <a:t>Sporný aplikační rozsah ustanovení, neboť existují zvláštní úpravy</a:t>
            </a:r>
          </a:p>
          <a:p>
            <a:pPr marL="342900" indent="-342900" eaLnBrk="1" hangingPunct="1">
              <a:buFont typeface="Wingdings" pitchFamily="2" charset="2"/>
              <a:buChar char="§"/>
            </a:pPr>
            <a:r>
              <a:rPr lang="cs-CZ" sz="1800" dirty="0"/>
              <a:t>§ 1238 OZ hovoří o podílech – dopadá na všechny případy?</a:t>
            </a:r>
          </a:p>
          <a:p>
            <a:pPr marL="342900" indent="-342900" eaLnBrk="1" hangingPunct="1">
              <a:buFont typeface="Wingdings" pitchFamily="2" charset="2"/>
              <a:buChar char="§"/>
            </a:pPr>
            <a:r>
              <a:rPr lang="cs-CZ" sz="1800" dirty="0"/>
              <a:t>Jedná se o majetek či jmění?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5D13DC-5051-DDFE-C9CF-42BCA97C6C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59583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E47CF0-D88D-1418-244E-9E50ACEC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za pozornost!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D701E9-2313-BD3B-7DAE-527799FC88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937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E311B4-B6F2-83C3-D7DE-FA608E4F7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ke spoluvlastnictví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47AEB2-3438-2E25-2D18-C082DA91D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Stejná věc nemůže být současně výlučně vlastněna různými subjekty, může být ale spoluvlastněna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Nejedná se o situaci, kdy je vlastník tvořen více subjekty (např. vlastnictví věci právnickou osobou), ale kdy vlastnické právo náleží více subjektům společně</a:t>
            </a:r>
          </a:p>
          <a:p>
            <a:pPr marL="342900" indent="-342900" eaLnBrk="1" hangingPunct="1">
              <a:buFont typeface="Wingdings" pitchFamily="2" charset="2"/>
              <a:buChar char="§"/>
            </a:pPr>
            <a:r>
              <a:rPr lang="cs-CZ" sz="1800" dirty="0"/>
              <a:t>Subjektem spoluvlastnického vztahu mohou být fyzické i právnické osoby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Vznik obdobný vzniku (nabytí) vlastnického práva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Varianty zániku spoluvlastnického vztahu však oproti zániku vlastnického práva vykazují odlišnosti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1DB9AB2-A1F5-73A7-DDEC-048917009C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7487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08487D-5C4F-71A2-9976-D51CA1D935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3EC68D-A80D-870D-FFAA-4F343E80A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(Ideální) podílové spoluvlastnictví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F6FB27-C582-103C-ED78-4B1F1816A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§ 1115 a násl. OZ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Každý ze spoluvlastníků je úplným vlastníkem svého podílu (§ 1121 OZ; pozor na § 979 OZ), ten vyjadřuje míru účasti spoluvlastníka na vytváření společné vůle a právech a povinnostech (§ 1122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Vzhledem k věci jako celku se spoluvlastníci považují za jedinou osobu a nakládají s věcí jako jediná osoba (§ 1116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Každý spoluvlastník má právo k celé věci. Toto právo je omezeno stejným právem každého dalšího spoluvlastníka (§ 1117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Z právního jednání týkajícího se společné věci jsou všichni spoluvlastníci oprávněni a povinni společně a nerozdílně (§ 1127 OZ)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167E112-F635-DFA2-84A6-21FC604D0B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1229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0E4C75-BC6F-9EF7-B0BB-D0B842C699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C0F7D-8EFA-230A-3782-F293697A1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Spoluvlastnický podíl I</a:t>
            </a:r>
          </a:p>
        </p:txBody>
      </p:sp>
      <p:pic>
        <p:nvPicPr>
          <p:cNvPr id="10" name="Zástupný obsah 9" descr="Harveyho ideogramy 50% se souvislou výplní">
            <a:extLst>
              <a:ext uri="{FF2B5EF4-FFF2-40B4-BE49-F238E27FC236}">
                <a16:creationId xmlns:a16="http://schemas.microsoft.com/office/drawing/2014/main" id="{44C77AD6-1F5F-AD0E-80AF-401092295E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81536" y="4726006"/>
            <a:ext cx="914400" cy="914400"/>
          </a:xfrm>
        </p:spPr>
      </p:pic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3326DF3-9460-9150-1A43-93316CCFA9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5</a:t>
            </a:fld>
            <a:endParaRPr lang="cs-CZ" altLang="cs-CZ"/>
          </a:p>
        </p:txBody>
      </p:sp>
      <p:sp>
        <p:nvSpPr>
          <p:cNvPr id="6" name="Tlačítko akce: Domů 5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47A08418-A460-4282-0B63-51FB9DF3DE53}"/>
              </a:ext>
            </a:extLst>
          </p:cNvPr>
          <p:cNvSpPr/>
          <p:nvPr/>
        </p:nvSpPr>
        <p:spPr bwMode="auto">
          <a:xfrm>
            <a:off x="7178594" y="3023342"/>
            <a:ext cx="1420792" cy="1469184"/>
          </a:xfrm>
          <a:prstGeom prst="actionButtonHome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ahoma" pitchFamily="34" charset="0"/>
            </a:endParaRPr>
          </a:p>
        </p:txBody>
      </p:sp>
      <p:sp>
        <p:nvSpPr>
          <p:cNvPr id="8" name="Veselý obličej 7">
            <a:extLst>
              <a:ext uri="{FF2B5EF4-FFF2-40B4-BE49-F238E27FC236}">
                <a16:creationId xmlns:a16="http://schemas.microsoft.com/office/drawing/2014/main" id="{CEB047A6-4FE1-EE82-1F16-B8D9BA931EA0}"/>
              </a:ext>
            </a:extLst>
          </p:cNvPr>
          <p:cNvSpPr/>
          <p:nvPr/>
        </p:nvSpPr>
        <p:spPr bwMode="auto">
          <a:xfrm>
            <a:off x="803862" y="1807221"/>
            <a:ext cx="914400" cy="914400"/>
          </a:xfrm>
          <a:prstGeom prst="smileyFac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Veselý obličej 8">
            <a:extLst>
              <a:ext uri="{FF2B5EF4-FFF2-40B4-BE49-F238E27FC236}">
                <a16:creationId xmlns:a16="http://schemas.microsoft.com/office/drawing/2014/main" id="{CC1F32A6-2439-4995-0FD3-0F3B7A045668}"/>
              </a:ext>
            </a:extLst>
          </p:cNvPr>
          <p:cNvSpPr/>
          <p:nvPr/>
        </p:nvSpPr>
        <p:spPr bwMode="auto">
          <a:xfrm>
            <a:off x="844605" y="4726006"/>
            <a:ext cx="914400" cy="914400"/>
          </a:xfrm>
          <a:prstGeom prst="smileyFac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6" name="Přímá spojovací šipka 15">
            <a:extLst>
              <a:ext uri="{FF2B5EF4-FFF2-40B4-BE49-F238E27FC236}">
                <a16:creationId xmlns:a16="http://schemas.microsoft.com/office/drawing/2014/main" id="{90888F01-635B-B13E-9132-7178E7904406}"/>
              </a:ext>
            </a:extLst>
          </p:cNvPr>
          <p:cNvCxnSpPr>
            <a:cxnSpLocks/>
          </p:cNvCxnSpPr>
          <p:nvPr/>
        </p:nvCxnSpPr>
        <p:spPr bwMode="auto">
          <a:xfrm>
            <a:off x="3989909" y="2362883"/>
            <a:ext cx="2937906" cy="940925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Přímá spojovací šipka 16">
            <a:extLst>
              <a:ext uri="{FF2B5EF4-FFF2-40B4-BE49-F238E27FC236}">
                <a16:creationId xmlns:a16="http://schemas.microsoft.com/office/drawing/2014/main" id="{89E9F8F2-50C0-F1A0-CA74-28E28C59C2DD}"/>
              </a:ext>
            </a:extLst>
          </p:cNvPr>
          <p:cNvCxnSpPr>
            <a:cxnSpLocks/>
          </p:cNvCxnSpPr>
          <p:nvPr/>
        </p:nvCxnSpPr>
        <p:spPr bwMode="auto">
          <a:xfrm flipV="1">
            <a:off x="3989909" y="4345515"/>
            <a:ext cx="2954513" cy="837691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cký objekt 12" descr="Harveyho ideogramy 50% se souvislou výplní">
            <a:extLst>
              <a:ext uri="{FF2B5EF4-FFF2-40B4-BE49-F238E27FC236}">
                <a16:creationId xmlns:a16="http://schemas.microsoft.com/office/drawing/2014/main" id="{6508E6DA-BE5B-EF08-73A6-0AB3E9487B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3081536" y="1813247"/>
            <a:ext cx="908373" cy="908373"/>
          </a:xfrm>
          <a:prstGeom prst="rect">
            <a:avLst/>
          </a:prstGeom>
        </p:spPr>
      </p:pic>
      <p:cxnSp>
        <p:nvCxnSpPr>
          <p:cNvPr id="20" name="Přímá spojovací šipka 19">
            <a:extLst>
              <a:ext uri="{FF2B5EF4-FFF2-40B4-BE49-F238E27FC236}">
                <a16:creationId xmlns:a16="http://schemas.microsoft.com/office/drawing/2014/main" id="{11E1A02E-320B-3BDD-044D-420B3585C22C}"/>
              </a:ext>
            </a:extLst>
          </p:cNvPr>
          <p:cNvCxnSpPr>
            <a:cxnSpLocks/>
          </p:cNvCxnSpPr>
          <p:nvPr/>
        </p:nvCxnSpPr>
        <p:spPr bwMode="auto">
          <a:xfrm>
            <a:off x="1941675" y="2264421"/>
            <a:ext cx="988533" cy="0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Přímá spojovací šipka 24">
            <a:extLst>
              <a:ext uri="{FF2B5EF4-FFF2-40B4-BE49-F238E27FC236}">
                <a16:creationId xmlns:a16="http://schemas.microsoft.com/office/drawing/2014/main" id="{5C572B84-BFFB-3EE7-5025-2D86B135AB37}"/>
              </a:ext>
            </a:extLst>
          </p:cNvPr>
          <p:cNvCxnSpPr>
            <a:cxnSpLocks/>
          </p:cNvCxnSpPr>
          <p:nvPr/>
        </p:nvCxnSpPr>
        <p:spPr bwMode="auto">
          <a:xfrm>
            <a:off x="1941675" y="5200374"/>
            <a:ext cx="1015899" cy="0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787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78DA4C-0D47-8B61-A26D-4350798AE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106F90-096B-901B-998C-5527E6D6F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Spoluvlastnický podíl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1E342D-9DC4-0AA0-D632-2B5360DC1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Podíl je nehmotnou věcí v právním smyslu (§ 1121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Každý ze spoluvlastníků je vlastníkem svého podílu (§ 1121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Velikost podílu vyjadřuje míru účasti na správě společné věci (§ 1122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Velikost podílu určuje dělení plodů a užitků (§ 1120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Velikost podílu vyplývá z právní skutečnosti, která založila spoluvlastnictví nebo účast spoluvlastníka ve spoluvlastnictví (§ 1122 odst. 2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Vyvratitelná domněnka rovnosti podílů (§ 1122 odst. 3 OZ)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0B89997-F356-B2A2-4ED1-01D8A06623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0929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915666-2453-0EEB-8417-BC6B25356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vztahů 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DEEB05-57DF-2508-748E-3E0641A50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150000"/>
              </a:lnSpc>
              <a:buNone/>
            </a:pPr>
            <a:r>
              <a:rPr lang="cs-CZ" sz="1800" b="1" dirty="0"/>
              <a:t>Vztahy vznikající při spoluvlastnictví</a:t>
            </a:r>
            <a:r>
              <a:rPr lang="cs-CZ" sz="1800" dirty="0"/>
              <a:t>: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endParaRPr lang="cs-CZ" sz="1800" dirty="0"/>
          </a:p>
          <a:p>
            <a:pPr marL="342900" indent="-342900" eaLnBrk="1" hangingPunct="1">
              <a:lnSpc>
                <a:spcPct val="150000"/>
              </a:lnSpc>
              <a:buAutoNum type="arabicParenR"/>
            </a:pPr>
            <a:r>
              <a:rPr lang="cs-CZ" sz="1800" dirty="0"/>
              <a:t>Práva a povinnosti mezi spoluvlastníkem a třetí osobou týkající se spoluvlastnického podílu (např. prodej podílu) </a:t>
            </a:r>
          </a:p>
          <a:p>
            <a:pPr marL="342900" indent="-342900" eaLnBrk="1" hangingPunct="1">
              <a:lnSpc>
                <a:spcPct val="150000"/>
              </a:lnSpc>
              <a:buAutoNum type="arabicParenR"/>
            </a:pPr>
            <a:endParaRPr lang="cs-CZ" sz="1800" dirty="0"/>
          </a:p>
          <a:p>
            <a:pPr marL="342900" indent="-342900" eaLnBrk="1" hangingPunct="1">
              <a:lnSpc>
                <a:spcPct val="150000"/>
              </a:lnSpc>
              <a:buAutoNum type="arabicParenR"/>
            </a:pPr>
            <a:r>
              <a:rPr lang="cs-CZ" sz="1800" dirty="0"/>
              <a:t>Práva a povinnosti mezi spoluvlastníky vznikající při správě společné věci (např. rozhodnutí o užívání věci)</a:t>
            </a:r>
          </a:p>
          <a:p>
            <a:pPr marL="342900" indent="-342900" eaLnBrk="1" hangingPunct="1">
              <a:lnSpc>
                <a:spcPct val="150000"/>
              </a:lnSpc>
              <a:buAutoNum type="arabicParenR"/>
            </a:pPr>
            <a:endParaRPr lang="cs-CZ" sz="1800" dirty="0"/>
          </a:p>
          <a:p>
            <a:pPr marL="342900" indent="-342900" eaLnBrk="1" hangingPunct="1">
              <a:lnSpc>
                <a:spcPct val="150000"/>
              </a:lnSpc>
              <a:buAutoNum type="arabicParenR"/>
            </a:pPr>
            <a:r>
              <a:rPr lang="cs-CZ" sz="1800" dirty="0"/>
              <a:t>Práva a povinnosti mezi spoluvlastníky a třetími osobami týkající se společné věci (např. prodej věci)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759645-8DE9-6A00-34B1-3504BE6F5E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3794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86D824-EF95-8AB5-837D-78CDFB6361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40A9BB-BDEF-AD53-85B3-C5C286FE7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vztahů II</a:t>
            </a:r>
          </a:p>
        </p:txBody>
      </p:sp>
      <p:pic>
        <p:nvPicPr>
          <p:cNvPr id="10" name="Zástupný obsah 9" descr="Harveyho ideogramy 50% se souvislou výplní">
            <a:extLst>
              <a:ext uri="{FF2B5EF4-FFF2-40B4-BE49-F238E27FC236}">
                <a16:creationId xmlns:a16="http://schemas.microsoft.com/office/drawing/2014/main" id="{3882B330-BE46-2EE4-ECCF-9D7076EB39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93139" y="4726006"/>
            <a:ext cx="914400" cy="914400"/>
          </a:xfrm>
        </p:spPr>
      </p:pic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46602E6-B42E-E23A-0483-E31B54B76C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  <p:sp>
        <p:nvSpPr>
          <p:cNvPr id="6" name="Tlačítko akce: Domů 5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68C5E9B2-02CB-6E02-692B-B2A9D5C7FAA0}"/>
              </a:ext>
            </a:extLst>
          </p:cNvPr>
          <p:cNvSpPr/>
          <p:nvPr/>
        </p:nvSpPr>
        <p:spPr bwMode="auto">
          <a:xfrm>
            <a:off x="2801512" y="3192693"/>
            <a:ext cx="1420792" cy="1242463"/>
          </a:xfrm>
          <a:prstGeom prst="actionButtonHome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ahoma" pitchFamily="34" charset="0"/>
            </a:endParaRPr>
          </a:p>
        </p:txBody>
      </p:sp>
      <p:sp>
        <p:nvSpPr>
          <p:cNvPr id="7" name="Veselý obličej 6">
            <a:extLst>
              <a:ext uri="{FF2B5EF4-FFF2-40B4-BE49-F238E27FC236}">
                <a16:creationId xmlns:a16="http://schemas.microsoft.com/office/drawing/2014/main" id="{554B6D18-4F15-8959-3CA4-81BC412E1E00}"/>
              </a:ext>
            </a:extLst>
          </p:cNvPr>
          <p:cNvSpPr/>
          <p:nvPr/>
        </p:nvSpPr>
        <p:spPr bwMode="auto">
          <a:xfrm>
            <a:off x="7501312" y="3304801"/>
            <a:ext cx="914400" cy="914400"/>
          </a:xfrm>
          <a:prstGeom prst="smileyFac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Veselý obličej 7">
            <a:extLst>
              <a:ext uri="{FF2B5EF4-FFF2-40B4-BE49-F238E27FC236}">
                <a16:creationId xmlns:a16="http://schemas.microsoft.com/office/drawing/2014/main" id="{37C8FD49-77C4-AAE0-B6C3-FA422DC4DCF1}"/>
              </a:ext>
            </a:extLst>
          </p:cNvPr>
          <p:cNvSpPr/>
          <p:nvPr/>
        </p:nvSpPr>
        <p:spPr bwMode="auto">
          <a:xfrm>
            <a:off x="844605" y="1780988"/>
            <a:ext cx="914400" cy="914400"/>
          </a:xfrm>
          <a:prstGeom prst="smileyFac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Veselý obličej 8">
            <a:extLst>
              <a:ext uri="{FF2B5EF4-FFF2-40B4-BE49-F238E27FC236}">
                <a16:creationId xmlns:a16="http://schemas.microsoft.com/office/drawing/2014/main" id="{8D5185B4-091B-A867-732E-5970307362DD}"/>
              </a:ext>
            </a:extLst>
          </p:cNvPr>
          <p:cNvSpPr/>
          <p:nvPr/>
        </p:nvSpPr>
        <p:spPr bwMode="auto">
          <a:xfrm>
            <a:off x="844605" y="4726006"/>
            <a:ext cx="914400" cy="914400"/>
          </a:xfrm>
          <a:prstGeom prst="smileyFac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1" name="Přímá spojovací šipka 10">
            <a:extLst>
              <a:ext uri="{FF2B5EF4-FFF2-40B4-BE49-F238E27FC236}">
                <a16:creationId xmlns:a16="http://schemas.microsoft.com/office/drawing/2014/main" id="{48961CE1-5764-F303-0F62-117FE915F061}"/>
              </a:ext>
            </a:extLst>
          </p:cNvPr>
          <p:cNvCxnSpPr>
            <a:cxnSpLocks/>
          </p:cNvCxnSpPr>
          <p:nvPr/>
        </p:nvCxnSpPr>
        <p:spPr bwMode="auto">
          <a:xfrm>
            <a:off x="1301805" y="3033414"/>
            <a:ext cx="0" cy="1412866"/>
          </a:xfrm>
          <a:prstGeom prst="straightConnector1">
            <a:avLst/>
          </a:prstGeom>
          <a:ln w="381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Přímá spojovací šipka 15">
            <a:extLst>
              <a:ext uri="{FF2B5EF4-FFF2-40B4-BE49-F238E27FC236}">
                <a16:creationId xmlns:a16="http://schemas.microsoft.com/office/drawing/2014/main" id="{3DEA0EBE-BAF1-A793-51D8-D8896E5C14B7}"/>
              </a:ext>
            </a:extLst>
          </p:cNvPr>
          <p:cNvCxnSpPr>
            <a:cxnSpLocks/>
          </p:cNvCxnSpPr>
          <p:nvPr/>
        </p:nvCxnSpPr>
        <p:spPr bwMode="auto">
          <a:xfrm>
            <a:off x="2938097" y="2324822"/>
            <a:ext cx="4374027" cy="1100626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Přímá spojovací šipka 16">
            <a:extLst>
              <a:ext uri="{FF2B5EF4-FFF2-40B4-BE49-F238E27FC236}">
                <a16:creationId xmlns:a16="http://schemas.microsoft.com/office/drawing/2014/main" id="{A845DFCF-9601-BCA7-8C89-F7FA6F813C6E}"/>
              </a:ext>
            </a:extLst>
          </p:cNvPr>
          <p:cNvCxnSpPr>
            <a:cxnSpLocks/>
          </p:cNvCxnSpPr>
          <p:nvPr/>
        </p:nvCxnSpPr>
        <p:spPr bwMode="auto">
          <a:xfrm flipV="1">
            <a:off x="2938097" y="4324203"/>
            <a:ext cx="4416092" cy="859003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>
            <a:extLst>
              <a:ext uri="{FF2B5EF4-FFF2-40B4-BE49-F238E27FC236}">
                <a16:creationId xmlns:a16="http://schemas.microsoft.com/office/drawing/2014/main" id="{18B19AF9-263D-5A0E-C533-D922F92FFD1F}"/>
              </a:ext>
            </a:extLst>
          </p:cNvPr>
          <p:cNvCxnSpPr>
            <a:cxnSpLocks/>
          </p:cNvCxnSpPr>
          <p:nvPr/>
        </p:nvCxnSpPr>
        <p:spPr bwMode="auto">
          <a:xfrm>
            <a:off x="4572000" y="3870103"/>
            <a:ext cx="2647714" cy="0"/>
          </a:xfrm>
          <a:prstGeom prst="straightConnector1">
            <a:avLst/>
          </a:prstGeom>
          <a:ln w="38100">
            <a:solidFill>
              <a:srgbClr val="7030A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Grafický objekt 12" descr="Harveyho ideogramy 50% se souvislou výplní">
            <a:extLst>
              <a:ext uri="{FF2B5EF4-FFF2-40B4-BE49-F238E27FC236}">
                <a16:creationId xmlns:a16="http://schemas.microsoft.com/office/drawing/2014/main" id="{EE3CDFB1-AF72-D9F6-2931-2CFDD7346E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1893139" y="1839515"/>
            <a:ext cx="908373" cy="90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460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AD5FF4-ACC3-EE54-89C8-073E8FC1C9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05CCAF-3A34-D4F0-3A26-A79919321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Nakládání s podílem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79EA2D-4BBB-CA81-BA1C-5C761A83F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buFont typeface="Wingdings" pitchFamily="2" charset="2"/>
              <a:buChar char="§"/>
            </a:pPr>
            <a:r>
              <a:rPr lang="cs-CZ" sz="1800" dirty="0"/>
              <a:t>Spoluvlastnický podíl může být předmětem </a:t>
            </a:r>
            <a:r>
              <a:rPr lang="cs-CZ" sz="1800" dirty="0" err="1"/>
              <a:t>věcněprávních</a:t>
            </a:r>
            <a:r>
              <a:rPr lang="cs-CZ" sz="1800" dirty="0"/>
              <a:t> dispozic, nikoliv však např. předmětem nájmu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Spoluvlastník může se svým podílem nakládat podle své vůle (§ 1123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ALE: Nakládání s podílem nesmí být na újmu právům ostatních spoluvlastníků (rovněž § 1123 OZ), a současně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Existence zákonného předkupního práva podle § 1124 OZ</a:t>
            </a:r>
          </a:p>
          <a:p>
            <a:pPr marL="531900" lvl="1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200" dirty="0"/>
              <a:t>Po dobu 6 měsíců od vzniku spoluvlastnictví</a:t>
            </a:r>
          </a:p>
          <a:p>
            <a:pPr marL="531900" lvl="1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200" dirty="0"/>
              <a:t>Spoluvlastnictví vzniklo tak, že spoluvlastníci nemohli svá práva a povinnosti od počátku ovlivnit</a:t>
            </a:r>
          </a:p>
          <a:p>
            <a:pPr marL="531900" lvl="1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200" dirty="0"/>
              <a:t>Výjimkou převod osobám uvedeným v § 1024 odst. 1 OZ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(1. 1. 2014 – 31. 12. 2017; </a:t>
            </a:r>
            <a:r>
              <a:rPr lang="cs-CZ" sz="1800" dirty="0">
                <a:solidFill>
                  <a:srgbClr val="FF0000"/>
                </a:solidFill>
              </a:rPr>
              <a:t>1. 1. 2018 – 30. 6. 2020</a:t>
            </a:r>
            <a:r>
              <a:rPr lang="cs-CZ" sz="1800" dirty="0"/>
              <a:t>; 1. 7. 2020 – nyní)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Existence zákonného předkupního práva podle § 1125 OZ</a:t>
            </a:r>
            <a:endParaRPr lang="cs-CZ" sz="1200" dirty="0"/>
          </a:p>
          <a:p>
            <a:pPr marL="189000" lvl="1" indent="0" eaLnBrk="1" hangingPunct="1">
              <a:lnSpc>
                <a:spcPct val="150000"/>
              </a:lnSpc>
              <a:buNone/>
            </a:pPr>
            <a:endParaRPr lang="cs-CZ" sz="12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80A2AC4-57B7-2F9F-7321-CA5D12BD14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321513"/>
      </p:ext>
    </p:extLst>
  </p:cSld>
  <p:clrMapOvr>
    <a:masterClrMapping/>
  </p:clrMapOvr>
</p:sld>
</file>

<file path=ppt/theme/theme1.xml><?xml version="1.0" encoding="utf-8"?>
<a:theme xmlns:a="http://schemas.openxmlformats.org/drawingml/2006/main" name="PF_PPT_prezentace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4.xml><?xml version="1.0" encoding="utf-8"?>
<a:theme xmlns:a="http://schemas.openxmlformats.org/drawingml/2006/main" name="1_PF_PPT_prezentace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6265</TotalTime>
  <Words>2048</Words>
  <Application>Microsoft Macintosh PowerPoint</Application>
  <PresentationFormat>Předvádění na obrazovce (4:3)</PresentationFormat>
  <Paragraphs>185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5</vt:i4>
      </vt:variant>
      <vt:variant>
        <vt:lpstr>Nadpisy snímků</vt:lpstr>
      </vt:variant>
      <vt:variant>
        <vt:i4>28</vt:i4>
      </vt:variant>
    </vt:vector>
  </HeadingPairs>
  <TitlesOfParts>
    <vt:vector size="37" baseType="lpstr">
      <vt:lpstr>Arial</vt:lpstr>
      <vt:lpstr>Tahoma</vt:lpstr>
      <vt:lpstr>Trebuchet MS</vt:lpstr>
      <vt:lpstr>Wingdings</vt:lpstr>
      <vt:lpstr>PF_PPT_prezentace</vt:lpstr>
      <vt:lpstr>BÉŽOVÁ TITL</vt:lpstr>
      <vt:lpstr>Prezentace_MU_CZ</vt:lpstr>
      <vt:lpstr>1_PF_PPT_prezentace</vt:lpstr>
      <vt:lpstr>1_BÉŽOVÁ TITL</vt:lpstr>
      <vt:lpstr>Spoluvlastnictví - podílové, přídatné, (společenství jmění)</vt:lpstr>
      <vt:lpstr>Právní úprava</vt:lpstr>
      <vt:lpstr>Obecně ke spoluvlastnictví</vt:lpstr>
      <vt:lpstr>(Ideální) podílové spoluvlastnictví</vt:lpstr>
      <vt:lpstr>Spoluvlastnický podíl I</vt:lpstr>
      <vt:lpstr>Spoluvlastnický podíl II</vt:lpstr>
      <vt:lpstr>Druhy vztahů I</vt:lpstr>
      <vt:lpstr>Druhy vztahů II</vt:lpstr>
      <vt:lpstr>Nakládání s podílem</vt:lpstr>
      <vt:lpstr>Správa společné věci</vt:lpstr>
      <vt:lpstr>Běžná správa</vt:lpstr>
      <vt:lpstr>Přehlasovaný či opomenutý spoluvlastník v režimu běžné správy</vt:lpstr>
      <vt:lpstr>Mimořádná správa</vt:lpstr>
      <vt:lpstr>Přehlasovaný (či opomenutý) spoluvlastník v režimu mimořádné správy</vt:lpstr>
      <vt:lpstr>Nakládání (dispozice) se společnou věcí</vt:lpstr>
      <vt:lpstr>Související otázky</vt:lpstr>
      <vt:lpstr>Neschválené investice do společné věci</vt:lpstr>
      <vt:lpstr>Oddělení ze spoluvlastnictví a zrušení spoluvlastnictví</vt:lpstr>
      <vt:lpstr>Zrušení a vypořádání spoluvlastnictví I</vt:lpstr>
      <vt:lpstr>Zrušení a vypořádání spoluvlastnictví II</vt:lpstr>
      <vt:lpstr>Zrušení a vypořádání spoluvlastnictví III</vt:lpstr>
      <vt:lpstr>Ochrana třetích osob při rozdělení společné věci</vt:lpstr>
      <vt:lpstr>Odklad zrušení spoluvlastnictví</vt:lpstr>
      <vt:lpstr>Odklad zrušení spoluvlastnictví</vt:lpstr>
      <vt:lpstr>Přídatné spoluvlastnictví I</vt:lpstr>
      <vt:lpstr>Přídatné spoluvlastnictví II</vt:lpstr>
      <vt:lpstr>Společenství jmění</vt:lpstr>
      <vt:lpstr>Děkuji za pozornost!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subject/>
  <dc:creator/>
  <cp:keywords/>
  <dc:description/>
  <cp:lastModifiedBy>Adam Holubář</cp:lastModifiedBy>
  <cp:revision>404</cp:revision>
  <dcterms:created xsi:type="dcterms:W3CDTF">2008-07-11T10:13:01Z</dcterms:created>
  <dcterms:modified xsi:type="dcterms:W3CDTF">2024-10-30T20:09:26Z</dcterms:modified>
  <cp:category/>
</cp:coreProperties>
</file>