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  <p:sldMasterId id="2147483840" r:id="rId3"/>
    <p:sldMasterId id="2147483859" r:id="rId4"/>
    <p:sldMasterId id="2147483871" r:id="rId5"/>
  </p:sldMasterIdLst>
  <p:notesMasterIdLst>
    <p:notesMasterId r:id="rId29"/>
  </p:notesMasterIdLst>
  <p:handoutMasterIdLst>
    <p:handoutMasterId r:id="rId30"/>
  </p:handoutMasterIdLst>
  <p:sldIdLst>
    <p:sldId id="360" r:id="rId6"/>
    <p:sldId id="412" r:id="rId7"/>
    <p:sldId id="363" r:id="rId8"/>
    <p:sldId id="364" r:id="rId9"/>
    <p:sldId id="367" r:id="rId10"/>
    <p:sldId id="413" r:id="rId11"/>
    <p:sldId id="415" r:id="rId12"/>
    <p:sldId id="416" r:id="rId13"/>
    <p:sldId id="417" r:id="rId14"/>
    <p:sldId id="418" r:id="rId15"/>
    <p:sldId id="421" r:id="rId16"/>
    <p:sldId id="419" r:id="rId17"/>
    <p:sldId id="420" r:id="rId18"/>
    <p:sldId id="422" r:id="rId19"/>
    <p:sldId id="426" r:id="rId20"/>
    <p:sldId id="429" r:id="rId21"/>
    <p:sldId id="427" r:id="rId22"/>
    <p:sldId id="423" r:id="rId23"/>
    <p:sldId id="424" r:id="rId24"/>
    <p:sldId id="425" r:id="rId25"/>
    <p:sldId id="409" r:id="rId26"/>
    <p:sldId id="428" r:id="rId27"/>
    <p:sldId id="387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9" autoAdjust="0"/>
    <p:restoredTop sz="94766" autoAdjust="0"/>
  </p:normalViewPr>
  <p:slideViewPr>
    <p:cSldViewPr>
      <p:cViewPr varScale="1">
        <p:scale>
          <a:sx n="104" d="100"/>
          <a:sy n="104" d="100"/>
        </p:scale>
        <p:origin x="18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6EF3D136-9E5B-60BC-F661-4167DDDA3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C176AC6D-7B66-0A88-AA60-7F232871B1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B0398D37-9797-ED3F-4F0C-D1ED300FF3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9F38A543-5439-0422-BE72-87399F9AC4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DBFC3C-BEC7-1948-B2A6-693541900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F5F9F38F-D684-4D99-7FF2-3A16CAA48A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2A5D52F0-435F-DAF1-11C1-3696830890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B821E18-D014-1574-AEE8-61DB927871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76BB1F05-F268-28E1-628B-810D9B4B7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739289C5-4E0A-E069-CCBF-F99FFC265B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D452EA6-B7AF-3148-CAE2-530A329B9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F545B6-1284-694F-99F8-304AD445DE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8C43976-68B3-499C-6603-F040CA8427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4D4141-0C56-9143-9752-BB90F1FF5E42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4EC9F83-4CCE-E753-5D22-DD73B7625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20C548C-51EA-1F07-2A20-D25664155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A40E29E-79CA-5BE2-FBAB-DA8ED980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3756D01E-825A-767C-13C6-3C353B6AE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4895EFDC-CF63-A557-2E5F-274A9B67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1927DAA6-51F6-13E0-5F14-B9ABA4F5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C6C39D-5280-1249-752E-69A1A4F1EC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71BB6-ED56-4730-5D9A-93D887485E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77CD9-B69F-524C-BADB-E019C8A8C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01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1C5246-940D-E6EE-13C0-CC464542A4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E62E1-17FC-B647-7A85-5AE3CD9997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69E6-D260-BC4E-9EA6-FDEBD601AB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47C7F-1C42-74EC-F298-A8398EF74B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15B399-9AC8-7DDD-B432-5994DF6582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F7A-B306-7540-AB65-5BB12741A7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004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E138DA-31C4-0CAA-7981-D3F03CDAC9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CD349-925C-F98B-CD2C-8D5667B59C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0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870FFA-74E2-E213-84A6-DFAC20B6EF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52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67D9D-BCA7-AD18-98E7-001410C583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46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80CC00-B156-626C-8E03-88B1E78F63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0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915A03-C2DF-EB18-0CBC-8A4BBC2641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6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8CF00C-79BB-E460-CE6F-138E07150A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324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B44C7-70C2-4C23-51A9-A0ED1D056C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1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2741-0747-B495-8970-F5414A9CBE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7E19EE-BB56-B1E1-DB7C-4495925583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B61C-CF65-6944-8740-09ED49E02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914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0A9C2-391C-B9EF-900D-C38868DB6F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68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6DC838-6754-2698-2D5C-E807464798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93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61D63-8D08-9CDF-BB71-FFBBDEAC14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15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29295F0A-28B5-9531-CB36-049020572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0B35B-4998-9591-A898-70B133AE7A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61F72A-7398-B674-A133-A5CBB1B4D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226FC-3DBC-FA43-9DB2-BFF4ECD46D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061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FBEB22B-3349-1B5F-F48C-7D6BD9D8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43988F20-4F6E-1CE5-8C9E-2E7A28AA0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703DBD4-E8E6-A0D0-0877-9DC7EF585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745BF5-B319-9F49-B418-0B1E8AE46F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055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CAC16BF-7AFF-9BCB-2B33-671331708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093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B77EAB-EA0A-9573-E368-0976A0D01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AFDA7-5226-DF01-AB28-6DBDEA887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59585-5C0C-D84C-BDED-072A848990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0061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9473EAEF-B380-A511-DFFE-C689D12FD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A5D103-372C-2531-BAE7-D4C0240C764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A99C-AB33-6104-E734-AD936C7292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64675-66F2-E443-B1EC-083BE48CED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243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C107DA4-99EE-FCD2-B9AE-FE6BD4C4B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0D4F6AF-8350-DD0C-8F20-A737D5C79B2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6A4F48CF-0306-FACE-B4F2-47F2202D6F3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0671-CD1D-CE47-B63F-CAC5740C75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629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C5F4675-1A54-D499-BBD0-9914797EA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297E93C-DCC4-10A4-0DA7-578146E0F6E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D2E4F4D3-578B-D096-6BF9-D81EC3D3F6F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DA6F88-52E4-F341-9634-0B7D74B2D6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476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ECC5578-2ABC-551B-27A4-0EE47FEC4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6B6D72D-01E1-85E8-389E-6854F6A0AA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F581916-A072-EF4A-BCAA-DEE2511731AA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A980B-1AB2-4C4A-A12E-453455E92A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7DB97D-59F6-13D3-D231-2B1B3F35C4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8639D-23A0-AC59-B5D2-27FBEDEDE0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04FA-90F7-6F4A-BD64-8C5BB191E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81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BDFAA15-45E0-5BF3-F129-287C4BEF1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3D4CA19-8052-975A-C67B-D682F757703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0F07800-DC3D-C9E1-C02E-BB5ADE871B6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81AF4C-014F-7F4B-82CF-B338F9B724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3423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A098BAD-3834-643F-38E3-D33C8BC4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F009098-5BF6-980C-AC37-89D579DD60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4CF15679-F924-3B74-84FE-EA4370AEF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8D3C1-E18E-1647-9D08-F6B467D6B1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095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CA6FB7E-3441-EFB9-F00F-1B8DD51F1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6F20711-6269-9027-70E9-E1DEF2F4BE3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C50B5F-EAEC-77A8-9096-8A32E5D24E9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1BA1DD-B979-934E-82EC-83CFB0456F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147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FEF103F-79E4-98A5-0C01-C6231C98F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5DC7277-37C3-9B61-7E17-0A6DA14765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355B15E-6AC5-4D70-3DD2-1EAC1A00F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F3D4F6-02A0-2D4E-A5D3-6B799E939A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5519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63FC908-3658-D7F5-4C7A-0AE95FFB1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492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6D91843-DD45-E8C5-C3B3-52EFC65F6D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945CA3C-31B5-C80E-3133-D39DD71DADD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B0D622-7127-DF47-9C10-F296AB0C9A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7136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ACA87EF-795B-A9FA-4581-99728C50E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019300"/>
            <a:ext cx="307975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7A1D46F-BC2E-80EE-ECF5-EBAB233AD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B059F0-DD14-B2B0-4D5A-FDCFD3A51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fld id="{A38D1C9E-9626-0D4C-A04E-BCC301B38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23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3438DF5-61DF-E5EB-3B60-1B3A479DD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433638"/>
            <a:ext cx="575468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A8097D-C9CD-E95B-51DE-13EDCEE47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3388C1-045E-0BEC-3EBA-492B65810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29579AC3-D6C4-B041-8092-9E2FD24B64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71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41219-0D59-26BB-6511-BB04ECC5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5A4D27-38BB-FD40-8FAB-00BF0D740084}" type="datetime1">
              <a:rPr lang="cs-CZ"/>
              <a:pPr>
                <a:defRPr/>
              </a:pPr>
              <a:t>15.10.2024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BB19E-BD03-BBD7-A46F-7AD43501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92204-9D07-1CCD-5941-6A0246FA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4F624-88E1-F940-9C5A-384615357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489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DF6AB51-4CA7-B74F-42A3-1B85D2C56A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3F60157E-97F5-769D-970B-9B4047BEE8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26CA4-2695-3D47-9B58-FBE2CA6CC0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536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49CF2B4-53AC-F6AF-9A9E-E45B3D96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43C83112-93D0-DE4C-0852-98BD69237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2ABDA881-6039-9DB4-0070-FF192D037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B643DC51-EED9-F052-EA4C-472FD5A6B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9E1CE-6375-601C-AAF2-0E7A2A2931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E3CA98-0423-032B-0E72-4AE9BE6BE0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DF30AE-5F46-0848-A8AA-C9C849431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29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711266-2F0A-C93F-381E-40D3EBE941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49E50-9C6B-9E40-9C57-27AAB5FB4C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8D63-57F8-1644-B148-F5A862DF19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2307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B2CD35-1652-3B24-4781-457A37C5CA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3FB4AB-2280-9EEC-6D38-340365215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1589-5019-1541-A5E4-3B47A54FA9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044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ACB73-0E53-1553-7A3B-FD7DBB28C9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0F5E94-9F64-AE66-D96A-EA9CB02142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F110-C40B-8C44-9528-D492BC4D61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1390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F5BFD-70A4-ECF9-7F8F-22C0460E6B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8DA52-651D-4509-18C8-214AEA304B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3FCE-10DC-5D4F-A9FB-C087661C94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4589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FC7AB4-6E2F-FC6C-01D4-DBFBF94F4D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072B47-AD12-2CDB-4CAC-C9E5FF6E00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E14-762B-894B-B831-4010C9A390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30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7A9539-8445-257B-BB58-F98ABF5B11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DBB6F7-EFEF-73BE-0352-2CF733C067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5FCA-4579-F842-AA0A-A910E74EF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898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AAD7FA-72D6-A93A-75B0-FD5B602187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39D418-0844-D832-CF79-EA7ACEF207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5C005-1D96-7943-B841-99E5C9C041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52754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DA823-C573-8F8F-B080-9D99EEF17F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0C0DC-096A-B29F-9DB4-67A29AFF69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4018-224A-854A-8795-DB812016F1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43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4EE10-7FBB-F6F3-FDD4-66A27CD416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9E172A-DA77-BD59-308A-8B726BF83E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3D67-6540-8B41-9C79-951303F5CA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4984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29089-15BE-3B64-8130-2BCA98AA7E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56967-8E43-84FA-0EC2-1E59A4A213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4CA7-F3DD-E449-B617-15CA466DA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99420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59E83-8C72-89EF-F14F-0D3F67DA77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A26BB9-1200-5FC6-9029-6B184C3EAC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FA5E-6977-5D48-97F8-9592BF5A33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1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17342E-1CC6-952F-FB11-C842619362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22443D-194F-8183-1D9C-3DD3FD146B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2DE-E745-2641-8A32-6E0E616FCA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80562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D13F5-B960-4A9C-C1E0-21D678B711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430426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D080C1-A903-8C62-B8DA-1D84BAD126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171232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3C576B-7785-5AE9-D240-7062F943BF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64866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30BCC-1A98-7925-3A4C-EA26057926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2956038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58E895-86E2-4B79-AAE2-FD6CD389C5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515818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EE7CB9-7507-47F3-C11A-E52F780430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301555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D3789C-3017-1408-DAA3-F329DB359F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4589064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7B472-353D-94B4-EC60-7F63E28767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34890944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00D0F7-B854-6609-E343-C4F1D1AC06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7389090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2DBE0-57A2-1019-69DD-2F481B49B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5743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8BCC52-6885-1480-7B84-2380E17966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3FA03A-BC5C-302D-29A6-F71B8578C1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AE4B-7315-9949-83F9-8BE95D6249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6887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0B62D8-0655-3747-C1DC-1EA7CF47A3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401585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39AD65-3B5E-F3D1-F253-23D7D26281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18DC0E-6012-A2DA-7D36-32331E4858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A25F-01A5-434C-ABA9-0D6E590486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75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83496-1227-A4EE-93CD-D24F112879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FA0C9-7271-D384-3AE7-13D6D52620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83F9-AC68-0045-9A06-71067068AA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9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3DF7B-9EE0-C9F0-8360-6A2F42F493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76D50-1D38-2D7D-09A6-6D4B4F7674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41E-A2CA-8049-8FA9-1C08404197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657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8E44563A-0788-DDC5-0D48-DED60EF1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CA1ED8-1087-5933-F376-6AD46BD0B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3D48F5D-3221-660F-6536-D7977521A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7373763-46A4-4E8E-ED53-35FCD70190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A279ED90-1DE0-23C6-CD64-9A0DDBB2B8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791C444-78D7-3442-9519-335EB655DE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5028D462-3AC3-AD7A-121E-5F6EF5D3A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18" descr="PF_PPT2">
            <a:extLst>
              <a:ext uri="{FF2B5EF4-FFF2-40B4-BE49-F238E27FC236}">
                <a16:creationId xmlns:a16="http://schemas.microsoft.com/office/drawing/2014/main" id="{D634A960-2E54-3939-2A08-B56B32AB8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>
            <a:extLst>
              <a:ext uri="{FF2B5EF4-FFF2-40B4-BE49-F238E27FC236}">
                <a16:creationId xmlns:a16="http://schemas.microsoft.com/office/drawing/2014/main" id="{00CCE78B-58E0-A4F2-7CC3-016426531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E5ECD617-BAE3-AF1D-7F9C-33996D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655BB2-5B66-CC8F-73A8-A7D5F164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5A256957-2735-E3C1-E6D0-45A06E6D79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052" name="Rectangle 11">
            <a:extLst>
              <a:ext uri="{FF2B5EF4-FFF2-40B4-BE49-F238E27FC236}">
                <a16:creationId xmlns:a16="http://schemas.microsoft.com/office/drawing/2014/main" id="{958E2138-8837-CEF8-4CD2-F6D303436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08742533-508C-BFF4-E212-3F57185A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3" descr="PF_PPT">
            <a:extLst>
              <a:ext uri="{FF2B5EF4-FFF2-40B4-BE49-F238E27FC236}">
                <a16:creationId xmlns:a16="http://schemas.microsoft.com/office/drawing/2014/main" id="{9CD935CB-9053-DB8E-B99A-55F302A60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>
            <a:extLst>
              <a:ext uri="{FF2B5EF4-FFF2-40B4-BE49-F238E27FC236}">
                <a16:creationId xmlns:a16="http://schemas.microsoft.com/office/drawing/2014/main" id="{AE375219-5FD8-8BA1-1035-F0FEC06E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F767769A-D684-7717-379A-53EBC1460B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FCF27855-DC24-6E4B-D0F3-C23553D4E8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674950-5AA9-E446-8B0B-BA84B12C5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6" name="Zástupný nadpis 1">
            <a:extLst>
              <a:ext uri="{FF2B5EF4-FFF2-40B4-BE49-F238E27FC236}">
                <a16:creationId xmlns:a16="http://schemas.microsoft.com/office/drawing/2014/main" id="{3967AFDD-053A-827E-B6BE-0956FE49DC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7" name="Zástupný symbol pro text 4">
            <a:extLst>
              <a:ext uri="{FF2B5EF4-FFF2-40B4-BE49-F238E27FC236}">
                <a16:creationId xmlns:a16="http://schemas.microsoft.com/office/drawing/2014/main" id="{E11D4C7E-B15B-32FC-F54D-E863C69A19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080" r:id="rId16"/>
  </p:sldLayoutIdLst>
  <p:hf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2874873F-1CD9-B9A7-9395-919523B2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BF4D698-DDBA-C8D3-17CD-E4AFCFAA4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A877A4-BB52-73C4-D379-DF6E88E7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4CDF014F-968B-7A0A-2D57-25FD7E2FB8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5DD06923-C1B4-25DE-51B0-083CA409C6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A852740F-FC84-5D40-A5F1-E3FF33FD3D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BB07A3E2-B591-62B2-BA86-3113E7957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4104" name="Picture 18" descr="PF_PPT2">
            <a:extLst>
              <a:ext uri="{FF2B5EF4-FFF2-40B4-BE49-F238E27FC236}">
                <a16:creationId xmlns:a16="http://schemas.microsoft.com/office/drawing/2014/main" id="{D1757C08-CB90-CADB-F8A7-829E989F7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4" descr="PF_PPT_nahled">
            <a:extLst>
              <a:ext uri="{FF2B5EF4-FFF2-40B4-BE49-F238E27FC236}">
                <a16:creationId xmlns:a16="http://schemas.microsoft.com/office/drawing/2014/main" id="{40CAE796-6580-DE8F-E23D-00686D5A3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A3E825AE-D4F5-C183-D1C9-E370BE9B7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38B99C-1BAD-7EAD-B05A-D1B8E389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003893FC-38F1-2B2D-1101-BD8426504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124" name="Rectangle 11">
            <a:extLst>
              <a:ext uri="{FF2B5EF4-FFF2-40B4-BE49-F238E27FC236}">
                <a16:creationId xmlns:a16="http://schemas.microsoft.com/office/drawing/2014/main" id="{DE2232EF-AF27-7EEA-61E7-079AFECA0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AD2CA251-EBD4-046E-2C69-72748D70D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126" name="Picture 23" descr="PF_PPT">
            <a:extLst>
              <a:ext uri="{FF2B5EF4-FFF2-40B4-BE49-F238E27FC236}">
                <a16:creationId xmlns:a16="http://schemas.microsoft.com/office/drawing/2014/main" id="{E055A03F-3291-ACB1-4CE7-AA8F9BF2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4" descr="pruh+znak_PF_13_gray5+fialovy_RGB">
            <a:extLst>
              <a:ext uri="{FF2B5EF4-FFF2-40B4-BE49-F238E27FC236}">
                <a16:creationId xmlns:a16="http://schemas.microsoft.com/office/drawing/2014/main" id="{B5E672ED-E497-C2AD-2A99-1E214320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11" Type="http://schemas.openxmlformats.org/officeDocument/2006/relationships/image" Target="../media/image20.svg"/><Relationship Id="rId5" Type="http://schemas.openxmlformats.org/officeDocument/2006/relationships/image" Target="../media/image12.svg"/><Relationship Id="rId10" Type="http://schemas.openxmlformats.org/officeDocument/2006/relationships/image" Target="../media/image19.png"/><Relationship Id="rId4" Type="http://schemas.openxmlformats.org/officeDocument/2006/relationships/image" Target="../media/image11.png"/><Relationship Id="rId9" Type="http://schemas.openxmlformats.org/officeDocument/2006/relationships/image" Target="../media/image18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svg"/><Relationship Id="rId21" Type="http://schemas.openxmlformats.org/officeDocument/2006/relationships/image" Target="../media/image28.svg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17" Type="http://schemas.openxmlformats.org/officeDocument/2006/relationships/image" Target="../media/image24.svg"/><Relationship Id="rId25" Type="http://schemas.openxmlformats.org/officeDocument/2006/relationships/image" Target="../media/image32.sv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24" Type="http://schemas.openxmlformats.org/officeDocument/2006/relationships/image" Target="../media/image31.png"/><Relationship Id="rId5" Type="http://schemas.openxmlformats.org/officeDocument/2006/relationships/image" Target="../media/image12.svg"/><Relationship Id="rId15" Type="http://schemas.openxmlformats.org/officeDocument/2006/relationships/image" Target="../media/image22.svg"/><Relationship Id="rId23" Type="http://schemas.openxmlformats.org/officeDocument/2006/relationships/image" Target="../media/image30.svg"/><Relationship Id="rId10" Type="http://schemas.openxmlformats.org/officeDocument/2006/relationships/image" Target="../media/image17.png"/><Relationship Id="rId19" Type="http://schemas.openxmlformats.org/officeDocument/2006/relationships/image" Target="../media/image26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9562262-B108-F267-CC67-BFE1156EA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2255950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 dirty="0"/>
              <a:t>Sousedská práva</a:t>
            </a:r>
          </a:p>
        </p:txBody>
      </p:sp>
      <p:sp>
        <p:nvSpPr>
          <p:cNvPr id="11267" name="Rectangle 24">
            <a:extLst>
              <a:ext uri="{FF2B5EF4-FFF2-40B4-BE49-F238E27FC236}">
                <a16:creationId xmlns:a16="http://schemas.microsoft.com/office/drawing/2014/main" id="{2B5D87F5-8F86-FC3D-3D02-55E7CDB433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668" y="4149080"/>
            <a:ext cx="8521700" cy="6985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Adam Holubář</a:t>
            </a:r>
            <a:endParaRPr alt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6DCD1-7B9B-8C36-4BF3-BA8061C5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B6E8C-5605-8B6F-0DDA-A8A7DA1B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Sázení stromů v blízkosti hranic pozemků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E217F-0E54-3F59-BED3-EE08B652C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1017 OZ: Možnost domáhat se zdržení sázení stromů v těsné hranici pozemku nebo jejich odstranění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Je-li pro to rozumný důvod (např. stínění pozemku, čerpání vláhy apod.)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Žaloba má preventivní charakter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1554/2018)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Uplatní se pro stromy vysázené po 1. 1. 2014!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5259/2015)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Výjimky v § 1017 odst. 2 OZ (např. pokud strom tvoří </a:t>
            </a:r>
            <a:r>
              <a:rPr lang="cs-CZ" altLang="cs-CZ" sz="2000" dirty="0" err="1"/>
              <a:t>rozhradu</a:t>
            </a:r>
            <a:r>
              <a:rPr lang="cs-CZ" altLang="cs-CZ" sz="2000" dirty="0"/>
              <a:t>, viz níže)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14B50C-6DB6-85F0-288E-8C9CF7EA5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05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1541E0-B677-91CD-1E92-0A22B578E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EBF90-A318-BEEB-9C95-82D292EC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Sázení stromů v blízkosti hranic pozemků II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7A0591-FA66-FE54-4716-D76B9FBAC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2EE7DD8-F8AA-BB75-24B6-38306110575E}"/>
              </a:ext>
            </a:extLst>
          </p:cNvPr>
          <p:cNvSpPr/>
          <p:nvPr/>
        </p:nvSpPr>
        <p:spPr bwMode="auto">
          <a:xfrm>
            <a:off x="986262" y="2636912"/>
            <a:ext cx="3569617" cy="2315105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A4691CA-3CDA-0FBC-C4AC-CE6627F9F3EC}"/>
              </a:ext>
            </a:extLst>
          </p:cNvPr>
          <p:cNvSpPr/>
          <p:nvPr/>
        </p:nvSpPr>
        <p:spPr bwMode="auto">
          <a:xfrm>
            <a:off x="4572816" y="2636912"/>
            <a:ext cx="3671592" cy="2315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2" name="Grafický objekt 11" descr="Dům obrys">
            <a:extLst>
              <a:ext uri="{FF2B5EF4-FFF2-40B4-BE49-F238E27FC236}">
                <a16:creationId xmlns:a16="http://schemas.microsoft.com/office/drawing/2014/main" id="{478CDA99-D52A-5EFC-EA5B-7A2016531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60092" y="2636852"/>
            <a:ext cx="1152128" cy="1152128"/>
          </a:xfrm>
          <a:prstGeom prst="rect">
            <a:avLst/>
          </a:prstGeom>
        </p:spPr>
      </p:pic>
      <p:pic>
        <p:nvPicPr>
          <p:cNvPr id="14" name="Grafický objekt 13" descr="Dům obrys">
            <a:extLst>
              <a:ext uri="{FF2B5EF4-FFF2-40B4-BE49-F238E27FC236}">
                <a16:creationId xmlns:a16="http://schemas.microsoft.com/office/drawing/2014/main" id="{C8F745C7-B75B-E209-7D0D-E3D640544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8795" y="3803670"/>
            <a:ext cx="1118943" cy="1118943"/>
          </a:xfrm>
          <a:prstGeom prst="rect">
            <a:avLst/>
          </a:prstGeom>
        </p:spPr>
      </p:pic>
      <p:pic>
        <p:nvPicPr>
          <p:cNvPr id="16" name="Grafický objekt 15" descr="Listnatý strom obrys">
            <a:extLst>
              <a:ext uri="{FF2B5EF4-FFF2-40B4-BE49-F238E27FC236}">
                <a16:creationId xmlns:a16="http://schemas.microsoft.com/office/drawing/2014/main" id="{6737EBF5-4F73-4EB1-E4D0-96E582DE74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20689" y="2597877"/>
            <a:ext cx="1311301" cy="1311301"/>
          </a:xfrm>
          <a:prstGeom prst="rect">
            <a:avLst/>
          </a:prstGeom>
        </p:spPr>
      </p:pic>
      <p:pic>
        <p:nvPicPr>
          <p:cNvPr id="22" name="Grafický objekt 21" descr="Obrys rozzlobeného obličeje obrys">
            <a:extLst>
              <a:ext uri="{FF2B5EF4-FFF2-40B4-BE49-F238E27FC236}">
                <a16:creationId xmlns:a16="http://schemas.microsoft.com/office/drawing/2014/main" id="{AB205E0F-EA62-2DCC-9D8D-343DFFFA75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3728" y="1344983"/>
            <a:ext cx="914400" cy="914400"/>
          </a:xfrm>
          <a:prstGeom prst="rect">
            <a:avLst/>
          </a:prstGeom>
        </p:spPr>
      </p:pic>
      <p:pic>
        <p:nvPicPr>
          <p:cNvPr id="25" name="Zástupný obsah 24" descr="Obrys neutrálního obličeje obrys">
            <a:extLst>
              <a:ext uri="{FF2B5EF4-FFF2-40B4-BE49-F238E27FC236}">
                <a16:creationId xmlns:a16="http://schemas.microsoft.com/office/drawing/2014/main" id="{0F81BAD7-79EB-C9A7-D115-F231F0B3F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49142" y="1344983"/>
            <a:ext cx="914400" cy="914400"/>
          </a:xfrm>
        </p:spPr>
      </p:pic>
      <p:cxnSp>
        <p:nvCxnSpPr>
          <p:cNvPr id="30" name="Přímá spojovací šipka 29">
            <a:extLst>
              <a:ext uri="{FF2B5EF4-FFF2-40B4-BE49-F238E27FC236}">
                <a16:creationId xmlns:a16="http://schemas.microsoft.com/office/drawing/2014/main" id="{9C4E22B3-5D8A-D9D8-74AB-6E3CBAEE282C}"/>
              </a:ext>
            </a:extLst>
          </p:cNvPr>
          <p:cNvCxnSpPr>
            <a:cxnSpLocks/>
          </p:cNvCxnSpPr>
          <p:nvPr/>
        </p:nvCxnSpPr>
        <p:spPr bwMode="auto">
          <a:xfrm flipH="1">
            <a:off x="2835747" y="2492896"/>
            <a:ext cx="288032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Grafický objekt 2" descr="Listnatý strom obrys">
            <a:extLst>
              <a:ext uri="{FF2B5EF4-FFF2-40B4-BE49-F238E27FC236}">
                <a16:creationId xmlns:a16="http://schemas.microsoft.com/office/drawing/2014/main" id="{BC5B3089-73B5-3C70-FDDA-720314854C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22236" y="3019806"/>
            <a:ext cx="467444" cy="467444"/>
          </a:xfrm>
          <a:prstGeom prst="rect">
            <a:avLst/>
          </a:prstGeom>
        </p:spPr>
      </p:pic>
      <p:pic>
        <p:nvPicPr>
          <p:cNvPr id="7" name="Grafický objekt 6" descr="Listnatý strom obrys">
            <a:extLst>
              <a:ext uri="{FF2B5EF4-FFF2-40B4-BE49-F238E27FC236}">
                <a16:creationId xmlns:a16="http://schemas.microsoft.com/office/drawing/2014/main" id="{1ADD6E8F-F2AB-E20D-7EF5-74C2FF9BFE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55001" y="3498758"/>
            <a:ext cx="447772" cy="447772"/>
          </a:xfrm>
          <a:prstGeom prst="rect">
            <a:avLst/>
          </a:prstGeom>
        </p:spPr>
      </p:pic>
      <p:pic>
        <p:nvPicPr>
          <p:cNvPr id="8" name="Grafický objekt 7" descr="Listnatý strom obrys">
            <a:extLst>
              <a:ext uri="{FF2B5EF4-FFF2-40B4-BE49-F238E27FC236}">
                <a16:creationId xmlns:a16="http://schemas.microsoft.com/office/drawing/2014/main" id="{592B3C0E-90DA-9A64-CE87-B0CD575CA6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4778" y="3960928"/>
            <a:ext cx="447772" cy="447772"/>
          </a:xfrm>
          <a:prstGeom prst="rect">
            <a:avLst/>
          </a:prstGeom>
        </p:spPr>
      </p:pic>
      <p:pic>
        <p:nvPicPr>
          <p:cNvPr id="9" name="Grafický objekt 8" descr="Listnatý strom obrys">
            <a:extLst>
              <a:ext uri="{FF2B5EF4-FFF2-40B4-BE49-F238E27FC236}">
                <a16:creationId xmlns:a16="http://schemas.microsoft.com/office/drawing/2014/main" id="{A6A1195A-BA8B-6AE5-6BD1-4F2D9B78D7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4778" y="4449188"/>
            <a:ext cx="444902" cy="4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39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08A136-DDF0-5AF4-DBFF-70C467F7B5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623E8-0816-EFE8-2D9F-DFED5F26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Pozemkové či stavební úpravy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807FA-AC81-5AB6-3D06-AA8DAA32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1018 OZ: ztráta náležité opory sousedního pozemku/stavby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Předcházení případným škodám, tedy preventivní charakter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Nutné vyvažovat mezi zájmy vlastníka a souseda, tj nebezpečí vs. zátěž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2743/2016)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1020 OZ: zřízení stavby při hranici pozemků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Předcházení imisím, tedy (převážně) preventivní charakter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Vázáno na rozumný důvod na straně žadatele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Výjimkou jsou případy, kdy bylo možné uplatnit námitky ve stavebním řízení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4348/2018)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FD5A5A-BA67-8573-5BF0-1B072AD42B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108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758AC-65F2-66FF-6CE3-5D3597414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3DC1B-A07F-ABA9-8D7B-9A193CC09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Stékání vody, pád sněhu či 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00C0FE-D86B-AADA-5757-693DD2601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1019 OZ: otázky stékání vody na níže položený pozemek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Uplatní se pro tzv. povrchové vody (viz vodní zákon)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Možnost domáhat se úpravy stavby či pozemku (srov. rozdíl oproti imisní žalobě) – (viz 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2743/2016)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Nezkoumá se zde míra přiměřená poměrům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942/2020)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Analogicky se lze domáhat v případě zaplavení horního pozemku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2743/2016)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1019 odst. 2 OZ: zákaz bránění přítoku vody na níže položený pozemek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CBCBFE-7A3F-A1DA-E6AD-658527CD10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318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6ECB3-59D6-AC4C-75A3-34823D924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5D2E6-ECF2-6C42-5820-F2989867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nad a pod povrchem pozemku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159D61-99D4-F2BB-937A-F40D30EC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1023: užívání prostoru nad pozemkem a „pod pozemkem“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Vychází z pravidla, že „součástí pozemku je prostor nad povrchem i pod povrchem“ (§ 506 odst. 1 OZ) – skutečně součást?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Snášení užívání prostoru nad pozemkem a pod pozemkem, pokud je pro to a) důležitý důvod a vlastník b) nemá rozumný důvod tomu bránit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 odpadnutí důvodu nelze zásadně odvodit právo z takového užívání, v případě úředně schváleného zařízení je možné žádat náhradu škody (spíše náhradu za omezení VP)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EC2392-87B8-DBBD-A304-5A2DA6E716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077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6C5F2E-1449-CB92-4029-9D47CFCD7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94D08-5575-DC86-C469-8B94AC2C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Rozhrady</a:t>
            </a:r>
            <a:r>
              <a:rPr lang="cs-CZ" dirty="0"/>
              <a:t> mezi pozemky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63C075-2338-BEA3-F90D-0855883C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§§ 1024 – 1026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Ploty, zdi, meze, strouhy, atd. (společné zásadně tam, kde stojí přímo na hranici pozemků dle katastrální mapy)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U správy se použijí pravidla pro spoluvlastnictví (22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1064/2020), u společných zdí s modifikací plynoucí z § 1024 odst. 2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Může oddělovat pozemky a současně je chránit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Oplocení lze z vůle vlastníka vybudovat na svém pozemku (22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2071/2017)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§ 1026: zájem na </a:t>
            </a:r>
            <a:r>
              <a:rPr lang="cs-CZ" altLang="cs-CZ" sz="1800" dirty="0" err="1"/>
              <a:t>seznatelnosti</a:t>
            </a:r>
            <a:r>
              <a:rPr lang="cs-CZ" altLang="cs-CZ" sz="1800" dirty="0"/>
              <a:t> hranice; povinnost údržby </a:t>
            </a:r>
            <a:r>
              <a:rPr lang="cs-CZ" altLang="cs-CZ" sz="1800" dirty="0" err="1"/>
              <a:t>rozhrad</a:t>
            </a:r>
            <a:r>
              <a:rPr lang="cs-CZ" altLang="cs-CZ" sz="1800" dirty="0"/>
              <a:t>, není obecně povinnost je však znovu vybudovat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FF5941-753B-A1DD-9A81-260BAD0528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7266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51CED-5A6D-FD1B-E73D-27A77D065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AD425-D60B-D932-9557-95B45367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oplotit pozemek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3589F-4907-CA16-BD08-19E2E267E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1027 OZ: nutno vykládat extenzivně (i zeď? 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1866/2006)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Obecně není povinnost pozemek oplotit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Např. míč či zvířata z pozemku souseda (srov. ochrana před imisemi)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Zpravidla tam, kde ochrana před imisemi podle § 1013 OZ nebude postačovat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Nutnost stanovit konkrétní parametry plotu (materiál, rozměr)? Jen v rozhodnutí soudu.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F7EE34-89A0-8EAA-43B0-2A1BF68D43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17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F208C-390E-2A88-2910-B63FC6E55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83977-F4DB-816D-57C5-280EE8D6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hranic mezi pozemky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9E501-599E-B23C-0555-2878272E8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Žaloba na </a:t>
            </a:r>
            <a:r>
              <a:rPr lang="cs-CZ" altLang="cs-CZ" sz="2000" u="sng" dirty="0"/>
              <a:t>stanovení (určení) hranic podle § 1028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Objektivní neurčitelnost vlastnické hranice (22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4822/2014)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Konstitutivní rozhodnutí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Odlišovat od </a:t>
            </a:r>
            <a:r>
              <a:rPr lang="cs-CZ" altLang="cs-CZ" sz="2000" u="sng" dirty="0"/>
              <a:t>určovací žaloby podle § 80 OSŘ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Deklaratorní rozhodnutí; soud rozhoduje o hranici, jak ji vymezil žalobce v žalobě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Podle poslední pokojné držby, potažmo slušného uvážení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Možná změna žaloby podle § 95 OSŘ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B8B0FC-C27D-F023-0ACF-6C5389C9C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7587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DAC51-205E-B1FA-15C0-2E69D13FD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5B1BF-193C-DCBB-3B49-976415D6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Umožnění vstupu na pozemek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026A4-38B8-461A-91A6-CE1834FD8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1021: vstup na sousední pozemek za účelem údržby a hospodaření na vlastním pozemku; náhrada způsobené škody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Může jít o opakující se činnosti, ale nikoliv v intenzitě odpovídající právu ze služebnosti (k tomu viz nezbytná cesta)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1022: vstup na sousední pozemek za účelem provádění stavebních prací na vlastním pozemku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Zpravidla delší časový úsek než v případě § 2022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Vždy za náhradu + případná náhrada škody podle § 2021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222ED7-B2A7-3DC4-DE8E-7412A5D52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972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5A68F-582C-9228-0D2B-1FDB132F6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24AA4-3992-8B3E-AE66-3B2961AF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 I –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07070-928F-0E50-DF47-F578C5942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1029 a násl.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Chybějící přístup k nemovitosti (pozemek či jiná nemovitá věc, např. stavba na cizím pozemku)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Soukromý i veřejný zájem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Zřizuje se „i jako služebnost“ (navzdory slovům zákona tvoří obligace výjimku, srov. 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999/2014, 22 </a:t>
            </a:r>
            <a:r>
              <a:rPr lang="cs-CZ" altLang="cs-CZ" sz="2000" dirty="0" err="1"/>
              <a:t>Cdo</a:t>
            </a:r>
            <a:r>
              <a:rPr lang="cs-CZ" altLang="cs-CZ" sz="2000" dirty="0"/>
              <a:t> 651/2018)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Za nezbytnou cestu náleží vždy úplata (dle čeho soud postupuje při zjišťování výše úplaty?)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DE8F43-1BBC-979B-4D49-FEBD8240D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35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D89BB-F7DC-98E5-C6E9-08C0C8FF1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sousedských práv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74211-9760-D450-6850-3AC5F8762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Vlastnické právo není neomezitelné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Omezení vlastnického práva podle právního důvodu (zákon, smlouva, rozhodnutí orgánu veřejné moci)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Čl. 11 odst. 3 LZPS: vnitřní, pojmové omezení vlastnického práva; vlastnictví zavazuje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§ 8 OZ: zákaz zneužití práva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§ 1012 OZ: generální klauzule (meze výkonu VP v mezích poměrů místních i druhových, zákaz šikany)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Promítá se v řešení střetu (kolize) práv více osob (typicky vlastníků)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D671A-409F-7A0D-A0A7-0EA429F2E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5585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9310B-B95C-B89C-A895-3DA86CB78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3C99-5456-5646-6866-98249566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 II – podmínky (ne)povolení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03C3B8-96A3-7B21-D389-88C9A5A2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1032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Negativní podmínky, za kterých soud cestu nepovolí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1) Škoda převyšující výhodu nezbytné cesty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2) Hrubá nedbalost či úmysl žadatele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3) Pouhé pohodlnější spojení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4) Vedoucí přes záměrně uzavřený prostor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5) Existence veřejného zájmu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Viz nález II. ÚS 1587/20 (hrubá nedbalost – prakticky významné a časté případy): zmírnění posouzení nedbalosti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852DB2-A4AD-55AA-104A-2E280BCBA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187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6C66C-E6E8-D228-A59A-7951E83E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 III –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A7DC8B-B833-0597-6F22-C197263DE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86B7AD-B32D-9F1C-53A1-9BF12390EB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  <p:sp>
        <p:nvSpPr>
          <p:cNvPr id="7" name="Veselý obličej 6">
            <a:extLst>
              <a:ext uri="{FF2B5EF4-FFF2-40B4-BE49-F238E27FC236}">
                <a16:creationId xmlns:a16="http://schemas.microsoft.com/office/drawing/2014/main" id="{A499E36F-ABC9-8954-7008-2BE23B2CAB78}"/>
              </a:ext>
            </a:extLst>
          </p:cNvPr>
          <p:cNvSpPr/>
          <p:nvPr/>
        </p:nvSpPr>
        <p:spPr bwMode="auto">
          <a:xfrm>
            <a:off x="2468463" y="1699782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Veselý obličej 8">
            <a:extLst>
              <a:ext uri="{FF2B5EF4-FFF2-40B4-BE49-F238E27FC236}">
                <a16:creationId xmlns:a16="http://schemas.microsoft.com/office/drawing/2014/main" id="{2DAADACE-B0A4-B472-CA5D-C9819AEC9253}"/>
              </a:ext>
            </a:extLst>
          </p:cNvPr>
          <p:cNvSpPr/>
          <p:nvPr/>
        </p:nvSpPr>
        <p:spPr bwMode="auto">
          <a:xfrm>
            <a:off x="5796136" y="1690254"/>
            <a:ext cx="914400" cy="914400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53807DC-0BAE-86C4-C964-4C89DD790DAD}"/>
              </a:ext>
            </a:extLst>
          </p:cNvPr>
          <p:cNvSpPr/>
          <p:nvPr/>
        </p:nvSpPr>
        <p:spPr bwMode="auto">
          <a:xfrm>
            <a:off x="1689234" y="3125081"/>
            <a:ext cx="2880320" cy="182693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D17ACF4-F973-8F2E-0126-9D36EE7AA40E}"/>
              </a:ext>
            </a:extLst>
          </p:cNvPr>
          <p:cNvSpPr/>
          <p:nvPr/>
        </p:nvSpPr>
        <p:spPr bwMode="auto">
          <a:xfrm>
            <a:off x="4572816" y="3125081"/>
            <a:ext cx="2880319" cy="182693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4242C45-1848-AF2F-99FD-0E940231ACA1}"/>
              </a:ext>
            </a:extLst>
          </p:cNvPr>
          <p:cNvSpPr/>
          <p:nvPr/>
        </p:nvSpPr>
        <p:spPr bwMode="auto">
          <a:xfrm>
            <a:off x="4567923" y="4631403"/>
            <a:ext cx="2880319" cy="10421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B22ACE9-A65B-A272-DC36-8C58CF6BB6FA}"/>
              </a:ext>
            </a:extLst>
          </p:cNvPr>
          <p:cNvSpPr/>
          <p:nvPr/>
        </p:nvSpPr>
        <p:spPr bwMode="auto">
          <a:xfrm>
            <a:off x="7451505" y="2245099"/>
            <a:ext cx="144832" cy="358690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2" name="Grafický objekt 11" descr="Dům obrys">
            <a:extLst>
              <a:ext uri="{FF2B5EF4-FFF2-40B4-BE49-F238E27FC236}">
                <a16:creationId xmlns:a16="http://schemas.microsoft.com/office/drawing/2014/main" id="{40D38627-C6A5-C50A-3582-962F80D94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5751" y="3479275"/>
            <a:ext cx="1152128" cy="1152128"/>
          </a:xfrm>
          <a:prstGeom prst="rect">
            <a:avLst/>
          </a:prstGeom>
        </p:spPr>
      </p:pic>
      <p:pic>
        <p:nvPicPr>
          <p:cNvPr id="13" name="Grafický objekt 12" descr="Dům obrys">
            <a:extLst>
              <a:ext uri="{FF2B5EF4-FFF2-40B4-BE49-F238E27FC236}">
                <a16:creationId xmlns:a16="http://schemas.microsoft.com/office/drawing/2014/main" id="{5DE51567-4EBD-80AC-B17D-8F064F3F87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87010" y="3158661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32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F480F-12F5-FC06-2626-C823EDCDAD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10D45-1D0D-A71D-BC4C-CC36C5A0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cizí věci, vyvlastnění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32499-A324-AC6D-CC42-43790CE05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1037: použití cizí věci v naléhavém veřejném zájmu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§§ 1038 a 1039 OZ: možnost odnětí, resp. omezení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Čl. 11 odst. 4 LZPS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Zákon o vyvlastnění (184/2006 Sb.) a další předpisy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C01278-5568-A811-BD37-7CC0FE13F6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8436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47CF0-D88D-1418-244E-9E50ACE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701E9-2313-BD3B-7DAE-527799FC8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3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EC3EE-CA21-C760-C7FA-92DC48AB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sousedských práv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56A81-5E74-700A-2ED3-6BDC80E9D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§§ 1013 – 1036 OZ, § 978 OZ – dispozitivnost mezi sousedy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Četnost příležitostí majících za následek vznik konfliktu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Úprava vztahů mezi sousedy – zpravidla vlastníky sousedících pozemků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ALE (zpravidla u imisních žalob – § 1013 OZ):</a:t>
            </a:r>
          </a:p>
          <a:p>
            <a:pPr marL="4747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Nemusí se jednat pouze o pozemky (§ 3023 OZ)</a:t>
            </a:r>
          </a:p>
          <a:p>
            <a:pPr marL="4747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Pozemky (nemovitosti) spolu nemusí přímo sousedit</a:t>
            </a:r>
          </a:p>
          <a:p>
            <a:pPr marL="474750" lvl="1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Dotčené subjekty mohou být jak vlastníky, tak i (oprávněnými) uživateli nemovitostí (§§ 1259 a 1044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766660-3832-ECB0-B329-B04451C42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42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9E162-3F6A-C14E-0760-878BAE25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 imisemi I –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5C126-71AE-62BA-CE9E-9E95F5A3F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1013 OZ: tzv. imise (vhánění, vpuštění, vnikání)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Výkon vlastnického práva k pozemku se zpravidla projevuje rovněž na pozemku souseda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Koncepce spočívá na tom, že účinky imisí na sousední pozemek jsou běžné, a proto s nimi zákon počítá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Demonstrativní výčet imisí v § 1013 OZ: </a:t>
            </a:r>
            <a:r>
              <a:rPr lang="cs-CZ" sz="2000" dirty="0"/>
              <a:t>odpad, voda, kouř, prach, plyn, pach, světlo, stín, hluk, otřesy a jiné podobné účinky</a:t>
            </a:r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84CA2A-502E-B22E-69B0-F94C9248F3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733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15175-0E4A-FCE4-E2DD-163D6376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 imisemi II – dělení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60232-49CC-3068-90A3-BF8C6DD4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Materiální (popílek, listí, radioaktivní záření) a imateriální (tzv. ideální, imise pohledem)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Pozitivní (popílek, listí) a negativní (stínění)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Významné je dělení na imise 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800" dirty="0"/>
              <a:t>1) </a:t>
            </a:r>
            <a:r>
              <a:rPr lang="cs-CZ" altLang="cs-CZ" sz="1800" b="1" dirty="0"/>
              <a:t>přímé</a:t>
            </a:r>
            <a:r>
              <a:rPr lang="cs-CZ" altLang="cs-CZ" sz="1800" dirty="0"/>
              <a:t> (§ 1013 odst. 1 věta druhá OZ, vždy zakázané), 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800" dirty="0"/>
              <a:t>2) </a:t>
            </a:r>
            <a:r>
              <a:rPr lang="cs-CZ" altLang="cs-CZ" sz="1800" b="1" dirty="0"/>
              <a:t>nepřímé</a:t>
            </a:r>
            <a:r>
              <a:rPr lang="cs-CZ" altLang="cs-CZ" sz="1800" dirty="0"/>
              <a:t> (§ 1013 odst. 1 věta první OZ, míra přiměřená místním poměrům a omezení obvyklého užívání pozemku) a </a:t>
            </a:r>
          </a:p>
          <a:p>
            <a:pPr marL="189000" lvl="1" indent="0" eaLnBrk="1" hangingPunct="1">
              <a:lnSpc>
                <a:spcPct val="150000"/>
              </a:lnSpc>
              <a:buNone/>
            </a:pPr>
            <a:r>
              <a:rPr lang="cs-CZ" altLang="cs-CZ" sz="1800" dirty="0"/>
              <a:t>3) </a:t>
            </a:r>
            <a:r>
              <a:rPr lang="cs-CZ" altLang="cs-CZ" sz="1800" b="1" dirty="0"/>
              <a:t>privilegované</a:t>
            </a:r>
            <a:r>
              <a:rPr lang="cs-CZ" altLang="cs-CZ" sz="1800" dirty="0"/>
              <a:t> (§ 1013 odst. 2 OZ, provoz úředně schváleného závodu, např. zápach z továrny)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7F479E-186D-07BB-D107-354C681BEB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339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6E6502-8F24-7933-16DD-E5DCF1E40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2416-1DE4-4CC3-94D0-9DF4EC41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 imisemi III –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F598A-A559-201B-F92B-C46B88DA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Podle toho, zda se jedná o imise přímé, nepřímé či privilegované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§ 1042 OZ: negatorní žaloba (formulace žalobního petitu na „zdržení se“ určitých zásahů), nikoliv uložení pozitivní povinnosti (stále se jedná o výkon VP souseda)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Ochrana jiných osob prostřednictvím §§ 1259 a 1044 OZ (např. nájemci bytů – 26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2071/2005)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V případě privilegovaných imisí zásadně pouze náhrada nemajetkové újmy 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Jinde veřejnoprávní limity pouhým „vodítkem“ (22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4280/2016)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Kauza padajícího listí v Chlumci nad Cidlinou – zvláštnosti, střet SP a VP (22 </a:t>
            </a:r>
            <a:r>
              <a:rPr lang="cs-CZ" altLang="cs-CZ" sz="1800" dirty="0" err="1"/>
              <a:t>Cdo</a:t>
            </a:r>
            <a:r>
              <a:rPr lang="cs-CZ" altLang="cs-CZ" sz="1800" dirty="0"/>
              <a:t> 3552/2021)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C9779A-B1CF-D537-1185-CF10480D7A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008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BD442F-7E7E-2A42-CFC4-516956D960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C69F8-50AE-14A5-BF3C-424EEB8E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Obtěžování imisemi IV – příklady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7EC7CF-1C41-CD7D-76B6-636179603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A3D5E1-7106-7E73-B105-2C250E44B75A}"/>
              </a:ext>
            </a:extLst>
          </p:cNvPr>
          <p:cNvSpPr/>
          <p:nvPr/>
        </p:nvSpPr>
        <p:spPr bwMode="auto">
          <a:xfrm>
            <a:off x="986262" y="2636912"/>
            <a:ext cx="3569617" cy="2315105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FCEF531-8F43-4ADD-B73A-070055EEAEFB}"/>
              </a:ext>
            </a:extLst>
          </p:cNvPr>
          <p:cNvSpPr/>
          <p:nvPr/>
        </p:nvSpPr>
        <p:spPr bwMode="auto">
          <a:xfrm>
            <a:off x="4572816" y="2636912"/>
            <a:ext cx="3671592" cy="231510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2" name="Grafický objekt 11" descr="Dům obrys">
            <a:extLst>
              <a:ext uri="{FF2B5EF4-FFF2-40B4-BE49-F238E27FC236}">
                <a16:creationId xmlns:a16="http://schemas.microsoft.com/office/drawing/2014/main" id="{88E3DC4C-1771-9F3B-D054-FC5542409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620" y="3760447"/>
            <a:ext cx="1152128" cy="1152128"/>
          </a:xfrm>
          <a:prstGeom prst="rect">
            <a:avLst/>
          </a:prstGeom>
        </p:spPr>
      </p:pic>
      <p:pic>
        <p:nvPicPr>
          <p:cNvPr id="14" name="Grafický objekt 13" descr="Dům obrys">
            <a:extLst>
              <a:ext uri="{FF2B5EF4-FFF2-40B4-BE49-F238E27FC236}">
                <a16:creationId xmlns:a16="http://schemas.microsoft.com/office/drawing/2014/main" id="{B8DD5707-7659-0FF7-C04E-E4AFAB8CE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38795" y="3803670"/>
            <a:ext cx="1118943" cy="1118943"/>
          </a:xfrm>
          <a:prstGeom prst="rect">
            <a:avLst/>
          </a:prstGeom>
        </p:spPr>
      </p:pic>
      <p:pic>
        <p:nvPicPr>
          <p:cNvPr id="16" name="Grafický objekt 15" descr="Listnatý strom obrys">
            <a:extLst>
              <a:ext uri="{FF2B5EF4-FFF2-40B4-BE49-F238E27FC236}">
                <a16:creationId xmlns:a16="http://schemas.microsoft.com/office/drawing/2014/main" id="{A6DB549F-AB21-29D2-CBF7-108C072557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91880" y="3949625"/>
            <a:ext cx="904972" cy="904972"/>
          </a:xfrm>
          <a:prstGeom prst="rect">
            <a:avLst/>
          </a:prstGeom>
        </p:spPr>
      </p:pic>
      <p:pic>
        <p:nvPicPr>
          <p:cNvPr id="18" name="Grafický objekt 17" descr="Kuře obrys">
            <a:extLst>
              <a:ext uri="{FF2B5EF4-FFF2-40B4-BE49-F238E27FC236}">
                <a16:creationId xmlns:a16="http://schemas.microsoft.com/office/drawing/2014/main" id="{AE84594E-7343-DAB8-85DE-7706080137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6871" y="3078018"/>
            <a:ext cx="609799" cy="609799"/>
          </a:xfrm>
          <a:prstGeom prst="rect">
            <a:avLst/>
          </a:prstGeom>
        </p:spPr>
      </p:pic>
      <p:pic>
        <p:nvPicPr>
          <p:cNvPr id="20" name="Grafický objekt 19" descr="Kuře obrys">
            <a:extLst>
              <a:ext uri="{FF2B5EF4-FFF2-40B4-BE49-F238E27FC236}">
                <a16:creationId xmlns:a16="http://schemas.microsoft.com/office/drawing/2014/main" id="{FFC98A7D-022F-56D5-302F-84951175EA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62107" y="3078018"/>
            <a:ext cx="609799" cy="609799"/>
          </a:xfrm>
          <a:prstGeom prst="rect">
            <a:avLst/>
          </a:prstGeom>
        </p:spPr>
      </p:pic>
      <p:pic>
        <p:nvPicPr>
          <p:cNvPr id="22" name="Grafický objekt 21" descr="Obrys rozzlobeného obličeje obrys">
            <a:extLst>
              <a:ext uri="{FF2B5EF4-FFF2-40B4-BE49-F238E27FC236}">
                <a16:creationId xmlns:a16="http://schemas.microsoft.com/office/drawing/2014/main" id="{79F9421B-37D4-2DDC-179C-7568FFB007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23728" y="1344983"/>
            <a:ext cx="914400" cy="914400"/>
          </a:xfrm>
          <a:prstGeom prst="rect">
            <a:avLst/>
          </a:prstGeom>
        </p:spPr>
      </p:pic>
      <p:pic>
        <p:nvPicPr>
          <p:cNvPr id="25" name="Zástupný obsah 24" descr="Obrys neutrálního obličeje obrys">
            <a:extLst>
              <a:ext uri="{FF2B5EF4-FFF2-40B4-BE49-F238E27FC236}">
                <a16:creationId xmlns:a16="http://schemas.microsoft.com/office/drawing/2014/main" id="{B501FD58-48C9-E202-370F-8F056A003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49142" y="1344983"/>
            <a:ext cx="914400" cy="914400"/>
          </a:xfrm>
        </p:spPr>
      </p:pic>
      <p:pic>
        <p:nvPicPr>
          <p:cNvPr id="27" name="Grafický objekt 26" descr="Piknikový stůl se souvislou výplní">
            <a:extLst>
              <a:ext uri="{FF2B5EF4-FFF2-40B4-BE49-F238E27FC236}">
                <a16:creationId xmlns:a16="http://schemas.microsoft.com/office/drawing/2014/main" id="{9AABE1EA-3326-5293-5245-3FAA383965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69843" y="3233767"/>
            <a:ext cx="498792" cy="498792"/>
          </a:xfrm>
          <a:prstGeom prst="rect">
            <a:avLst/>
          </a:prstGeom>
        </p:spPr>
      </p:pic>
      <p:cxnSp>
        <p:nvCxnSpPr>
          <p:cNvPr id="29" name="Přímá spojovací šipka 28">
            <a:extLst>
              <a:ext uri="{FF2B5EF4-FFF2-40B4-BE49-F238E27FC236}">
                <a16:creationId xmlns:a16="http://schemas.microsoft.com/office/drawing/2014/main" id="{2108799D-BACD-CF6C-901F-7D09F29EDBEE}"/>
              </a:ext>
            </a:extLst>
          </p:cNvPr>
          <p:cNvCxnSpPr/>
          <p:nvPr/>
        </p:nvCxnSpPr>
        <p:spPr bwMode="auto">
          <a:xfrm>
            <a:off x="2866551" y="5229200"/>
            <a:ext cx="288032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>
            <a:extLst>
              <a:ext uri="{FF2B5EF4-FFF2-40B4-BE49-F238E27FC236}">
                <a16:creationId xmlns:a16="http://schemas.microsoft.com/office/drawing/2014/main" id="{10B1B31B-1297-E0C7-1363-4E2E0E123B63}"/>
              </a:ext>
            </a:extLst>
          </p:cNvPr>
          <p:cNvCxnSpPr>
            <a:cxnSpLocks/>
          </p:cNvCxnSpPr>
          <p:nvPr/>
        </p:nvCxnSpPr>
        <p:spPr bwMode="auto">
          <a:xfrm flipH="1">
            <a:off x="2835747" y="2492896"/>
            <a:ext cx="288032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6" name="Grafický objekt 35" descr="Včela obrys">
            <a:extLst>
              <a:ext uri="{FF2B5EF4-FFF2-40B4-BE49-F238E27FC236}">
                <a16:creationId xmlns:a16="http://schemas.microsoft.com/office/drawing/2014/main" id="{11D60E76-4FB9-E2DD-5C9D-D16EEAE519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524762" y="4352877"/>
            <a:ext cx="563129" cy="563129"/>
          </a:xfrm>
          <a:prstGeom prst="rect">
            <a:avLst/>
          </a:prstGeom>
        </p:spPr>
      </p:pic>
      <p:pic>
        <p:nvPicPr>
          <p:cNvPr id="40" name="Grafický objekt 39" descr="Plážový deštník obrys">
            <a:extLst>
              <a:ext uri="{FF2B5EF4-FFF2-40B4-BE49-F238E27FC236}">
                <a16:creationId xmlns:a16="http://schemas.microsoft.com/office/drawing/2014/main" id="{65AC720D-DBC2-4103-2287-5C2ABF38E84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595978" y="2555639"/>
            <a:ext cx="914400" cy="914400"/>
          </a:xfrm>
          <a:prstGeom prst="rect">
            <a:avLst/>
          </a:prstGeom>
        </p:spPr>
      </p:pic>
      <p:pic>
        <p:nvPicPr>
          <p:cNvPr id="42" name="Grafický objekt 41" descr="Buben obrys">
            <a:extLst>
              <a:ext uri="{FF2B5EF4-FFF2-40B4-BE49-F238E27FC236}">
                <a16:creationId xmlns:a16="http://schemas.microsoft.com/office/drawing/2014/main" id="{1A50ADBF-3E3F-EEB0-7D70-09B1A710A55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753603" y="3382918"/>
            <a:ext cx="699283" cy="699283"/>
          </a:xfrm>
          <a:prstGeom prst="rect">
            <a:avLst/>
          </a:prstGeom>
        </p:spPr>
      </p:pic>
      <p:pic>
        <p:nvPicPr>
          <p:cNvPr id="44" name="Grafický objekt 43" descr="Krysa obrys">
            <a:extLst>
              <a:ext uri="{FF2B5EF4-FFF2-40B4-BE49-F238E27FC236}">
                <a16:creationId xmlns:a16="http://schemas.microsoft.com/office/drawing/2014/main" id="{EBA94053-548F-AF8F-D6E5-12BCF34CCD2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571185" y="3765380"/>
            <a:ext cx="573483" cy="573483"/>
          </a:xfrm>
          <a:prstGeom prst="rect">
            <a:avLst/>
          </a:prstGeom>
        </p:spPr>
      </p:pic>
      <p:pic>
        <p:nvPicPr>
          <p:cNvPr id="46" name="Grafický objekt 45" descr="Vrabec obrys">
            <a:extLst>
              <a:ext uri="{FF2B5EF4-FFF2-40B4-BE49-F238E27FC236}">
                <a16:creationId xmlns:a16="http://schemas.microsoft.com/office/drawing/2014/main" id="{4356EFA4-3CB6-5AA6-780F-E805C5A5E27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116804" y="2683661"/>
            <a:ext cx="699257" cy="699257"/>
          </a:xfrm>
          <a:prstGeom prst="rect">
            <a:avLst/>
          </a:prstGeom>
        </p:spPr>
      </p:pic>
      <p:pic>
        <p:nvPicPr>
          <p:cNvPr id="48" name="Grafický objekt 47" descr="Handwashing obrys">
            <a:extLst>
              <a:ext uri="{FF2B5EF4-FFF2-40B4-BE49-F238E27FC236}">
                <a16:creationId xmlns:a16="http://schemas.microsoft.com/office/drawing/2014/main" id="{1AC1472A-2A9F-3814-BF67-1920FA690D9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201883" y="4121505"/>
            <a:ext cx="609799" cy="6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3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855DA-F978-38B0-124D-5E494B0419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62FC1-0472-6A04-60F8-22DE15E72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Movitá věc nebo zvíře na cizím pozemku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93255E-E740-C93C-CF76-64D2045C0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§§ 1014 a 1015 OZ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Na pozemku se ocitne cizí movitá věc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Vlastník pozemku ji buďto a) vydá jejímu vlastníkovi (případně tomu, kdo měl věc u sebe), nebo b) umožní vstup na svůj pozemek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Pokud se jedná o zvíře, je možné jej stíhat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§ 1014 odst. 2: náhrada škody způsobená věcí či zvířetem (objektivní odpovědnost) – speciální oproti §§ 2933 a 2937 OZ? Možné vykládat jako škoda způsobená stíháním věci?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Zadržovací právo (viz § 1395 OZ) k věci, která způsobila škodu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0FF208-3E6E-A80D-036D-F1B901BCC0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994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56885-7633-6A89-1AC8-47AFF06B45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06C23-D816-AAEE-EA1E-7C2FBE964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Podrosty, převisy, plody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23B8A-F115-B9D0-5D5B-527715FBD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Obecně §§ 507 a 1067 OZ – strom součástí pozemku (k § 1021 viz níže)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Pokud se plod ze stromu oddělí – § 1016 odst. 1 OZ: Vlastníkem plodu je vlastník pozemku, kam plod spadl, pokud není sousední pozemek veřejným statkem (§ 490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§ 1016 odst. 2 OZ: Odstranění kořenů nebo větví – nejdříve nutné požádat souseda, pak může odstranit sám (vhodná roční doba), podmínkou je působení škody nebo jiných obtíží převyšujících zájem na zachování stromu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Po odstranění mu náleží, co odstraněním získá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Části jiných rostlin lze odstranit bez omezení (§ 1016 odst. 3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772551-140C-D8DB-C047-9D91968E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0363700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4.xml><?xml version="1.0" encoding="utf-8"?>
<a:theme xmlns:a="http://schemas.openxmlformats.org/drawingml/2006/main" name="1_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6136</TotalTime>
  <Words>1574</Words>
  <Application>Microsoft Macintosh PowerPoint</Application>
  <PresentationFormat>Předvádění na obrazovce (4:3)</PresentationFormat>
  <Paragraphs>148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Tahoma</vt:lpstr>
      <vt:lpstr>Trebuchet MS</vt:lpstr>
      <vt:lpstr>Wingdings</vt:lpstr>
      <vt:lpstr>PF_PPT_prezentace</vt:lpstr>
      <vt:lpstr>BÉŽOVÁ TITL</vt:lpstr>
      <vt:lpstr>Prezentace_MU_CZ</vt:lpstr>
      <vt:lpstr>1_PF_PPT_prezentace</vt:lpstr>
      <vt:lpstr>1_BÉŽOVÁ TITL</vt:lpstr>
      <vt:lpstr>Sousedská práva</vt:lpstr>
      <vt:lpstr>Úvod do sousedských práv I</vt:lpstr>
      <vt:lpstr>Úvod do sousedských práv II</vt:lpstr>
      <vt:lpstr>Obtěžování imisemi I – podstata</vt:lpstr>
      <vt:lpstr>Obtěžování imisemi II – dělení </vt:lpstr>
      <vt:lpstr>Obtěžování imisemi III – ochrana</vt:lpstr>
      <vt:lpstr>Obtěžování imisemi IV – příklady</vt:lpstr>
      <vt:lpstr>Movitá věc nebo zvíře na cizím pozemku</vt:lpstr>
      <vt:lpstr>Podrosty, převisy, plody</vt:lpstr>
      <vt:lpstr>Sázení stromů v blízkosti hranic pozemků I</vt:lpstr>
      <vt:lpstr>Sázení stromů v blízkosti hranic pozemků II</vt:lpstr>
      <vt:lpstr>Pozemkové či stavební úpravy</vt:lpstr>
      <vt:lpstr>Stékání vody, pád sněhu či ledu</vt:lpstr>
      <vt:lpstr>Prostor nad a pod povrchem pozemku</vt:lpstr>
      <vt:lpstr>Rozhrady mezi pozemky</vt:lpstr>
      <vt:lpstr>Povinnost oplotit pozemek</vt:lpstr>
      <vt:lpstr>Stanovení hranic mezi pozemky</vt:lpstr>
      <vt:lpstr>Umožnění vstupu na pozemek</vt:lpstr>
      <vt:lpstr>Nezbytná cesta I – podstata</vt:lpstr>
      <vt:lpstr>Nezbytná cesta II – podmínky (ne)povolení</vt:lpstr>
      <vt:lpstr>Nezbytná cesta III – příklad</vt:lpstr>
      <vt:lpstr>Použití cizí věci, vyvlastnění</vt:lpstr>
      <vt:lpstr>Děkuji za pozornost!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Adam Holubář</cp:lastModifiedBy>
  <cp:revision>375</cp:revision>
  <dcterms:created xsi:type="dcterms:W3CDTF">2008-07-11T10:13:01Z</dcterms:created>
  <dcterms:modified xsi:type="dcterms:W3CDTF">2024-10-15T18:13:32Z</dcterms:modified>
</cp:coreProperties>
</file>