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18"/>
  </p:notesMasterIdLst>
  <p:handoutMasterIdLst>
    <p:handoutMasterId r:id="rId19"/>
  </p:handoutMasterIdLst>
  <p:sldIdLst>
    <p:sldId id="256" r:id="rId2"/>
    <p:sldId id="326" r:id="rId3"/>
    <p:sldId id="327" r:id="rId4"/>
    <p:sldId id="257" r:id="rId5"/>
    <p:sldId id="309" r:id="rId6"/>
    <p:sldId id="328" r:id="rId7"/>
    <p:sldId id="329" r:id="rId8"/>
    <p:sldId id="311" r:id="rId9"/>
    <p:sldId id="314" r:id="rId10"/>
    <p:sldId id="333" r:id="rId11"/>
    <p:sldId id="334" r:id="rId12"/>
    <p:sldId id="313" r:id="rId13"/>
    <p:sldId id="331" r:id="rId14"/>
    <p:sldId id="288" r:id="rId15"/>
    <p:sldId id="335" r:id="rId16"/>
    <p:sldId id="332" r:id="rId17"/>
  </p:sldIdLst>
  <p:sldSz cx="9145588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  <p15:guide id="11" pos="321">
          <p15:clr>
            <a:srgbClr val="A4A3A4"/>
          </p15:clr>
        </p15:guide>
        <p15:guide id="12" pos="5419">
          <p15:clr>
            <a:srgbClr val="A4A3A4"/>
          </p15:clr>
        </p15:guide>
        <p15:guide id="13" pos="682">
          <p15:clr>
            <a:srgbClr val="A4A3A4"/>
          </p15:clr>
        </p15:guide>
        <p15:guide id="14" pos="2766">
          <p15:clr>
            <a:srgbClr val="A4A3A4"/>
          </p15:clr>
        </p15:guide>
        <p15:guide id="15" pos="2977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100DC"/>
    <a:srgbClr val="0000DC"/>
    <a:srgbClr val="F01928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833" autoAdjust="0"/>
    <p:restoredTop sz="67801" autoAdjust="0"/>
  </p:normalViewPr>
  <p:slideViewPr>
    <p:cSldViewPr snapToGrid="0">
      <p:cViewPr varScale="1">
        <p:scale>
          <a:sx n="45" d="100"/>
          <a:sy n="45" d="100"/>
        </p:scale>
        <p:origin x="1968" y="44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  <p:guide pos="321"/>
        <p:guide pos="5419"/>
        <p:guide pos="682"/>
        <p:guide pos="2766"/>
        <p:guide pos="2977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12504621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10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410050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828510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1290177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8124661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8748864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9951494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 fontAlgn="ctr"/>
            <a:endParaRPr lang="cs-CZ" b="0" i="0" dirty="0">
              <a:solidFill>
                <a:srgbClr val="444444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6825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75961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0561161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4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23034159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5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3666644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446106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0924430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713755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9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5236152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B229B6B9-1460-4014-8B8A-5645913D2CD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7754" y="414000"/>
            <a:ext cx="1546943" cy="10673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40092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09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689273" y="4500000"/>
            <a:ext cx="391568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4689817" y="4068000"/>
            <a:ext cx="391568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4689273" y="718713"/>
            <a:ext cx="3915681" cy="320400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9145588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na ikonu přidáte obrázek.</a:t>
            </a:r>
            <a:endParaRPr lang="cs-CZ" dirty="0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4C251B53-6C8B-4F0B-8824-504A47FFDC9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6133" y="6048047"/>
            <a:ext cx="865419" cy="5971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LAW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91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F8393F8C-A31C-4CAB-9887-50F0DCCDFB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8877" y="2019299"/>
            <a:ext cx="4106255" cy="28333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AA728D69-F43C-45BB-A655-A4B6ABA23BCA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id="{B1B107C1-A64C-4C75-A4EF-124CAB9AEE0A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310554" y="6228000"/>
            <a:ext cx="189033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pic>
        <p:nvPicPr>
          <p:cNvPr id="6" name="Obrázek 5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7994" y="2434289"/>
            <a:ext cx="7187994" cy="18635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9100D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98928" y="2900365"/>
            <a:ext cx="852268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298928" y="4116403"/>
            <a:ext cx="852268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0048F454-420A-4E72-98B5-76C7E9DB3EE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101" y="414000"/>
            <a:ext cx="1535992" cy="1059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2"/>
            <a:ext cx="8066301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540638" y="1296001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4689273" y="1290515"/>
            <a:ext cx="391568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540094" y="169200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90271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1695075"/>
            <a:ext cx="3914489" cy="3896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4689274" y="1667024"/>
            <a:ext cx="391567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3330579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40093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330579" y="4414271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6121963" y="4414270"/>
            <a:ext cx="2484431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8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3330935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122140" y="4025136"/>
            <a:ext cx="248407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540093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6121064" y="1692003"/>
            <a:ext cx="2484075" cy="2230711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540638" y="1296001"/>
            <a:ext cx="8065504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4704976" y="692150"/>
            <a:ext cx="3901418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539447" y="692151"/>
            <a:ext cx="3914489" cy="4899635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540637" y="5599670"/>
            <a:ext cx="3914489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/>
              <a:t>Upravte styly předlohy textu.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540094" y="692150"/>
            <a:ext cx="8066301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F1694046-8DAB-4CF0-92A5-A8106B5418F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45652" y="6054350"/>
            <a:ext cx="867342" cy="5984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hf hdr="0" dt="0"/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540094" y="6228000"/>
            <a:ext cx="5941032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10554" y="6228000"/>
            <a:ext cx="189033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0094" y="720000"/>
            <a:ext cx="8066301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9193" y="1872000"/>
            <a:ext cx="8066301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98928" y="2700000"/>
            <a:ext cx="8522680" cy="1171580"/>
          </a:xfrm>
        </p:spPr>
        <p:txBody>
          <a:bodyPr/>
          <a:lstStyle/>
          <a:p>
            <a:r>
              <a:rPr lang="cs-CZ" dirty="0"/>
              <a:t>Vlastnické právo</a:t>
            </a:r>
            <a:br>
              <a:rPr lang="cs-CZ" dirty="0"/>
            </a:br>
            <a:r>
              <a:rPr lang="cs-CZ" dirty="0"/>
              <a:t>	</a:t>
            </a:r>
            <a:r>
              <a:rPr lang="cs-CZ" sz="4000" i="1" dirty="0"/>
              <a:t>principy, předmět, obsah</a:t>
            </a:r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>
          <a:xfrm>
            <a:off x="298928" y="4351292"/>
            <a:ext cx="8522680" cy="698497"/>
          </a:xfrm>
        </p:spPr>
        <p:txBody>
          <a:bodyPr/>
          <a:lstStyle/>
          <a:p>
            <a:r>
              <a:rPr lang="cs-CZ" dirty="0"/>
              <a:t>doc. JUDr. Pavel Koukal, Ph.D.</a:t>
            </a:r>
          </a:p>
          <a:p>
            <a:r>
              <a:rPr lang="cs-CZ" dirty="0"/>
              <a:t>Právnická fakulta Masarykovy univerzity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9360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707886"/>
            <a:ext cx="8066301" cy="3023192"/>
          </a:xfrm>
        </p:spPr>
        <p:txBody>
          <a:bodyPr/>
          <a:lstStyle/>
          <a:p>
            <a:r>
              <a:rPr lang="cs-CZ" sz="2000" b="1" dirty="0"/>
              <a:t>Čl. 1 Dodatkového protokolu k Evropské úmluvě o ochraně lidských práv a základních svobod</a:t>
            </a:r>
          </a:p>
          <a:p>
            <a:r>
              <a:rPr lang="cs-CZ" sz="2000" b="1" i="1" dirty="0"/>
              <a:t>Ochrana vlastnictví</a:t>
            </a:r>
          </a:p>
          <a:p>
            <a:r>
              <a:rPr lang="cs-CZ" sz="2000" i="1" dirty="0"/>
              <a:t>Každá fyzická nebo právnická osoba má </a:t>
            </a:r>
            <a:r>
              <a:rPr lang="cs-CZ" sz="2000" b="1" i="1" dirty="0"/>
              <a:t>právo pokojně užívat svůj majetek</a:t>
            </a:r>
            <a:r>
              <a:rPr lang="cs-CZ" sz="2000" i="1" dirty="0"/>
              <a:t>.</a:t>
            </a:r>
          </a:p>
          <a:p>
            <a:r>
              <a:rPr lang="cs-CZ" sz="2000" i="1" dirty="0"/>
              <a:t>Nikdo nemůže být </a:t>
            </a:r>
            <a:r>
              <a:rPr lang="cs-CZ" sz="2000" b="1" i="1" dirty="0"/>
              <a:t>zbaven svého majetku </a:t>
            </a:r>
            <a:r>
              <a:rPr lang="cs-CZ" sz="2000" i="1" dirty="0"/>
              <a:t>s výjimkou </a:t>
            </a:r>
            <a:r>
              <a:rPr lang="cs-CZ" sz="2000" b="1" i="1" dirty="0"/>
              <a:t>veřejného zájmu </a:t>
            </a:r>
            <a:r>
              <a:rPr lang="cs-CZ" sz="2000" i="1" dirty="0"/>
              <a:t>a za podmínek, které stanoví zákon a obecné zásady mezinárodního práva.</a:t>
            </a:r>
          </a:p>
          <a:p>
            <a:r>
              <a:rPr lang="cs-CZ" sz="2000" i="1" dirty="0"/>
              <a:t>Předchozí ustanovení nebrání právu států přijímat zákony, které považují za nezbytné, aby upravily </a:t>
            </a:r>
            <a:r>
              <a:rPr lang="cs-CZ" sz="2000" b="1" i="1" dirty="0"/>
              <a:t>užívání majetku v souladu s obecným zájmem </a:t>
            </a:r>
            <a:r>
              <a:rPr lang="cs-CZ" sz="2000" i="1" dirty="0"/>
              <a:t>a zajistily </a:t>
            </a:r>
            <a:r>
              <a:rPr lang="cs-CZ" sz="2000" b="1" i="1" dirty="0"/>
              <a:t>placení daní </a:t>
            </a:r>
            <a:r>
              <a:rPr lang="cs-CZ" sz="2000" i="1" dirty="0"/>
              <a:t>a jiných poplatků nebo pokut.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D9F673-97F0-48B7-B006-1795BC744050}"/>
              </a:ext>
            </a:extLst>
          </p:cNvPr>
          <p:cNvSpPr txBox="1"/>
          <p:nvPr/>
        </p:nvSpPr>
        <p:spPr>
          <a:xfrm>
            <a:off x="405070" y="0"/>
            <a:ext cx="8200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Evropská úmluva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491541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707886"/>
            <a:ext cx="8066301" cy="3023192"/>
          </a:xfrm>
        </p:spPr>
        <p:txBody>
          <a:bodyPr/>
          <a:lstStyle/>
          <a:p>
            <a:r>
              <a:rPr lang="cs-CZ" sz="1800" b="1" dirty="0"/>
              <a:t>Čl. 11: </a:t>
            </a:r>
            <a:r>
              <a:rPr lang="cs-CZ" sz="1800" i="1" dirty="0"/>
              <a:t>(1) Každý má právo </a:t>
            </a:r>
            <a:r>
              <a:rPr lang="cs-CZ" sz="1800" b="1" i="1" dirty="0"/>
              <a:t>vlastnit majetek</a:t>
            </a:r>
            <a:r>
              <a:rPr lang="cs-CZ" sz="1800" i="1" dirty="0"/>
              <a:t>. Vlastnické právo všech vlastníků má </a:t>
            </a:r>
            <a:r>
              <a:rPr lang="cs-CZ" sz="1800" b="1" i="1" dirty="0"/>
              <a:t>stejný zákonný obsah a ochranu</a:t>
            </a:r>
            <a:r>
              <a:rPr lang="cs-CZ" sz="1800" i="1" dirty="0"/>
              <a:t>. </a:t>
            </a:r>
            <a:r>
              <a:rPr lang="cs-CZ" sz="1800" b="1" i="1" dirty="0"/>
              <a:t>Dědění </a:t>
            </a:r>
            <a:r>
              <a:rPr lang="cs-CZ" sz="1800" i="1" dirty="0"/>
              <a:t>se zaručuje.</a:t>
            </a:r>
          </a:p>
          <a:p>
            <a:r>
              <a:rPr lang="cs-CZ" sz="1800" i="1" dirty="0"/>
              <a:t>(2) Zákon stanoví, který majetek nezbytný k zabezpečování potřeb celé společnosti, rozvoje národního hospodářství a veřejného zájmu smí být jen ve vlastnictví státu, obce nebo určených právnických osob; zákon může také stanovit, že určité věci mohou být pouze ve vlastnictví občanů nebo právnických osob se sídlem v České a Slovenské Federativní Republice.</a:t>
            </a:r>
          </a:p>
          <a:p>
            <a:r>
              <a:rPr lang="cs-CZ" sz="1800" i="1" dirty="0"/>
              <a:t>(3) </a:t>
            </a:r>
            <a:r>
              <a:rPr lang="cs-CZ" sz="1800" b="1" i="1" dirty="0"/>
              <a:t>Vlastnictví zavazuje</a:t>
            </a:r>
            <a:r>
              <a:rPr lang="cs-CZ" sz="1800" i="1" dirty="0"/>
              <a:t>. Nesmí být zneužito na újmu práv druhých anebo v rozporu se zákonem chráněnými obecnými zájmy. Jeho výkon nesmí poškozovat lidské zdraví, přírodu a životní prostředí nad míru stanovenou zákonem.</a:t>
            </a:r>
          </a:p>
          <a:p>
            <a:r>
              <a:rPr lang="cs-CZ" sz="1800" i="1" dirty="0"/>
              <a:t>(4) </a:t>
            </a:r>
            <a:r>
              <a:rPr lang="cs-CZ" sz="1800" b="1" i="1" dirty="0"/>
              <a:t>Vyvlastnění </a:t>
            </a:r>
            <a:r>
              <a:rPr lang="cs-CZ" sz="1800" i="1" dirty="0"/>
              <a:t>nebo </a:t>
            </a:r>
            <a:r>
              <a:rPr lang="cs-CZ" sz="1800" b="1" i="1" dirty="0"/>
              <a:t>nucené omezení vlastnického práva </a:t>
            </a:r>
            <a:r>
              <a:rPr lang="cs-CZ" sz="1800" i="1" dirty="0"/>
              <a:t>je možné ve veřejném zájmu, a to na základě zákona a za náhradu.</a:t>
            </a:r>
          </a:p>
          <a:p>
            <a:r>
              <a:rPr lang="cs-CZ" sz="1800" i="1" dirty="0"/>
              <a:t>(5) </a:t>
            </a:r>
            <a:r>
              <a:rPr lang="cs-CZ" sz="1800" b="1" i="1" dirty="0"/>
              <a:t>Daně </a:t>
            </a:r>
            <a:r>
              <a:rPr lang="cs-CZ" sz="1800" i="1" dirty="0"/>
              <a:t>a </a:t>
            </a:r>
            <a:r>
              <a:rPr lang="cs-CZ" sz="1800" b="1" i="1" dirty="0"/>
              <a:t>poplatky </a:t>
            </a:r>
            <a:r>
              <a:rPr lang="cs-CZ" sz="1800" i="1" dirty="0"/>
              <a:t>lze ukládat jen na základě zákona.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D9F673-97F0-48B7-B006-1795BC744050}"/>
              </a:ext>
            </a:extLst>
          </p:cNvPr>
          <p:cNvSpPr txBox="1"/>
          <p:nvPr/>
        </p:nvSpPr>
        <p:spPr>
          <a:xfrm>
            <a:off x="405070" y="0"/>
            <a:ext cx="8200424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Listina základních práv a svobod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41549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Držba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Předmět vlastnického práva</a:t>
            </a:r>
          </a:p>
        </p:txBody>
      </p:sp>
      <p:graphicFrame>
        <p:nvGraphicFramePr>
          <p:cNvPr id="8" name="Tabulka 7">
            <a:extLst>
              <a:ext uri="{FF2B5EF4-FFF2-40B4-BE49-F238E27FC236}">
                <a16:creationId xmlns:a16="http://schemas.microsoft.com/office/drawing/2014/main" id="{A207A2B2-BEC1-425A-A8B6-2C12B1DE4ED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83654438"/>
              </p:ext>
            </p:extLst>
          </p:nvPr>
        </p:nvGraphicFramePr>
        <p:xfrm>
          <a:off x="540094" y="1134460"/>
          <a:ext cx="8239289" cy="52195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278799">
                  <a:extLst>
                    <a:ext uri="{9D8B030D-6E8A-4147-A177-3AD203B41FA5}">
                      <a16:colId xmlns:a16="http://schemas.microsoft.com/office/drawing/2014/main" val="2341316765"/>
                    </a:ext>
                  </a:extLst>
                </a:gridCol>
                <a:gridCol w="3170816">
                  <a:extLst>
                    <a:ext uri="{9D8B030D-6E8A-4147-A177-3AD203B41FA5}">
                      <a16:colId xmlns:a16="http://schemas.microsoft.com/office/drawing/2014/main" val="3323113890"/>
                    </a:ext>
                  </a:extLst>
                </a:gridCol>
                <a:gridCol w="2789674">
                  <a:extLst>
                    <a:ext uri="{9D8B030D-6E8A-4147-A177-3AD203B41FA5}">
                      <a16:colId xmlns:a16="http://schemas.microsoft.com/office/drawing/2014/main" val="2086337934"/>
                    </a:ext>
                  </a:extLst>
                </a:gridCol>
              </a:tblGrid>
              <a:tr h="954054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Statky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vyloučitelné</a:t>
                      </a:r>
                      <a:r>
                        <a:rPr lang="cs-CZ" sz="2400" dirty="0">
                          <a:effectLst/>
                        </a:rPr>
                        <a:t> (</a:t>
                      </a:r>
                      <a:r>
                        <a:rPr lang="cs-CZ" sz="2400" dirty="0" err="1">
                          <a:effectLst/>
                        </a:rPr>
                        <a:t>excludable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 err="1">
                          <a:effectLst/>
                        </a:rPr>
                        <a:t>nevyloučitelné</a:t>
                      </a:r>
                      <a:r>
                        <a:rPr lang="cs-CZ" sz="2400" dirty="0">
                          <a:effectLst/>
                        </a:rPr>
                        <a:t> (non-</a:t>
                      </a:r>
                      <a:r>
                        <a:rPr lang="cs-CZ" sz="2400" dirty="0" err="1">
                          <a:effectLst/>
                        </a:rPr>
                        <a:t>excludable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02465235"/>
                  </a:ext>
                </a:extLst>
              </a:tr>
              <a:tr h="15375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rivalitní (</a:t>
                      </a:r>
                      <a:r>
                        <a:rPr lang="cs-CZ" sz="2400" dirty="0" err="1">
                          <a:effectLst/>
                        </a:rPr>
                        <a:t>rivalrous</a:t>
                      </a:r>
                      <a:r>
                        <a:rPr lang="cs-CZ" sz="2400" dirty="0">
                          <a:effectLst/>
                        </a:rPr>
                        <a:t>)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[soukromé statky]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krajíc chleba, auto</a:t>
                      </a:r>
                      <a:r>
                        <a:rPr lang="cs-CZ" sz="2400">
                          <a:effectLst/>
                        </a:rPr>
                        <a:t>, notebook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[veřejné statky smíšené]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zdroje surovin – zásoby ryb, uhlí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91134278"/>
                  </a:ext>
                </a:extLst>
              </a:tr>
              <a:tr h="2705345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nerivalitní (non-</a:t>
                      </a:r>
                      <a:r>
                        <a:rPr lang="cs-CZ" sz="2400" dirty="0" err="1">
                          <a:effectLst/>
                        </a:rPr>
                        <a:t>rivalrous</a:t>
                      </a:r>
                      <a:r>
                        <a:rPr lang="cs-CZ" sz="2400" dirty="0">
                          <a:effectLst/>
                        </a:rPr>
                        <a:t>) 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[klubové statky/přirozené monopoly]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kabelové a satelitní vysílání, kino, soukromé </a:t>
                      </a:r>
                      <a:r>
                        <a:rPr lang="cs-CZ" sz="2400" dirty="0" err="1">
                          <a:effectLst/>
                        </a:rPr>
                        <a:t>párty</a:t>
                      </a:r>
                      <a:endParaRPr lang="cs-CZ" sz="2400" dirty="0">
                        <a:effectLst/>
                      </a:endParaRPr>
                    </a:p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[veřejné statky]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cs-CZ" sz="2400" dirty="0">
                          <a:effectLst/>
                        </a:rPr>
                        <a:t>Terestriální vysílání, veřejné osvětlení, vzduch, ohňostroj</a:t>
                      </a:r>
                      <a:endParaRPr lang="cs-CZ" sz="2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5758868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36923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Předmět vlastnického práva</a:t>
            </a:r>
          </a:p>
        </p:txBody>
      </p:sp>
      <p:sp>
        <p:nvSpPr>
          <p:cNvPr id="6" name="Zástupný obsah 4">
            <a:extLst>
              <a:ext uri="{FF2B5EF4-FFF2-40B4-BE49-F238E27FC236}">
                <a16:creationId xmlns:a16="http://schemas.microsoft.com/office/drawing/2014/main" id="{F6C7F95A-E51D-4AE8-9BA2-C103E6083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094" y="1203414"/>
            <a:ext cx="8066301" cy="5024585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Vlastnické právo </a:t>
            </a:r>
            <a:r>
              <a:rPr lang="cs-CZ" sz="2800" b="1" i="1" dirty="0"/>
              <a:t>largo </a:t>
            </a:r>
            <a:r>
              <a:rPr lang="cs-CZ" sz="2800" b="1" i="1" dirty="0" err="1"/>
              <a:t>sensu</a:t>
            </a:r>
            <a:r>
              <a:rPr lang="cs-CZ" sz="2800" b="1" i="1" dirty="0"/>
              <a:t> </a:t>
            </a:r>
            <a:r>
              <a:rPr lang="cs-CZ" sz="2800" dirty="0"/>
              <a:t>(§ 1011, § 495 </a:t>
            </a:r>
            <a:r>
              <a:rPr lang="cs-CZ" sz="2800" dirty="0" err="1"/>
              <a:t>o.z</a:t>
            </a:r>
            <a:r>
              <a:rPr lang="cs-CZ" sz="2800" dirty="0"/>
              <a:t>.) – subjektové hledisko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300" dirty="0"/>
              <a:t>F. </a:t>
            </a:r>
            <a:r>
              <a:rPr lang="cs-CZ" sz="2300" dirty="0" err="1"/>
              <a:t>Zeiller</a:t>
            </a:r>
            <a:r>
              <a:rPr lang="cs-CZ" sz="2300" dirty="0"/>
              <a:t>, § 353 ABGB, původní znění § 74 WGGB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Vlastnické právo </a:t>
            </a:r>
            <a:r>
              <a:rPr lang="cs-CZ" sz="2800" b="1" i="1" dirty="0" err="1"/>
              <a:t>stricto</a:t>
            </a:r>
            <a:r>
              <a:rPr lang="cs-CZ" sz="2800" b="1" i="1" dirty="0"/>
              <a:t> </a:t>
            </a:r>
            <a:r>
              <a:rPr lang="cs-CZ" sz="2800" b="1" i="1" dirty="0" err="1"/>
              <a:t>sensu</a:t>
            </a:r>
            <a:r>
              <a:rPr lang="cs-CZ" sz="2800" b="1" i="1" dirty="0"/>
              <a:t> </a:t>
            </a:r>
            <a:r>
              <a:rPr lang="cs-CZ" sz="2800" dirty="0"/>
              <a:t>(§ 1012 </a:t>
            </a:r>
            <a:r>
              <a:rPr lang="cs-CZ" sz="2800" dirty="0" err="1"/>
              <a:t>o.z</a:t>
            </a:r>
            <a:r>
              <a:rPr lang="cs-CZ" sz="2800" dirty="0"/>
              <a:t>.) – objektové hledisko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2300" dirty="0"/>
              <a:t>A. Randa, finální znění § 74 WGGB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„</a:t>
            </a:r>
            <a:r>
              <a:rPr lang="cs-CZ" sz="2800" i="1" dirty="0"/>
              <a:t>V nejužším smyslu je vlastnictví právem volně nakládat s podstatou a užitím </a:t>
            </a:r>
            <a:r>
              <a:rPr lang="cs-CZ" sz="2800" b="1" i="1" dirty="0"/>
              <a:t>hmotné věci</a:t>
            </a:r>
            <a:r>
              <a:rPr lang="cs-CZ" sz="2800" i="1" dirty="0"/>
              <a:t>, a tedy vyloučit z ní kohokoli jiného, pokud tím nejsou porušeny zákony nebo práva třetí osoby“</a:t>
            </a:r>
            <a:r>
              <a:rPr lang="cs-CZ" sz="2800" dirty="0"/>
              <a:t>.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2800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b="1" dirty="0"/>
              <a:t>Informační statky </a:t>
            </a:r>
            <a:r>
              <a:rPr lang="cs-CZ" sz="2800" dirty="0"/>
              <a:t>nemohou mít stejný režim jako hmotné statky (předměty)</a:t>
            </a:r>
          </a:p>
        </p:txBody>
      </p:sp>
    </p:spTree>
    <p:extLst>
      <p:ext uri="{BB962C8B-B14F-4D97-AF65-F5344CB8AC3E}">
        <p14:creationId xmlns:p14="http://schemas.microsoft.com/office/powerpoint/2010/main" val="23509330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Základní charakteristika vlastnického práva 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1433773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Absolutní právo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Děditelné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Zcizitelné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Časově neomezené, nepromlčitelné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Přímé právní panství nad věcí hmotnou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Elastické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Rovné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2800" dirty="0"/>
              <a:t>Sebeomezující (zavazující)</a:t>
            </a:r>
          </a:p>
          <a:p>
            <a:pPr lvl="1">
              <a:spcBef>
                <a:spcPts val="600"/>
              </a:spcBef>
              <a:spcAft>
                <a:spcPts val="1200"/>
              </a:spcAft>
            </a:pPr>
            <a:endParaRPr lang="cs-CZ" sz="3600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CD6683C-0AAB-45E6-9FAA-F3D49DDA4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69773204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539643" y="313087"/>
            <a:ext cx="8066301" cy="451576"/>
          </a:xfrm>
        </p:spPr>
        <p:txBody>
          <a:bodyPr/>
          <a:lstStyle/>
          <a:p>
            <a:r>
              <a:rPr lang="cs-CZ" dirty="0"/>
              <a:t>Obsah vlastnického práva </a:t>
            </a:r>
            <a:r>
              <a:rPr lang="cs-CZ" i="1" dirty="0" err="1"/>
              <a:t>stricto</a:t>
            </a:r>
            <a:r>
              <a:rPr lang="cs-CZ" i="1" dirty="0"/>
              <a:t> </a:t>
            </a:r>
            <a:r>
              <a:rPr lang="cs-CZ" i="1" dirty="0" err="1"/>
              <a:t>sensu</a:t>
            </a:r>
            <a:endParaRPr lang="cs-CZ" i="1" dirty="0"/>
          </a:p>
        </p:txBody>
      </p:sp>
      <p:sp>
        <p:nvSpPr>
          <p:cNvPr id="6" name="Zástupný symbol pro obsah 4"/>
          <p:cNvSpPr>
            <a:spLocks noGrp="1"/>
          </p:cNvSpPr>
          <p:nvPr>
            <p:ph idx="1"/>
          </p:nvPr>
        </p:nvSpPr>
        <p:spPr>
          <a:xfrm>
            <a:off x="499587" y="1433773"/>
            <a:ext cx="8066301" cy="3990454"/>
          </a:xfrm>
        </p:spPr>
        <p:txBody>
          <a:bodyPr/>
          <a:lstStyle/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i="1" dirty="0"/>
              <a:t>Práva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excludendi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fruendi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utendi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abutendi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dereliquendi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Ius </a:t>
            </a:r>
            <a:r>
              <a:rPr lang="cs-CZ" sz="3100" i="1" dirty="0" err="1"/>
              <a:t>disponendi</a:t>
            </a:r>
            <a:endParaRPr lang="cs-CZ" sz="3100" i="1" dirty="0"/>
          </a:p>
          <a:p>
            <a:pPr lvl="1">
              <a:spcBef>
                <a:spcPts val="600"/>
              </a:spcBef>
              <a:spcAft>
                <a:spcPts val="1200"/>
              </a:spcAft>
            </a:pPr>
            <a:r>
              <a:rPr lang="cs-CZ" sz="3600" i="1" dirty="0"/>
              <a:t>Povinnosti</a:t>
            </a:r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Non </a:t>
            </a:r>
            <a:r>
              <a:rPr lang="cs-CZ" sz="3100" i="1" dirty="0" err="1"/>
              <a:t>impedit</a:t>
            </a:r>
            <a:endParaRPr lang="cs-CZ" sz="3100" i="1" dirty="0"/>
          </a:p>
          <a:p>
            <a:pPr lvl="2">
              <a:spcBef>
                <a:spcPts val="600"/>
              </a:spcBef>
              <a:spcAft>
                <a:spcPts val="1200"/>
              </a:spcAft>
            </a:pPr>
            <a:r>
              <a:rPr lang="cs-CZ" sz="3100" i="1" dirty="0"/>
              <a:t>Non </a:t>
            </a:r>
            <a:r>
              <a:rPr lang="cs-CZ" sz="3100" i="1" dirty="0" err="1"/>
              <a:t>nocebit</a:t>
            </a:r>
            <a:endParaRPr lang="cs-CZ" sz="3100" i="1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8CD6683C-0AAB-45E6-9FAA-F3D49DDA4D7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8625877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271236" y="3203212"/>
            <a:ext cx="8066301" cy="451576"/>
          </a:xfrm>
        </p:spPr>
        <p:txBody>
          <a:bodyPr/>
          <a:lstStyle/>
          <a:p>
            <a:r>
              <a:rPr lang="cs-CZ" dirty="0"/>
              <a:t>Děkuji za pozornost</a:t>
            </a:r>
            <a:endParaRPr lang="cs-CZ" i="1" dirty="0"/>
          </a:p>
        </p:txBody>
      </p:sp>
      <p:sp>
        <p:nvSpPr>
          <p:cNvPr id="5" name="Zástupný symbol pro zápatí 1">
            <a:extLst>
              <a:ext uri="{FF2B5EF4-FFF2-40B4-BE49-F238E27FC236}">
                <a16:creationId xmlns:a16="http://schemas.microsoft.com/office/drawing/2014/main" id="{F6725D18-07BD-4A1D-A4B2-E5BE33518BB6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540094" y="6228000"/>
            <a:ext cx="5941032" cy="252000"/>
          </a:xfrm>
        </p:spPr>
        <p:txBody>
          <a:bodyPr/>
          <a:lstStyle/>
          <a:p>
            <a:r>
              <a:rPr lang="cs-CZ" dirty="0"/>
              <a:t>Vlastnické právo</a:t>
            </a:r>
          </a:p>
        </p:txBody>
      </p:sp>
    </p:spTree>
    <p:extLst>
      <p:ext uri="{BB962C8B-B14F-4D97-AF65-F5344CB8AC3E}">
        <p14:creationId xmlns:p14="http://schemas.microsoft.com/office/powerpoint/2010/main" val="18913609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5" y="152212"/>
            <a:ext cx="8066301" cy="451576"/>
          </a:xfrm>
        </p:spPr>
        <p:txBody>
          <a:bodyPr/>
          <a:lstStyle/>
          <a:p>
            <a:r>
              <a:rPr lang="cs-CZ" dirty="0"/>
              <a:t>Vlastnické právo a obecná svoboda jednání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99586" y="1002378"/>
            <a:ext cx="8066301" cy="4139998"/>
          </a:xfrm>
        </p:spPr>
        <p:txBody>
          <a:bodyPr/>
          <a:lstStyle/>
          <a:p>
            <a:r>
              <a:rPr lang="cs-CZ" dirty="0"/>
              <a:t>Čl. 2 odst. 3 LZPS</a:t>
            </a:r>
          </a:p>
          <a:p>
            <a:r>
              <a:rPr lang="cs-CZ" dirty="0"/>
              <a:t>§ 3 odst. 1 </a:t>
            </a:r>
            <a:r>
              <a:rPr lang="cs-CZ" dirty="0" err="1"/>
              <a:t>o.z</a:t>
            </a:r>
            <a:r>
              <a:rPr lang="cs-CZ" dirty="0"/>
              <a:t>.</a:t>
            </a:r>
          </a:p>
          <a:p>
            <a:r>
              <a:rPr lang="cs-CZ" dirty="0" err="1"/>
              <a:t>Isaiah</a:t>
            </a:r>
            <a:r>
              <a:rPr lang="cs-CZ" dirty="0"/>
              <a:t> </a:t>
            </a:r>
            <a:r>
              <a:rPr lang="cs-CZ" dirty="0" err="1"/>
              <a:t>Berlin</a:t>
            </a:r>
            <a:r>
              <a:rPr lang="cs-CZ" dirty="0"/>
              <a:t>, Immanuel Kant</a:t>
            </a:r>
          </a:p>
          <a:p>
            <a:r>
              <a:rPr lang="cs-CZ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</a:t>
            </a:r>
            <a:r>
              <a:rPr lang="cs-CZ" sz="2000" i="1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espektování autonomní sféry jednotlivce, která také požívá ochrany ze strany státu tak, že na jedné straně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stát zajišťuje ochranu 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proti zásahům ze strany třetích subjektů a na straně druhé sám vyvíjí pouze takovou aktivitu, kterou do této sféry </a:t>
            </a:r>
            <a:r>
              <a:rPr lang="cs-CZ" sz="20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nezasahuje</a:t>
            </a:r>
            <a:r>
              <a:rPr lang="cs-CZ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resp. zasahuje pouze v případech, které jsou odůvodněny určitým veřejným zájmem, a kdy je takový zásah proporcionální s ohledem na cíle, jichž má být dosaženo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 (</a:t>
            </a:r>
            <a:r>
              <a:rPr lang="cs-CZ" sz="20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nález I. ÚS 546/03</a:t>
            </a:r>
            <a:r>
              <a:rPr lang="cs-CZ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).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33230411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308184"/>
            <a:ext cx="8066301" cy="451576"/>
          </a:xfrm>
        </p:spPr>
        <p:txBody>
          <a:bodyPr/>
          <a:lstStyle/>
          <a:p>
            <a:r>
              <a:rPr lang="cs-CZ" dirty="0"/>
              <a:t>Vlastnické právo a autonomie jednotlivce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1196401"/>
            <a:ext cx="8066301" cy="4139998"/>
          </a:xfrm>
        </p:spPr>
        <p:txBody>
          <a:bodyPr/>
          <a:lstStyle/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„Vlastnické právo náleží svou povahou do kategorie "základních" práv a svobod jednotlivce ("</a:t>
            </a:r>
            <a:r>
              <a:rPr lang="cs-CZ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core-rights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"), a tvoří tedy jádro personální autonomie jednotlivce ve vztahu k veřejné moci. Podle liberální tradice, která stála u zrodu ideologie základních práv a svobod, je vlastnické právo 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všezahrnující kategorií autonomního postavení jednotlivce vůči veřejné moci 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[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</a:t>
            </a:r>
            <a:r>
              <a:rPr lang="en-US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]</a:t>
            </a:r>
            <a:endParaRPr lang="cs-CZ" sz="1800" i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Nicméně tak jako jiná základní práva je rovněž vlastnické právo 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omezitelné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, a to v případě kolize s jiným základním právem nebo v případě nezbytného prosazení ústavně aprobovaného veřejného zájmu. Vzhledem k tomu, že vlastnické právo má - na rozdíl od jiných základních práv - poměrně jasně vyjádřitelnou materiální (hmotnou) ekonomickou hodnotu a jeho realizace stojí v základu společenských tržních transakcí, vyžaduje jeho případné omezení poskytnutí </a:t>
            </a:r>
            <a:r>
              <a:rPr lang="cs-CZ" sz="1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kompenzace</a:t>
            </a:r>
            <a:r>
              <a:rPr lang="cs-CZ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(náhrady)“. </a:t>
            </a:r>
            <a:r>
              <a:rPr lang="cs-CZ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(nález II.ÚS 268/06)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14129250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14678"/>
            <a:ext cx="8066301" cy="451576"/>
          </a:xfrm>
        </p:spPr>
        <p:txBody>
          <a:bodyPr/>
          <a:lstStyle/>
          <a:p>
            <a:r>
              <a:rPr lang="cs-CZ" dirty="0"/>
              <a:t>Vlastnické právo jako věčný problém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1359001"/>
            <a:ext cx="8066301" cy="4139998"/>
          </a:xfrm>
        </p:spPr>
        <p:txBody>
          <a:bodyPr/>
          <a:lstStyle/>
          <a:p>
            <a:r>
              <a:rPr lang="cs-CZ" dirty="0"/>
              <a:t>„</a:t>
            </a:r>
            <a:r>
              <a:rPr lang="cs-CZ" i="1" dirty="0"/>
              <a:t>Nic nepůsobí na lidskou představivost a </a:t>
            </a:r>
            <a:r>
              <a:rPr lang="cs-CZ" b="1" i="1" dirty="0"/>
              <a:t>nepudí vášně lidí </a:t>
            </a:r>
            <a:r>
              <a:rPr lang="cs-CZ" i="1" dirty="0"/>
              <a:t>tak silně jako vlastnické právo jakožto jediné a despotické panství, které si jeden člověk nárokuje a vykonává nad jsoucny tohoto světa s naprostým vyloučením práva jakéhokoli jiného jedince ve vesmíru</a:t>
            </a:r>
            <a:r>
              <a:rPr lang="cs-CZ" dirty="0"/>
              <a:t>“.</a:t>
            </a:r>
          </a:p>
          <a:p>
            <a:r>
              <a:rPr lang="cs-CZ" b="1" dirty="0"/>
              <a:t>William </a:t>
            </a:r>
            <a:r>
              <a:rPr lang="cs-CZ" b="1" dirty="0" err="1"/>
              <a:t>Blackstone</a:t>
            </a:r>
            <a:r>
              <a:rPr lang="cs-CZ" dirty="0"/>
              <a:t>, </a:t>
            </a:r>
            <a:r>
              <a:rPr lang="en-US" i="1" dirty="0"/>
              <a:t>Commentaries on the Laws of England in Four Books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996801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Deklarace práv člověka a občana ze dne 26. 8. 1789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25806" y="1692002"/>
            <a:ext cx="8066301" cy="4139998"/>
          </a:xfrm>
        </p:spPr>
        <p:txBody>
          <a:bodyPr/>
          <a:lstStyle/>
          <a:p>
            <a:r>
              <a:rPr lang="cs-CZ" b="0" i="0" dirty="0">
                <a:solidFill>
                  <a:srgbClr val="1F3343"/>
                </a:solidFill>
                <a:effectLst/>
              </a:rPr>
              <a:t>Čl. XVII: „</a:t>
            </a:r>
            <a:r>
              <a:rPr lang="cs-CZ" b="0" i="1" dirty="0">
                <a:solidFill>
                  <a:srgbClr val="1F3343"/>
                </a:solidFill>
                <a:effectLst/>
              </a:rPr>
              <a:t>Protože vlastnictví je </a:t>
            </a:r>
            <a:r>
              <a:rPr lang="cs-CZ" b="1" i="1" dirty="0">
                <a:solidFill>
                  <a:srgbClr val="1F3343"/>
                </a:solidFill>
                <a:effectLst/>
              </a:rPr>
              <a:t>nedotknutelným </a:t>
            </a:r>
            <a:r>
              <a:rPr lang="cs-CZ" b="0" i="1" dirty="0">
                <a:solidFill>
                  <a:srgbClr val="1F3343"/>
                </a:solidFill>
                <a:effectLst/>
              </a:rPr>
              <a:t>a </a:t>
            </a:r>
            <a:r>
              <a:rPr lang="cs-CZ" b="1" i="1" dirty="0">
                <a:solidFill>
                  <a:srgbClr val="1F3343"/>
                </a:solidFill>
                <a:effectLst/>
              </a:rPr>
              <a:t>posvátným </a:t>
            </a:r>
            <a:r>
              <a:rPr lang="cs-CZ" b="0" i="1" dirty="0">
                <a:solidFill>
                  <a:srgbClr val="1F3343"/>
                </a:solidFill>
                <a:effectLst/>
              </a:rPr>
              <a:t>právem, nikdo ho nemůže být zbaven kromě případu, kdy by to vyžadovala zákonně zajištěná veřejná nezbytnost. A pod podmínkou spravedlivého a předchozího odškodnění</a:t>
            </a:r>
            <a:r>
              <a:rPr lang="cs-CZ" b="0" i="0" dirty="0">
                <a:solidFill>
                  <a:srgbClr val="1F3343"/>
                </a:solidFill>
                <a:effectLst/>
              </a:rPr>
              <a:t>“.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7527102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Všeobecná deklarace lidských práv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40094" y="1488153"/>
            <a:ext cx="8066301" cy="2255172"/>
          </a:xfrm>
        </p:spPr>
        <p:txBody>
          <a:bodyPr/>
          <a:lstStyle/>
          <a:p>
            <a:r>
              <a:rPr lang="cs-CZ" sz="2400" b="0" i="0" dirty="0">
                <a:solidFill>
                  <a:srgbClr val="1F3343"/>
                </a:solidFill>
                <a:effectLst/>
              </a:rPr>
              <a:t>Čl. 17</a:t>
            </a:r>
          </a:p>
          <a:p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1. Každý má právo vlastnit majetek jak sám, tak spolu s jinými.</a:t>
            </a:r>
          </a:p>
          <a:p>
            <a:r>
              <a:rPr lang="cs-CZ" sz="24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2. Nikdo nesmí být svévolně zbaven svého majetku</a:t>
            </a:r>
            <a:endParaRPr lang="cs-CZ" sz="3600" i="1" dirty="0"/>
          </a:p>
        </p:txBody>
      </p:sp>
    </p:spTree>
    <p:extLst>
      <p:ext uri="{BB962C8B-B14F-4D97-AF65-F5344CB8AC3E}">
        <p14:creationId xmlns:p14="http://schemas.microsoft.com/office/powerpoint/2010/main" val="8384621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499587" y="436728"/>
            <a:ext cx="8066301" cy="451576"/>
          </a:xfrm>
        </p:spPr>
        <p:txBody>
          <a:bodyPr/>
          <a:lstStyle/>
          <a:p>
            <a:r>
              <a:rPr lang="cs-CZ" dirty="0"/>
              <a:t>Charta základních práv a svobod EU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99587" y="1488153"/>
            <a:ext cx="8066301" cy="4139998"/>
          </a:xfrm>
        </p:spPr>
        <p:txBody>
          <a:bodyPr/>
          <a:lstStyle/>
          <a:p>
            <a:r>
              <a:rPr lang="cs-CZ" sz="2400" b="0" i="0" dirty="0">
                <a:solidFill>
                  <a:srgbClr val="1F3343"/>
                </a:solidFill>
                <a:effectLst/>
              </a:rPr>
              <a:t>Čl. 17 Právo na vlastnictví</a:t>
            </a:r>
          </a:p>
          <a:p>
            <a:r>
              <a:rPr lang="cs-CZ" sz="2400" b="0" i="1" dirty="0">
                <a:solidFill>
                  <a:srgbClr val="1F3343"/>
                </a:solidFill>
                <a:effectLst/>
              </a:rPr>
              <a:t>1.   Každý má právo vlastnit zákonně nabytý majetek, užívat jej, nakládat s ním a odkazovat jej. Nikdo nesmí být zbaven svého majetku s výjimkou veřejného zájmu, v případech a za podmínek, které stanoví zákon, a při poskytnutí spravedlivé náhrady v přiměřené lhůtě. Užívání majetku může rovněž být upraveno zákonem v míře nezbytné z hlediska obecného zájmu.</a:t>
            </a:r>
          </a:p>
          <a:p>
            <a:r>
              <a:rPr lang="cs-CZ" sz="2400" b="0" i="1" dirty="0">
                <a:solidFill>
                  <a:srgbClr val="1F3343"/>
                </a:solidFill>
                <a:effectLst/>
              </a:rPr>
              <a:t>2. Duševní vlastnictví je chráněno.</a:t>
            </a:r>
            <a:endParaRPr lang="cs-CZ" b="0" i="1" dirty="0">
              <a:solidFill>
                <a:srgbClr val="1F3343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891195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310554" y="716854"/>
            <a:ext cx="8066301" cy="4139998"/>
          </a:xfrm>
        </p:spPr>
        <p:txBody>
          <a:bodyPr/>
          <a:lstStyle/>
          <a:p>
            <a:r>
              <a:rPr lang="cs-CZ" sz="2400" i="1" dirty="0"/>
              <a:t>„</a:t>
            </a:r>
            <a:r>
              <a:rPr lang="cs-CZ" sz="2400" b="1" i="1" dirty="0"/>
              <a:t>Vlastnictví je krádež! Na počátku každého velkého majetku je krádež</a:t>
            </a:r>
            <a:r>
              <a:rPr lang="cs-CZ" sz="2400" i="1" dirty="0"/>
              <a:t>“ (Joseph </a:t>
            </a:r>
            <a:r>
              <a:rPr lang="cs-CZ" sz="2400" i="1" dirty="0" err="1"/>
              <a:t>Proudhon</a:t>
            </a:r>
            <a:r>
              <a:rPr lang="cs-CZ" sz="2400" i="1" dirty="0"/>
              <a:t>)</a:t>
            </a:r>
          </a:p>
          <a:p>
            <a:r>
              <a:rPr lang="cs-CZ" sz="2400" i="1" dirty="0"/>
              <a:t>„„</a:t>
            </a:r>
            <a:r>
              <a:rPr lang="cs-CZ" sz="2400" b="1" i="1" dirty="0"/>
              <a:t>Soukromé vlastnictví bylo a je i dnes příčinou nekonečného počtu zločinů a neštěstí člověka… V rozumné společnosti nebude existovat soukromé vlastnictví</a:t>
            </a:r>
            <a:r>
              <a:rPr lang="cs-CZ" sz="2400" i="1" dirty="0"/>
              <a:t>.“ (Robert Owen)</a:t>
            </a:r>
          </a:p>
          <a:p>
            <a:r>
              <a:rPr lang="cs-CZ" sz="2400" dirty="0"/>
              <a:t>„</a:t>
            </a:r>
            <a:r>
              <a:rPr lang="cs-CZ" sz="2400" b="1" i="1" dirty="0"/>
              <a:t>V tomto smyslu mohou komunisté shrnout svou teorii v jedinou větu: zrušení soukromého vlastnictví</a:t>
            </a:r>
            <a:r>
              <a:rPr lang="cs-CZ" sz="2400" dirty="0"/>
              <a:t>“ </a:t>
            </a:r>
            <a:r>
              <a:rPr lang="cs-CZ" sz="2400" i="1" dirty="0"/>
              <a:t>(Karel Marx a Bedřich Engels)</a:t>
            </a:r>
          </a:p>
        </p:txBody>
      </p:sp>
      <p:sp>
        <p:nvSpPr>
          <p:cNvPr id="5" name="Nadpis 3">
            <a:extLst>
              <a:ext uri="{FF2B5EF4-FFF2-40B4-BE49-F238E27FC236}">
                <a16:creationId xmlns:a16="http://schemas.microsoft.com/office/drawing/2014/main" id="{6DA1C606-B1E7-4DD8-86B5-A6721FA7AB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0554" y="265278"/>
            <a:ext cx="8066301" cy="451576"/>
          </a:xfrm>
        </p:spPr>
        <p:txBody>
          <a:bodyPr/>
          <a:lstStyle/>
          <a:p>
            <a:r>
              <a:rPr lang="cs-CZ" dirty="0"/>
              <a:t>Vlastnické právo irituje</a:t>
            </a:r>
          </a:p>
        </p:txBody>
      </p:sp>
    </p:spTree>
    <p:extLst>
      <p:ext uri="{BB962C8B-B14F-4D97-AF65-F5344CB8AC3E}">
        <p14:creationId xmlns:p14="http://schemas.microsoft.com/office/powerpoint/2010/main" val="24814961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/>
              <a:t>Vlastnické právo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72131" y="1323439"/>
            <a:ext cx="8066301" cy="3023192"/>
          </a:xfrm>
        </p:spPr>
        <p:txBody>
          <a:bodyPr/>
          <a:lstStyle/>
          <a:p>
            <a:r>
              <a:rPr lang="cs-CZ" sz="2000" b="1" i="1" dirty="0"/>
              <a:t>„Nedá se také slovy vyjádřiti skutečnost, jaké uspokojení člověku působí, může-li něco nazývati svým“ (Aristoteles, </a:t>
            </a:r>
            <a:r>
              <a:rPr lang="cs-CZ" sz="2000" i="1" dirty="0"/>
              <a:t>Politika</a:t>
            </a:r>
            <a:r>
              <a:rPr lang="cs-CZ" sz="2000" dirty="0"/>
              <a:t>)</a:t>
            </a:r>
          </a:p>
          <a:p>
            <a:r>
              <a:rPr lang="cs-CZ" sz="2000" b="1" i="1" dirty="0"/>
              <a:t>„Osoby, které mají něco společného a společně toho užívají, mnohem spíše se znesváří než majitelé soukromého jmění“ </a:t>
            </a:r>
            <a:r>
              <a:rPr lang="cs-CZ" sz="2000" dirty="0"/>
              <a:t>(</a:t>
            </a:r>
            <a:r>
              <a:rPr lang="cs-CZ" sz="2000" b="1" i="1" dirty="0"/>
              <a:t>Aristoteles</a:t>
            </a:r>
            <a:r>
              <a:rPr lang="cs-CZ" sz="2000" dirty="0"/>
              <a:t>, </a:t>
            </a:r>
            <a:r>
              <a:rPr lang="cs-CZ" sz="2000" i="1" dirty="0"/>
              <a:t>Politika)</a:t>
            </a:r>
          </a:p>
          <a:p>
            <a:r>
              <a:rPr lang="cs-CZ" sz="2000" b="1" i="1" dirty="0"/>
              <a:t>„Předpokladem obchodování je, že jakékoliv zboží musí mít konkrétního vlastníka. Obchody založené na dodání zboží a zaplacení tvoří ústřední bod smluv, a proto jsou vlastnictví a smlouvy pro středověký městský život stejně nezbytné jako pro kapitalistické instituce“ </a:t>
            </a:r>
            <a:r>
              <a:rPr lang="cs-CZ" sz="2000" i="1" dirty="0"/>
              <a:t>(N. Rosenberg, </a:t>
            </a:r>
            <a:r>
              <a:rPr lang="cs-CZ" sz="2000" i="1" dirty="0" err="1"/>
              <a:t>L.E.Birdzell</a:t>
            </a:r>
            <a:r>
              <a:rPr lang="cs-CZ" sz="2000" i="1" dirty="0"/>
              <a:t>, </a:t>
            </a:r>
            <a:r>
              <a:rPr lang="cs-CZ" sz="2000" i="1" dirty="0" err="1"/>
              <a:t>How</a:t>
            </a:r>
            <a:r>
              <a:rPr lang="cs-CZ" sz="2000" i="1" dirty="0"/>
              <a:t> </a:t>
            </a:r>
            <a:r>
              <a:rPr lang="cs-CZ" sz="2000" i="1" dirty="0" err="1"/>
              <a:t>the</a:t>
            </a:r>
            <a:r>
              <a:rPr lang="cs-CZ" sz="2000" i="1" dirty="0"/>
              <a:t> </a:t>
            </a:r>
            <a:r>
              <a:rPr lang="cs-CZ" sz="2000" i="1" dirty="0" err="1"/>
              <a:t>West</a:t>
            </a:r>
            <a:r>
              <a:rPr lang="cs-CZ" sz="2000" i="1" dirty="0"/>
              <a:t> </a:t>
            </a:r>
            <a:r>
              <a:rPr lang="cs-CZ" sz="2000" i="1" dirty="0" err="1"/>
              <a:t>Grew</a:t>
            </a:r>
            <a:r>
              <a:rPr lang="cs-CZ" sz="2000" i="1" dirty="0"/>
              <a:t> </a:t>
            </a:r>
            <a:r>
              <a:rPr lang="cs-CZ" sz="2000" i="1" dirty="0" err="1"/>
              <a:t>Rich</a:t>
            </a:r>
            <a:r>
              <a:rPr lang="cs-CZ" sz="2000" i="1" dirty="0"/>
              <a:t>)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91D9F673-97F0-48B7-B006-1795BC744050}"/>
              </a:ext>
            </a:extLst>
          </p:cNvPr>
          <p:cNvSpPr txBox="1"/>
          <p:nvPr/>
        </p:nvSpPr>
        <p:spPr>
          <a:xfrm>
            <a:off x="405070" y="0"/>
            <a:ext cx="8200424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0" lang="cs-CZ" sz="4000" b="1" i="0" u="none" strike="noStrike" kern="0" cap="none" spc="0" normalizeH="0" baseline="0" noProof="0" dirty="0">
                <a:ln>
                  <a:noFill/>
                </a:ln>
                <a:solidFill>
                  <a:srgbClr val="0000DC"/>
                </a:solidFill>
                <a:effectLst/>
                <a:uLnTx/>
                <a:uFillTx/>
                <a:latin typeface="Arial"/>
                <a:ea typeface="+mj-ea"/>
                <a:cs typeface="+mj-cs"/>
              </a:rPr>
              <a:t>Vlastnické právo vytváří řád a je nástrojem motivujícím je směně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1926162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LAW-CZ.potx" id="{9368F25A-D07D-4454-BB9E-323E9573381A}" vid="{D76D3162-79D4-49CC-8197-D810905360BE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prezentace-law-cz-4-3</Template>
  <TotalTime>37138</TotalTime>
  <Words>1231</Words>
  <Application>Microsoft Office PowerPoint</Application>
  <PresentationFormat>Vlastní</PresentationFormat>
  <Paragraphs>135</Paragraphs>
  <Slides>16</Slides>
  <Notes>16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16</vt:i4>
      </vt:variant>
    </vt:vector>
  </HeadingPairs>
  <TitlesOfParts>
    <vt:vector size="21" baseType="lpstr">
      <vt:lpstr>Arial</vt:lpstr>
      <vt:lpstr>Calibri</vt:lpstr>
      <vt:lpstr>Tahoma</vt:lpstr>
      <vt:lpstr>Wingdings</vt:lpstr>
      <vt:lpstr>Prezentace_MU_CZ</vt:lpstr>
      <vt:lpstr>Vlastnické právo  principy, předmět, obsah</vt:lpstr>
      <vt:lpstr>Vlastnické právo a obecná svoboda jednání</vt:lpstr>
      <vt:lpstr>Vlastnické právo a autonomie jednotlivce</vt:lpstr>
      <vt:lpstr>Vlastnické právo jako věčný problém</vt:lpstr>
      <vt:lpstr>Deklarace práv člověka a občana ze dne 26. 8. 1789</vt:lpstr>
      <vt:lpstr>Všeobecná deklarace lidských práv</vt:lpstr>
      <vt:lpstr>Charta základních práv a svobod EU</vt:lpstr>
      <vt:lpstr>Vlastnické právo irituje</vt:lpstr>
      <vt:lpstr>Prezentace aplikace PowerPoint</vt:lpstr>
      <vt:lpstr>Prezentace aplikace PowerPoint</vt:lpstr>
      <vt:lpstr>Prezentace aplikace PowerPoint</vt:lpstr>
      <vt:lpstr>Předmět vlastnického práva</vt:lpstr>
      <vt:lpstr>Předmět vlastnického práva</vt:lpstr>
      <vt:lpstr>Základní charakteristika vlastnického práva stricto sensu</vt:lpstr>
      <vt:lpstr>Obsah vlastnického práva stricto sensu</vt:lpstr>
      <vt:lpstr>Děkuji za pozornost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Autorskoprávní public domain  a společné statky (commons)</dc:title>
  <dc:creator>Martin Grepl</dc:creator>
  <cp:lastModifiedBy>Pavel Koukal</cp:lastModifiedBy>
  <cp:revision>246</cp:revision>
  <cp:lastPrinted>1601-01-01T00:00:00Z</cp:lastPrinted>
  <dcterms:created xsi:type="dcterms:W3CDTF">2019-10-01T06:59:56Z</dcterms:created>
  <dcterms:modified xsi:type="dcterms:W3CDTF">2024-10-03T03:42:58Z</dcterms:modified>
</cp:coreProperties>
</file>