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56" r:id="rId2"/>
    <p:sldId id="307" r:id="rId3"/>
    <p:sldId id="308" r:id="rId4"/>
    <p:sldId id="309" r:id="rId5"/>
    <p:sldId id="310" r:id="rId6"/>
    <p:sldId id="336" r:id="rId7"/>
    <p:sldId id="350" r:id="rId8"/>
    <p:sldId id="501" r:id="rId9"/>
    <p:sldId id="351" r:id="rId10"/>
    <p:sldId id="352" r:id="rId11"/>
    <p:sldId id="353" r:id="rId12"/>
    <p:sldId id="455" r:id="rId13"/>
    <p:sldId id="484" r:id="rId14"/>
    <p:sldId id="485" r:id="rId15"/>
    <p:sldId id="492" r:id="rId16"/>
    <p:sldId id="493" r:id="rId17"/>
    <p:sldId id="491" r:id="rId18"/>
    <p:sldId id="487" r:id="rId19"/>
    <p:sldId id="489" r:id="rId20"/>
    <p:sldId id="311" r:id="rId21"/>
    <p:sldId id="312" r:id="rId22"/>
    <p:sldId id="334" r:id="rId23"/>
    <p:sldId id="313" r:id="rId24"/>
    <p:sldId id="314" r:id="rId25"/>
    <p:sldId id="335" r:id="rId26"/>
    <p:sldId id="341" r:id="rId27"/>
    <p:sldId id="342" r:id="rId28"/>
    <p:sldId id="343" r:id="rId29"/>
    <p:sldId id="315" r:id="rId30"/>
    <p:sldId id="316" r:id="rId31"/>
    <p:sldId id="317" r:id="rId32"/>
    <p:sldId id="318" r:id="rId33"/>
    <p:sldId id="319" r:id="rId34"/>
    <p:sldId id="320" r:id="rId35"/>
    <p:sldId id="498" r:id="rId36"/>
    <p:sldId id="495" r:id="rId37"/>
    <p:sldId id="322" r:id="rId38"/>
    <p:sldId id="347" r:id="rId39"/>
    <p:sldId id="494" r:id="rId40"/>
    <p:sldId id="337" r:id="rId41"/>
    <p:sldId id="348" r:id="rId42"/>
    <p:sldId id="324" r:id="rId43"/>
    <p:sldId id="502" r:id="rId44"/>
    <p:sldId id="499" r:id="rId45"/>
    <p:sldId id="339" r:id="rId46"/>
    <p:sldId id="349" r:id="rId47"/>
    <p:sldId id="338" r:id="rId48"/>
    <p:sldId id="325" r:id="rId49"/>
    <p:sldId id="323" r:id="rId50"/>
    <p:sldId id="326" r:id="rId51"/>
    <p:sldId id="327" r:id="rId52"/>
    <p:sldId id="328" r:id="rId53"/>
    <p:sldId id="496" r:id="rId54"/>
    <p:sldId id="497" r:id="rId55"/>
    <p:sldId id="344" r:id="rId56"/>
    <p:sldId id="340" r:id="rId57"/>
    <p:sldId id="500" r:id="rId58"/>
    <p:sldId id="331" r:id="rId59"/>
    <p:sldId id="332" r:id="rId6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1FF07-A1DE-4A00-8181-CD24EF7684E4}" v="2" dt="2024-12-11T11:04:51.92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125" d="100"/>
          <a:sy n="125" d="100"/>
        </p:scale>
        <p:origin x="96" y="13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 Kotásek" userId="af1b1a0a-66db-46ae-a887-124d9f3572d3" providerId="ADAL" clId="{B5B1FF07-A1DE-4A00-8181-CD24EF7684E4}"/>
    <pc:docChg chg="custSel delSld modSld">
      <pc:chgData name="Josef Kotásek" userId="af1b1a0a-66db-46ae-a887-124d9f3572d3" providerId="ADAL" clId="{B5B1FF07-A1DE-4A00-8181-CD24EF7684E4}" dt="2024-12-11T11:05:37.372" v="305" actId="14100"/>
      <pc:docMkLst>
        <pc:docMk/>
      </pc:docMkLst>
      <pc:sldChg chg="modSp mod">
        <pc:chgData name="Josef Kotásek" userId="af1b1a0a-66db-46ae-a887-124d9f3572d3" providerId="ADAL" clId="{B5B1FF07-A1DE-4A00-8181-CD24EF7684E4}" dt="2024-12-11T10:51:48.002" v="52" actId="20577"/>
        <pc:sldMkLst>
          <pc:docMk/>
          <pc:sldMk cId="188466765" sldId="315"/>
        </pc:sldMkLst>
        <pc:spChg chg="mod">
          <ac:chgData name="Josef Kotásek" userId="af1b1a0a-66db-46ae-a887-124d9f3572d3" providerId="ADAL" clId="{B5B1FF07-A1DE-4A00-8181-CD24EF7684E4}" dt="2024-12-11T10:51:48.002" v="52" actId="20577"/>
          <ac:spMkLst>
            <pc:docMk/>
            <pc:sldMk cId="188466765" sldId="315"/>
            <ac:spMk id="13315" creationId="{00000000-0000-0000-0000-000000000000}"/>
          </ac:spMkLst>
        </pc:spChg>
      </pc:sldChg>
      <pc:sldChg chg="modSp mod">
        <pc:chgData name="Josef Kotásek" userId="af1b1a0a-66db-46ae-a887-124d9f3572d3" providerId="ADAL" clId="{B5B1FF07-A1DE-4A00-8181-CD24EF7684E4}" dt="2024-12-11T10:52:10.396" v="55" actId="20577"/>
        <pc:sldMkLst>
          <pc:docMk/>
          <pc:sldMk cId="581386226" sldId="318"/>
        </pc:sldMkLst>
        <pc:spChg chg="mod">
          <ac:chgData name="Josef Kotásek" userId="af1b1a0a-66db-46ae-a887-124d9f3572d3" providerId="ADAL" clId="{B5B1FF07-A1DE-4A00-8181-CD24EF7684E4}" dt="2024-12-11T10:52:10.396" v="55" actId="20577"/>
          <ac:spMkLst>
            <pc:docMk/>
            <pc:sldMk cId="581386226" sldId="318"/>
            <ac:spMk id="33795" creationId="{00000000-0000-0000-0000-000000000000}"/>
          </ac:spMkLst>
        </pc:spChg>
      </pc:sldChg>
      <pc:sldChg chg="modSp mod">
        <pc:chgData name="Josef Kotásek" userId="af1b1a0a-66db-46ae-a887-124d9f3572d3" providerId="ADAL" clId="{B5B1FF07-A1DE-4A00-8181-CD24EF7684E4}" dt="2024-12-11T11:01:32.172" v="251" actId="20577"/>
        <pc:sldMkLst>
          <pc:docMk/>
          <pc:sldMk cId="975349864" sldId="323"/>
        </pc:sldMkLst>
        <pc:spChg chg="mod">
          <ac:chgData name="Josef Kotásek" userId="af1b1a0a-66db-46ae-a887-124d9f3572d3" providerId="ADAL" clId="{B5B1FF07-A1DE-4A00-8181-CD24EF7684E4}" dt="2024-12-11T11:01:32.172" v="251" actId="20577"/>
          <ac:spMkLst>
            <pc:docMk/>
            <pc:sldMk cId="975349864" sldId="323"/>
            <ac:spMk id="33795" creationId="{00000000-0000-0000-0000-000000000000}"/>
          </ac:spMkLst>
        </pc:spChg>
      </pc:sldChg>
      <pc:sldChg chg="modSp mod">
        <pc:chgData name="Josef Kotásek" userId="af1b1a0a-66db-46ae-a887-124d9f3572d3" providerId="ADAL" clId="{B5B1FF07-A1DE-4A00-8181-CD24EF7684E4}" dt="2024-12-11T11:00:10.453" v="182" actId="20577"/>
        <pc:sldMkLst>
          <pc:docMk/>
          <pc:sldMk cId="3856700811" sldId="324"/>
        </pc:sldMkLst>
        <pc:spChg chg="mod">
          <ac:chgData name="Josef Kotásek" userId="af1b1a0a-66db-46ae-a887-124d9f3572d3" providerId="ADAL" clId="{B5B1FF07-A1DE-4A00-8181-CD24EF7684E4}" dt="2024-12-11T11:00:10.453" v="182" actId="20577"/>
          <ac:spMkLst>
            <pc:docMk/>
            <pc:sldMk cId="3856700811" sldId="324"/>
            <ac:spMk id="33795" creationId="{00000000-0000-0000-0000-000000000000}"/>
          </ac:spMkLst>
        </pc:spChg>
        <pc:spChg chg="mod">
          <ac:chgData name="Josef Kotásek" userId="af1b1a0a-66db-46ae-a887-124d9f3572d3" providerId="ADAL" clId="{B5B1FF07-A1DE-4A00-8181-CD24EF7684E4}" dt="2024-12-11T11:00:06.556" v="166" actId="14100"/>
          <ac:spMkLst>
            <pc:docMk/>
            <pc:sldMk cId="3856700811" sldId="324"/>
            <ac:spMk id="46082" creationId="{00000000-0000-0000-0000-000000000000}"/>
          </ac:spMkLst>
        </pc:spChg>
      </pc:sldChg>
      <pc:sldChg chg="modSp mod">
        <pc:chgData name="Josef Kotásek" userId="af1b1a0a-66db-46ae-a887-124d9f3572d3" providerId="ADAL" clId="{B5B1FF07-A1DE-4A00-8181-CD24EF7684E4}" dt="2024-12-11T11:01:56.310" v="261" actId="20577"/>
        <pc:sldMkLst>
          <pc:docMk/>
          <pc:sldMk cId="1087339675" sldId="326"/>
        </pc:sldMkLst>
        <pc:spChg chg="mod">
          <ac:chgData name="Josef Kotásek" userId="af1b1a0a-66db-46ae-a887-124d9f3572d3" providerId="ADAL" clId="{B5B1FF07-A1DE-4A00-8181-CD24EF7684E4}" dt="2024-12-11T11:01:56.310" v="261" actId="20577"/>
          <ac:spMkLst>
            <pc:docMk/>
            <pc:sldMk cId="1087339675" sldId="326"/>
            <ac:spMk id="33795" creationId="{00000000-0000-0000-0000-000000000000}"/>
          </ac:spMkLst>
        </pc:spChg>
      </pc:sldChg>
      <pc:sldChg chg="modSp mod">
        <pc:chgData name="Josef Kotásek" userId="af1b1a0a-66db-46ae-a887-124d9f3572d3" providerId="ADAL" clId="{B5B1FF07-A1DE-4A00-8181-CD24EF7684E4}" dt="2024-12-11T11:02:57.869" v="266" actId="1076"/>
        <pc:sldMkLst>
          <pc:docMk/>
          <pc:sldMk cId="1156778867" sldId="327"/>
        </pc:sldMkLst>
        <pc:spChg chg="mod">
          <ac:chgData name="Josef Kotásek" userId="af1b1a0a-66db-46ae-a887-124d9f3572d3" providerId="ADAL" clId="{B5B1FF07-A1DE-4A00-8181-CD24EF7684E4}" dt="2024-12-11T11:02:11.566" v="265" actId="20577"/>
          <ac:spMkLst>
            <pc:docMk/>
            <pc:sldMk cId="1156778867" sldId="327"/>
            <ac:spMk id="33795" creationId="{00000000-0000-0000-0000-000000000000}"/>
          </ac:spMkLst>
        </pc:spChg>
        <pc:picChg chg="mod">
          <ac:chgData name="Josef Kotásek" userId="af1b1a0a-66db-46ae-a887-124d9f3572d3" providerId="ADAL" clId="{B5B1FF07-A1DE-4A00-8181-CD24EF7684E4}" dt="2024-12-11T11:02:57.869" v="266" actId="1076"/>
          <ac:picMkLst>
            <pc:docMk/>
            <pc:sldMk cId="1156778867" sldId="327"/>
            <ac:picMk id="52228" creationId="{00000000-0000-0000-0000-000000000000}"/>
          </ac:picMkLst>
        </pc:picChg>
      </pc:sldChg>
      <pc:sldChg chg="modSp mod">
        <pc:chgData name="Josef Kotásek" userId="af1b1a0a-66db-46ae-a887-124d9f3572d3" providerId="ADAL" clId="{B5B1FF07-A1DE-4A00-8181-CD24EF7684E4}" dt="2024-12-11T11:03:06.599" v="267" actId="113"/>
        <pc:sldMkLst>
          <pc:docMk/>
          <pc:sldMk cId="2020970318" sldId="328"/>
        </pc:sldMkLst>
        <pc:spChg chg="mod">
          <ac:chgData name="Josef Kotásek" userId="af1b1a0a-66db-46ae-a887-124d9f3572d3" providerId="ADAL" clId="{B5B1FF07-A1DE-4A00-8181-CD24EF7684E4}" dt="2024-12-11T11:03:06.599" v="267" actId="113"/>
          <ac:spMkLst>
            <pc:docMk/>
            <pc:sldMk cId="2020970318" sldId="328"/>
            <ac:spMk id="33795" creationId="{00000000-0000-0000-0000-000000000000}"/>
          </ac:spMkLst>
        </pc:spChg>
      </pc:sldChg>
      <pc:sldChg chg="modSp del mod">
        <pc:chgData name="Josef Kotásek" userId="af1b1a0a-66db-46ae-a887-124d9f3572d3" providerId="ADAL" clId="{B5B1FF07-A1DE-4A00-8181-CD24EF7684E4}" dt="2024-12-11T11:05:16.638" v="294" actId="47"/>
        <pc:sldMkLst>
          <pc:docMk/>
          <pc:sldMk cId="2505158388" sldId="330"/>
        </pc:sldMkLst>
        <pc:spChg chg="mod">
          <ac:chgData name="Josef Kotásek" userId="af1b1a0a-66db-46ae-a887-124d9f3572d3" providerId="ADAL" clId="{B5B1FF07-A1DE-4A00-8181-CD24EF7684E4}" dt="2024-12-11T11:04:40.055" v="290" actId="20577"/>
          <ac:spMkLst>
            <pc:docMk/>
            <pc:sldMk cId="2505158388" sldId="330"/>
            <ac:spMk id="33795" creationId="{00000000-0000-0000-0000-000000000000}"/>
          </ac:spMkLst>
        </pc:spChg>
        <pc:spChg chg="mod">
          <ac:chgData name="Josef Kotásek" userId="af1b1a0a-66db-46ae-a887-124d9f3572d3" providerId="ADAL" clId="{B5B1FF07-A1DE-4A00-8181-CD24EF7684E4}" dt="2024-12-11T11:04:48.133" v="292" actId="14100"/>
          <ac:spMkLst>
            <pc:docMk/>
            <pc:sldMk cId="2505158388" sldId="330"/>
            <ac:spMk id="58370" creationId="{00000000-0000-0000-0000-000000000000}"/>
          </ac:spMkLst>
        </pc:spChg>
        <pc:picChg chg="mod">
          <ac:chgData name="Josef Kotásek" userId="af1b1a0a-66db-46ae-a887-124d9f3572d3" providerId="ADAL" clId="{B5B1FF07-A1DE-4A00-8181-CD24EF7684E4}" dt="2024-12-11T11:04:51.923" v="293" actId="1076"/>
          <ac:picMkLst>
            <pc:docMk/>
            <pc:sldMk cId="2505158388" sldId="330"/>
            <ac:picMk id="58372" creationId="{00000000-0000-0000-0000-000000000000}"/>
          </ac:picMkLst>
        </pc:picChg>
      </pc:sldChg>
      <pc:sldChg chg="modSp mod">
        <pc:chgData name="Josef Kotásek" userId="af1b1a0a-66db-46ae-a887-124d9f3572d3" providerId="ADAL" clId="{B5B1FF07-A1DE-4A00-8181-CD24EF7684E4}" dt="2024-12-11T10:59:27.398" v="125" actId="14100"/>
        <pc:sldMkLst>
          <pc:docMk/>
          <pc:sldMk cId="3195428130" sldId="347"/>
        </pc:sldMkLst>
        <pc:spChg chg="mod">
          <ac:chgData name="Josef Kotásek" userId="af1b1a0a-66db-46ae-a887-124d9f3572d3" providerId="ADAL" clId="{B5B1FF07-A1DE-4A00-8181-CD24EF7684E4}" dt="2024-12-11T10:59:08.290" v="121" actId="20577"/>
          <ac:spMkLst>
            <pc:docMk/>
            <pc:sldMk cId="3195428130" sldId="347"/>
            <ac:spMk id="41986" creationId="{00000000-0000-0000-0000-000000000000}"/>
          </ac:spMkLst>
        </pc:spChg>
        <pc:picChg chg="mod">
          <ac:chgData name="Josef Kotásek" userId="af1b1a0a-66db-46ae-a887-124d9f3572d3" providerId="ADAL" clId="{B5B1FF07-A1DE-4A00-8181-CD24EF7684E4}" dt="2024-12-11T10:59:27.398" v="125" actId="14100"/>
          <ac:picMkLst>
            <pc:docMk/>
            <pc:sldMk cId="3195428130" sldId="347"/>
            <ac:picMk id="3" creationId="{F7351690-2F48-4E6F-8CC4-FE1550DA83E5}"/>
          </ac:picMkLst>
        </pc:picChg>
      </pc:sldChg>
      <pc:sldChg chg="modSp mod">
        <pc:chgData name="Josef Kotásek" userId="af1b1a0a-66db-46ae-a887-124d9f3572d3" providerId="ADAL" clId="{B5B1FF07-A1DE-4A00-8181-CD24EF7684E4}" dt="2024-12-11T10:48:36.888" v="2" actId="20577"/>
        <pc:sldMkLst>
          <pc:docMk/>
          <pc:sldMk cId="397335603" sldId="352"/>
        </pc:sldMkLst>
        <pc:spChg chg="mod">
          <ac:chgData name="Josef Kotásek" userId="af1b1a0a-66db-46ae-a887-124d9f3572d3" providerId="ADAL" clId="{B5B1FF07-A1DE-4A00-8181-CD24EF7684E4}" dt="2024-12-11T10:48:36.888" v="2" actId="20577"/>
          <ac:spMkLst>
            <pc:docMk/>
            <pc:sldMk cId="397335603" sldId="352"/>
            <ac:spMk id="19458" creationId="{00000000-0000-0000-0000-000000000000}"/>
          </ac:spMkLst>
        </pc:spChg>
      </pc:sldChg>
      <pc:sldChg chg="modSp mod">
        <pc:chgData name="Josef Kotásek" userId="af1b1a0a-66db-46ae-a887-124d9f3572d3" providerId="ADAL" clId="{B5B1FF07-A1DE-4A00-8181-CD24EF7684E4}" dt="2024-12-11T10:48:52.315" v="16" actId="20577"/>
        <pc:sldMkLst>
          <pc:docMk/>
          <pc:sldMk cId="430608176" sldId="353"/>
        </pc:sldMkLst>
        <pc:spChg chg="mod">
          <ac:chgData name="Josef Kotásek" userId="af1b1a0a-66db-46ae-a887-124d9f3572d3" providerId="ADAL" clId="{B5B1FF07-A1DE-4A00-8181-CD24EF7684E4}" dt="2024-12-11T10:48:52.315" v="16" actId="20577"/>
          <ac:spMkLst>
            <pc:docMk/>
            <pc:sldMk cId="430608176" sldId="353"/>
            <ac:spMk id="19458" creationId="{00000000-0000-0000-0000-000000000000}"/>
          </ac:spMkLst>
        </pc:spChg>
      </pc:sldChg>
      <pc:sldChg chg="modSp mod">
        <pc:chgData name="Josef Kotásek" userId="af1b1a0a-66db-46ae-a887-124d9f3572d3" providerId="ADAL" clId="{B5B1FF07-A1DE-4A00-8181-CD24EF7684E4}" dt="2024-12-11T10:50:23.897" v="29" actId="20577"/>
        <pc:sldMkLst>
          <pc:docMk/>
          <pc:sldMk cId="1762082772" sldId="491"/>
        </pc:sldMkLst>
        <pc:spChg chg="mod">
          <ac:chgData name="Josef Kotásek" userId="af1b1a0a-66db-46ae-a887-124d9f3572d3" providerId="ADAL" clId="{B5B1FF07-A1DE-4A00-8181-CD24EF7684E4}" dt="2024-12-11T10:50:23.897" v="29" actId="20577"/>
          <ac:spMkLst>
            <pc:docMk/>
            <pc:sldMk cId="1762082772" sldId="491"/>
            <ac:spMk id="44035" creationId="{4D6812EF-6B20-4C2C-9949-4B9793FC6CC5}"/>
          </ac:spMkLst>
        </pc:spChg>
      </pc:sldChg>
      <pc:sldChg chg="modSp mod">
        <pc:chgData name="Josef Kotásek" userId="af1b1a0a-66db-46ae-a887-124d9f3572d3" providerId="ADAL" clId="{B5B1FF07-A1DE-4A00-8181-CD24EF7684E4}" dt="2024-12-11T10:58:02.659" v="93" actId="113"/>
        <pc:sldMkLst>
          <pc:docMk/>
          <pc:sldMk cId="4080814439" sldId="495"/>
        </pc:sldMkLst>
        <pc:spChg chg="mod">
          <ac:chgData name="Josef Kotásek" userId="af1b1a0a-66db-46ae-a887-124d9f3572d3" providerId="ADAL" clId="{B5B1FF07-A1DE-4A00-8181-CD24EF7684E4}" dt="2024-12-11T10:58:02.659" v="93" actId="113"/>
          <ac:spMkLst>
            <pc:docMk/>
            <pc:sldMk cId="4080814439" sldId="495"/>
            <ac:spMk id="33795" creationId="{00000000-0000-0000-0000-000000000000}"/>
          </ac:spMkLst>
        </pc:spChg>
      </pc:sldChg>
      <pc:sldChg chg="modSp mod">
        <pc:chgData name="Josef Kotásek" userId="af1b1a0a-66db-46ae-a887-124d9f3572d3" providerId="ADAL" clId="{B5B1FF07-A1DE-4A00-8181-CD24EF7684E4}" dt="2024-12-11T11:00:25.981" v="190" actId="14100"/>
        <pc:sldMkLst>
          <pc:docMk/>
          <pc:sldMk cId="2890520950" sldId="499"/>
        </pc:sldMkLst>
        <pc:spChg chg="mod">
          <ac:chgData name="Josef Kotásek" userId="af1b1a0a-66db-46ae-a887-124d9f3572d3" providerId="ADAL" clId="{B5B1FF07-A1DE-4A00-8181-CD24EF7684E4}" dt="2024-12-11T11:00:25.981" v="190" actId="14100"/>
          <ac:spMkLst>
            <pc:docMk/>
            <pc:sldMk cId="2890520950" sldId="499"/>
            <ac:spMk id="46082" creationId="{00000000-0000-0000-0000-000000000000}"/>
          </ac:spMkLst>
        </pc:spChg>
      </pc:sldChg>
      <pc:sldChg chg="modSp mod">
        <pc:chgData name="Josef Kotásek" userId="af1b1a0a-66db-46ae-a887-124d9f3572d3" providerId="ADAL" clId="{B5B1FF07-A1DE-4A00-8181-CD24EF7684E4}" dt="2024-12-11T11:05:37.372" v="305" actId="14100"/>
        <pc:sldMkLst>
          <pc:docMk/>
          <pc:sldMk cId="1976315210" sldId="500"/>
        </pc:sldMkLst>
        <pc:spChg chg="mod">
          <ac:chgData name="Josef Kotásek" userId="af1b1a0a-66db-46ae-a887-124d9f3572d3" providerId="ADAL" clId="{B5B1FF07-A1DE-4A00-8181-CD24EF7684E4}" dt="2024-12-11T11:05:37.372" v="305" actId="14100"/>
          <ac:spMkLst>
            <pc:docMk/>
            <pc:sldMk cId="1976315210" sldId="500"/>
            <ac:spMk id="5837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29C698-9D00-4D8C-994C-D94B06CF731A}" type="slidenum">
              <a:rPr lang="en-US" altLang="cs-CZ" smtClean="0"/>
              <a:pPr/>
              <a:t>2</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54996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F219-CA6B-4CFA-A992-EAF3CAC3E781}" type="slidenum">
              <a:rPr lang="en-US" altLang="cs-CZ" smtClean="0"/>
              <a:pPr/>
              <a:t>11</a:t>
            </a:fld>
            <a:endParaRPr lang="en-US"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33100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12</a:t>
            </a:fld>
            <a:endParaRPr lang="en-US"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13</a:t>
            </a:fld>
            <a:endParaRPr lang="en-US" altLang="cs-CZ"/>
          </a:p>
        </p:txBody>
      </p:sp>
    </p:spTree>
    <p:extLst>
      <p:ext uri="{BB962C8B-B14F-4D97-AF65-F5344CB8AC3E}">
        <p14:creationId xmlns:p14="http://schemas.microsoft.com/office/powerpoint/2010/main" val="65962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14</a:t>
            </a:fld>
            <a:endParaRPr lang="en-US" altLang="cs-CZ"/>
          </a:p>
        </p:txBody>
      </p:sp>
    </p:spTree>
    <p:extLst>
      <p:ext uri="{BB962C8B-B14F-4D97-AF65-F5344CB8AC3E}">
        <p14:creationId xmlns:p14="http://schemas.microsoft.com/office/powerpoint/2010/main" val="374234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15</a:t>
            </a:fld>
            <a:endParaRPr lang="en-US" altLang="cs-CZ"/>
          </a:p>
        </p:txBody>
      </p:sp>
    </p:spTree>
    <p:extLst>
      <p:ext uri="{BB962C8B-B14F-4D97-AF65-F5344CB8AC3E}">
        <p14:creationId xmlns:p14="http://schemas.microsoft.com/office/powerpoint/2010/main" val="139546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16</a:t>
            </a:fld>
            <a:endParaRPr lang="en-US" altLang="cs-CZ"/>
          </a:p>
        </p:txBody>
      </p:sp>
    </p:spTree>
    <p:extLst>
      <p:ext uri="{BB962C8B-B14F-4D97-AF65-F5344CB8AC3E}">
        <p14:creationId xmlns:p14="http://schemas.microsoft.com/office/powerpoint/2010/main" val="220943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17</a:t>
            </a:fld>
            <a:endParaRPr lang="en-US" altLang="cs-CZ"/>
          </a:p>
        </p:txBody>
      </p:sp>
    </p:spTree>
    <p:extLst>
      <p:ext uri="{BB962C8B-B14F-4D97-AF65-F5344CB8AC3E}">
        <p14:creationId xmlns:p14="http://schemas.microsoft.com/office/powerpoint/2010/main" val="314422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18</a:t>
            </a:fld>
            <a:endParaRPr lang="en-US" altLang="cs-CZ"/>
          </a:p>
        </p:txBody>
      </p:sp>
    </p:spTree>
    <p:extLst>
      <p:ext uri="{BB962C8B-B14F-4D97-AF65-F5344CB8AC3E}">
        <p14:creationId xmlns:p14="http://schemas.microsoft.com/office/powerpoint/2010/main" val="300267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155889BC-C56D-4B7F-BC81-B7D6CA7CF9C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AE884DC7-A62C-435B-A1C0-78AF7FCF9A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http://eur-lex.europa.eu/resource.html?uri=cellar:036c16c7-9763-11e5-983e-01aa75ed71a1.0013.02/DOC_1&amp;format=PDF</a:t>
            </a:r>
          </a:p>
          <a:p>
            <a:r>
              <a:rPr lang="cs-CZ" altLang="cs-CZ">
                <a:latin typeface="Arial" panose="020B0604020202020204" pitchFamily="34" charset="0"/>
              </a:rPr>
              <a:t>https://www.patria.cz/pravo/3146322/prospekt-cenneho-papiru-zablyska-se-na-vhodnejsi-rezim-pro-verejne-nabizeni-cennych-papiru.html</a:t>
            </a:r>
          </a:p>
          <a:p>
            <a:r>
              <a:rPr lang="cs-CZ" altLang="cs-CZ">
                <a:latin typeface="Arial" panose="020B0604020202020204" pitchFamily="34" charset="0"/>
              </a:rPr>
              <a:t>http://www.consilium.europa.eu/cs/policies/capital-markets-union/prospectus/</a:t>
            </a:r>
          </a:p>
        </p:txBody>
      </p:sp>
      <p:sp>
        <p:nvSpPr>
          <p:cNvPr id="45060" name="Zástupný symbol pro číslo snímku 3">
            <a:extLst>
              <a:ext uri="{FF2B5EF4-FFF2-40B4-BE49-F238E27FC236}">
                <a16:creationId xmlns:a16="http://schemas.microsoft.com/office/drawing/2014/main" id="{CAC0B42E-5C1A-42FC-8EEA-51138ACBE8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9A7EC6-AFAC-4B98-88F9-A759B68EA172}" type="slidenum">
              <a:rPr lang="en-US" altLang="cs-CZ" smtClean="0"/>
              <a:pPr/>
              <a:t>19</a:t>
            </a:fld>
            <a:endParaRPr lang="en-US" altLang="cs-CZ"/>
          </a:p>
        </p:txBody>
      </p:sp>
    </p:spTree>
    <p:extLst>
      <p:ext uri="{BB962C8B-B14F-4D97-AF65-F5344CB8AC3E}">
        <p14:creationId xmlns:p14="http://schemas.microsoft.com/office/powerpoint/2010/main" val="630300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F85E2E-ACA6-4A12-9492-1D32D8C004BC}" type="slidenum">
              <a:rPr lang="en-US" altLang="cs-CZ" smtClean="0"/>
              <a:pPr/>
              <a:t>20</a:t>
            </a:fld>
            <a:endParaRPr lang="en-US" altLang="cs-CZ"/>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5891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B5AEE4-21AA-42DC-8029-07F100C5D603}" type="slidenum">
              <a:rPr lang="en-US" altLang="cs-CZ" smtClean="0"/>
              <a:pPr/>
              <a:t>3</a:t>
            </a:fld>
            <a:endParaRPr lang="en-US" altLang="cs-CZ"/>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954401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321DE-FF1F-4048-A760-C15F085DA429}" type="slidenum">
              <a:rPr lang="en-US" altLang="cs-CZ" smtClean="0"/>
              <a:pPr/>
              <a:t>21</a:t>
            </a:fld>
            <a:endParaRPr lang="en-US" altLang="cs-CZ"/>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5565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321DE-FF1F-4048-A760-C15F085DA429}" type="slidenum">
              <a:rPr lang="en-US" altLang="cs-CZ" smtClean="0"/>
              <a:pPr/>
              <a:t>22</a:t>
            </a:fld>
            <a:endParaRPr lang="en-US" altLang="cs-CZ"/>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82143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4DF38A-D7BA-4167-9507-72B6DC5F8F70}" type="slidenum">
              <a:rPr lang="en-US" altLang="cs-CZ" smtClean="0"/>
              <a:pPr/>
              <a:t>23</a:t>
            </a:fld>
            <a:endParaRPr lang="en-US" altLang="cs-CZ"/>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93777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A8D55A-DE7C-4925-A0A0-55A0D86816E8}" type="slidenum">
              <a:rPr lang="en-US" altLang="cs-CZ" smtClean="0">
                <a:solidFill>
                  <a:srgbClr val="000000"/>
                </a:solidFill>
              </a:rPr>
              <a:pPr/>
              <a:t>29</a:t>
            </a:fld>
            <a:endParaRPr lang="en-US" altLang="cs-CZ">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997584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9D75FB-555A-4B23-AF37-F47799F3A4A7}" type="slidenum">
              <a:rPr lang="en-US" altLang="cs-CZ" smtClean="0"/>
              <a:pPr/>
              <a:t>30</a:t>
            </a:fld>
            <a:endParaRPr lang="en-US" altLang="cs-CZ"/>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3120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E199D5-80F7-412C-8828-B7BAABCA49AB}" type="slidenum">
              <a:rPr lang="en-US" altLang="cs-CZ" smtClean="0"/>
              <a:pPr/>
              <a:t>32</a:t>
            </a:fld>
            <a:endParaRPr lang="en-US" altLang="cs-CZ"/>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482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DABA30-F9DE-4737-B79C-56AA4D613A82}" type="slidenum">
              <a:rPr lang="en-US" altLang="cs-CZ" smtClean="0"/>
              <a:pPr/>
              <a:t>33</a:t>
            </a:fld>
            <a:endParaRPr lang="en-US" altLang="cs-CZ"/>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40877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46273B-03BD-4DC9-BAB8-3DD97BDA8FB2}" type="slidenum">
              <a:rPr lang="en-US" altLang="cs-CZ" smtClean="0"/>
              <a:pPr/>
              <a:t>34</a:t>
            </a:fld>
            <a:endParaRPr lang="en-US" altLang="cs-CZ"/>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128291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A93253-ACD8-4989-A86F-0CB13B81E48E}" type="slidenum">
              <a:rPr lang="en-US" altLang="cs-CZ" smtClean="0"/>
              <a:pPr/>
              <a:t>35</a:t>
            </a:fld>
            <a:endParaRPr lang="en-US"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64407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A93253-ACD8-4989-A86F-0CB13B81E48E}" type="slidenum">
              <a:rPr lang="en-US" altLang="cs-CZ" smtClean="0"/>
              <a:pPr/>
              <a:t>36</a:t>
            </a:fld>
            <a:endParaRPr lang="en-US"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6217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E21090-B7A6-42AC-AF1D-B215DAA72E45}" type="slidenum">
              <a:rPr lang="en-US" altLang="cs-CZ" smtClean="0"/>
              <a:pPr/>
              <a:t>4</a:t>
            </a:fld>
            <a:endParaRPr lang="en-US" altLang="cs-CZ"/>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555433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0971C9-AC22-47C9-AFB7-C7D30B80462E}" type="slidenum">
              <a:rPr lang="en-US" altLang="cs-CZ" smtClean="0"/>
              <a:pPr/>
              <a:t>37</a:t>
            </a:fld>
            <a:endParaRPr lang="en-US"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7391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0971C9-AC22-47C9-AFB7-C7D30B80462E}" type="slidenum">
              <a:rPr lang="en-US" altLang="cs-CZ" smtClean="0"/>
              <a:pPr/>
              <a:t>38</a:t>
            </a:fld>
            <a:endParaRPr lang="en-US"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6946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C40CD-742D-4928-A3C8-F447B7449C6D}" type="slidenum">
              <a:rPr lang="en-US" altLang="cs-CZ" smtClean="0"/>
              <a:pPr/>
              <a:t>39</a:t>
            </a:fld>
            <a:endParaRPr lang="en-US"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7432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C40CD-742D-4928-A3C8-F447B7449C6D}" type="slidenum">
              <a:rPr lang="en-US" altLang="cs-CZ" smtClean="0"/>
              <a:pPr/>
              <a:t>40</a:t>
            </a:fld>
            <a:endParaRPr lang="en-US"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95282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C40CD-742D-4928-A3C8-F447B7449C6D}" type="slidenum">
              <a:rPr lang="en-US" altLang="cs-CZ" smtClean="0"/>
              <a:pPr/>
              <a:t>41</a:t>
            </a:fld>
            <a:endParaRPr lang="en-US"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16966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8619BE-1F5E-4728-8D9C-95F3D0E6BED2}" type="slidenum">
              <a:rPr lang="en-US" altLang="cs-CZ" smtClean="0"/>
              <a:pPr/>
              <a:t>42</a:t>
            </a:fld>
            <a:endParaRPr lang="en-US"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87666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8619BE-1F5E-4728-8D9C-95F3D0E6BED2}" type="slidenum">
              <a:rPr lang="en-US" altLang="cs-CZ" smtClean="0"/>
              <a:pPr/>
              <a:t>43</a:t>
            </a:fld>
            <a:endParaRPr lang="en-US"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99623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8619BE-1F5E-4728-8D9C-95F3D0E6BED2}" type="slidenum">
              <a:rPr lang="en-US" altLang="cs-CZ" smtClean="0"/>
              <a:pPr/>
              <a:t>44</a:t>
            </a:fld>
            <a:endParaRPr lang="en-US"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990729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8619BE-1F5E-4728-8D9C-95F3D0E6BED2}" type="slidenum">
              <a:rPr lang="en-US" altLang="cs-CZ" smtClean="0"/>
              <a:pPr/>
              <a:t>45</a:t>
            </a:fld>
            <a:endParaRPr lang="en-US"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939337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8619BE-1F5E-4728-8D9C-95F3D0E6BED2}" type="slidenum">
              <a:rPr lang="en-US" altLang="cs-CZ" smtClean="0"/>
              <a:pPr/>
              <a:t>46</a:t>
            </a:fld>
            <a:endParaRPr lang="en-US"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76704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F219-CA6B-4CFA-A992-EAF3CAC3E781}" type="slidenum">
              <a:rPr lang="en-US" altLang="cs-CZ" smtClean="0"/>
              <a:pPr/>
              <a:t>5</a:t>
            </a:fld>
            <a:endParaRPr lang="en-US"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236737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CE805D-76DF-4436-8D3F-9AF29E956CA6}" type="slidenum">
              <a:rPr lang="en-US" altLang="cs-CZ" smtClean="0"/>
              <a:pPr/>
              <a:t>47</a:t>
            </a:fld>
            <a:endParaRPr lang="en-US"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074673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25112D-95A2-4F43-A832-D2F163F3CB46}" type="slidenum">
              <a:rPr lang="en-US" altLang="cs-CZ" smtClean="0"/>
              <a:pPr/>
              <a:t>48</a:t>
            </a:fld>
            <a:endParaRPr lang="en-US" alt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787872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C40CD-742D-4928-A3C8-F447B7449C6D}" type="slidenum">
              <a:rPr lang="en-US" altLang="cs-CZ" smtClean="0"/>
              <a:pPr/>
              <a:t>49</a:t>
            </a:fld>
            <a:endParaRPr lang="en-US"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75935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4CA874-4102-4D81-BE0B-79CAD1292435}" type="slidenum">
              <a:rPr lang="en-US" altLang="cs-CZ" smtClean="0"/>
              <a:pPr/>
              <a:t>50</a:t>
            </a:fld>
            <a:endParaRPr lang="en-US"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146936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3CFD21-4410-4E6E-B413-423C02C5BFD8}" type="slidenum">
              <a:rPr lang="en-US" altLang="cs-CZ" smtClean="0"/>
              <a:pPr/>
              <a:t>51</a:t>
            </a:fld>
            <a:endParaRPr lang="en-US"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927591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CE805D-76DF-4436-8D3F-9AF29E956CA6}" type="slidenum">
              <a:rPr lang="en-US" altLang="cs-CZ" smtClean="0"/>
              <a:pPr/>
              <a:t>52</a:t>
            </a:fld>
            <a:endParaRPr lang="en-US"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833034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CE805D-76DF-4436-8D3F-9AF29E956CA6}" type="slidenum">
              <a:rPr lang="en-US" altLang="cs-CZ" smtClean="0"/>
              <a:pPr/>
              <a:t>53</a:t>
            </a:fld>
            <a:endParaRPr lang="en-US"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640273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CE805D-76DF-4436-8D3F-9AF29E956CA6}" type="slidenum">
              <a:rPr lang="en-US" altLang="cs-CZ" smtClean="0"/>
              <a:pPr/>
              <a:t>54</a:t>
            </a:fld>
            <a:endParaRPr lang="en-US"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824123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CE805D-76DF-4436-8D3F-9AF29E956CA6}" type="slidenum">
              <a:rPr lang="en-US" altLang="cs-CZ" smtClean="0"/>
              <a:pPr/>
              <a:t>55</a:t>
            </a:fld>
            <a:endParaRPr lang="en-US"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23484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CE805D-76DF-4436-8D3F-9AF29E956CA6}" type="slidenum">
              <a:rPr lang="en-US" altLang="cs-CZ" smtClean="0"/>
              <a:pPr/>
              <a:t>56</a:t>
            </a:fld>
            <a:endParaRPr lang="en-US"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48987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F219-CA6B-4CFA-A992-EAF3CAC3E781}" type="slidenum">
              <a:rPr lang="en-US" altLang="cs-CZ" smtClean="0"/>
              <a:pPr/>
              <a:t>6</a:t>
            </a:fld>
            <a:endParaRPr lang="en-US"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36431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496B97-FE01-464C-8BF6-4973E51D21E2}" type="slidenum">
              <a:rPr lang="en-US" altLang="cs-CZ" smtClean="0"/>
              <a:pPr/>
              <a:t>57</a:t>
            </a:fld>
            <a:endParaRPr lang="en-US" alt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57043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EAFC90-FE14-4E49-B713-0CCE2D820C20}" type="slidenum">
              <a:rPr lang="en-US" altLang="cs-CZ" smtClean="0"/>
              <a:pPr/>
              <a:t>58</a:t>
            </a:fld>
            <a:endParaRPr lang="en-US"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76086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F9D20B-5F1B-4F46-AFCE-5910DAF5C243}" type="slidenum">
              <a:rPr lang="en-US" altLang="cs-CZ" smtClean="0"/>
              <a:pPr/>
              <a:t>59</a:t>
            </a:fld>
            <a:endParaRPr lang="en-US"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8462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F219-CA6B-4CFA-A992-EAF3CAC3E781}" type="slidenum">
              <a:rPr lang="en-US" altLang="cs-CZ" smtClean="0"/>
              <a:pPr/>
              <a:t>7</a:t>
            </a:fld>
            <a:endParaRPr lang="en-US"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2915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F219-CA6B-4CFA-A992-EAF3CAC3E781}" type="slidenum">
              <a:rPr lang="en-US" altLang="cs-CZ" smtClean="0"/>
              <a:pPr/>
              <a:t>8</a:t>
            </a:fld>
            <a:endParaRPr lang="en-US"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17582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F219-CA6B-4CFA-A992-EAF3CAC3E781}" type="slidenum">
              <a:rPr lang="en-US" altLang="cs-CZ" smtClean="0"/>
              <a:pPr/>
              <a:t>9</a:t>
            </a:fld>
            <a:endParaRPr lang="en-US"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1014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F219-CA6B-4CFA-A992-EAF3CAC3E781}" type="slidenum">
              <a:rPr lang="en-US" altLang="cs-CZ" smtClean="0"/>
              <a:pPr/>
              <a:t>10</a:t>
            </a:fld>
            <a:endParaRPr lang="en-US" altLang="cs-CZ"/>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800082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ur-lex.europa.eu/legal-content/cs/TXT/?uri=CELEX%3A32017R112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kschejbal.cz/vse-o-prospektu-cenneho-papiru-za-5-minu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fcr.cz/assets/cs/media/2023-04-13_Navrh-zakona-vlada.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fio.cz/akcie-investice/obchodovani-derivaty/investicni-certifikaty/typy-certifikatu/indexovy-certifika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fekta.cz/download/Dluhopisy/Emisni%20podminky%20-%20DRFG%20RealEstate%20-%206.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luhopisy.cz/clanek-korunove-dluhopis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eck-online.cz/bo/document-view.seam?documentId=mv2tgxzsgaytex3sga3dio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jakfinancovatfirmu.cz/mezzaninove-financovani/"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nb.cz/export/sites/cnb/cs/dohled-financni-trh/.galleries/vykon_dohledu/dohledove_benchmarky/download/dohledovy_benchmark_2019_0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Katedra obchodního práva</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1805940"/>
            <a:ext cx="11361600" cy="2266005"/>
          </a:xfrm>
        </p:spPr>
        <p:txBody>
          <a:bodyPr/>
          <a:lstStyle/>
          <a:p>
            <a:br>
              <a:rPr lang="cs-CZ" dirty="0"/>
            </a:br>
            <a:br>
              <a:rPr lang="cs-CZ" dirty="0"/>
            </a:br>
            <a:r>
              <a:rPr lang="cs-CZ" dirty="0"/>
              <a:t>Dluhopisy a certifikáty</a:t>
            </a:r>
            <a:br>
              <a:rPr lang="cs-CZ" dirty="0"/>
            </a:br>
            <a:br>
              <a:rPr lang="cs-CZ" dirty="0"/>
            </a:br>
            <a:endParaRPr lang="cs-CZ" dirty="0"/>
          </a:p>
        </p:txBody>
      </p:sp>
      <p:sp>
        <p:nvSpPr>
          <p:cNvPr id="5" name="Podnadpis 4"/>
          <p:cNvSpPr>
            <a:spLocks noGrp="1"/>
          </p:cNvSpPr>
          <p:nvPr>
            <p:ph type="subTitle" idx="1"/>
          </p:nvPr>
        </p:nvSpPr>
        <p:spPr>
          <a:xfrm>
            <a:off x="398502" y="4678680"/>
            <a:ext cx="11361600" cy="1280160"/>
          </a:xfrm>
        </p:spPr>
        <p:txBody>
          <a:bodyPr/>
          <a:lstStyle/>
          <a:p>
            <a:r>
              <a:rPr lang="cs-CZ" dirty="0"/>
              <a:t>Josef Kotásek</a:t>
            </a:r>
          </a:p>
        </p:txBody>
      </p:sp>
    </p:spTree>
    <p:extLst>
      <p:ext uri="{BB962C8B-B14F-4D97-AF65-F5344CB8AC3E}">
        <p14:creationId xmlns:p14="http://schemas.microsoft.com/office/powerpoint/2010/main" val="3403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eaLnBrk="1" hangingPunct="1"/>
            <a:r>
              <a:rPr lang="cs-CZ" altLang="cs-CZ" dirty="0">
                <a:solidFill>
                  <a:srgbClr val="7B9899"/>
                </a:solidFill>
              </a:rPr>
              <a:t>Podlimitní emise po novele </a:t>
            </a:r>
            <a:endParaRPr lang="en-US" altLang="cs-CZ" dirty="0">
              <a:solidFill>
                <a:srgbClr val="7B9899"/>
              </a:solidFill>
            </a:endParaRPr>
          </a:p>
        </p:txBody>
      </p:sp>
      <p:sp>
        <p:nvSpPr>
          <p:cNvPr id="19459" name="Rectangle 3"/>
          <p:cNvSpPr>
            <a:spLocks noGrp="1" noChangeArrowheads="1"/>
          </p:cNvSpPr>
          <p:nvPr>
            <p:ph sz="quarter" idx="1"/>
          </p:nvPr>
        </p:nvSpPr>
        <p:spPr>
          <a:xfrm>
            <a:off x="449580" y="1257300"/>
            <a:ext cx="11338560" cy="5124450"/>
          </a:xfrm>
        </p:spPr>
        <p:txBody>
          <a:bodyPr/>
          <a:lstStyle/>
          <a:p>
            <a:r>
              <a:rPr lang="cs-CZ" b="1" dirty="0"/>
              <a:t>Emitenti</a:t>
            </a:r>
            <a:r>
              <a:rPr lang="cs-CZ" dirty="0"/>
              <a:t> podlimitních emisí dluhopisů </a:t>
            </a:r>
            <a:r>
              <a:rPr lang="cs-CZ" b="1" dirty="0"/>
              <a:t>povinně zveřejňují</a:t>
            </a:r>
            <a:r>
              <a:rPr lang="cs-CZ" dirty="0"/>
              <a:t> na svých webových stránkách </a:t>
            </a:r>
            <a:r>
              <a:rPr lang="cs-CZ" b="1" dirty="0"/>
              <a:t>emisní podmínky dluhopisů a </a:t>
            </a:r>
            <a:r>
              <a:rPr lang="cs-CZ" dirty="0"/>
              <a:t>případné</a:t>
            </a:r>
            <a:r>
              <a:rPr lang="cs-CZ" b="1" dirty="0"/>
              <a:t> další dokumenty</a:t>
            </a:r>
            <a:r>
              <a:rPr lang="cs-CZ" dirty="0"/>
              <a:t>, na které emisní podmínky odkazují.</a:t>
            </a:r>
          </a:p>
          <a:p>
            <a:r>
              <a:rPr lang="cs-CZ" dirty="0"/>
              <a:t>Zkrácený rozsah emisních podmínek</a:t>
            </a:r>
          </a:p>
          <a:p>
            <a:r>
              <a:rPr lang="cs-CZ" dirty="0"/>
              <a:t>Osoby nabízející podlimitní emise dluhopisů uveřejní EP v nezměněné podobě alespoň po dobu nabízení a 12 měsíců poté.</a:t>
            </a:r>
          </a:p>
          <a:p>
            <a:r>
              <a:rPr lang="cs-CZ" dirty="0"/>
              <a:t>Sankce pokutou ČNB až do výše 1 mil. Kč. </a:t>
            </a:r>
          </a:p>
        </p:txBody>
      </p:sp>
    </p:spTree>
    <p:extLst>
      <p:ext uri="{BB962C8B-B14F-4D97-AF65-F5344CB8AC3E}">
        <p14:creationId xmlns:p14="http://schemas.microsoft.com/office/powerpoint/2010/main" val="39733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eaLnBrk="1" hangingPunct="1"/>
            <a:r>
              <a:rPr lang="cs-CZ" altLang="cs-CZ" dirty="0">
                <a:solidFill>
                  <a:srgbClr val="7B9899"/>
                </a:solidFill>
              </a:rPr>
              <a:t>„Něco jako prospekt“ </a:t>
            </a:r>
            <a:endParaRPr lang="en-US" altLang="cs-CZ" dirty="0">
              <a:solidFill>
                <a:srgbClr val="7B9899"/>
              </a:solidFill>
            </a:endParaRPr>
          </a:p>
        </p:txBody>
      </p:sp>
      <p:sp>
        <p:nvSpPr>
          <p:cNvPr id="19459" name="Rectangle 3"/>
          <p:cNvSpPr>
            <a:spLocks noGrp="1" noChangeArrowheads="1"/>
          </p:cNvSpPr>
          <p:nvPr>
            <p:ph sz="quarter" idx="1"/>
          </p:nvPr>
        </p:nvSpPr>
        <p:spPr>
          <a:xfrm>
            <a:off x="449580" y="1257300"/>
            <a:ext cx="11338560" cy="5124450"/>
          </a:xfrm>
        </p:spPr>
        <p:txBody>
          <a:bodyPr/>
          <a:lstStyle/>
          <a:p>
            <a:r>
              <a:rPr lang="cs-CZ" dirty="0"/>
              <a:t>Balíček novel 2023, rozvoje finančního trhu</a:t>
            </a:r>
          </a:p>
          <a:p>
            <a:r>
              <a:rPr lang="cs-CZ" dirty="0"/>
              <a:t>Zvýšená transparentnost a informační povinnosti</a:t>
            </a:r>
          </a:p>
          <a:p>
            <a:r>
              <a:rPr lang="cs-CZ" dirty="0"/>
              <a:t>Podrobnější informace o emitentovi / zkušenosti vedení</a:t>
            </a:r>
          </a:p>
          <a:p>
            <a:r>
              <a:rPr lang="cs-CZ" dirty="0"/>
              <a:t>Povinnost informovat o finančním stavu (i ručitele)</a:t>
            </a:r>
          </a:p>
          <a:p>
            <a:r>
              <a:rPr lang="cs-CZ" dirty="0"/>
              <a:t>Povinnost zveřejnění (web)</a:t>
            </a:r>
          </a:p>
          <a:p>
            <a:r>
              <a:rPr lang="cs-CZ" dirty="0"/>
              <a:t>Pravidla pro využití výtěžku z emise</a:t>
            </a:r>
          </a:p>
          <a:p>
            <a:r>
              <a:rPr lang="cs-CZ" dirty="0"/>
              <a:t>Cíl, účinnost a sankce, § 40a – neuveřejnění emisních podmínek – až 1 </a:t>
            </a:r>
            <a:r>
              <a:rPr lang="cs-CZ" dirty="0" err="1"/>
              <a:t>Mio</a:t>
            </a:r>
            <a:r>
              <a:rPr lang="cs-CZ" dirty="0"/>
              <a:t> Kč</a:t>
            </a:r>
          </a:p>
        </p:txBody>
      </p:sp>
    </p:spTree>
    <p:extLst>
      <p:ext uri="{BB962C8B-B14F-4D97-AF65-F5344CB8AC3E}">
        <p14:creationId xmlns:p14="http://schemas.microsoft.com/office/powerpoint/2010/main" val="43060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914400" y="260349"/>
            <a:ext cx="9304020" cy="539750"/>
          </a:xfrm>
        </p:spPr>
        <p:txBody>
          <a:bodyPr/>
          <a:lstStyle/>
          <a:p>
            <a:pPr algn="just" eaLnBrk="1" hangingPunct="1"/>
            <a:r>
              <a:rPr lang="cs-CZ" altLang="cs-CZ" dirty="0">
                <a:solidFill>
                  <a:srgbClr val="7B9899"/>
                </a:solidFill>
              </a:rPr>
              <a:t>Nadlimitní emise</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669303" y="990600"/>
            <a:ext cx="10718276" cy="5607051"/>
          </a:xfrm>
        </p:spPr>
        <p:txBody>
          <a:bodyPr/>
          <a:lstStyle/>
          <a:p>
            <a:r>
              <a:rPr lang="cs-CZ" sz="2200" dirty="0"/>
              <a:t>Nařízení Evropského parlamentu a Rady 2017/1129 o prospektu</a:t>
            </a:r>
          </a:p>
          <a:p>
            <a:r>
              <a:rPr lang="cs-CZ" sz="2200" dirty="0"/>
              <a:t>Nařízení Komise v přenesené pravomoci (regulační technické normy pro klíčové finanční informace ve shrnutí prospektu, zveřejňování a klasifikaci prospektů, propagační sdělení, dodatky) </a:t>
            </a:r>
          </a:p>
          <a:p>
            <a:r>
              <a:rPr lang="cs-CZ" sz="2200" dirty="0"/>
              <a:t>Nařízení Komise 2019/980 (obsah, kontrola a schválení prospektu) </a:t>
            </a:r>
          </a:p>
          <a:p>
            <a:r>
              <a:rPr lang="cs-CZ" sz="2200" dirty="0"/>
              <a:t>ESMA </a:t>
            </a:r>
            <a:r>
              <a:rPr lang="cs-CZ" sz="2200" dirty="0" err="1"/>
              <a:t>Questions</a:t>
            </a:r>
            <a:r>
              <a:rPr lang="cs-CZ" sz="2200" dirty="0"/>
              <a:t> and </a:t>
            </a:r>
            <a:r>
              <a:rPr lang="cs-CZ" sz="2200" dirty="0" err="1"/>
              <a:t>Answers</a:t>
            </a:r>
            <a:r>
              <a:rPr lang="cs-CZ" sz="2200" dirty="0"/>
              <a:t>: </a:t>
            </a:r>
            <a:r>
              <a:rPr lang="cs-CZ" sz="2200" dirty="0" err="1"/>
              <a:t>Prospectuses</a:t>
            </a:r>
            <a:r>
              <a:rPr lang="cs-CZ" sz="2200" dirty="0"/>
              <a:t> ze dne 8. dubna 2019</a:t>
            </a:r>
          </a:p>
          <a:p>
            <a:r>
              <a:rPr lang="cs-CZ" sz="2200" dirty="0"/>
              <a:t>ESMA </a:t>
            </a:r>
            <a:r>
              <a:rPr lang="cs-CZ" sz="2200" dirty="0" err="1"/>
              <a:t>Questions</a:t>
            </a:r>
            <a:r>
              <a:rPr lang="cs-CZ" sz="2200" dirty="0"/>
              <a:t> and </a:t>
            </a:r>
            <a:r>
              <a:rPr lang="cs-CZ" sz="2200" dirty="0" err="1"/>
              <a:t>Answers</a:t>
            </a:r>
            <a:r>
              <a:rPr lang="cs-CZ" sz="2200" dirty="0"/>
              <a:t> on </a:t>
            </a:r>
            <a:r>
              <a:rPr lang="cs-CZ" sz="2200" dirty="0" err="1"/>
              <a:t>the</a:t>
            </a:r>
            <a:r>
              <a:rPr lang="cs-CZ" sz="2200" dirty="0"/>
              <a:t> </a:t>
            </a:r>
            <a:r>
              <a:rPr lang="cs-CZ" sz="2200" dirty="0" err="1"/>
              <a:t>Prospectus</a:t>
            </a:r>
            <a:r>
              <a:rPr lang="cs-CZ" sz="2200" dirty="0"/>
              <a:t> </a:t>
            </a:r>
            <a:r>
              <a:rPr lang="cs-CZ" sz="2200" dirty="0" err="1"/>
              <a:t>Regulation</a:t>
            </a:r>
            <a:endParaRPr lang="cs-CZ" sz="2200" dirty="0"/>
          </a:p>
          <a:p>
            <a:r>
              <a:rPr lang="cs-CZ" sz="2200" dirty="0"/>
              <a:t>Obecné pokyny ESMA k alternativním výkonnostním ukazatelům</a:t>
            </a:r>
          </a:p>
          <a:p>
            <a:r>
              <a:rPr lang="cs-CZ" sz="2200" dirty="0"/>
              <a:t>ESMA update </a:t>
            </a:r>
            <a:r>
              <a:rPr lang="cs-CZ" sz="2200" dirty="0" err="1"/>
              <a:t>of</a:t>
            </a:r>
            <a:r>
              <a:rPr lang="cs-CZ" sz="2200" dirty="0"/>
              <a:t> </a:t>
            </a:r>
            <a:r>
              <a:rPr lang="cs-CZ" sz="2200" dirty="0" err="1"/>
              <a:t>the</a:t>
            </a:r>
            <a:r>
              <a:rPr lang="cs-CZ" sz="2200" dirty="0"/>
              <a:t> CESR </a:t>
            </a:r>
            <a:r>
              <a:rPr lang="cs-CZ" sz="2200" dirty="0" err="1"/>
              <a:t>Recommendations</a:t>
            </a:r>
            <a:endParaRPr lang="cs-CZ" altLang="cs-CZ"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533400" y="152400"/>
            <a:ext cx="9677400" cy="539750"/>
          </a:xfrm>
        </p:spPr>
        <p:txBody>
          <a:bodyPr/>
          <a:lstStyle/>
          <a:p>
            <a:pPr algn="just" eaLnBrk="1" hangingPunct="1"/>
            <a:r>
              <a:rPr lang="cs-CZ" altLang="cs-CZ" dirty="0">
                <a:solidFill>
                  <a:srgbClr val="7B9899"/>
                </a:solidFill>
              </a:rPr>
              <a:t>Nařízení o prospektu</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249732" y="944880"/>
            <a:ext cx="11274457" cy="5579745"/>
          </a:xfrm>
        </p:spPr>
        <p:txBody>
          <a:bodyPr/>
          <a:lstStyle/>
          <a:p>
            <a:r>
              <a:rPr lang="cs-CZ" altLang="cs-CZ" sz="2400" dirty="0"/>
              <a:t>Nařízení o prospektu nahrazuje dřívější směrnici. </a:t>
            </a:r>
          </a:p>
          <a:p>
            <a:r>
              <a:rPr lang="cs-CZ" altLang="cs-CZ" sz="2400" dirty="0"/>
              <a:t>Všechny vydávané prospekty (právně závazné dokumenty, vydávané kompetentní autoritou společnostem za účelem možnosti obchodování jejich akcií na kapitálových trzích) poskytnou jasnou, harmonizovanou informaci o společnosti a zároveň zjednoduší a zlevní přístup podniků k financím na kapitálových trzích.  </a:t>
            </a:r>
          </a:p>
          <a:p>
            <a:r>
              <a:rPr lang="cs-CZ" altLang="cs-CZ" sz="2400" dirty="0"/>
              <a:t>Cíle: snížit fragmentaci finančních trhů, zvýšit ochranu investorů na kapitálových trzích a zjednodušit a zlevnit vydávání prospektu.</a:t>
            </a:r>
          </a:p>
          <a:p>
            <a:endParaRPr lang="cs-CZ" altLang="cs-CZ" sz="2200" dirty="0"/>
          </a:p>
        </p:txBody>
      </p:sp>
    </p:spTree>
    <p:extLst>
      <p:ext uri="{BB962C8B-B14F-4D97-AF65-F5344CB8AC3E}">
        <p14:creationId xmlns:p14="http://schemas.microsoft.com/office/powerpoint/2010/main" val="128257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1981200" y="152400"/>
            <a:ext cx="8229600" cy="539750"/>
          </a:xfrm>
        </p:spPr>
        <p:txBody>
          <a:bodyPr/>
          <a:lstStyle/>
          <a:p>
            <a:pPr algn="just" eaLnBrk="1" hangingPunct="1"/>
            <a:r>
              <a:rPr lang="cs-CZ" altLang="cs-CZ" dirty="0">
                <a:solidFill>
                  <a:srgbClr val="7B9899"/>
                </a:solidFill>
              </a:rPr>
              <a:t>Význam prospektu pro investory</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669303" y="765176"/>
            <a:ext cx="10718276" cy="5832475"/>
          </a:xfrm>
        </p:spPr>
        <p:txBody>
          <a:bodyPr/>
          <a:lstStyle/>
          <a:p>
            <a:r>
              <a:rPr lang="cs-CZ" sz="2200" dirty="0"/>
              <a:t>ČNB v rámci řízení o schválení prospektu  neposuzuje hospodářské výsledky ani finanční situaci emitenta a schválením prospektu </a:t>
            </a:r>
            <a:r>
              <a:rPr lang="cs-CZ" sz="2200" b="1" dirty="0"/>
              <a:t>negarantuje budoucí ziskovost emitenta či schopnost splatit výnosy </a:t>
            </a:r>
            <a:r>
              <a:rPr lang="cs-CZ" sz="2200" dirty="0"/>
              <a:t>nebo jmenovitou hodnotu cenného papíru.  </a:t>
            </a:r>
          </a:p>
          <a:p>
            <a:r>
              <a:rPr lang="cs-CZ" sz="2200" dirty="0"/>
              <a:t>Schválením prospektu cenného papíru ČNB p</a:t>
            </a:r>
            <a:r>
              <a:rPr lang="cs-CZ" sz="2200" b="1" dirty="0"/>
              <a:t>ouze osvědčuje</a:t>
            </a:r>
            <a:r>
              <a:rPr lang="cs-CZ" sz="2200" dirty="0"/>
              <a:t>, že prospekt splňuje normy týkající se úplnosti, srozumitelnosti a soudržnosti požadované Nařízením o prospektu a dalšími příslušnými právními předpisy, tedy že obsahuje </a:t>
            </a:r>
            <a:r>
              <a:rPr lang="cs-CZ" sz="2200" b="1" dirty="0"/>
              <a:t>nezbytné informace</a:t>
            </a:r>
            <a:r>
              <a:rPr lang="cs-CZ" sz="2200" dirty="0"/>
              <a:t>, které jsou podstatné pro to, aby investor informovaně posoudil emitenta, cenné papíry, které mají být předmětem veřejné nabídky, resp. přijetí k obchodování naregulovaném trhu i samotnou nabídku cenných papírů. </a:t>
            </a:r>
          </a:p>
          <a:p>
            <a:r>
              <a:rPr lang="cs-CZ" sz="2200" dirty="0"/>
              <a:t>Investor by měl vždy výhodnost investice posuzovat na základě znalosti celého obsahu prospektu. (stanovisko ČNB)</a:t>
            </a:r>
            <a:endParaRPr lang="cs-CZ" altLang="cs-CZ" sz="2200" dirty="0"/>
          </a:p>
        </p:txBody>
      </p:sp>
    </p:spTree>
    <p:extLst>
      <p:ext uri="{BB962C8B-B14F-4D97-AF65-F5344CB8AC3E}">
        <p14:creationId xmlns:p14="http://schemas.microsoft.com/office/powerpoint/2010/main" val="171887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1981200" y="152400"/>
            <a:ext cx="8229600" cy="539750"/>
          </a:xfrm>
        </p:spPr>
        <p:txBody>
          <a:bodyPr/>
          <a:lstStyle/>
          <a:p>
            <a:pPr algn="just" eaLnBrk="1" hangingPunct="1"/>
            <a:r>
              <a:rPr lang="cs-CZ" altLang="cs-CZ" dirty="0">
                <a:solidFill>
                  <a:srgbClr val="7B9899"/>
                </a:solidFill>
              </a:rPr>
              <a:t>Obsah prospektu – Příloha I</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669303" y="765176"/>
            <a:ext cx="10718276" cy="5832475"/>
          </a:xfrm>
        </p:spPr>
        <p:txBody>
          <a:bodyPr/>
          <a:lstStyle/>
          <a:p>
            <a:pPr marL="72000" indent="0">
              <a:buNone/>
            </a:pPr>
            <a:r>
              <a:rPr lang="cs-CZ" altLang="cs-CZ" sz="2200" dirty="0">
                <a:hlinkClick r:id="rId3"/>
              </a:rPr>
              <a:t>https://eur-lex.europa.eu/legal-content/cs/TXT/?uri=CELEX%3A32017R1129</a:t>
            </a:r>
            <a:endParaRPr lang="cs-CZ" altLang="cs-CZ" sz="2200" dirty="0"/>
          </a:p>
          <a:p>
            <a:pPr marL="72000" indent="0">
              <a:buNone/>
            </a:pPr>
            <a:r>
              <a:rPr lang="cs-CZ" altLang="cs-CZ" sz="2200" dirty="0"/>
              <a:t>Obsahuje:</a:t>
            </a:r>
          </a:p>
          <a:p>
            <a:r>
              <a:rPr lang="cs-CZ" sz="2400" dirty="0"/>
              <a:t>stručnou charakteristiku emitenta, rizik spojených s majetkem, závazky a finanční situací,</a:t>
            </a:r>
          </a:p>
          <a:p>
            <a:r>
              <a:rPr lang="cs-CZ" sz="2400" dirty="0"/>
              <a:t>stručný popis podstatných rizik emitenta,</a:t>
            </a:r>
          </a:p>
          <a:p>
            <a:r>
              <a:rPr lang="cs-CZ" sz="2400" dirty="0"/>
              <a:t>stručný popis podstatných rizik souvisejících s investicí,</a:t>
            </a:r>
          </a:p>
          <a:p>
            <a:r>
              <a:rPr lang="cs-CZ" sz="2400" dirty="0"/>
              <a:t>důvody veřejné nabídky, způsob, jakým emitent použije výnosy nabídky.</a:t>
            </a:r>
          </a:p>
          <a:p>
            <a:pPr marL="72000" indent="0">
              <a:buNone/>
            </a:pPr>
            <a:r>
              <a:rPr lang="cs-CZ" sz="2400" dirty="0"/>
              <a:t>ČNB oznámí rozhodnutí týkající se schválení prospektu do deseti pracovních dnů po předložení návrhu prospektu. (poplatek 10 tis. / 5tis.)</a:t>
            </a:r>
            <a:endParaRPr lang="cs-CZ" altLang="cs-CZ" sz="2200" dirty="0"/>
          </a:p>
          <a:p>
            <a:pPr marL="72000" indent="0">
              <a:buNone/>
            </a:pPr>
            <a:r>
              <a:rPr lang="cs-CZ" altLang="cs-CZ" sz="2200" dirty="0"/>
              <a:t>Prospekt platí 12 měsíců</a:t>
            </a:r>
          </a:p>
          <a:p>
            <a:pPr marL="72000" indent="0">
              <a:buNone/>
            </a:pPr>
            <a:endParaRPr lang="cs-CZ" altLang="cs-CZ" sz="2200" dirty="0"/>
          </a:p>
          <a:p>
            <a:pPr marL="72000" indent="0">
              <a:buNone/>
            </a:pPr>
            <a:endParaRPr lang="cs-CZ" altLang="cs-CZ" sz="2200" dirty="0"/>
          </a:p>
        </p:txBody>
      </p:sp>
    </p:spTree>
    <p:extLst>
      <p:ext uri="{BB962C8B-B14F-4D97-AF65-F5344CB8AC3E}">
        <p14:creationId xmlns:p14="http://schemas.microsoft.com/office/powerpoint/2010/main" val="265235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1981200" y="152400"/>
            <a:ext cx="8229600" cy="539750"/>
          </a:xfrm>
        </p:spPr>
        <p:txBody>
          <a:bodyPr/>
          <a:lstStyle/>
          <a:p>
            <a:pPr algn="just" eaLnBrk="1" hangingPunct="1"/>
            <a:r>
              <a:rPr lang="cs-CZ" altLang="cs-CZ" dirty="0">
                <a:solidFill>
                  <a:srgbClr val="7B9899"/>
                </a:solidFill>
              </a:rPr>
              <a:t>Doplněk a dodatek prospektu</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235670" y="765176"/>
            <a:ext cx="11538407" cy="5832475"/>
          </a:xfrm>
        </p:spPr>
        <p:txBody>
          <a:bodyPr/>
          <a:lstStyle/>
          <a:p>
            <a:pPr marL="72000" indent="0">
              <a:buNone/>
            </a:pPr>
            <a:r>
              <a:rPr lang="cs-CZ" sz="1900" b="1" u="sng" dirty="0"/>
              <a:t>Čl. 23 </a:t>
            </a:r>
            <a:r>
              <a:rPr lang="cs-CZ" sz="1900" dirty="0"/>
              <a:t>Každá </a:t>
            </a:r>
            <a:r>
              <a:rPr lang="cs-CZ" sz="1900" b="1" dirty="0"/>
              <a:t>významná nová skutečnost, podstatná chyba nebo podstatná nepřesnost týkající se informací uvedených v prospektu</a:t>
            </a:r>
            <a:r>
              <a:rPr lang="cs-CZ" sz="1900" dirty="0"/>
              <a:t>, které by mohly ovlivnit hodnocení CP a které se objevily nebo byly zjištěny od okamžiku, kdy byl prospekt schválen, do ukončení doby trvání nabídky nebo do okamžiku zahájení obchodování na regulovaném trhu, podle toho, co nastane později, se bez zbytečného odkladu uvedou v dodatku prospektu.</a:t>
            </a:r>
            <a:endParaRPr lang="cs-CZ" sz="1900" b="1" u="sng" dirty="0"/>
          </a:p>
          <a:p>
            <a:pPr marL="72000" indent="0">
              <a:buNone/>
            </a:pPr>
            <a:r>
              <a:rPr lang="cs-CZ" sz="1900" b="1" u="sng" dirty="0"/>
              <a:t>Doplněk</a:t>
            </a:r>
            <a:r>
              <a:rPr lang="cs-CZ" sz="1900" dirty="0"/>
              <a:t> dluhopisového programu specifikuje parametry konkrétní emise v rámci dluhopisového programu pokrytého základním prospektem. Doplněk každé emise se stává součástí základního prospektu a spolu s ním musí být uveřejněn. Musí být zaslán ČNB na vědomí.</a:t>
            </a:r>
          </a:p>
          <a:p>
            <a:pPr marL="72000" indent="0">
              <a:buNone/>
            </a:pPr>
            <a:r>
              <a:rPr lang="cs-CZ" sz="1900" b="1" u="sng" dirty="0"/>
              <a:t>Dodatek</a:t>
            </a:r>
            <a:r>
              <a:rPr lang="cs-CZ" sz="1900" dirty="0"/>
              <a:t> prospektu nebo základního prospektu se vyhotovuje tehdy, pokud po dobu platnosti prospektu nebo základního prospektu dojde k podstatné změně v některé skutečnosti uvedené v prospektu nebo byl-li zjištěn významně nepřesný údaj a tato změna nebo nepřesnost by mohly ovlivnit hodnocení cenného papíru.</a:t>
            </a:r>
          </a:p>
          <a:p>
            <a:pPr marL="72000" indent="0">
              <a:buNone/>
            </a:pPr>
            <a:r>
              <a:rPr lang="cs-CZ" altLang="cs-CZ" sz="1900" dirty="0">
                <a:hlinkClick r:id="rId3"/>
              </a:rPr>
              <a:t>https://akschejbal.cz/vse-o-prospektu-cenneho-papiru-za-5-minut</a:t>
            </a:r>
            <a:endParaRPr lang="cs-CZ" altLang="cs-CZ" sz="1900" dirty="0"/>
          </a:p>
          <a:p>
            <a:pPr marL="72000" indent="0">
              <a:buNone/>
            </a:pPr>
            <a:endParaRPr lang="cs-CZ" altLang="cs-CZ" sz="2200" dirty="0"/>
          </a:p>
          <a:p>
            <a:pPr marL="72000" indent="0">
              <a:buNone/>
            </a:pPr>
            <a:endParaRPr lang="cs-CZ" altLang="cs-CZ" sz="2200" dirty="0"/>
          </a:p>
        </p:txBody>
      </p:sp>
    </p:spTree>
    <p:extLst>
      <p:ext uri="{BB962C8B-B14F-4D97-AF65-F5344CB8AC3E}">
        <p14:creationId xmlns:p14="http://schemas.microsoft.com/office/powerpoint/2010/main" val="104082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810705" y="152400"/>
            <a:ext cx="10407192" cy="539750"/>
          </a:xfrm>
        </p:spPr>
        <p:txBody>
          <a:bodyPr/>
          <a:lstStyle/>
          <a:p>
            <a:pPr algn="just" eaLnBrk="1" hangingPunct="1"/>
            <a:r>
              <a:rPr lang="cs-CZ" altLang="cs-CZ" dirty="0">
                <a:solidFill>
                  <a:srgbClr val="7B9899"/>
                </a:solidFill>
              </a:rPr>
              <a:t>Hlavní výjimky z prospektové povinnosti</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669303" y="765176"/>
            <a:ext cx="10859678" cy="5832475"/>
          </a:xfrm>
        </p:spPr>
        <p:txBody>
          <a:bodyPr/>
          <a:lstStyle/>
          <a:p>
            <a:r>
              <a:rPr lang="cs-CZ" sz="2600" dirty="0"/>
              <a:t>Dle čl. 3 odst. 1 Nařízení o prospektu lze v Unii veřejně nabízet CP, jako jsou akcie a dluhopisy, pouze po předchozím uveřejnění jejich prospektu schváleného ČNB, případně jiným orgánem dohledu v EU. </a:t>
            </a:r>
          </a:p>
          <a:p>
            <a:pPr marL="72000" indent="0">
              <a:buNone/>
            </a:pPr>
            <a:r>
              <a:rPr lang="cs-CZ" sz="2600" dirty="0"/>
              <a:t>nejčastější výjimky: </a:t>
            </a:r>
          </a:p>
          <a:p>
            <a:r>
              <a:rPr lang="cs-CZ" sz="2600" dirty="0"/>
              <a:t>čl. 1 odst. 3 „veřejné nabídky cenných papírů s celkovou hodnota protiplnění v Unii nižší než 1 mil EUR/12 měsíců (de minimis);</a:t>
            </a:r>
          </a:p>
          <a:p>
            <a:r>
              <a:rPr lang="cs-CZ" sz="2600" dirty="0"/>
              <a:t>čl. 1 odst. 4 písm. b) „určenou méně než 150 fyzickým nebo právnickým osobám v jednom členském státě jiným než kvalifikovaným investorům“.</a:t>
            </a:r>
          </a:p>
          <a:p>
            <a:r>
              <a:rPr lang="cs-CZ" altLang="cs-CZ" sz="2600" dirty="0"/>
              <a:t>Čl. 1 odst. 4 písm. c) a d) Jednotková jmenovitá hodnota 100tis. EUR a vyšší/protiplnění min. 100 tis. EUR/investora</a:t>
            </a:r>
          </a:p>
        </p:txBody>
      </p:sp>
    </p:spTree>
    <p:extLst>
      <p:ext uri="{BB962C8B-B14F-4D97-AF65-F5344CB8AC3E}">
        <p14:creationId xmlns:p14="http://schemas.microsoft.com/office/powerpoint/2010/main" val="1762082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575035" y="152400"/>
            <a:ext cx="10718276" cy="539750"/>
          </a:xfrm>
        </p:spPr>
        <p:txBody>
          <a:bodyPr/>
          <a:lstStyle/>
          <a:p>
            <a:pPr algn="just" eaLnBrk="1" hangingPunct="1"/>
            <a:r>
              <a:rPr lang="cs-CZ" altLang="cs-CZ" dirty="0">
                <a:solidFill>
                  <a:srgbClr val="7B9899"/>
                </a:solidFill>
              </a:rPr>
              <a:t>Více emisí v kalendářním roce?</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669303" y="1150070"/>
            <a:ext cx="10718276" cy="5447581"/>
          </a:xfrm>
        </p:spPr>
        <p:txBody>
          <a:bodyPr/>
          <a:lstStyle/>
          <a:p>
            <a:pPr marL="72000" indent="0">
              <a:buNone/>
            </a:pPr>
            <a:r>
              <a:rPr lang="cs-CZ" dirty="0"/>
              <a:t>V případě více emisí cenných papírů nutno počítat všechny cenné papíry stejného emitenta vykazující následující znaky (jednotící prvky):</a:t>
            </a:r>
          </a:p>
          <a:p>
            <a:pPr>
              <a:buFontTx/>
              <a:buChar char="-"/>
            </a:pPr>
            <a:r>
              <a:rPr lang="cs-CZ" dirty="0"/>
              <a:t>jedná se o cenné papíry stejného druhu, </a:t>
            </a:r>
          </a:p>
          <a:p>
            <a:pPr>
              <a:buFontTx/>
              <a:buChar char="-"/>
            </a:pPr>
            <a:r>
              <a:rPr lang="cs-CZ" dirty="0"/>
              <a:t>je mezi nimi dána úzká časová souvislost,</a:t>
            </a:r>
          </a:p>
          <a:p>
            <a:pPr>
              <a:buFontTx/>
              <a:buChar char="-"/>
            </a:pPr>
            <a:r>
              <a:rPr lang="cs-CZ" dirty="0"/>
              <a:t>tyto cenné papíry jsou z pohledu investora rámcově zaměnitelné a</a:t>
            </a:r>
          </a:p>
          <a:p>
            <a:pPr>
              <a:buFontTx/>
              <a:buChar char="-"/>
            </a:pPr>
            <a:r>
              <a:rPr lang="cs-CZ" dirty="0"/>
              <a:t>není zde ekonomický důvod pro to, aby byly takové cenné papíry vydány ve více emisích.</a:t>
            </a:r>
            <a:endParaRPr lang="cs-CZ" altLang="cs-CZ" sz="2200" dirty="0"/>
          </a:p>
        </p:txBody>
      </p:sp>
    </p:spTree>
    <p:extLst>
      <p:ext uri="{BB962C8B-B14F-4D97-AF65-F5344CB8AC3E}">
        <p14:creationId xmlns:p14="http://schemas.microsoft.com/office/powerpoint/2010/main" val="395097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B8D06B8-082C-405D-91F9-8B9F72817E25}"/>
              </a:ext>
            </a:extLst>
          </p:cNvPr>
          <p:cNvSpPr>
            <a:spLocks noGrp="1"/>
          </p:cNvSpPr>
          <p:nvPr>
            <p:ph type="title"/>
          </p:nvPr>
        </p:nvSpPr>
        <p:spPr>
          <a:xfrm>
            <a:off x="575035" y="152400"/>
            <a:ext cx="10718276" cy="539750"/>
          </a:xfrm>
        </p:spPr>
        <p:txBody>
          <a:bodyPr/>
          <a:lstStyle/>
          <a:p>
            <a:pPr algn="just" eaLnBrk="1" hangingPunct="1"/>
            <a:r>
              <a:rPr lang="cs-CZ" altLang="cs-CZ" dirty="0">
                <a:solidFill>
                  <a:srgbClr val="7B9899"/>
                </a:solidFill>
              </a:rPr>
              <a:t>Limit 1 </a:t>
            </a:r>
            <a:r>
              <a:rPr lang="cs-CZ" altLang="cs-CZ" dirty="0" err="1">
                <a:solidFill>
                  <a:srgbClr val="7B9899"/>
                </a:solidFill>
              </a:rPr>
              <a:t>Mio</a:t>
            </a:r>
            <a:r>
              <a:rPr lang="cs-CZ" altLang="cs-CZ" dirty="0">
                <a:solidFill>
                  <a:srgbClr val="7B9899"/>
                </a:solidFill>
              </a:rPr>
              <a:t> EUR a další emise</a:t>
            </a:r>
          </a:p>
        </p:txBody>
      </p:sp>
      <p:sp>
        <p:nvSpPr>
          <p:cNvPr id="44035" name="Zástupný symbol pro obsah 2">
            <a:extLst>
              <a:ext uri="{FF2B5EF4-FFF2-40B4-BE49-F238E27FC236}">
                <a16:creationId xmlns:a16="http://schemas.microsoft.com/office/drawing/2014/main" id="{4D6812EF-6B20-4C2C-9949-4B9793FC6CC5}"/>
              </a:ext>
            </a:extLst>
          </p:cNvPr>
          <p:cNvSpPr>
            <a:spLocks noGrp="1"/>
          </p:cNvSpPr>
          <p:nvPr>
            <p:ph sz="quarter" idx="1"/>
          </p:nvPr>
        </p:nvSpPr>
        <p:spPr>
          <a:xfrm>
            <a:off x="443060" y="999242"/>
            <a:ext cx="11293311" cy="5598410"/>
          </a:xfrm>
        </p:spPr>
        <p:txBody>
          <a:bodyPr/>
          <a:lstStyle/>
          <a:p>
            <a:pPr marL="72000" indent="0">
              <a:buNone/>
            </a:pPr>
            <a:r>
              <a:rPr lang="cs-CZ" sz="2200" dirty="0"/>
              <a:t>Emitent nabídne dne 1. 1. 2019 emisi dluhopisů o celkové výši protiplnění 800000 EUR. V polovině 2020 zamýšlí emitent pokračovat v dluhopisovém financování a dne 1. 8. 2020 hodlá veřejnosti nabídnout </a:t>
            </a:r>
            <a:r>
              <a:rPr lang="cs-CZ" sz="2200" b="1" dirty="0"/>
              <a:t>další emisi dluhopisů</a:t>
            </a:r>
            <a:r>
              <a:rPr lang="cs-CZ" sz="2200" dirty="0"/>
              <a:t>, s využitím </a:t>
            </a:r>
            <a:r>
              <a:rPr lang="cs-CZ" sz="2200" b="1" dirty="0"/>
              <a:t>výjimky de </a:t>
            </a:r>
            <a:r>
              <a:rPr lang="cs-CZ" sz="2200" b="1" dirty="0" err="1"/>
              <a:t>minimis</a:t>
            </a:r>
            <a:r>
              <a:rPr lang="cs-CZ" sz="2200" dirty="0"/>
              <a:t>. Vzhledem k tomu, že emitent evidoval ke dni 1. 8. 2019 z původní nabídky objem upsaných dluhopisů ve výši 500000EUR a </a:t>
            </a:r>
            <a:r>
              <a:rPr lang="cs-CZ" sz="2200" b="1" dirty="0"/>
              <a:t>stále tedy nabízí dluhopisy ve výši 300000 EUR</a:t>
            </a:r>
            <a:r>
              <a:rPr lang="cs-CZ" sz="2200" dirty="0"/>
              <a:t>, nesmí výše protiplnění dluhopisů nově nabídnutých k 1.8.2020 převýšit částku 700000 EUR. V opačném případě by totiž po sečtení objemu dosud neupsaných dluhopisů z první emise (300000 EUR) s nově nabízenou emisí dluhopisů (&gt; 700000 EUR) došlo k předkročené limitní částky 1000000 EUR a emitentovi by vznikla v souvislosti s nabídkou těchto dluhopisů povinnost uveřejnit jejich prospekt. (stanovisko ČNB) </a:t>
            </a:r>
            <a:endParaRPr lang="cs-CZ" altLang="cs-CZ" sz="2200" dirty="0"/>
          </a:p>
        </p:txBody>
      </p:sp>
    </p:spTree>
    <p:extLst>
      <p:ext uri="{BB962C8B-B14F-4D97-AF65-F5344CB8AC3E}">
        <p14:creationId xmlns:p14="http://schemas.microsoft.com/office/powerpoint/2010/main" val="75540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20000" y="236220"/>
            <a:ext cx="10753200" cy="461665"/>
          </a:xfrm>
        </p:spPr>
        <p:txBody>
          <a:bodyPr/>
          <a:lstStyle/>
          <a:p>
            <a:pPr algn="just" eaLnBrk="1" hangingPunct="1"/>
            <a:r>
              <a:rPr lang="cs-CZ" altLang="cs-CZ" dirty="0">
                <a:solidFill>
                  <a:srgbClr val="7B9899"/>
                </a:solidFill>
              </a:rPr>
              <a:t>Právní úprava</a:t>
            </a:r>
            <a:endParaRPr lang="en-US" altLang="cs-CZ" dirty="0">
              <a:solidFill>
                <a:srgbClr val="7B9899"/>
              </a:solidFill>
            </a:endParaRPr>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495300" y="944880"/>
            <a:ext cx="11148060" cy="5913120"/>
          </a:xfrm>
        </p:spPr>
        <p:txBody>
          <a:bodyPr/>
          <a:lstStyle/>
          <a:p>
            <a:pPr algn="just"/>
            <a:r>
              <a:rPr lang="cs-CZ" altLang="cs-CZ" dirty="0"/>
              <a:t>ČR: vydávání dluhopisů ve speciálním předpise, nikoliv v souvislosti s regulací jejich emitentů. </a:t>
            </a:r>
          </a:p>
          <a:p>
            <a:pPr algn="just"/>
            <a:r>
              <a:rPr lang="cs-CZ" altLang="cs-CZ" dirty="0"/>
              <a:t>zák. č. 190/2004 Sb. – i ty druhy dluhopisů, kterým jinde bývá věnována úprava (např. státní, komunální či kryté dluhopisy).</a:t>
            </a:r>
          </a:p>
          <a:p>
            <a:pPr algn="just"/>
            <a:r>
              <a:rPr lang="cs-CZ" altLang="cs-CZ" dirty="0"/>
              <a:t>původně snaha podřídit vydávání dluhopisů státnímu dohledu. </a:t>
            </a:r>
          </a:p>
          <a:p>
            <a:pPr algn="just"/>
            <a:r>
              <a:rPr lang="cs-CZ" altLang="cs-CZ" dirty="0"/>
              <a:t>Tři významné novely (2012, 2014, 2018 –  </a:t>
            </a:r>
            <a:r>
              <a:rPr lang="cs-CZ" altLang="cs-CZ" sz="2000" dirty="0"/>
              <a:t>zák. č. 307/2018, účinnost od 4. 1. 2019</a:t>
            </a:r>
            <a:r>
              <a:rPr lang="cs-CZ" altLang="cs-CZ" dirty="0"/>
              <a:t>), další 2020 (ISIN, „tipaři“ jako investiční zprostředkovatelé)</a:t>
            </a:r>
          </a:p>
          <a:p>
            <a:pPr algn="just"/>
            <a:r>
              <a:rPr lang="cs-CZ" altLang="cs-CZ" dirty="0"/>
              <a:t>NOVELA 2023: </a:t>
            </a:r>
            <a:r>
              <a:rPr lang="cs-CZ" altLang="cs-CZ" sz="1500" dirty="0">
                <a:hlinkClick r:id="rId3"/>
              </a:rPr>
              <a:t>https://www.mfcr.cz/assets/cs/media/2023-04-13_Navrh-zakona-vlada.pdf</a:t>
            </a:r>
            <a:endParaRPr lang="cs-CZ" altLang="cs-CZ" sz="1500" dirty="0"/>
          </a:p>
          <a:p>
            <a:pPr algn="just"/>
            <a:r>
              <a:rPr lang="cs-CZ" altLang="cs-CZ" sz="1500" dirty="0"/>
              <a:t>Vládní návrh zákona, kterým se mění některé zákony v souvislosti s rozvojem finančního trhu a s podporou zajištění na stáří</a:t>
            </a:r>
          </a:p>
          <a:p>
            <a:pPr algn="just"/>
            <a:endParaRPr lang="cs-CZ" altLang="cs-CZ" sz="1500" dirty="0"/>
          </a:p>
          <a:p>
            <a:pPr lvl="1" algn="just" eaLnBrk="1" hangingPunct="1"/>
            <a:endParaRPr lang="cs-CZ" altLang="cs-CZ" sz="2600" dirty="0"/>
          </a:p>
          <a:p>
            <a:pPr lvl="1" algn="just" eaLnBrk="1" hangingPunct="1"/>
            <a:endParaRPr lang="cs-CZ" altLang="cs-CZ" sz="2500" dirty="0"/>
          </a:p>
          <a:p>
            <a:pPr lvl="1" algn="just" eaLnBrk="1" hangingPunct="1"/>
            <a:endParaRPr lang="cs-CZ" altLang="cs-CZ" dirty="0"/>
          </a:p>
          <a:p>
            <a:pPr lvl="1" algn="just" eaLnBrk="1" hangingPunct="1"/>
            <a:endParaRPr lang="cs-CZ" altLang="cs-CZ" dirty="0"/>
          </a:p>
          <a:p>
            <a:pPr lvl="1" algn="just" eaLnBrk="1" hangingPunct="1"/>
            <a:endParaRPr lang="cs-CZ" altLang="cs-CZ" dirty="0"/>
          </a:p>
          <a:p>
            <a:pPr lvl="1" algn="just" eaLnBrk="1" hangingPunct="1"/>
            <a:endParaRPr lang="cs-CZ" altLang="cs-CZ" dirty="0"/>
          </a:p>
        </p:txBody>
      </p:sp>
    </p:spTree>
    <p:extLst>
      <p:ext uri="{BB962C8B-B14F-4D97-AF65-F5344CB8AC3E}">
        <p14:creationId xmlns:p14="http://schemas.microsoft.com/office/powerpoint/2010/main" val="129773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just" eaLnBrk="1" hangingPunct="1"/>
            <a:r>
              <a:rPr lang="cs-CZ" altLang="cs-CZ">
                <a:solidFill>
                  <a:srgbClr val="7B9899"/>
                </a:solidFill>
              </a:rPr>
              <a:t>Pojetí dluhopisu</a:t>
            </a:r>
            <a:endParaRPr lang="en-US" altLang="cs-CZ">
              <a:solidFill>
                <a:srgbClr val="7B9899"/>
              </a:solidFill>
            </a:endParaRPr>
          </a:p>
        </p:txBody>
      </p:sp>
      <p:sp>
        <p:nvSpPr>
          <p:cNvPr id="21507" name="Rectangle 3"/>
          <p:cNvSpPr>
            <a:spLocks noGrp="1" noChangeArrowheads="1"/>
          </p:cNvSpPr>
          <p:nvPr>
            <p:ph sz="quarter" idx="1"/>
          </p:nvPr>
        </p:nvSpPr>
        <p:spPr>
          <a:xfrm>
            <a:off x="457200" y="1447800"/>
            <a:ext cx="11269980" cy="4998720"/>
          </a:xfrm>
        </p:spPr>
        <p:txBody>
          <a:bodyPr/>
          <a:lstStyle/>
          <a:p>
            <a:pPr algn="just"/>
            <a:r>
              <a:rPr lang="cs-CZ" altLang="cs-CZ" sz="2600" dirty="0"/>
              <a:t>Dluhopis je zastupitelný cenný papír nebo zaknihovaný cenný papír vydaný podle českého práva, s nímž </a:t>
            </a:r>
            <a:r>
              <a:rPr lang="cs-CZ" altLang="cs-CZ" sz="2600" b="1" dirty="0"/>
              <a:t>je spojeno právo na splacení určité dlužné částky jeho emitentem </a:t>
            </a:r>
            <a:r>
              <a:rPr lang="cs-CZ" altLang="cs-CZ" sz="2600" dirty="0"/>
              <a:t>a popřípadě i další práva plynoucí ze zákona nebo z emisních podmínek dluhopisu</a:t>
            </a:r>
          </a:p>
          <a:p>
            <a:pPr algn="just"/>
            <a:r>
              <a:rPr lang="cs-CZ" altLang="cs-CZ" sz="2600" dirty="0"/>
              <a:t> Výhradně </a:t>
            </a:r>
            <a:r>
              <a:rPr lang="cs-CZ" altLang="cs-CZ" sz="2600" b="1" dirty="0"/>
              <a:t>zastupitelné</a:t>
            </a:r>
            <a:r>
              <a:rPr lang="cs-CZ" altLang="cs-CZ" sz="2600" dirty="0"/>
              <a:t> cenné papíry: emitent je vydává v tzv. emisích. tj. v „souboru dluhopisů vydávaných na základě týchž emisních podmínek a majících stejné datum emise a stejné datum splatnosti“. </a:t>
            </a:r>
          </a:p>
          <a:p>
            <a:pPr lvl="1" algn="just" eaLnBrk="1" hangingPunct="1"/>
            <a:endParaRPr lang="cs-CZ" altLang="cs-CZ" sz="1900" dirty="0">
              <a:solidFill>
                <a:srgbClr val="191919"/>
              </a:solidFill>
            </a:endParaRPr>
          </a:p>
          <a:p>
            <a:pPr algn="just" eaLnBrk="1" hangingPunct="1">
              <a:buFontTx/>
              <a:buNone/>
            </a:pPr>
            <a:endParaRPr lang="cs-CZ" altLang="cs-CZ" dirty="0">
              <a:solidFill>
                <a:schemeClr val="bg1"/>
              </a:solidFill>
            </a:endParaRPr>
          </a:p>
          <a:p>
            <a:pPr algn="just" eaLnBrk="1" hangingPunct="1">
              <a:buFontTx/>
              <a:buNone/>
            </a:pPr>
            <a:endParaRPr lang="en-US" altLang="cs-CZ" i="1" dirty="0"/>
          </a:p>
        </p:txBody>
      </p:sp>
    </p:spTree>
    <p:extLst>
      <p:ext uri="{BB962C8B-B14F-4D97-AF65-F5344CB8AC3E}">
        <p14:creationId xmlns:p14="http://schemas.microsoft.com/office/powerpoint/2010/main" val="241756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just" eaLnBrk="1" hangingPunct="1"/>
            <a:r>
              <a:rPr lang="cs-CZ" altLang="cs-CZ">
                <a:solidFill>
                  <a:srgbClr val="7B9899"/>
                </a:solidFill>
              </a:rPr>
              <a:t>Český dluhopis</a:t>
            </a:r>
            <a:endParaRPr lang="en-US" altLang="cs-CZ">
              <a:solidFill>
                <a:srgbClr val="7B9899"/>
              </a:solidFill>
            </a:endParaRPr>
          </a:p>
        </p:txBody>
      </p:sp>
      <p:sp>
        <p:nvSpPr>
          <p:cNvPr id="13315" name="Rectangle 3"/>
          <p:cNvSpPr>
            <a:spLocks noGrp="1" noChangeArrowheads="1"/>
          </p:cNvSpPr>
          <p:nvPr>
            <p:ph sz="quarter" idx="1"/>
          </p:nvPr>
        </p:nvSpPr>
        <p:spPr>
          <a:xfrm>
            <a:off x="632460" y="1615439"/>
            <a:ext cx="10401300" cy="5158741"/>
          </a:xfrm>
        </p:spPr>
        <p:txBody>
          <a:bodyPr>
            <a:normAutofit fontScale="40000" lnSpcReduction="20000"/>
          </a:bodyPr>
          <a:lstStyle/>
          <a:p>
            <a:pPr algn="just">
              <a:defRPr/>
            </a:pPr>
            <a:r>
              <a:rPr lang="cs-CZ" altLang="cs-CZ" sz="5500" dirty="0"/>
              <a:t>Zákon se vztahuje pouze na dluhopisy, které mají český právní status, tj. řídí se českým právem. </a:t>
            </a:r>
          </a:p>
          <a:p>
            <a:pPr algn="just">
              <a:defRPr/>
            </a:pPr>
            <a:r>
              <a:rPr lang="cs-CZ" altLang="cs-CZ" sz="5500" dirty="0"/>
              <a:t>§ 82 MPS – rozhoduje povaha cenného papíru.</a:t>
            </a:r>
          </a:p>
          <a:p>
            <a:pPr algn="just">
              <a:defRPr/>
            </a:pPr>
            <a:r>
              <a:rPr lang="cs-CZ" altLang="cs-CZ" sz="5500" dirty="0"/>
              <a:t> Podle příslušného cenného papíru rozhoduje buď a) právo, kterým se řídí právní způsobilost a vnitřní poměry právnické osoby, která cenný papír vydala, b) právo, kterým se </a:t>
            </a:r>
            <a:r>
              <a:rPr lang="cs-CZ" altLang="cs-CZ" sz="5500" b="1" dirty="0"/>
              <a:t>řídí právní poměr, jehož úprava vydání cenného papíru zakládá</a:t>
            </a:r>
            <a:r>
              <a:rPr lang="cs-CZ" altLang="cs-CZ" sz="5500" dirty="0"/>
              <a:t>, c) právo platné v místě, v němž byl cenný papír vydán, d) právo státu, v němž má sídlo nebo obvyklý pobyt osoba, která cenný papír vydává, neodpovídá-li povaze cenného papíru použití jiného práva, nebo e) právo, které je v cenném papíru určeno, jestliže to povaha cenného papíru připouští. </a:t>
            </a:r>
          </a:p>
          <a:p>
            <a:pPr algn="just">
              <a:defRPr/>
            </a:pPr>
            <a:endParaRPr lang="cs-CZ" sz="3100" dirty="0"/>
          </a:p>
          <a:p>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algn="just" fontAlgn="auto">
              <a:spcAft>
                <a:spcPts val="0"/>
              </a:spcAft>
              <a:buNone/>
              <a:defRPr/>
            </a:pPr>
            <a:endParaRPr lang="en-US" i="1" dirty="0"/>
          </a:p>
        </p:txBody>
      </p:sp>
    </p:spTree>
    <p:extLst>
      <p:ext uri="{BB962C8B-B14F-4D97-AF65-F5344CB8AC3E}">
        <p14:creationId xmlns:p14="http://schemas.microsoft.com/office/powerpoint/2010/main" val="3072838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just" eaLnBrk="1" hangingPunct="1"/>
            <a:r>
              <a:rPr lang="cs-CZ" altLang="cs-CZ" dirty="0">
                <a:solidFill>
                  <a:srgbClr val="7B9899"/>
                </a:solidFill>
              </a:rPr>
              <a:t>Český dluhopis II</a:t>
            </a:r>
            <a:endParaRPr lang="en-US" altLang="cs-CZ" dirty="0">
              <a:solidFill>
                <a:srgbClr val="7B9899"/>
              </a:solidFill>
            </a:endParaRPr>
          </a:p>
        </p:txBody>
      </p:sp>
      <p:sp>
        <p:nvSpPr>
          <p:cNvPr id="13315" name="Rectangle 3"/>
          <p:cNvSpPr>
            <a:spLocks noGrp="1" noChangeArrowheads="1"/>
          </p:cNvSpPr>
          <p:nvPr>
            <p:ph sz="quarter" idx="1"/>
          </p:nvPr>
        </p:nvSpPr>
        <p:spPr>
          <a:xfrm>
            <a:off x="632459" y="1451729"/>
            <a:ext cx="10719031" cy="5272344"/>
          </a:xfrm>
        </p:spPr>
        <p:txBody>
          <a:bodyPr>
            <a:normAutofit fontScale="77500" lnSpcReduction="20000"/>
          </a:bodyPr>
          <a:lstStyle/>
          <a:p>
            <a:r>
              <a:rPr lang="cs-CZ" dirty="0"/>
              <a:t>§ 82 MPS, dříve § 11a písm. b): právo, kterým se řídí právní poměr, jehož úprava vydání cenného papíru zakládá (</a:t>
            </a:r>
            <a:r>
              <a:rPr lang="cs-CZ" i="1" dirty="0"/>
              <a:t>lex </a:t>
            </a:r>
            <a:r>
              <a:rPr lang="cs-CZ" i="1" dirty="0" err="1"/>
              <a:t>contractus</a:t>
            </a:r>
            <a:r>
              <a:rPr lang="cs-CZ" dirty="0"/>
              <a:t>) </a:t>
            </a:r>
          </a:p>
          <a:p>
            <a:r>
              <a:rPr lang="cs-CZ" dirty="0"/>
              <a:t>Dluhopis: kauzální cenný papír, jejichž důvod (</a:t>
            </a:r>
            <a:r>
              <a:rPr lang="cs-CZ" i="1" dirty="0"/>
              <a:t>causa</a:t>
            </a:r>
            <a:r>
              <a:rPr lang="cs-CZ" dirty="0"/>
              <a:t>) vydání vyplývá z určitého závazkového vztahu a tento důvod je v cenném papíru současně obsažen</a:t>
            </a:r>
          </a:p>
          <a:p>
            <a:r>
              <a:rPr lang="cs-CZ" dirty="0"/>
              <a:t>nesamostatná kolizní norma; k určení rozhodného práva potřebujeme vyhledat též příslušnou kolizní normu pro hlavní závazkový vztah. </a:t>
            </a:r>
          </a:p>
          <a:p>
            <a:r>
              <a:rPr lang="cs-CZ" dirty="0"/>
              <a:t>Rozhodným právem pro určení právního statutu kauzálních cenných papírů, jejichž vydání je založeno smlouvou, je </a:t>
            </a:r>
            <a:r>
              <a:rPr lang="cs-CZ" i="1" dirty="0"/>
              <a:t>lex cause </a:t>
            </a:r>
            <a:r>
              <a:rPr lang="cs-CZ" dirty="0"/>
              <a:t>tohoto hlavního právního vztahu, konkrétně </a:t>
            </a:r>
            <a:r>
              <a:rPr lang="cs-CZ" i="1" dirty="0"/>
              <a:t>lex </a:t>
            </a:r>
            <a:r>
              <a:rPr lang="cs-CZ" i="1" dirty="0" err="1"/>
              <a:t>contractus</a:t>
            </a:r>
            <a:r>
              <a:rPr lang="cs-CZ" dirty="0"/>
              <a:t>. </a:t>
            </a:r>
          </a:p>
          <a:p>
            <a:r>
              <a:rPr lang="cs-CZ" dirty="0"/>
              <a:t>dluhopisy mají </a:t>
            </a:r>
            <a:r>
              <a:rPr lang="cs-CZ" b="1" dirty="0"/>
              <a:t>důvod vydání ve smlouvě o úpisu (úvěru) </a:t>
            </a: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algn="just" fontAlgn="auto">
              <a:spcAft>
                <a:spcPts val="0"/>
              </a:spcAft>
              <a:buNone/>
              <a:defRPr/>
            </a:pPr>
            <a:endParaRPr lang="en-US" i="1" dirty="0"/>
          </a:p>
        </p:txBody>
      </p:sp>
    </p:spTree>
    <p:extLst>
      <p:ext uri="{BB962C8B-B14F-4D97-AF65-F5344CB8AC3E}">
        <p14:creationId xmlns:p14="http://schemas.microsoft.com/office/powerpoint/2010/main" val="243538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20000" y="499621"/>
            <a:ext cx="10753200" cy="671955"/>
          </a:xfrm>
        </p:spPr>
        <p:txBody>
          <a:bodyPr/>
          <a:lstStyle/>
          <a:p>
            <a:pPr algn="just" eaLnBrk="1" hangingPunct="1"/>
            <a:r>
              <a:rPr lang="cs-CZ" altLang="cs-CZ" dirty="0">
                <a:solidFill>
                  <a:srgbClr val="7B9899"/>
                </a:solidFill>
              </a:rPr>
              <a:t>Materiální vymezení dluhopisu I</a:t>
            </a:r>
            <a:endParaRPr lang="en-US" altLang="cs-CZ" dirty="0">
              <a:solidFill>
                <a:srgbClr val="7B9899"/>
              </a:solidFill>
            </a:endParaRPr>
          </a:p>
        </p:txBody>
      </p:sp>
      <p:sp>
        <p:nvSpPr>
          <p:cNvPr id="13315" name="Rectangle 3"/>
          <p:cNvSpPr>
            <a:spLocks noGrp="1" noChangeArrowheads="1"/>
          </p:cNvSpPr>
          <p:nvPr>
            <p:ph sz="quarter" idx="1"/>
          </p:nvPr>
        </p:nvSpPr>
        <p:spPr>
          <a:xfrm>
            <a:off x="304800" y="1310326"/>
            <a:ext cx="10988040" cy="5547674"/>
          </a:xfrm>
        </p:spPr>
        <p:txBody>
          <a:bodyPr>
            <a:normAutofit fontScale="77500" lnSpcReduction="20000"/>
          </a:bodyPr>
          <a:lstStyle/>
          <a:p>
            <a:pPr algn="just">
              <a:defRPr/>
            </a:pPr>
            <a:r>
              <a:rPr lang="cs-CZ" altLang="cs-CZ" sz="3400" dirty="0"/>
              <a:t>Dosavadní znění </a:t>
            </a:r>
            <a:r>
              <a:rPr lang="cs-CZ" altLang="cs-CZ" sz="3400" dirty="0" err="1"/>
              <a:t>DluhZ</a:t>
            </a:r>
            <a:r>
              <a:rPr lang="cs-CZ" altLang="cs-CZ" sz="3400" dirty="0"/>
              <a:t> vycházelo z toho, že pokud je s určitým cenným papírem, který je vydán jako zastupitelný podle českého práva, „spojeno právo na splacení určité dlužné částky jeho emitentem“, půjde o dluhopis ve smyslu </a:t>
            </a:r>
            <a:r>
              <a:rPr lang="cs-CZ" altLang="cs-CZ" sz="3400" dirty="0" err="1"/>
              <a:t>DluhZ</a:t>
            </a:r>
            <a:endParaRPr lang="cs-CZ" altLang="cs-CZ" sz="3400" dirty="0"/>
          </a:p>
          <a:p>
            <a:pPr algn="just">
              <a:defRPr/>
            </a:pPr>
            <a:r>
              <a:rPr lang="cs-CZ" altLang="cs-CZ" sz="3400" dirty="0"/>
              <a:t>Pak tento CP (i postupy emitenta) musel splňovat požadavky </a:t>
            </a:r>
            <a:r>
              <a:rPr lang="cs-CZ" altLang="cs-CZ" sz="3400" dirty="0" err="1"/>
              <a:t>DluhZ</a:t>
            </a:r>
            <a:r>
              <a:rPr lang="cs-CZ" altLang="cs-CZ" sz="3400" dirty="0"/>
              <a:t> </a:t>
            </a:r>
          </a:p>
          <a:p>
            <a:pPr algn="just">
              <a:defRPr/>
            </a:pPr>
            <a:r>
              <a:rPr lang="cs-CZ" altLang="cs-CZ" sz="3400" dirty="0"/>
              <a:t>Zákon tím dopadal i na ty zastupitelné cenné papíry českého práva, které nebyly označeny jako dluhopisy a emitent je jako dluhopisy ani vydat nezamýšlel </a:t>
            </a:r>
          </a:p>
          <a:p>
            <a:pPr algn="just">
              <a:defRPr/>
            </a:pPr>
            <a:r>
              <a:rPr lang="cs-CZ" altLang="cs-CZ" sz="3400" dirty="0"/>
              <a:t>Široké materiální vymezení dluhopisu dávalo smysl, dokud znemožňovalo obcházení zákona a únik před veřejnoprávní regulací</a:t>
            </a:r>
          </a:p>
          <a:p>
            <a:pPr marL="274638" lvl="1" indent="0" algn="just">
              <a:spcBef>
                <a:spcPct val="0"/>
              </a:spcBef>
              <a:buClrTx/>
              <a:buNone/>
              <a:defRPr/>
            </a:pPr>
            <a:endParaRPr lang="cs-CZ" sz="2400" b="1" dirty="0"/>
          </a:p>
          <a:p>
            <a:pPr marL="274320" indent="-274320" algn="just" fontAlgn="auto">
              <a:spcAft>
                <a:spcPts val="0"/>
              </a:spcAft>
              <a:buNone/>
              <a:defRPr/>
            </a:pPr>
            <a:endParaRPr lang="en-US" i="1" dirty="0"/>
          </a:p>
        </p:txBody>
      </p:sp>
    </p:spTree>
    <p:extLst>
      <p:ext uri="{BB962C8B-B14F-4D97-AF65-F5344CB8AC3E}">
        <p14:creationId xmlns:p14="http://schemas.microsoft.com/office/powerpoint/2010/main" val="414699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720000" y="335280"/>
            <a:ext cx="10753200" cy="548640"/>
          </a:xfrm>
        </p:spPr>
        <p:txBody>
          <a:bodyPr/>
          <a:lstStyle/>
          <a:p>
            <a:pPr algn="just" eaLnBrk="1" hangingPunct="1"/>
            <a:r>
              <a:rPr lang="cs-CZ" altLang="cs-CZ" dirty="0">
                <a:solidFill>
                  <a:srgbClr val="7B9899"/>
                </a:solidFill>
              </a:rPr>
              <a:t>Materiální vymezení dluhopisů II</a:t>
            </a:r>
          </a:p>
        </p:txBody>
      </p:sp>
      <p:sp>
        <p:nvSpPr>
          <p:cNvPr id="27651" name="Zástupný symbol pro obsah 2"/>
          <p:cNvSpPr>
            <a:spLocks noGrp="1"/>
          </p:cNvSpPr>
          <p:nvPr>
            <p:ph sz="quarter" idx="1"/>
          </p:nvPr>
        </p:nvSpPr>
        <p:spPr>
          <a:xfrm>
            <a:off x="160020" y="1028700"/>
            <a:ext cx="11727180" cy="5654039"/>
          </a:xfrm>
        </p:spPr>
        <p:txBody>
          <a:bodyPr/>
          <a:lstStyle/>
          <a:p>
            <a:r>
              <a:rPr lang="cs-CZ" sz="2500" b="1" dirty="0"/>
              <a:t>§ 43 Dluhopisům obdobné cenné papíry nebo zaknihované cenné papíry</a:t>
            </a:r>
          </a:p>
          <a:p>
            <a:r>
              <a:rPr lang="cs-CZ" sz="2500" i="1" dirty="0"/>
              <a:t>(1)</a:t>
            </a:r>
            <a:r>
              <a:rPr lang="cs-CZ" sz="2500" dirty="0"/>
              <a:t> Cenný papír nebo zaknihovaný cenný papír, který není vyměnitelným dluhopisem a s nímž je spojeno právo na splacení určité dlužné částky, které je byť jen částečně závislé na tom, zda určitá okolnost nastane nebo nenastane, se nepovažuje za dluhopis.</a:t>
            </a:r>
          </a:p>
          <a:p>
            <a:r>
              <a:rPr lang="cs-CZ" sz="2500" i="1" dirty="0"/>
              <a:t>(2)</a:t>
            </a:r>
            <a:r>
              <a:rPr lang="cs-CZ" sz="2500" dirty="0"/>
              <a:t> Pro cenný papír nebo zaknihovaný cenný papír, s nímž je spojeno právo na splacení určité dlužné částky a který není dluhopisem, lze tento zákon nebo jeho jednotlivé ustanovení použít jen tehdy, dovolávají-li se toho emisní podmínky těchto cenných papírů nebo zaknihovaných cenných papírů; takový cenný papír nebo zaknihovaný cenný papír však nesmí obsahovat označení „dluhopis“.</a:t>
            </a:r>
          </a:p>
          <a:p>
            <a:pPr algn="just"/>
            <a:endParaRPr lang="cs-CZ" altLang="cs-CZ" dirty="0"/>
          </a:p>
        </p:txBody>
      </p:sp>
    </p:spTree>
    <p:extLst>
      <p:ext uri="{BB962C8B-B14F-4D97-AF65-F5344CB8AC3E}">
        <p14:creationId xmlns:p14="http://schemas.microsoft.com/office/powerpoint/2010/main" val="152118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algn="just" eaLnBrk="1" hangingPunct="1"/>
            <a:r>
              <a:rPr lang="cs-CZ" altLang="cs-CZ" dirty="0">
                <a:solidFill>
                  <a:srgbClr val="7B9899"/>
                </a:solidFill>
              </a:rPr>
              <a:t>Materiální vymezení dluhopisů III</a:t>
            </a:r>
          </a:p>
        </p:txBody>
      </p:sp>
      <p:sp>
        <p:nvSpPr>
          <p:cNvPr id="27651" name="Zástupný symbol pro obsah 2"/>
          <p:cNvSpPr>
            <a:spLocks noGrp="1"/>
          </p:cNvSpPr>
          <p:nvPr>
            <p:ph sz="quarter" idx="1"/>
          </p:nvPr>
        </p:nvSpPr>
        <p:spPr>
          <a:xfrm>
            <a:off x="358140" y="1318260"/>
            <a:ext cx="11170920" cy="4838066"/>
          </a:xfrm>
        </p:spPr>
        <p:txBody>
          <a:bodyPr/>
          <a:lstStyle/>
          <a:p>
            <a:pPr algn="just"/>
            <a:r>
              <a:rPr lang="cs-CZ" altLang="cs-CZ" sz="2400" dirty="0"/>
              <a:t>Novela 2014: dluhopis inkorporuje právo na zaplacení určité dlužné částky odpovídající jmenovité hodnotě jeho emitentem, a to najednou nebo postupně k určitému okamžiku. </a:t>
            </a:r>
          </a:p>
          <a:p>
            <a:pPr algn="just"/>
            <a:r>
              <a:rPr lang="cs-CZ" altLang="cs-CZ" sz="2400" dirty="0"/>
              <a:t>Doplnění příznaku „určitého okamžiku“ má podle DZ k novele do budoucna zabránit spekulacím, zda dluhopisem může být instrument, jehož právo na splacení je spojeno s neurčitým okamžikem či podmínkou.</a:t>
            </a:r>
          </a:p>
          <a:p>
            <a:pPr algn="just"/>
            <a:r>
              <a:rPr lang="cs-CZ" altLang="cs-CZ" sz="2400" dirty="0"/>
              <a:t>§ 43 </a:t>
            </a:r>
            <a:r>
              <a:rPr lang="cs-CZ" altLang="cs-CZ" sz="2400" dirty="0" err="1"/>
              <a:t>DluhZ</a:t>
            </a:r>
            <a:r>
              <a:rPr lang="cs-CZ" altLang="cs-CZ" sz="2400" dirty="0"/>
              <a:t>: instrumenty, s nimiž je spojeno právo na splacení určité dlužné částky, které je byť jen částečně závislé na tom, zda určitá okolnost nastane nebo nenastane, se nepovažují za dluhopis </a:t>
            </a:r>
          </a:p>
          <a:p>
            <a:pPr algn="just"/>
            <a:endParaRPr lang="cs-CZ" altLang="cs-CZ" dirty="0"/>
          </a:p>
        </p:txBody>
      </p:sp>
    </p:spTree>
    <p:extLst>
      <p:ext uri="{BB962C8B-B14F-4D97-AF65-F5344CB8AC3E}">
        <p14:creationId xmlns:p14="http://schemas.microsoft.com/office/powerpoint/2010/main" val="632597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algn="just" eaLnBrk="1" hangingPunct="1"/>
            <a:r>
              <a:rPr lang="cs-CZ" altLang="cs-CZ" dirty="0">
                <a:solidFill>
                  <a:srgbClr val="7B9899"/>
                </a:solidFill>
              </a:rPr>
              <a:t>Materiální vymezení dluhopisů III</a:t>
            </a:r>
          </a:p>
        </p:txBody>
      </p:sp>
      <p:sp>
        <p:nvSpPr>
          <p:cNvPr id="27651" name="Zástupný symbol pro obsah 2"/>
          <p:cNvSpPr>
            <a:spLocks noGrp="1"/>
          </p:cNvSpPr>
          <p:nvPr>
            <p:ph sz="quarter" idx="1"/>
          </p:nvPr>
        </p:nvSpPr>
        <p:spPr>
          <a:xfrm>
            <a:off x="358140" y="1318260"/>
            <a:ext cx="11170920" cy="4838066"/>
          </a:xfrm>
        </p:spPr>
        <p:txBody>
          <a:bodyPr/>
          <a:lstStyle/>
          <a:p>
            <a:pPr algn="just"/>
            <a:r>
              <a:rPr lang="cs-CZ" altLang="cs-CZ" sz="2400" dirty="0"/>
              <a:t>Novela 2014: dluhopis inkorporuje právo na zaplacení určité dlužné částky odpovídající jmenovité hodnotě jeho emitentem, a to najednou nebo postupně k určitému okamžiku. </a:t>
            </a:r>
          </a:p>
          <a:p>
            <a:pPr algn="just"/>
            <a:r>
              <a:rPr lang="cs-CZ" altLang="cs-CZ" sz="2400" dirty="0"/>
              <a:t>Doplnění příznaku „určitého okamžiku“ má podle DZ k novele do budoucna zabránit spekulacím, zda dluhopisem může být instrument, jehož právo na splacení je spojeno s neurčitým okamžikem či podmínkou.</a:t>
            </a:r>
          </a:p>
          <a:p>
            <a:pPr algn="just"/>
            <a:r>
              <a:rPr lang="cs-CZ" altLang="cs-CZ" sz="2400" dirty="0"/>
              <a:t>§ 43 </a:t>
            </a:r>
            <a:r>
              <a:rPr lang="cs-CZ" altLang="cs-CZ" sz="2400" dirty="0" err="1"/>
              <a:t>DluhZ</a:t>
            </a:r>
            <a:r>
              <a:rPr lang="cs-CZ" altLang="cs-CZ" sz="2400" dirty="0"/>
              <a:t>: instrumenty, s nimiž je spojeno právo na splacení určité dlužné částky, které je byť jen částečně závislé na tom, zda určitá okolnost nastane nebo nenastane, se nepovažují za dluhopis </a:t>
            </a:r>
          </a:p>
          <a:p>
            <a:pPr algn="just"/>
            <a:endParaRPr lang="cs-CZ" altLang="cs-CZ" dirty="0"/>
          </a:p>
        </p:txBody>
      </p:sp>
    </p:spTree>
    <p:extLst>
      <p:ext uri="{BB962C8B-B14F-4D97-AF65-F5344CB8AC3E}">
        <p14:creationId xmlns:p14="http://schemas.microsoft.com/office/powerpoint/2010/main" val="1589516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algn="just" eaLnBrk="1" hangingPunct="1"/>
            <a:r>
              <a:rPr lang="cs-CZ" altLang="cs-CZ" dirty="0">
                <a:solidFill>
                  <a:srgbClr val="7B9899"/>
                </a:solidFill>
              </a:rPr>
              <a:t>Certifikáty</a:t>
            </a:r>
          </a:p>
        </p:txBody>
      </p:sp>
      <p:sp>
        <p:nvSpPr>
          <p:cNvPr id="27651" name="Zástupný symbol pro obsah 2"/>
          <p:cNvSpPr>
            <a:spLocks noGrp="1"/>
          </p:cNvSpPr>
          <p:nvPr>
            <p:ph sz="quarter" idx="1"/>
          </p:nvPr>
        </p:nvSpPr>
        <p:spPr>
          <a:xfrm>
            <a:off x="358140" y="1318260"/>
            <a:ext cx="11170920" cy="4838066"/>
          </a:xfrm>
        </p:spPr>
        <p:txBody>
          <a:bodyPr/>
          <a:lstStyle/>
          <a:p>
            <a:pPr algn="just"/>
            <a:r>
              <a:rPr lang="cs-CZ" altLang="cs-CZ" sz="2400" dirty="0"/>
              <a:t>§ 43 </a:t>
            </a:r>
            <a:r>
              <a:rPr lang="cs-CZ" altLang="cs-CZ" sz="2400" dirty="0" err="1"/>
              <a:t>DluhZ</a:t>
            </a:r>
            <a:r>
              <a:rPr lang="cs-CZ" altLang="cs-CZ" sz="2400" dirty="0"/>
              <a:t> – vnitřní opce práva, volba dluhopisového režimu v emisních podmínkách</a:t>
            </a:r>
          </a:p>
          <a:p>
            <a:pPr algn="just"/>
            <a:r>
              <a:rPr lang="cs-CZ" altLang="cs-CZ" sz="2400" dirty="0">
                <a:hlinkClick r:id="rId2"/>
              </a:rPr>
              <a:t>https://www.fio.cz/akcie-investice/obchodovani-derivaty/investicni-certifikaty/typy-certifikatu/indexovy-certifikat</a:t>
            </a:r>
            <a:endParaRPr lang="cs-CZ" altLang="cs-CZ" sz="2400" dirty="0"/>
          </a:p>
          <a:p>
            <a:pPr algn="just"/>
            <a:r>
              <a:rPr lang="cs-CZ" sz="2400" dirty="0"/>
              <a:t>Indexové certifikáty: podkladem je akciový index, bez pákového efektu, poměr mezi vývojem certifikátu a podkladového aktiva je 1:1. Tzn. případný pokles/růst aktiva o 5% znamená i pokles/růst certifikátu o 5%.</a:t>
            </a:r>
          </a:p>
          <a:p>
            <a:pPr algn="just"/>
            <a:r>
              <a:rPr lang="cs-CZ" sz="2400" dirty="0"/>
              <a:t>Turbo certifikáty: Podkladovým aktivem může být akciový index, komodita či jiné aktivum. Důležitým rysem turbo certifikátu je jeho pákový efekt.</a:t>
            </a:r>
            <a:endParaRPr lang="cs-CZ" altLang="cs-CZ" sz="2400" dirty="0"/>
          </a:p>
        </p:txBody>
      </p:sp>
    </p:spTree>
    <p:extLst>
      <p:ext uri="{BB962C8B-B14F-4D97-AF65-F5344CB8AC3E}">
        <p14:creationId xmlns:p14="http://schemas.microsoft.com/office/powerpoint/2010/main" val="4048331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algn="just" eaLnBrk="1" hangingPunct="1"/>
            <a:r>
              <a:rPr lang="cs-CZ" altLang="cs-CZ" dirty="0">
                <a:solidFill>
                  <a:srgbClr val="7B9899"/>
                </a:solidFill>
              </a:rPr>
              <a:t>Exotické certifikáty – </a:t>
            </a:r>
            <a:r>
              <a:rPr lang="cs-CZ" altLang="cs-CZ" i="1" dirty="0" err="1">
                <a:solidFill>
                  <a:srgbClr val="7B9899"/>
                </a:solidFill>
              </a:rPr>
              <a:t>weather</a:t>
            </a:r>
            <a:r>
              <a:rPr lang="cs-CZ" altLang="cs-CZ" i="1" dirty="0">
                <a:solidFill>
                  <a:srgbClr val="7B9899"/>
                </a:solidFill>
              </a:rPr>
              <a:t> </a:t>
            </a:r>
            <a:r>
              <a:rPr lang="cs-CZ" altLang="cs-CZ" i="1" dirty="0" err="1">
                <a:solidFill>
                  <a:srgbClr val="7B9899"/>
                </a:solidFill>
              </a:rPr>
              <a:t>certificate</a:t>
            </a:r>
            <a:endParaRPr lang="cs-CZ" altLang="cs-CZ" i="1" dirty="0">
              <a:solidFill>
                <a:srgbClr val="7B9899"/>
              </a:solidFill>
            </a:endParaRPr>
          </a:p>
        </p:txBody>
      </p:sp>
      <p:sp>
        <p:nvSpPr>
          <p:cNvPr id="27651" name="Zástupný symbol pro obsah 2"/>
          <p:cNvSpPr>
            <a:spLocks noGrp="1"/>
          </p:cNvSpPr>
          <p:nvPr>
            <p:ph sz="quarter" idx="1"/>
          </p:nvPr>
        </p:nvSpPr>
        <p:spPr>
          <a:xfrm>
            <a:off x="358140" y="1413164"/>
            <a:ext cx="11372042" cy="4743162"/>
          </a:xfrm>
        </p:spPr>
        <p:txBody>
          <a:bodyPr/>
          <a:lstStyle/>
          <a:p>
            <a:r>
              <a:rPr lang="en-US" sz="2200" b="1" dirty="0"/>
              <a:t>Wind Day Certificate</a:t>
            </a:r>
            <a:r>
              <a:rPr lang="en-US" sz="2200" dirty="0"/>
              <a:t> (Daily Index) - compensation when there is above average Wind Days during the period nominated (daily wind measured by the independent national meteorological station exceeds a threshold in m/s).</a:t>
            </a:r>
          </a:p>
          <a:p>
            <a:r>
              <a:rPr lang="en-US" sz="2200" dirty="0"/>
              <a:t> </a:t>
            </a:r>
            <a:r>
              <a:rPr lang="en-US" sz="2200" b="1" dirty="0"/>
              <a:t>Heat Day Certificate</a:t>
            </a:r>
            <a:r>
              <a:rPr lang="en-US" sz="2200" dirty="0"/>
              <a:t> (Daily Maximum Temperature Index) - compensation when there are above average Heat Days during a period. </a:t>
            </a:r>
          </a:p>
          <a:p>
            <a:r>
              <a:rPr lang="en-US" sz="2200" b="1" dirty="0"/>
              <a:t>Rain Day Certificate</a:t>
            </a:r>
            <a:r>
              <a:rPr lang="en-US" sz="2200" dirty="0"/>
              <a:t> (Daily index) - compensation when there are above average Rain Days during a period.</a:t>
            </a:r>
          </a:p>
          <a:p>
            <a:r>
              <a:rPr lang="en-US" sz="2200" b="1" dirty="0"/>
              <a:t>Rain Season Certificate</a:t>
            </a:r>
            <a:r>
              <a:rPr lang="en-US" sz="2200" dirty="0"/>
              <a:t> (Cumulative Index in mm) - compensation when there is above average rainfall (mm) during a period.</a:t>
            </a:r>
          </a:p>
          <a:p>
            <a:endParaRPr lang="cs-CZ" sz="2200" dirty="0"/>
          </a:p>
        </p:txBody>
      </p:sp>
    </p:spTree>
    <p:extLst>
      <p:ext uri="{BB962C8B-B14F-4D97-AF65-F5344CB8AC3E}">
        <p14:creationId xmlns:p14="http://schemas.microsoft.com/office/powerpoint/2010/main" val="401038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just" eaLnBrk="1" hangingPunct="1"/>
            <a:r>
              <a:rPr lang="cs-CZ" altLang="cs-CZ">
                <a:solidFill>
                  <a:srgbClr val="7B9899"/>
                </a:solidFill>
              </a:rPr>
              <a:t>Emitent dluhopisu</a:t>
            </a:r>
            <a:endParaRPr lang="en-US" altLang="cs-CZ">
              <a:solidFill>
                <a:srgbClr val="7B9899"/>
              </a:solidFill>
            </a:endParaRPr>
          </a:p>
        </p:txBody>
      </p:sp>
      <p:sp>
        <p:nvSpPr>
          <p:cNvPr id="13315" name="Rectangle 3"/>
          <p:cNvSpPr>
            <a:spLocks noGrp="1" noChangeArrowheads="1"/>
          </p:cNvSpPr>
          <p:nvPr>
            <p:ph sz="quarter" idx="1"/>
          </p:nvPr>
        </p:nvSpPr>
        <p:spPr>
          <a:xfrm>
            <a:off x="419100" y="1584960"/>
            <a:ext cx="10843260" cy="4617720"/>
          </a:xfrm>
        </p:spPr>
        <p:txBody>
          <a:bodyPr>
            <a:normAutofit fontScale="92500"/>
          </a:bodyPr>
          <a:lstStyle/>
          <a:p>
            <a:pPr algn="just">
              <a:defRPr/>
            </a:pPr>
            <a:r>
              <a:rPr lang="cs-CZ" altLang="cs-CZ" dirty="0"/>
              <a:t> Také člověk.</a:t>
            </a:r>
          </a:p>
          <a:p>
            <a:pPr algn="just">
              <a:defRPr/>
            </a:pPr>
            <a:r>
              <a:rPr lang="cs-CZ" altLang="cs-CZ" dirty="0" err="1"/>
              <a:t>DluhZ</a:t>
            </a:r>
            <a:r>
              <a:rPr lang="cs-CZ" altLang="cs-CZ" dirty="0"/>
              <a:t> již nijak nezužuje okruh osob, které mohou vydávat dluhopisy, a v tomto ohledu nestanoví ani žádné jiné zvláštní požadavky. </a:t>
            </a:r>
          </a:p>
          <a:p>
            <a:pPr algn="just">
              <a:defRPr/>
            </a:pPr>
            <a:r>
              <a:rPr lang="cs-CZ" altLang="cs-CZ" dirty="0"/>
              <a:t>Vydat dluhopisy mohou tak i nepodnikatelé, kteří prodejem dluhopisů získávají finanční prostředky pro ryze soukromé cíle. </a:t>
            </a:r>
          </a:p>
          <a:p>
            <a:pPr algn="just">
              <a:defRPr/>
            </a:pPr>
            <a:r>
              <a:rPr lang="cs-CZ" altLang="cs-CZ" dirty="0"/>
              <a:t> Žádné minimální objemy emise částkou (dříve 200 000 EUR).</a:t>
            </a:r>
          </a:p>
          <a:p>
            <a:pPr marL="0" indent="0" algn="just" fontAlgn="auto">
              <a:spcAft>
                <a:spcPts val="0"/>
              </a:spcAft>
              <a:buNone/>
              <a:defRPr/>
            </a:pPr>
            <a:r>
              <a:rPr lang="cs-CZ" dirty="0"/>
              <a:t>	</a:t>
            </a:r>
            <a:endParaRPr lang="cs-CZ" dirty="0">
              <a:solidFill>
                <a:schemeClr val="bg1"/>
              </a:solidFill>
            </a:endParaRPr>
          </a:p>
          <a:p>
            <a:pPr marL="274320" indent="-274320" algn="just" fontAlgn="auto">
              <a:spcAft>
                <a:spcPts val="0"/>
              </a:spcAft>
              <a:buNone/>
              <a:defRPr/>
            </a:pPr>
            <a:endParaRPr lang="cs-CZ" sz="2200" dirty="0">
              <a:solidFill>
                <a:schemeClr val="bg1"/>
              </a:solidFill>
            </a:endParaRPr>
          </a:p>
          <a:p>
            <a:pPr marL="274320" indent="-274320" algn="just" fontAlgn="auto">
              <a:spcAft>
                <a:spcPts val="0"/>
              </a:spcAft>
              <a:buNone/>
              <a:defRPr/>
            </a:pPr>
            <a:endParaRPr lang="en-US" sz="2200" i="1" dirty="0"/>
          </a:p>
        </p:txBody>
      </p:sp>
    </p:spTree>
    <p:extLst>
      <p:ext uri="{BB962C8B-B14F-4D97-AF65-F5344CB8AC3E}">
        <p14:creationId xmlns:p14="http://schemas.microsoft.com/office/powerpoint/2010/main" val="18846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20000" y="472440"/>
            <a:ext cx="10753200" cy="699136"/>
          </a:xfrm>
        </p:spPr>
        <p:txBody>
          <a:bodyPr/>
          <a:lstStyle/>
          <a:p>
            <a:pPr algn="just" eaLnBrk="1" hangingPunct="1"/>
            <a:r>
              <a:rPr lang="cs-CZ" altLang="cs-CZ" dirty="0">
                <a:solidFill>
                  <a:srgbClr val="7B9899"/>
                </a:solidFill>
              </a:rPr>
              <a:t>Obsah právní úpravy</a:t>
            </a:r>
            <a:endParaRPr lang="en-US" altLang="cs-CZ" dirty="0">
              <a:solidFill>
                <a:srgbClr val="7B9899"/>
              </a:solidFill>
            </a:endParaRPr>
          </a:p>
        </p:txBody>
      </p:sp>
      <p:sp>
        <p:nvSpPr>
          <p:cNvPr id="15363" name="Rectangle 3"/>
          <p:cNvSpPr>
            <a:spLocks noGrp="1" noChangeArrowheads="1"/>
          </p:cNvSpPr>
          <p:nvPr>
            <p:ph sz="quarter" idx="1"/>
          </p:nvPr>
        </p:nvSpPr>
        <p:spPr>
          <a:xfrm>
            <a:off x="304800" y="1219201"/>
            <a:ext cx="11666220" cy="5478779"/>
          </a:xfrm>
        </p:spPr>
        <p:txBody>
          <a:bodyPr/>
          <a:lstStyle/>
          <a:p>
            <a:pPr algn="just"/>
            <a:r>
              <a:rPr lang="cs-CZ" altLang="cs-CZ" sz="2400" dirty="0"/>
              <a:t>vymezení dluhopisů a jejich převodů (§ 2), náležitosti (§ 6), emisní podmínky a jejich změny (§ 8 – 10), dluhopisové programy (§ 11), vydání dluhopisu a vlastní dluhopisy (§ 15a), výnos a jeho vyplácení (§ 16 – 20) a schůzi vlastníků (§ 21 – 24);</a:t>
            </a:r>
          </a:p>
          <a:p>
            <a:pPr algn="just"/>
            <a:r>
              <a:rPr lang="cs-CZ" altLang="cs-CZ" sz="2400" dirty="0"/>
              <a:t>úprava speciálních kategorií dluhopisů: státních dluhopisů a dluhopisů vydávaných Českou národní bankou (§ 25 – 26), komunálních dluhopisů (§ 27), krytých dluhopisů (včetně HZL, § 28 </a:t>
            </a:r>
            <a:r>
              <a:rPr lang="cs-CZ" altLang="cs-CZ" sz="2400" dirty="0" err="1"/>
              <a:t>an</a:t>
            </a:r>
            <a:r>
              <a:rPr lang="cs-CZ" altLang="cs-CZ" sz="2400" dirty="0"/>
              <a:t>.), vyměnitelných a prioritních dluhopisů (§ 33), podřízených dluhopisů (§ 34) a sběrných dluhopisů (§ 36);</a:t>
            </a:r>
          </a:p>
          <a:p>
            <a:pPr algn="just"/>
            <a:r>
              <a:rPr lang="cs-CZ" altLang="cs-CZ" sz="2400" dirty="0"/>
              <a:t>dozor u komunálních dluhopisů.</a:t>
            </a:r>
          </a:p>
          <a:p>
            <a:pPr algn="just"/>
            <a:r>
              <a:rPr lang="cs-CZ" altLang="cs-CZ" sz="2400" dirty="0"/>
              <a:t>přestupky (zejména u krytých dluhopisů)</a:t>
            </a:r>
          </a:p>
          <a:p>
            <a:pPr algn="just" eaLnBrk="1" hangingPunct="1"/>
            <a:endParaRPr lang="cs-CZ" altLang="cs-CZ" dirty="0"/>
          </a:p>
        </p:txBody>
      </p:sp>
    </p:spTree>
    <p:extLst>
      <p:ext uri="{BB962C8B-B14F-4D97-AF65-F5344CB8AC3E}">
        <p14:creationId xmlns:p14="http://schemas.microsoft.com/office/powerpoint/2010/main" val="95449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just" eaLnBrk="1" hangingPunct="1"/>
            <a:r>
              <a:rPr lang="cs-CZ" altLang="cs-CZ">
                <a:solidFill>
                  <a:srgbClr val="7B9899"/>
                </a:solidFill>
              </a:rPr>
              <a:t>Transparentnost věřitelů</a:t>
            </a:r>
            <a:endParaRPr lang="en-US" altLang="cs-CZ">
              <a:solidFill>
                <a:srgbClr val="7B9899"/>
              </a:solidFill>
            </a:endParaRPr>
          </a:p>
        </p:txBody>
      </p:sp>
      <p:sp>
        <p:nvSpPr>
          <p:cNvPr id="31747" name="Rectangle 3"/>
          <p:cNvSpPr>
            <a:spLocks noGrp="1" noChangeArrowheads="1"/>
          </p:cNvSpPr>
          <p:nvPr>
            <p:ph sz="quarter" idx="1"/>
          </p:nvPr>
        </p:nvSpPr>
        <p:spPr>
          <a:xfrm>
            <a:off x="563880" y="1417320"/>
            <a:ext cx="11102340" cy="5714999"/>
          </a:xfrm>
        </p:spPr>
        <p:txBody>
          <a:bodyPr>
            <a:normAutofit fontScale="55000" lnSpcReduction="20000"/>
          </a:bodyPr>
          <a:lstStyle/>
          <a:p>
            <a:pPr>
              <a:buFont typeface="Wingdings" pitchFamily="2" charset="2"/>
              <a:buNone/>
              <a:defRPr/>
            </a:pPr>
            <a:r>
              <a:rPr lang="cs-CZ" altLang="cs-CZ" sz="4200" dirty="0"/>
              <a:t> </a:t>
            </a:r>
          </a:p>
          <a:p>
            <a:pPr algn="just">
              <a:defRPr/>
            </a:pPr>
            <a:r>
              <a:rPr lang="cs-CZ" altLang="cs-CZ" sz="4200" dirty="0"/>
              <a:t>Od roku 2012 dluhopisy buď jako zaknihované cenné papíry či jako cenné papíry (tj. listiny) výhradně převoditelné rubopisem. </a:t>
            </a:r>
          </a:p>
          <a:p>
            <a:pPr algn="just">
              <a:defRPr/>
            </a:pPr>
            <a:r>
              <a:rPr lang="cs-CZ" altLang="cs-CZ" sz="4200" dirty="0"/>
              <a:t>Listinný dluhopis je v českém právu výhradně a pouze </a:t>
            </a:r>
            <a:r>
              <a:rPr lang="cs-CZ" altLang="cs-CZ" sz="4200" dirty="0" err="1"/>
              <a:t>ordrepapír</a:t>
            </a:r>
            <a:r>
              <a:rPr lang="cs-CZ" altLang="cs-CZ" sz="4200" dirty="0"/>
              <a:t>. </a:t>
            </a:r>
          </a:p>
          <a:p>
            <a:pPr algn="just">
              <a:defRPr/>
            </a:pPr>
            <a:r>
              <a:rPr lang="cs-CZ" altLang="cs-CZ" sz="4200" dirty="0"/>
              <a:t>Zákon důsledně brání tomu, aby anonymity vlastníka bylo dosaženo prostřednictvím </a:t>
            </a:r>
            <a:r>
              <a:rPr lang="cs-CZ" altLang="cs-CZ" sz="4200" dirty="0" err="1"/>
              <a:t>blankorubopisu</a:t>
            </a:r>
            <a:r>
              <a:rPr lang="cs-CZ" altLang="cs-CZ" sz="4200" dirty="0"/>
              <a:t> tak, jak to umožňuje např. právo směnečné. V rubopisu listinného dluhopisu je totiž nutno identifikovat nabyvatele. Obdobně akcie…</a:t>
            </a:r>
          </a:p>
          <a:p>
            <a:pPr algn="just">
              <a:defRPr/>
            </a:pPr>
            <a:r>
              <a:rPr lang="cs-CZ" altLang="cs-CZ" sz="4200" dirty="0"/>
              <a:t>Zábrana </a:t>
            </a:r>
            <a:r>
              <a:rPr lang="cs-CZ" altLang="cs-CZ" sz="4200" dirty="0" err="1"/>
              <a:t>blankotradici</a:t>
            </a:r>
            <a:r>
              <a:rPr lang="cs-CZ" altLang="cs-CZ" sz="4200" dirty="0"/>
              <a:t>,</a:t>
            </a:r>
          </a:p>
          <a:p>
            <a:pPr algn="just">
              <a:defRPr/>
            </a:pPr>
            <a:r>
              <a:rPr lang="cs-CZ" altLang="cs-CZ" sz="4200" dirty="0"/>
              <a:t>k ní </a:t>
            </a:r>
            <a:r>
              <a:rPr lang="cs-CZ" altLang="cs-CZ" sz="4200" dirty="0" err="1"/>
              <a:t>podcast</a:t>
            </a:r>
            <a:r>
              <a:rPr lang="cs-CZ" altLang="cs-CZ" sz="4200" dirty="0"/>
              <a:t>: https://www.youtube.com/watch?v=Hr4VKtoiEfA</a:t>
            </a:r>
          </a:p>
          <a:p>
            <a:pPr marL="274320" indent="-274320" algn="just" fontAlgn="auto">
              <a:spcAft>
                <a:spcPts val="0"/>
              </a:spcAft>
              <a:buNone/>
              <a:defRPr/>
            </a:pPr>
            <a:r>
              <a:rPr lang="cs-CZ" altLang="cs-CZ" sz="3100" dirty="0"/>
              <a:t>				</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174472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1982788" y="152400"/>
            <a:ext cx="8229600" cy="990600"/>
          </a:xfrm>
        </p:spPr>
        <p:txBody>
          <a:bodyPr/>
          <a:lstStyle/>
          <a:p>
            <a:pPr algn="just" eaLnBrk="1" hangingPunct="1"/>
            <a:r>
              <a:rPr lang="cs-CZ" altLang="cs-CZ" dirty="0">
                <a:solidFill>
                  <a:srgbClr val="7B9899"/>
                </a:solidFill>
              </a:rPr>
              <a:t>Seznam vlastníků</a:t>
            </a:r>
          </a:p>
        </p:txBody>
      </p:sp>
      <p:sp>
        <p:nvSpPr>
          <p:cNvPr id="32771" name="Zástupný symbol pro obsah 2"/>
          <p:cNvSpPr>
            <a:spLocks noGrp="1"/>
          </p:cNvSpPr>
          <p:nvPr>
            <p:ph sz="quarter" idx="1"/>
          </p:nvPr>
        </p:nvSpPr>
        <p:spPr>
          <a:xfrm>
            <a:off x="312420" y="975361"/>
            <a:ext cx="11049000" cy="5212079"/>
          </a:xfrm>
        </p:spPr>
        <p:txBody>
          <a:bodyPr/>
          <a:lstStyle/>
          <a:p>
            <a:pPr algn="just"/>
            <a:r>
              <a:rPr lang="cs-CZ" altLang="cs-CZ" sz="2200" dirty="0"/>
              <a:t>Emitent vede seznam vlastníků jím vydaných listinných dluhopisů. Seznam vlastníků zaknihovaných dluhopisů vede osoba, která je oprávněna k vedení evidence zaknihovaných cenných papírů</a:t>
            </a:r>
          </a:p>
          <a:p>
            <a:pPr algn="just"/>
            <a:r>
              <a:rPr lang="cs-CZ" altLang="cs-CZ" sz="2200" dirty="0"/>
              <a:t>Práva spojená s dluhopisy je </a:t>
            </a:r>
            <a:r>
              <a:rPr lang="cs-CZ" altLang="cs-CZ" sz="2200" b="1" dirty="0"/>
              <a:t>oprávněna ve vztahu k emitentovi vykonávat osoba uvedená v těchto seznamech</a:t>
            </a:r>
            <a:r>
              <a:rPr lang="cs-CZ" altLang="cs-CZ" sz="2200" dirty="0"/>
              <a:t>, pokud zvláštní právní předpis nestanoví jinak.</a:t>
            </a:r>
          </a:p>
          <a:p>
            <a:pPr algn="just"/>
            <a:r>
              <a:rPr lang="cs-CZ" altLang="cs-CZ" sz="2200" dirty="0"/>
              <a:t>K účinnosti převodu listinného dluhopisu vůči emitentovi se vyžaduje </a:t>
            </a:r>
            <a:r>
              <a:rPr lang="cs-CZ" altLang="cs-CZ" sz="2200" b="1" dirty="0"/>
              <a:t>zápis o změně vlastníka v seznamu</a:t>
            </a:r>
            <a:r>
              <a:rPr lang="cs-CZ" altLang="cs-CZ" sz="2200" dirty="0"/>
              <a:t>; emitent provede tento zápis bez zbytečného odkladu poté, co mu bude taková změna prokázána. </a:t>
            </a:r>
          </a:p>
          <a:p>
            <a:pPr algn="just"/>
            <a:r>
              <a:rPr lang="cs-CZ" altLang="cs-CZ" sz="2200" dirty="0"/>
              <a:t>K účinnosti převodu zaknihovaného dluhopisu vůči emitentovi se </a:t>
            </a:r>
            <a:r>
              <a:rPr lang="cs-CZ" altLang="cs-CZ" sz="2200" b="1" dirty="0"/>
              <a:t>vyžaduje zápis o změně vlastníka v evidenci zaknihovaných cenných papírů</a:t>
            </a:r>
            <a:r>
              <a:rPr lang="cs-CZ" altLang="cs-CZ" sz="2200" dirty="0"/>
              <a:t>. </a:t>
            </a:r>
          </a:p>
          <a:p>
            <a:pPr marL="788988" lvl="1" indent="-514350" algn="just">
              <a:lnSpc>
                <a:spcPct val="80000"/>
              </a:lnSpc>
              <a:buFont typeface="Bookman Old Style" panose="02050604050505020204" pitchFamily="18" charset="0"/>
              <a:buAutoNum type="arabicPeriod"/>
            </a:pPr>
            <a:endParaRPr lang="cs-CZ" altLang="cs-CZ" sz="2400" dirty="0"/>
          </a:p>
          <a:p>
            <a:pPr marL="788988" lvl="1" indent="-514350" algn="just">
              <a:lnSpc>
                <a:spcPct val="80000"/>
              </a:lnSpc>
              <a:buFont typeface="Bookman Old Style" panose="02050604050505020204" pitchFamily="18" charset="0"/>
              <a:buAutoNum type="arabicPeriod"/>
            </a:pPr>
            <a:endParaRPr lang="cs-CZ" altLang="cs-CZ" sz="2400" dirty="0"/>
          </a:p>
          <a:p>
            <a:pPr algn="just" eaLnBrk="1" hangingPunct="1">
              <a:lnSpc>
                <a:spcPct val="80000"/>
              </a:lnSpc>
            </a:pPr>
            <a:endParaRPr lang="cs-CZ" altLang="cs-CZ" dirty="0"/>
          </a:p>
          <a:p>
            <a:pPr algn="just" eaLnBrk="1" hangingPunct="1">
              <a:lnSpc>
                <a:spcPct val="80000"/>
              </a:lnSpc>
            </a:pPr>
            <a:endParaRPr lang="cs-CZ" altLang="cs-CZ" dirty="0"/>
          </a:p>
        </p:txBody>
      </p:sp>
    </p:spTree>
    <p:extLst>
      <p:ext uri="{BB962C8B-B14F-4D97-AF65-F5344CB8AC3E}">
        <p14:creationId xmlns:p14="http://schemas.microsoft.com/office/powerpoint/2010/main" val="983748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just" eaLnBrk="1" hangingPunct="1"/>
            <a:r>
              <a:rPr lang="cs-CZ" altLang="cs-CZ" dirty="0">
                <a:solidFill>
                  <a:srgbClr val="7B9899"/>
                </a:solidFill>
              </a:rPr>
              <a:t>Sběrný dluhopis</a:t>
            </a:r>
            <a:endParaRPr lang="en-US" altLang="cs-CZ" dirty="0">
              <a:solidFill>
                <a:srgbClr val="7B9899"/>
              </a:solidFill>
            </a:endParaRPr>
          </a:p>
        </p:txBody>
      </p:sp>
      <p:sp>
        <p:nvSpPr>
          <p:cNvPr id="33795" name="Rectangle 3"/>
          <p:cNvSpPr>
            <a:spLocks noGrp="1" noChangeArrowheads="1"/>
          </p:cNvSpPr>
          <p:nvPr>
            <p:ph sz="quarter" idx="1"/>
          </p:nvPr>
        </p:nvSpPr>
        <p:spPr>
          <a:xfrm>
            <a:off x="457200" y="1348740"/>
            <a:ext cx="10637520" cy="5509260"/>
          </a:xfrm>
        </p:spPr>
        <p:txBody>
          <a:bodyPr>
            <a:normAutofit fontScale="62500" lnSpcReduction="20000"/>
          </a:bodyPr>
          <a:lstStyle/>
          <a:p>
            <a:pPr algn="just">
              <a:defRPr/>
            </a:pPr>
            <a:r>
              <a:rPr lang="cs-CZ" altLang="cs-CZ" sz="3400" dirty="0"/>
              <a:t>Celá emise dluhopisů může být představována jediným listinným dluhopisem, který nahrazuje všechny jednotlivé dluhopisy tvořící danou emisi a je v podílovém spoluvlastnictví upisovatelů jednotlivých dluhopisů. </a:t>
            </a:r>
          </a:p>
          <a:p>
            <a:pPr algn="just">
              <a:defRPr/>
            </a:pPr>
            <a:r>
              <a:rPr lang="cs-CZ" altLang="cs-CZ" sz="3400" dirty="0"/>
              <a:t> Úpisem investor nezískává vlastnické právo k jednotlivému dluhopisu, ale pouze spoluvlastnické právo ke sběrnému dluhopisu, a předmětem jeho další dispozice tak může být pouze tento spoluvlastnický podíl. </a:t>
            </a:r>
          </a:p>
          <a:p>
            <a:pPr algn="just">
              <a:defRPr/>
            </a:pPr>
            <a:r>
              <a:rPr lang="cs-CZ" altLang="cs-CZ" sz="3400" dirty="0" err="1"/>
              <a:t>DluhZ</a:t>
            </a:r>
            <a:r>
              <a:rPr lang="cs-CZ" altLang="cs-CZ" sz="3400" dirty="0"/>
              <a:t> vychází z fikce, dle které je na spoluvlastníka sběrného dluhopisu nutné pohlížet jako na vlastníka jednotlivých dluhopisů představujících jeho podíl na sběrném dluhopisu. </a:t>
            </a:r>
          </a:p>
          <a:p>
            <a:pPr algn="just">
              <a:defRPr/>
            </a:pPr>
            <a:r>
              <a:rPr lang="cs-CZ" sz="3400" dirty="0"/>
              <a:t>Sběrný dluhopis je </a:t>
            </a:r>
            <a:r>
              <a:rPr lang="cs-CZ" sz="3400" b="1" dirty="0"/>
              <a:t>imobilizovaným cenným papírem </a:t>
            </a:r>
            <a:r>
              <a:rPr lang="cs-CZ" sz="3400" dirty="0"/>
              <a:t>(k tomu </a:t>
            </a:r>
            <a:r>
              <a:rPr lang="cs-CZ" sz="3400" dirty="0" err="1"/>
              <a:t>podcast</a:t>
            </a:r>
            <a:r>
              <a:rPr lang="cs-CZ" sz="3400" dirty="0"/>
              <a:t> na </a:t>
            </a:r>
            <a:r>
              <a:rPr lang="cs-CZ" sz="3400" dirty="0" err="1"/>
              <a:t>YouTube</a:t>
            </a:r>
            <a:r>
              <a:rPr lang="cs-CZ" sz="3400" dirty="0"/>
              <a:t>)</a:t>
            </a:r>
          </a:p>
          <a:p>
            <a:pPr>
              <a:defRPr/>
            </a:pPr>
            <a:r>
              <a:rPr lang="cs-CZ" sz="3400" dirty="0"/>
              <a:t>Sběrný dluhopis </a:t>
            </a:r>
            <a:r>
              <a:rPr lang="cs-CZ" sz="3400" b="1" dirty="0"/>
              <a:t>není hromadnou listinou.</a:t>
            </a:r>
          </a:p>
          <a:p>
            <a:pPr algn="just">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581386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just" eaLnBrk="1" hangingPunct="1"/>
            <a:r>
              <a:rPr lang="cs-CZ" altLang="cs-CZ">
                <a:solidFill>
                  <a:srgbClr val="7B9899"/>
                </a:solidFill>
              </a:rPr>
              <a:t>Uložení sběrného dluhopisu</a:t>
            </a:r>
            <a:endParaRPr lang="en-US" altLang="cs-CZ">
              <a:solidFill>
                <a:srgbClr val="7B9899"/>
              </a:solidFill>
            </a:endParaRPr>
          </a:p>
        </p:txBody>
      </p:sp>
      <p:sp>
        <p:nvSpPr>
          <p:cNvPr id="35843" name="Rectangle 3"/>
          <p:cNvSpPr>
            <a:spLocks noGrp="1" noChangeArrowheads="1"/>
          </p:cNvSpPr>
          <p:nvPr>
            <p:ph sz="quarter" idx="1"/>
          </p:nvPr>
        </p:nvSpPr>
        <p:spPr>
          <a:xfrm>
            <a:off x="601980" y="1485900"/>
            <a:ext cx="10271760" cy="5111751"/>
          </a:xfrm>
        </p:spPr>
        <p:txBody>
          <a:bodyPr>
            <a:normAutofit fontScale="62500" lnSpcReduction="20000"/>
          </a:bodyPr>
          <a:lstStyle/>
          <a:p>
            <a:pPr algn="just">
              <a:defRPr/>
            </a:pPr>
            <a:r>
              <a:rPr lang="cs-CZ" altLang="cs-CZ" dirty="0"/>
              <a:t>Sběrný dluhopis je dluhopis, který představuje samostatnou emisi. Vlastníci podílů na sběrném dluhopisu </a:t>
            </a:r>
            <a:r>
              <a:rPr lang="cs-CZ" altLang="cs-CZ" b="1" dirty="0"/>
              <a:t>upisují podíly</a:t>
            </a:r>
            <a:r>
              <a:rPr lang="cs-CZ" altLang="cs-CZ" dirty="0"/>
              <a:t> na sběrném dluhopisu v rámci lhůty pro upisování, a případně dodatečné lhůty pro upisování, úpisy v upisovací listině. Počet upsaných podílů na sběrném dluhopisu každého vlastníka představuje jeho celkový podíl na sběrném dluhopisu.</a:t>
            </a:r>
          </a:p>
          <a:p>
            <a:pPr algn="just">
              <a:defRPr/>
            </a:pPr>
            <a:r>
              <a:rPr lang="cs-CZ" altLang="cs-CZ" dirty="0"/>
              <a:t>Sběrný dluhopis je uložen buď u centrálního depozitáře, obchodníka s cennými papíry, banky, nebo zahraniční osoby s obdobným předmětem podnikání a s povolením poskytovat investiční služby v České republice. </a:t>
            </a:r>
          </a:p>
          <a:p>
            <a:pPr algn="just">
              <a:defRPr/>
            </a:pPr>
            <a:r>
              <a:rPr lang="cs-CZ" altLang="cs-CZ" dirty="0"/>
              <a:t>Tato osoba je pak povinna vést za podmínek stanovených pro vedení evidence investičních nástrojů zvláštní evidenci spoluvlastníků sběrného dluhopisu, která plní funkci evidence vlastníků listinných dluhopisů na jméno. </a:t>
            </a:r>
          </a:p>
          <a:p>
            <a:pPr algn="just">
              <a:defRPr/>
            </a:pPr>
            <a:r>
              <a:rPr lang="cs-CZ" altLang="cs-CZ" dirty="0"/>
              <a:t>Zápis do této evidence má věcné účinky převodu podílu na sběrném dluhopisu, obdobně jako to činí § 1104 OZ ve vztahu k zaknihovaným cenným papírům. </a:t>
            </a:r>
            <a:endParaRPr lang="cs-CZ" altLang="cs-CZ" sz="2200" dirty="0"/>
          </a:p>
          <a:p>
            <a:pPr marL="274320" indent="-274320" algn="just" fontAlgn="auto">
              <a:spcAft>
                <a:spcPts val="0"/>
              </a:spcAft>
              <a:buNone/>
              <a:defRPr/>
            </a:pPr>
            <a:r>
              <a:rPr lang="cs-CZ" altLang="cs-CZ" sz="2200" dirty="0"/>
              <a:t>						</a:t>
            </a:r>
            <a:endParaRPr lang="cs-CZ" altLang="cs-CZ" sz="2200" dirty="0">
              <a:solidFill>
                <a:schemeClr val="bg1"/>
              </a:solidFill>
            </a:endParaRPr>
          </a:p>
          <a:p>
            <a:pPr marL="274320" indent="-274320" algn="just" fontAlgn="auto">
              <a:spcAft>
                <a:spcPts val="0"/>
              </a:spcAft>
              <a:buNone/>
              <a:defRPr/>
            </a:pPr>
            <a:endParaRPr lang="cs-CZ" altLang="cs-CZ" sz="2200" dirty="0">
              <a:solidFill>
                <a:schemeClr val="bg1"/>
              </a:solidFill>
            </a:endParaRPr>
          </a:p>
          <a:p>
            <a:pPr marL="274320" indent="-274320" algn="just" fontAlgn="auto">
              <a:spcAft>
                <a:spcPts val="0"/>
              </a:spcAft>
              <a:buNone/>
              <a:defRPr/>
            </a:pPr>
            <a:endParaRPr lang="en-US" altLang="cs-CZ" sz="2200" i="1" dirty="0"/>
          </a:p>
        </p:txBody>
      </p:sp>
    </p:spTree>
    <p:extLst>
      <p:ext uri="{BB962C8B-B14F-4D97-AF65-F5344CB8AC3E}">
        <p14:creationId xmlns:p14="http://schemas.microsoft.com/office/powerpoint/2010/main" val="123001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20000" y="350520"/>
            <a:ext cx="10753200" cy="548640"/>
          </a:xfrm>
        </p:spPr>
        <p:txBody>
          <a:bodyPr/>
          <a:lstStyle/>
          <a:p>
            <a:pPr algn="just" eaLnBrk="1" hangingPunct="1"/>
            <a:r>
              <a:rPr lang="cs-CZ" altLang="cs-CZ" sz="3000" dirty="0">
                <a:solidFill>
                  <a:srgbClr val="7B9899"/>
                </a:solidFill>
              </a:rPr>
              <a:t>Publikace emisních podmínek</a:t>
            </a:r>
            <a:endParaRPr lang="en-US" altLang="cs-CZ" sz="3000" dirty="0">
              <a:solidFill>
                <a:srgbClr val="7B9899"/>
              </a:solidFill>
            </a:endParaRPr>
          </a:p>
        </p:txBody>
      </p:sp>
      <p:sp>
        <p:nvSpPr>
          <p:cNvPr id="13315" name="Rectangle 3"/>
          <p:cNvSpPr>
            <a:spLocks noGrp="1" noChangeArrowheads="1"/>
          </p:cNvSpPr>
          <p:nvPr>
            <p:ph sz="quarter" idx="1"/>
          </p:nvPr>
        </p:nvSpPr>
        <p:spPr>
          <a:xfrm>
            <a:off x="213360" y="975360"/>
            <a:ext cx="11361420" cy="5737860"/>
          </a:xfrm>
        </p:spPr>
        <p:txBody>
          <a:bodyPr>
            <a:normAutofit fontScale="25000" lnSpcReduction="20000"/>
          </a:bodyPr>
          <a:lstStyle/>
          <a:p>
            <a:pPr algn="just">
              <a:defRPr/>
            </a:pPr>
            <a:r>
              <a:rPr lang="cs-CZ" altLang="cs-CZ" sz="7400" dirty="0"/>
              <a:t>Primární povinností emitenta je publikace emisních podmínek: nejpozději k datu emise, a to na nosiči informací, který investorům umožňuje reprodukci podmínek v nezměněné podobě a uchování. </a:t>
            </a:r>
          </a:p>
          <a:p>
            <a:pPr algn="just">
              <a:defRPr/>
            </a:pPr>
            <a:r>
              <a:rPr lang="cs-CZ" altLang="cs-CZ" sz="7400" dirty="0"/>
              <a:t>Příklad z dluhopisů DRFG: </a:t>
            </a:r>
            <a:r>
              <a:rPr lang="cs-CZ" sz="7400" dirty="0"/>
              <a:t>Způsob seznámení se s emisními podmínkami: Dostupné na adrese: Brno, Hlinky 162/92, PSČ 603 00 (dále jen „Provozovna Emitenta“), případně u obchodníka </a:t>
            </a:r>
            <a:r>
              <a:rPr lang="cs-CZ" sz="7400" dirty="0" err="1"/>
              <a:t>scennými</a:t>
            </a:r>
            <a:r>
              <a:rPr lang="cs-CZ" sz="7400" dirty="0"/>
              <a:t> papíry, který pro Emitenta zajišťuje úpis dluhopisů a dále jako příloha příslušné dokumentace o úpisu/koupi cenných papírů.</a:t>
            </a:r>
          </a:p>
          <a:p>
            <a:pPr algn="just">
              <a:defRPr/>
            </a:pPr>
            <a:r>
              <a:rPr lang="cs-CZ" altLang="cs-CZ" sz="7400" dirty="0">
                <a:hlinkClick r:id="rId3"/>
              </a:rPr>
              <a:t>https://www.efekta.cz/download/Dluhopisy/Emisni%20podminky%20-%20DRFG%20RealEstate%20-%206.pdf</a:t>
            </a:r>
            <a:endParaRPr lang="cs-CZ" altLang="cs-CZ" sz="7400" dirty="0"/>
          </a:p>
          <a:p>
            <a:pPr algn="just">
              <a:defRPr/>
            </a:pPr>
            <a:r>
              <a:rPr lang="cs-CZ" sz="7400" dirty="0"/>
              <a:t>Emisní podmínky dluhopisů vydávaných ČNB se zveřejňují ve Věstníku ČNB a jsou uveřejňovány způsobem umožňujícím dálkový přístup.</a:t>
            </a:r>
            <a:endParaRPr lang="cs-CZ" altLang="cs-CZ" sz="7400" dirty="0"/>
          </a:p>
          <a:p>
            <a:pPr algn="just">
              <a:defRPr/>
            </a:pPr>
            <a:r>
              <a:rPr lang="cs-CZ" altLang="cs-CZ" sz="7400" dirty="0" err="1"/>
              <a:t>DluhZ</a:t>
            </a:r>
            <a:r>
              <a:rPr lang="cs-CZ" altLang="cs-CZ" sz="7400" dirty="0"/>
              <a:t> umožňuje emitentovi, který hodlá emitovat více emisí dluhopisů, aby vyhotovil jediné společné emisní podmínky pro blíže neurčený počet emisí dluhopisů – tzv. dluhopisový program (§ 11 </a:t>
            </a:r>
            <a:r>
              <a:rPr lang="cs-CZ" altLang="cs-CZ" sz="7400" dirty="0" err="1"/>
              <a:t>DluhZ</a:t>
            </a:r>
            <a:r>
              <a:rPr lang="cs-CZ" altLang="cs-CZ" sz="7400" dirty="0"/>
              <a:t>). Pro příslušnou emisi se pak k němu vytváří „emisní dodatek“ vydávaný zvlášť pro každou jednotlivou emisi v rámci daného dluhopisového programu. </a:t>
            </a:r>
          </a:p>
          <a:p>
            <a:pPr algn="just">
              <a:defRPr/>
            </a:pPr>
            <a:r>
              <a:rPr lang="cs-CZ" sz="7400" dirty="0"/>
              <a:t>§ 44 Informace uveřejňují, oznamují nebo zpřístupňují v českém jazyce nebo v jiném jazyce, je-li to v zájmu investorů a použití tohoto jazyka je upraveno v emisních podmínkách.	</a:t>
            </a:r>
            <a:r>
              <a:rPr lang="cs-CZ" sz="2500" dirty="0"/>
              <a:t>		</a:t>
            </a:r>
          </a:p>
          <a:p>
            <a:pPr marL="274320" indent="-274320" algn="just" fontAlgn="auto">
              <a:spcAft>
                <a:spcPts val="0"/>
              </a:spcAft>
              <a:buNone/>
              <a:defRPr/>
            </a:pPr>
            <a:endParaRPr lang="cs-CZ" sz="2000" dirty="0"/>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algn="just" fontAlgn="auto">
              <a:spcAft>
                <a:spcPts val="0"/>
              </a:spcAft>
              <a:buNone/>
              <a:defRPr/>
            </a:pPr>
            <a:endParaRPr lang="en-US" i="1" dirty="0"/>
          </a:p>
        </p:txBody>
      </p:sp>
    </p:spTree>
    <p:extLst>
      <p:ext uri="{BB962C8B-B14F-4D97-AF65-F5344CB8AC3E}">
        <p14:creationId xmlns:p14="http://schemas.microsoft.com/office/powerpoint/2010/main" val="2144133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20000" y="358140"/>
            <a:ext cx="10753200" cy="548640"/>
          </a:xfrm>
        </p:spPr>
        <p:txBody>
          <a:bodyPr/>
          <a:lstStyle/>
          <a:p>
            <a:pPr algn="just" eaLnBrk="1" hangingPunct="1"/>
            <a:r>
              <a:rPr lang="cs-CZ" altLang="cs-CZ" dirty="0">
                <a:solidFill>
                  <a:srgbClr val="7B9899"/>
                </a:solidFill>
              </a:rPr>
              <a:t>Obsah emisních podmínek</a:t>
            </a:r>
            <a:endParaRPr lang="en-US" altLang="cs-CZ" dirty="0">
              <a:solidFill>
                <a:srgbClr val="7B9899"/>
              </a:solidFill>
            </a:endParaRPr>
          </a:p>
        </p:txBody>
      </p:sp>
      <p:sp>
        <p:nvSpPr>
          <p:cNvPr id="33795" name="Rectangle 3"/>
          <p:cNvSpPr>
            <a:spLocks noGrp="1" noChangeArrowheads="1"/>
          </p:cNvSpPr>
          <p:nvPr>
            <p:ph sz="quarter" idx="1"/>
          </p:nvPr>
        </p:nvSpPr>
        <p:spPr>
          <a:xfrm>
            <a:off x="160020" y="1242060"/>
            <a:ext cx="11521440" cy="5699760"/>
          </a:xfrm>
        </p:spPr>
        <p:txBody>
          <a:bodyPr>
            <a:normAutofit fontScale="70000" lnSpcReduction="20000"/>
          </a:bodyPr>
          <a:lstStyle/>
          <a:p>
            <a:pPr algn="just">
              <a:defRPr/>
            </a:pPr>
            <a:r>
              <a:rPr lang="cs-CZ" altLang="cs-CZ" dirty="0"/>
              <a:t>Náležitosti emisních podmínek jsou upraveny v rozsáhlém § 9 </a:t>
            </a:r>
            <a:r>
              <a:rPr lang="cs-CZ" altLang="cs-CZ" dirty="0" err="1"/>
              <a:t>DluhZ</a:t>
            </a:r>
            <a:r>
              <a:rPr lang="cs-CZ" altLang="cs-CZ" dirty="0"/>
              <a:t>, § 9a podlimitní emise. </a:t>
            </a:r>
          </a:p>
          <a:p>
            <a:pPr algn="just">
              <a:defRPr/>
            </a:pPr>
            <a:r>
              <a:rPr lang="cs-CZ" altLang="cs-CZ" dirty="0"/>
              <a:t>Zákon svým rozsáhlým katalogem ovšem cílí především na popis práv spojených s dluhopisy a převážně technické informace o emisi (emisní kurz, určení výnosu, splacení dluhopisu, informace týkající se schůze majitelů dluhopisů, údaje o zdaňování výnosů, </a:t>
            </a:r>
            <a:r>
              <a:rPr lang="cs-CZ" altLang="cs-CZ" b="1" dirty="0"/>
              <a:t>řešení sporů v rozhodčím řízení</a:t>
            </a:r>
            <a:r>
              <a:rPr lang="cs-CZ" altLang="cs-CZ" dirty="0"/>
              <a:t> atd.). </a:t>
            </a:r>
          </a:p>
          <a:p>
            <a:pPr algn="just">
              <a:defRPr/>
            </a:pPr>
            <a:r>
              <a:rPr lang="cs-CZ" altLang="cs-CZ" dirty="0"/>
              <a:t>Jen menší pozornost je potom věnována samotnému emitentovi (výjimku v tomto směru představují údaje o případném ratingu). </a:t>
            </a:r>
          </a:p>
          <a:p>
            <a:pPr algn="just">
              <a:defRPr/>
            </a:pPr>
            <a:r>
              <a:rPr lang="cs-CZ" altLang="cs-CZ" dirty="0"/>
              <a:t>Nevhodné pro investorské rozhodnutí</a:t>
            </a:r>
          </a:p>
          <a:p>
            <a:pPr algn="just">
              <a:defRPr/>
            </a:pPr>
            <a:r>
              <a:rPr lang="cs-CZ" sz="2600" dirty="0"/>
              <a:t>Ke změně emisních podmínek se vyžaduje předchozí souhlas schůze vlastníků. Výjimky:</a:t>
            </a:r>
          </a:p>
          <a:p>
            <a:r>
              <a:rPr lang="cs-CZ" sz="2600" i="1" dirty="0"/>
              <a:t>a)</a:t>
            </a:r>
            <a:r>
              <a:rPr lang="cs-CZ" sz="2600" dirty="0"/>
              <a:t> změny přímo vyvolané změnou právní úpravy,</a:t>
            </a:r>
          </a:p>
          <a:p>
            <a:r>
              <a:rPr lang="cs-CZ" sz="2600" i="1" dirty="0"/>
              <a:t>b)</a:t>
            </a:r>
            <a:r>
              <a:rPr lang="cs-CZ" sz="2600" dirty="0"/>
              <a:t> změna, </a:t>
            </a:r>
            <a:r>
              <a:rPr lang="cs-CZ" sz="2600" b="1" dirty="0"/>
              <a:t>která se netýká postavení nebo zájmů vlastníků dluhopisů</a:t>
            </a:r>
            <a:r>
              <a:rPr lang="cs-CZ" sz="2600" dirty="0"/>
              <a:t>, nebo</a:t>
            </a:r>
          </a:p>
          <a:p>
            <a:r>
              <a:rPr lang="cs-CZ" sz="2600" i="1" dirty="0"/>
              <a:t>c)</a:t>
            </a:r>
            <a:r>
              <a:rPr lang="cs-CZ" sz="2600" dirty="0"/>
              <a:t> všechny dluhopisy vlastní emitent.</a:t>
            </a:r>
          </a:p>
          <a:p>
            <a:pPr algn="just">
              <a:defRPr/>
            </a:pPr>
            <a:endParaRPr lang="cs-CZ" altLang="cs-CZ" sz="2000" dirty="0"/>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3245583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20000" y="358140"/>
            <a:ext cx="10753200" cy="548640"/>
          </a:xfrm>
        </p:spPr>
        <p:txBody>
          <a:bodyPr/>
          <a:lstStyle/>
          <a:p>
            <a:pPr algn="just" eaLnBrk="1" hangingPunct="1"/>
            <a:r>
              <a:rPr lang="cs-CZ" altLang="cs-CZ" dirty="0">
                <a:solidFill>
                  <a:srgbClr val="7B9899"/>
                </a:solidFill>
              </a:rPr>
              <a:t>Rozhodčí doložka v emisních podmínkách</a:t>
            </a:r>
            <a:endParaRPr lang="en-US" altLang="cs-CZ" dirty="0">
              <a:solidFill>
                <a:srgbClr val="7B9899"/>
              </a:solidFill>
            </a:endParaRPr>
          </a:p>
        </p:txBody>
      </p:sp>
      <p:sp>
        <p:nvSpPr>
          <p:cNvPr id="33795" name="Rectangle 3"/>
          <p:cNvSpPr>
            <a:spLocks noGrp="1" noChangeArrowheads="1"/>
          </p:cNvSpPr>
          <p:nvPr>
            <p:ph sz="quarter" idx="1"/>
          </p:nvPr>
        </p:nvSpPr>
        <p:spPr>
          <a:xfrm>
            <a:off x="160020" y="1242060"/>
            <a:ext cx="11521440" cy="5699760"/>
          </a:xfrm>
        </p:spPr>
        <p:txBody>
          <a:bodyPr>
            <a:normAutofit fontScale="92500" lnSpcReduction="10000"/>
          </a:bodyPr>
          <a:lstStyle/>
          <a:p>
            <a:pPr lvl="0"/>
            <a:r>
              <a:rPr lang="cs-CZ" dirty="0"/>
              <a:t>„</a:t>
            </a:r>
            <a:r>
              <a:rPr lang="cs-CZ" i="1" dirty="0"/>
              <a:t>Právní vztahy z dluhopisů se řídí právním řádem České republiky, zejména zákonem č. 190/2004 Sb., o dluhopisech, ve znění pozdějších předpisů. Všechny spory o právech a povinnostech spojených s Dluhopisem budou rozhodovány s konečnou platností u Rozhodčího soudu při Hospodářské komoře České republiky a Agrární komoře podle jeho řádu třemi rozhodci.“</a:t>
            </a:r>
          </a:p>
          <a:p>
            <a:pPr lvl="0"/>
            <a:r>
              <a:rPr lang="cs-CZ" dirty="0"/>
              <a:t>§ 2 odst. 1 zákona č. 216/1994 Sb., o rozhodčím řízení a o výkonu rozhodčích ná</a:t>
            </a:r>
            <a:r>
              <a:rPr lang="cs-CZ" dirty="0">
                <a:latin typeface="+mj-lt"/>
              </a:rPr>
              <a:t>lezů: </a:t>
            </a:r>
            <a:r>
              <a:rPr lang="cs-CZ" b="1" dirty="0">
                <a:latin typeface="+mj-lt"/>
              </a:rPr>
              <a:t>není dána pravomoc Rozhodčího soudu ve sporech vzniklých ze smluv, které se spotřebitelem uzavírá podnikatel</a:t>
            </a:r>
            <a:r>
              <a:rPr lang="cs-CZ" dirty="0">
                <a:latin typeface="+mj-lt"/>
              </a:rPr>
              <a:t>. </a:t>
            </a:r>
          </a:p>
          <a:p>
            <a:pPr algn="just">
              <a:defRPr/>
            </a:pPr>
            <a:r>
              <a:rPr lang="cs-CZ" sz="3000" b="0" i="0" dirty="0">
                <a:solidFill>
                  <a:srgbClr val="000000"/>
                </a:solidFill>
                <a:effectLst/>
                <a:latin typeface="+mj-lt"/>
              </a:rPr>
              <a:t> </a:t>
            </a:r>
            <a:r>
              <a:rPr lang="cs-CZ" sz="3000" b="1" i="0" dirty="0">
                <a:solidFill>
                  <a:srgbClr val="000000"/>
                </a:solidFill>
                <a:effectLst/>
                <a:latin typeface="+mj-lt"/>
              </a:rPr>
              <a:t>novela – účinnost od 1.12.2016</a:t>
            </a:r>
            <a:endParaRPr lang="cs-CZ" altLang="cs-CZ" sz="3000" b="1" dirty="0">
              <a:latin typeface="+mj-lt"/>
            </a:endParaRPr>
          </a:p>
          <a:p>
            <a:pPr marL="274320" indent="-274320" algn="just" fontAlgn="auto">
              <a:spcAft>
                <a:spcPts val="0"/>
              </a:spcAft>
              <a:buNone/>
              <a:defRPr/>
            </a:pPr>
            <a:r>
              <a:rPr lang="cs-CZ" altLang="cs-CZ" sz="2000" dirty="0">
                <a:latin typeface="+mj-lt"/>
              </a:rPr>
              <a:t>			</a:t>
            </a: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4080814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just" eaLnBrk="1" hangingPunct="1"/>
            <a:r>
              <a:rPr lang="cs-CZ" altLang="cs-CZ">
                <a:solidFill>
                  <a:srgbClr val="7B9899"/>
                </a:solidFill>
              </a:rPr>
              <a:t>Náležitosti dluhopisu</a:t>
            </a:r>
            <a:endParaRPr lang="en-US" altLang="cs-CZ">
              <a:solidFill>
                <a:srgbClr val="7B9899"/>
              </a:solidFill>
            </a:endParaRPr>
          </a:p>
        </p:txBody>
      </p:sp>
      <p:sp>
        <p:nvSpPr>
          <p:cNvPr id="33795" name="Rectangle 3"/>
          <p:cNvSpPr>
            <a:spLocks noGrp="1" noChangeArrowheads="1"/>
          </p:cNvSpPr>
          <p:nvPr>
            <p:ph sz="quarter" idx="1"/>
          </p:nvPr>
        </p:nvSpPr>
        <p:spPr>
          <a:xfrm>
            <a:off x="720000" y="1531620"/>
            <a:ext cx="10572840" cy="5166360"/>
          </a:xfrm>
        </p:spPr>
        <p:txBody>
          <a:bodyPr>
            <a:normAutofit fontScale="77500" lnSpcReduction="20000"/>
          </a:bodyPr>
          <a:lstStyle/>
          <a:p>
            <a:pPr algn="just">
              <a:defRPr/>
            </a:pPr>
            <a:r>
              <a:rPr lang="cs-CZ" altLang="cs-CZ" sz="3100" dirty="0"/>
              <a:t>Šest esenciálních náležitostí dluhopisu vydaného v podobě cenného papíru. </a:t>
            </a:r>
          </a:p>
          <a:p>
            <a:pPr algn="just">
              <a:defRPr/>
            </a:pPr>
            <a:r>
              <a:rPr lang="cs-CZ" altLang="cs-CZ" sz="3100" dirty="0"/>
              <a:t>Katalog šesti základních náležitostí tvoří následující položky: a) identifikace emitenta, b) jmenovitá hodnota jako dlužná částka (nevyžaduje se v případě sběrného dluhopisu, plyne-li jmenovitá hodnota ze zápisu v příslušné evidenci), c) výnos dluhopisu, d) datum nebo jiný okamžik splacení dlužné částky, e) údaje identifikující vlastníka dluhopisu (nejde-li o dluhopis vydaný jako zaknihovaný cenný papír nebo sběrný dluhopis) a f) podpis emitenta. </a:t>
            </a:r>
          </a:p>
          <a:p>
            <a:pPr algn="just">
              <a:defRPr/>
            </a:pPr>
            <a:r>
              <a:rPr lang="cs-CZ" altLang="cs-CZ" sz="3100" dirty="0"/>
              <a:t>U zaknihovaných dluhopisů menší rozsah nároků.</a:t>
            </a:r>
            <a:endParaRPr lang="cs-CZ" altLang="cs-CZ" dirty="0"/>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4293554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20000" y="68580"/>
            <a:ext cx="10753200" cy="269517"/>
          </a:xfrm>
        </p:spPr>
        <p:txBody>
          <a:bodyPr/>
          <a:lstStyle/>
          <a:p>
            <a:pPr algn="just" eaLnBrk="1" hangingPunct="1"/>
            <a:endParaRPr lang="en-US" altLang="cs-CZ" sz="1200" dirty="0">
              <a:solidFill>
                <a:srgbClr val="7B9899"/>
              </a:solidFill>
            </a:endParaRPr>
          </a:p>
        </p:txBody>
      </p:sp>
      <p:sp>
        <p:nvSpPr>
          <p:cNvPr id="33795" name="Rectangle 3"/>
          <p:cNvSpPr>
            <a:spLocks noGrp="1" noChangeArrowheads="1"/>
          </p:cNvSpPr>
          <p:nvPr>
            <p:ph sz="quarter" idx="1"/>
          </p:nvPr>
        </p:nvSpPr>
        <p:spPr>
          <a:xfrm>
            <a:off x="720000" y="1531620"/>
            <a:ext cx="10572840" cy="5166360"/>
          </a:xfrm>
        </p:spPr>
        <p:txBody>
          <a:bodyPr>
            <a:normAutofit/>
          </a:bodyPr>
          <a:lstStyle/>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pic>
        <p:nvPicPr>
          <p:cNvPr id="3" name="Obrázek 2">
            <a:extLst>
              <a:ext uri="{FF2B5EF4-FFF2-40B4-BE49-F238E27FC236}">
                <a16:creationId xmlns:a16="http://schemas.microsoft.com/office/drawing/2014/main" id="{F7351690-2F48-4E6F-8CC4-FE1550DA8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26" y="-115260"/>
            <a:ext cx="10454669" cy="7157678"/>
          </a:xfrm>
          <a:prstGeom prst="rect">
            <a:avLst/>
          </a:prstGeom>
        </p:spPr>
      </p:pic>
    </p:spTree>
    <p:extLst>
      <p:ext uri="{BB962C8B-B14F-4D97-AF65-F5344CB8AC3E}">
        <p14:creationId xmlns:p14="http://schemas.microsoft.com/office/powerpoint/2010/main" val="3195428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20000" y="213360"/>
            <a:ext cx="10753200" cy="739140"/>
          </a:xfrm>
        </p:spPr>
        <p:txBody>
          <a:bodyPr/>
          <a:lstStyle/>
          <a:p>
            <a:pPr algn="just" eaLnBrk="1" hangingPunct="1"/>
            <a:r>
              <a:rPr lang="cs-CZ" altLang="cs-CZ" dirty="0">
                <a:solidFill>
                  <a:srgbClr val="7B9899"/>
                </a:solidFill>
              </a:rPr>
              <a:t>Výnos a splatnost dluhopisu (novela)</a:t>
            </a:r>
            <a:endParaRPr lang="en-US" altLang="cs-CZ" dirty="0">
              <a:solidFill>
                <a:srgbClr val="7B9899"/>
              </a:solidFill>
            </a:endParaRPr>
          </a:p>
        </p:txBody>
      </p:sp>
      <p:sp>
        <p:nvSpPr>
          <p:cNvPr id="33795" name="Rectangle 3"/>
          <p:cNvSpPr>
            <a:spLocks noGrp="1" noChangeArrowheads="1"/>
          </p:cNvSpPr>
          <p:nvPr>
            <p:ph sz="quarter" idx="1"/>
          </p:nvPr>
        </p:nvSpPr>
        <p:spPr>
          <a:xfrm>
            <a:off x="367645" y="952501"/>
            <a:ext cx="11024255" cy="5905500"/>
          </a:xfrm>
        </p:spPr>
        <p:txBody>
          <a:bodyPr>
            <a:normAutofit fontScale="85000" lnSpcReduction="10000"/>
          </a:bodyPr>
          <a:lstStyle/>
          <a:p>
            <a:pPr marL="72000" indent="0" algn="just" eaLnBrk="1" hangingPunct="1">
              <a:lnSpc>
                <a:spcPct val="90000"/>
              </a:lnSpc>
              <a:buNone/>
              <a:defRPr/>
            </a:pPr>
            <a:r>
              <a:rPr lang="cs-CZ" altLang="cs-CZ" dirty="0"/>
              <a:t>Výnos dluhopisu se určí </a:t>
            </a:r>
            <a:r>
              <a:rPr lang="cs-CZ" altLang="cs-CZ" b="1" dirty="0"/>
              <a:t>zejména</a:t>
            </a:r>
          </a:p>
          <a:p>
            <a:pPr lvl="1" algn="just" eaLnBrk="1" hangingPunct="1">
              <a:lnSpc>
                <a:spcPct val="90000"/>
              </a:lnSpc>
              <a:buFont typeface="Wingdings" pitchFamily="2" charset="2"/>
              <a:buNone/>
              <a:defRPr/>
            </a:pPr>
            <a:r>
              <a:rPr lang="cs-CZ" altLang="cs-CZ" sz="2600" dirty="0"/>
              <a:t>a) pevnou úrokovou sazbou,</a:t>
            </a:r>
          </a:p>
          <a:p>
            <a:pPr lvl="1" algn="just" eaLnBrk="1" hangingPunct="1">
              <a:lnSpc>
                <a:spcPct val="90000"/>
              </a:lnSpc>
              <a:buFont typeface="Wingdings" pitchFamily="2" charset="2"/>
              <a:buNone/>
              <a:defRPr/>
            </a:pPr>
            <a:r>
              <a:rPr lang="cs-CZ" altLang="cs-CZ" sz="2600" dirty="0"/>
              <a:t>b) rozdílem mezi jmenovitou hodnotou dluhopisu a jeho nižším emisním kurzem,</a:t>
            </a:r>
          </a:p>
          <a:p>
            <a:pPr lvl="1" algn="just" eaLnBrk="1" hangingPunct="1">
              <a:lnSpc>
                <a:spcPct val="90000"/>
              </a:lnSpc>
              <a:buFont typeface="Wingdings" pitchFamily="2" charset="2"/>
              <a:buNone/>
              <a:defRPr/>
            </a:pPr>
            <a:r>
              <a:rPr lang="cs-CZ" altLang="cs-CZ" sz="2600" dirty="0"/>
              <a:t>c) slosovatelnou prémií nebo prémií v závislosti na lhůtě splatnosti dluhopisu, nebo</a:t>
            </a:r>
          </a:p>
          <a:p>
            <a:pPr lvl="1" algn="just" eaLnBrk="1" hangingPunct="1">
              <a:lnSpc>
                <a:spcPct val="90000"/>
              </a:lnSpc>
              <a:buFont typeface="Wingdings" pitchFamily="2" charset="2"/>
              <a:buNone/>
              <a:defRPr/>
            </a:pPr>
            <a:r>
              <a:rPr lang="cs-CZ" altLang="cs-CZ" sz="2600" dirty="0"/>
              <a:t>d) pohyblivou úrokovou sazbou odvozenou například z jiných úrokových sazeb či úrokových výnosů, pohybu měnových kurzů, finančních indexů či cen komodit.</a:t>
            </a:r>
          </a:p>
          <a:p>
            <a:pPr lvl="1" algn="just" eaLnBrk="1" hangingPunct="1">
              <a:lnSpc>
                <a:spcPct val="90000"/>
              </a:lnSpc>
              <a:buFont typeface="Wingdings" pitchFamily="2" charset="2"/>
              <a:buNone/>
              <a:defRPr/>
            </a:pPr>
            <a:endParaRPr lang="cs-CZ" altLang="cs-CZ" sz="2600" dirty="0"/>
          </a:p>
          <a:p>
            <a:pPr lvl="1" eaLnBrk="1" hangingPunct="1">
              <a:lnSpc>
                <a:spcPct val="90000"/>
              </a:lnSpc>
              <a:buFont typeface="Wingdings" pitchFamily="2" charset="2"/>
              <a:buNone/>
              <a:defRPr/>
            </a:pPr>
            <a:endParaRPr lang="cs-CZ" altLang="cs-CZ" sz="2600" dirty="0"/>
          </a:p>
          <a:p>
            <a:pPr lvl="1">
              <a:lnSpc>
                <a:spcPct val="90000"/>
              </a:lnSpc>
              <a:buNone/>
              <a:defRPr/>
            </a:pPr>
            <a:r>
              <a:rPr lang="cs-CZ" sz="2600" dirty="0"/>
              <a:t>Od klasického dluhopisu se liší diskontovaný dluhopis (</a:t>
            </a:r>
            <a:r>
              <a:rPr lang="cs-CZ" sz="2600" dirty="0" err="1"/>
              <a:t>zero</a:t>
            </a:r>
            <a:r>
              <a:rPr lang="cs-CZ" sz="2600" dirty="0"/>
              <a:t> bond). Investor jej získá za cenu pod nominál a výnos mu není vyplácen průběžně (kupony), ale až při splatnosti dluhopisu za celé období zpětně – vyplácená částka se rovná jmenovité hodnotě.</a:t>
            </a:r>
            <a:endParaRPr lang="cs-CZ" altLang="cs-CZ" sz="2600" dirty="0"/>
          </a:p>
          <a:p>
            <a:pPr lvl="1">
              <a:lnSpc>
                <a:spcPct val="90000"/>
              </a:lnSpc>
              <a:buNone/>
              <a:defRPr/>
            </a:pPr>
            <a:endParaRPr lang="cs-CZ" sz="2600" dirty="0"/>
          </a:p>
          <a:p>
            <a:pPr lvl="1">
              <a:lnSpc>
                <a:spcPct val="90000"/>
              </a:lnSpc>
              <a:buNone/>
              <a:defRPr/>
            </a:pPr>
            <a:r>
              <a:rPr lang="cs-CZ" sz="2600" dirty="0"/>
              <a:t>V minulosti: při vydání </a:t>
            </a:r>
            <a:r>
              <a:rPr lang="cs-CZ" sz="2600" b="1" dirty="0" err="1"/>
              <a:t>zero</a:t>
            </a:r>
            <a:r>
              <a:rPr lang="cs-CZ" sz="2600" b="1" dirty="0"/>
              <a:t> bondu </a:t>
            </a:r>
            <a:r>
              <a:rPr lang="cs-CZ" sz="2600" dirty="0"/>
              <a:t>(dluhopisu, jehož výnos je určen rozdílem mezi jeho jmenovitou hodnotou a emisním kurzem) musel být emisní kurz nižší než jmenovitá hodnota. Nová úprava </a:t>
            </a:r>
            <a:r>
              <a:rPr lang="cs-CZ" sz="2600" b="1" dirty="0"/>
              <a:t>umožňuje vydání </a:t>
            </a:r>
            <a:r>
              <a:rPr lang="cs-CZ" sz="2600" b="1" dirty="0" err="1"/>
              <a:t>zero</a:t>
            </a:r>
            <a:r>
              <a:rPr lang="cs-CZ" sz="2600" b="1" dirty="0"/>
              <a:t> bondu se záporným výnosem</a:t>
            </a:r>
            <a:r>
              <a:rPr lang="cs-CZ" sz="2600" dirty="0"/>
              <a:t>.</a:t>
            </a:r>
          </a:p>
          <a:p>
            <a:pPr lvl="1">
              <a:lnSpc>
                <a:spcPct val="90000"/>
              </a:lnSpc>
              <a:buNone/>
              <a:defRPr/>
            </a:pPr>
            <a:endParaRPr lang="cs-CZ" altLang="cs-CZ" sz="2600" dirty="0"/>
          </a:p>
          <a:p>
            <a:pPr lvl="1">
              <a:lnSpc>
                <a:spcPct val="90000"/>
              </a:lnSpc>
              <a:buNone/>
              <a:defRPr/>
            </a:pPr>
            <a:r>
              <a:rPr lang="cs-CZ" altLang="cs-CZ" sz="2600" dirty="0"/>
              <a:t>Proč to někdo koupí? https://dluhopisy.cz/blog-zaporne-uroky-statnich-dluhopisu</a:t>
            </a: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168528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20000" y="405354"/>
            <a:ext cx="11075760" cy="612742"/>
          </a:xfrm>
        </p:spPr>
        <p:txBody>
          <a:bodyPr/>
          <a:lstStyle/>
          <a:p>
            <a:pPr algn="just" eaLnBrk="1" hangingPunct="1"/>
            <a:r>
              <a:rPr lang="cs-CZ" altLang="cs-CZ" dirty="0">
                <a:solidFill>
                  <a:srgbClr val="7B9899"/>
                </a:solidFill>
              </a:rPr>
              <a:t>Novela 2012 (účinnost od 1. 8. 2012)</a:t>
            </a:r>
            <a:endParaRPr lang="en-US" altLang="cs-CZ" dirty="0">
              <a:solidFill>
                <a:srgbClr val="7B9899"/>
              </a:solidFill>
            </a:endParaRPr>
          </a:p>
        </p:txBody>
      </p:sp>
      <p:sp>
        <p:nvSpPr>
          <p:cNvPr id="17411" name="Rectangle 3"/>
          <p:cNvSpPr>
            <a:spLocks noGrp="1" noChangeArrowheads="1"/>
          </p:cNvSpPr>
          <p:nvPr>
            <p:ph sz="quarter" idx="1"/>
          </p:nvPr>
        </p:nvSpPr>
        <p:spPr>
          <a:xfrm>
            <a:off x="396240" y="1018096"/>
            <a:ext cx="11254740" cy="5672264"/>
          </a:xfrm>
        </p:spPr>
        <p:txBody>
          <a:bodyPr/>
          <a:lstStyle/>
          <a:p>
            <a:pPr algn="just"/>
            <a:r>
              <a:rPr lang="cs-CZ" altLang="cs-CZ" sz="2400" dirty="0">
                <a:solidFill>
                  <a:srgbClr val="191919"/>
                </a:solidFill>
              </a:rPr>
              <a:t>Zrušena nutnost schvalování emisních podmínek dluhopisů ČNB </a:t>
            </a:r>
          </a:p>
          <a:p>
            <a:pPr algn="just"/>
            <a:r>
              <a:rPr lang="cs-CZ" altLang="cs-CZ" sz="2400" dirty="0">
                <a:solidFill>
                  <a:srgbClr val="191919"/>
                </a:solidFill>
              </a:rPr>
              <a:t>Odpadly sankce, které mohla Česká národní banka uložit za neuveřejnění emisních podmínek (či jejich změn) nebo nesvolání schůze majitelů dluhopisů</a:t>
            </a:r>
          </a:p>
          <a:p>
            <a:pPr algn="just"/>
            <a:r>
              <a:rPr lang="cs-CZ" altLang="cs-CZ" sz="2400" dirty="0">
                <a:solidFill>
                  <a:srgbClr val="191919"/>
                </a:solidFill>
              </a:rPr>
              <a:t>Z </a:t>
            </a:r>
            <a:r>
              <a:rPr lang="cs-CZ" altLang="cs-CZ" sz="2400" dirty="0" err="1">
                <a:solidFill>
                  <a:srgbClr val="191919"/>
                </a:solidFill>
              </a:rPr>
              <a:t>DluhZ</a:t>
            </a:r>
            <a:r>
              <a:rPr lang="cs-CZ" altLang="cs-CZ" sz="2400" dirty="0">
                <a:solidFill>
                  <a:srgbClr val="191919"/>
                </a:solidFill>
              </a:rPr>
              <a:t> se stal v předpis čistě soukromoprávní povahy (zatím!)</a:t>
            </a:r>
          </a:p>
          <a:p>
            <a:pPr algn="just"/>
            <a:r>
              <a:rPr lang="cs-CZ" altLang="cs-CZ" sz="2400" dirty="0">
                <a:solidFill>
                  <a:srgbClr val="191919"/>
                </a:solidFill>
              </a:rPr>
              <a:t>To neplatí v případě, že vydání dluhopisů naplní znaky veřejné nabídky, event. bude žádáno o jejich přijetí k obchodování na burze – pak nutný prospekt a jeho schválení ČNB</a:t>
            </a:r>
          </a:p>
          <a:p>
            <a:pPr algn="just"/>
            <a:r>
              <a:rPr lang="cs-CZ" altLang="cs-CZ" sz="2400" dirty="0">
                <a:solidFill>
                  <a:srgbClr val="191919"/>
                </a:solidFill>
              </a:rPr>
              <a:t>Ingerence ČNB ve výsledku ušetřeny pouze ty emise dluhopisů, které nejsou nabízeny širšímu publiku (</a:t>
            </a:r>
            <a:r>
              <a:rPr lang="cs-CZ" altLang="cs-CZ" sz="2400" dirty="0" err="1">
                <a:solidFill>
                  <a:srgbClr val="191919"/>
                </a:solidFill>
              </a:rPr>
              <a:t>private</a:t>
            </a:r>
            <a:r>
              <a:rPr lang="cs-CZ" altLang="cs-CZ" sz="2400" dirty="0">
                <a:solidFill>
                  <a:srgbClr val="191919"/>
                </a:solidFill>
              </a:rPr>
              <a:t> </a:t>
            </a:r>
            <a:r>
              <a:rPr lang="cs-CZ" altLang="cs-CZ" sz="2400" dirty="0" err="1">
                <a:solidFill>
                  <a:srgbClr val="191919"/>
                </a:solidFill>
              </a:rPr>
              <a:t>placement</a:t>
            </a:r>
            <a:r>
              <a:rPr lang="cs-CZ" altLang="cs-CZ" sz="2400" dirty="0">
                <a:solidFill>
                  <a:srgbClr val="191919"/>
                </a:solidFill>
              </a:rPr>
              <a:t>). Výjimka – komunální dluhopisy (</a:t>
            </a:r>
            <a:r>
              <a:rPr lang="cs-CZ" altLang="cs-CZ" sz="2400" dirty="0" err="1">
                <a:solidFill>
                  <a:srgbClr val="191919"/>
                </a:solidFill>
              </a:rPr>
              <a:t>MinFin</a:t>
            </a:r>
            <a:r>
              <a:rPr lang="cs-CZ" altLang="cs-CZ" sz="2400" dirty="0">
                <a:solidFill>
                  <a:srgbClr val="191919"/>
                </a:solidFill>
              </a:rPr>
              <a:t>) a kryté dluhopisy (ČNB), + novela podlimitní emise!</a:t>
            </a:r>
          </a:p>
          <a:p>
            <a:pPr algn="just" eaLnBrk="1" hangingPunct="1">
              <a:lnSpc>
                <a:spcPct val="90000"/>
              </a:lnSpc>
              <a:buFont typeface="Wingdings 3" panose="05040102010807070707" pitchFamily="18" charset="2"/>
              <a:buNone/>
            </a:pPr>
            <a:endParaRPr lang="en-US" altLang="cs-CZ" sz="2300" dirty="0">
              <a:solidFill>
                <a:schemeClr val="tx2"/>
              </a:solidFill>
            </a:endParaRPr>
          </a:p>
        </p:txBody>
      </p:sp>
    </p:spTree>
    <p:extLst>
      <p:ext uri="{BB962C8B-B14F-4D97-AF65-F5344CB8AC3E}">
        <p14:creationId xmlns:p14="http://schemas.microsoft.com/office/powerpoint/2010/main" val="2154991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20000" y="213360"/>
            <a:ext cx="10753200" cy="739140"/>
          </a:xfrm>
        </p:spPr>
        <p:txBody>
          <a:bodyPr/>
          <a:lstStyle/>
          <a:p>
            <a:pPr algn="just" eaLnBrk="1" hangingPunct="1"/>
            <a:r>
              <a:rPr lang="cs-CZ" altLang="cs-CZ" dirty="0">
                <a:solidFill>
                  <a:srgbClr val="7B9899"/>
                </a:solidFill>
              </a:rPr>
              <a:t>Oddělení práva na výnos</a:t>
            </a:r>
            <a:endParaRPr lang="en-US" altLang="cs-CZ" dirty="0">
              <a:solidFill>
                <a:srgbClr val="7B9899"/>
              </a:solidFill>
            </a:endParaRPr>
          </a:p>
        </p:txBody>
      </p:sp>
      <p:sp>
        <p:nvSpPr>
          <p:cNvPr id="33795" name="Rectangle 3"/>
          <p:cNvSpPr>
            <a:spLocks noGrp="1" noChangeArrowheads="1"/>
          </p:cNvSpPr>
          <p:nvPr>
            <p:ph sz="quarter" idx="1"/>
          </p:nvPr>
        </p:nvSpPr>
        <p:spPr>
          <a:xfrm>
            <a:off x="434340" y="952500"/>
            <a:ext cx="11186160" cy="6156960"/>
          </a:xfrm>
        </p:spPr>
        <p:txBody>
          <a:bodyPr>
            <a:normAutofit fontScale="55000" lnSpcReduction="20000"/>
          </a:bodyPr>
          <a:lstStyle/>
          <a:p>
            <a:r>
              <a:rPr lang="cs-CZ" sz="3500" dirty="0"/>
              <a:t>Pokud to emisní podmínky nevylučují, lze právo na výnos dluhopisu od dluhopisu oddělit a spojit s kupónem</a:t>
            </a:r>
          </a:p>
          <a:p>
            <a:r>
              <a:rPr lang="cs-CZ" sz="3500" dirty="0"/>
              <a:t>CP i ZCP</a:t>
            </a:r>
          </a:p>
          <a:p>
            <a:r>
              <a:rPr lang="cs-CZ" sz="3500" dirty="0"/>
              <a:t>Kupónový arch k listinnému dluhopisu musí být vydán současně s vydáním dluhopisu, a to se samostatným kupónem pro každý jednotlivý výnos.</a:t>
            </a:r>
          </a:p>
          <a:p>
            <a:endParaRPr lang="cs-CZ" sz="3500" dirty="0"/>
          </a:p>
          <a:p>
            <a:r>
              <a:rPr lang="cs-CZ" sz="3500" i="1" dirty="0"/>
              <a:t>OZ: § 523 (1) Je-li s cenným papírem spojeno právo na výnos, lze pro uplatnění tohoto práva vydat kupón jako cenný papír na doručitele; kupóny se vydávají v kupónovém archu. Je-li součástí kupónového archu talón, vyplývá z něho právo na vydání nového kupónového archu; </a:t>
            </a:r>
            <a:r>
              <a:rPr lang="cs-CZ" sz="3500" b="1" i="1" dirty="0"/>
              <a:t>talón však není cenným papírem</a:t>
            </a:r>
            <a:r>
              <a:rPr lang="cs-CZ" sz="3500" i="1" dirty="0"/>
              <a:t>. (2) Kupón musí obsahovat alespoň údaje o a) druhu a emitentovi cenného papíru, ke kterému byl vydán; byl-li kupón vydán k cennému papíru, vyžaduje se i jeho číselné označení, b) výši výnosu nebo způsobu jejího určení a c) datu a místu uplatnění práva na výnos.</a:t>
            </a:r>
          </a:p>
          <a:p>
            <a:endParaRPr lang="cs-CZ" dirty="0"/>
          </a:p>
          <a:p>
            <a:pPr algn="just" eaLnBrk="1" hangingPunct="1">
              <a:lnSpc>
                <a:spcPct val="80000"/>
              </a:lnSpc>
              <a:defRPr/>
            </a:pPr>
            <a:endParaRPr lang="cs-CZ" altLang="cs-CZ" dirty="0"/>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784693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20000" y="213360"/>
            <a:ext cx="10753200" cy="739140"/>
          </a:xfrm>
        </p:spPr>
        <p:txBody>
          <a:bodyPr/>
          <a:lstStyle/>
          <a:p>
            <a:pPr algn="just" eaLnBrk="1" hangingPunct="1"/>
            <a:r>
              <a:rPr lang="cs-CZ" altLang="cs-CZ" dirty="0">
                <a:solidFill>
                  <a:srgbClr val="7B9899"/>
                </a:solidFill>
              </a:rPr>
              <a:t>Ukázka kuponu</a:t>
            </a:r>
            <a:endParaRPr lang="en-US" altLang="cs-CZ" dirty="0">
              <a:solidFill>
                <a:srgbClr val="7B9899"/>
              </a:solidFill>
            </a:endParaRPr>
          </a:p>
        </p:txBody>
      </p:sp>
      <p:sp>
        <p:nvSpPr>
          <p:cNvPr id="33795" name="Rectangle 3"/>
          <p:cNvSpPr>
            <a:spLocks noGrp="1" noChangeArrowheads="1"/>
          </p:cNvSpPr>
          <p:nvPr>
            <p:ph sz="quarter" idx="1"/>
          </p:nvPr>
        </p:nvSpPr>
        <p:spPr>
          <a:xfrm>
            <a:off x="434340" y="952500"/>
            <a:ext cx="11186160" cy="6156960"/>
          </a:xfrm>
        </p:spPr>
        <p:txBody>
          <a:bodyPr>
            <a:normAutofit/>
          </a:bodyPr>
          <a:lstStyle/>
          <a:p>
            <a:endParaRPr lang="cs-CZ" dirty="0"/>
          </a:p>
          <a:p>
            <a:pPr algn="just" eaLnBrk="1" hangingPunct="1">
              <a:lnSpc>
                <a:spcPct val="80000"/>
              </a:lnSpc>
              <a:defRPr/>
            </a:pPr>
            <a:endParaRPr lang="cs-CZ" altLang="cs-CZ" dirty="0"/>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pic>
        <p:nvPicPr>
          <p:cNvPr id="3" name="Obrázek 2">
            <a:extLst>
              <a:ext uri="{FF2B5EF4-FFF2-40B4-BE49-F238E27FC236}">
                <a16:creationId xmlns:a16="http://schemas.microsoft.com/office/drawing/2014/main" id="{CE4EBA1D-FFCA-4C68-94FF-A2ADA9D46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144" y="131975"/>
            <a:ext cx="6294356" cy="6858000"/>
          </a:xfrm>
          <a:prstGeom prst="rect">
            <a:avLst/>
          </a:prstGeom>
        </p:spPr>
      </p:pic>
    </p:spTree>
    <p:extLst>
      <p:ext uri="{BB962C8B-B14F-4D97-AF65-F5344CB8AC3E}">
        <p14:creationId xmlns:p14="http://schemas.microsoft.com/office/powerpoint/2010/main" val="4222140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55320" y="236220"/>
            <a:ext cx="10753200" cy="548640"/>
          </a:xfrm>
        </p:spPr>
        <p:txBody>
          <a:bodyPr/>
          <a:lstStyle/>
          <a:p>
            <a:pPr algn="just" eaLnBrk="1" hangingPunct="1"/>
            <a:r>
              <a:rPr lang="cs-CZ" altLang="cs-CZ" dirty="0">
                <a:solidFill>
                  <a:srgbClr val="7B9899"/>
                </a:solidFill>
              </a:rPr>
              <a:t>Odkup dluhopisu emitentem</a:t>
            </a:r>
            <a:endParaRPr lang="en-US" altLang="cs-CZ" dirty="0">
              <a:solidFill>
                <a:srgbClr val="7B9899"/>
              </a:solidFill>
            </a:endParaRPr>
          </a:p>
        </p:txBody>
      </p:sp>
      <p:sp>
        <p:nvSpPr>
          <p:cNvPr id="33795" name="Rectangle 3"/>
          <p:cNvSpPr>
            <a:spLocks noGrp="1" noChangeArrowheads="1"/>
          </p:cNvSpPr>
          <p:nvPr>
            <p:ph sz="quarter" idx="1"/>
          </p:nvPr>
        </p:nvSpPr>
        <p:spPr>
          <a:xfrm>
            <a:off x="655320" y="1268414"/>
            <a:ext cx="10698480" cy="5902006"/>
          </a:xfrm>
        </p:spPr>
        <p:txBody>
          <a:bodyPr>
            <a:normAutofit/>
          </a:bodyPr>
          <a:lstStyle/>
          <a:p>
            <a:r>
              <a:rPr lang="cs-CZ" sz="2000" dirty="0"/>
              <a:t>Právo na odkup před splatností v emisních podmínkách</a:t>
            </a:r>
          </a:p>
          <a:p>
            <a:endParaRPr lang="cs-CZ" sz="2000" dirty="0"/>
          </a:p>
          <a:p>
            <a:r>
              <a:rPr lang="cs-CZ" sz="2000" dirty="0"/>
              <a:t>Vlastní dluhopisy nabyté emitentem </a:t>
            </a:r>
            <a:r>
              <a:rPr lang="cs-CZ" sz="2000" b="1" dirty="0"/>
              <a:t>před datem jejich splatnosti</a:t>
            </a:r>
            <a:r>
              <a:rPr lang="cs-CZ" sz="2000" dirty="0"/>
              <a:t> nezanikají, ledaže emitent rozhodne jinak.</a:t>
            </a:r>
          </a:p>
          <a:p>
            <a:endParaRPr lang="cs-CZ" sz="2000" dirty="0"/>
          </a:p>
          <a:p>
            <a:r>
              <a:rPr lang="cs-CZ" sz="2000" dirty="0"/>
              <a:t>Vlastní dluhopisy nabyté emitentem zanikají </a:t>
            </a:r>
            <a:r>
              <a:rPr lang="cs-CZ" sz="2000" b="1" dirty="0"/>
              <a:t>datem jejich splatnosti</a:t>
            </a:r>
            <a:r>
              <a:rPr lang="cs-CZ" sz="2000" dirty="0"/>
              <a:t> nebo dnem určeným emitentem, pokud datu splatnosti předchází.</a:t>
            </a:r>
          </a:p>
          <a:p>
            <a:endParaRPr lang="cs-CZ" sz="2000" dirty="0"/>
          </a:p>
          <a:p>
            <a:r>
              <a:rPr lang="cs-CZ" sz="2000" dirty="0"/>
              <a:t>Pro účely ustanovení o schůzi vlastníků se k vlastním dluhopisům ve vlastnictví emitenta nepřihlíží.</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3856700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55320" y="266700"/>
            <a:ext cx="10753200" cy="525780"/>
          </a:xfrm>
        </p:spPr>
        <p:txBody>
          <a:bodyPr/>
          <a:lstStyle/>
          <a:p>
            <a:pPr algn="just" eaLnBrk="1" hangingPunct="1"/>
            <a:r>
              <a:rPr lang="cs-CZ" altLang="cs-CZ" dirty="0">
                <a:solidFill>
                  <a:srgbClr val="7B9899"/>
                </a:solidFill>
              </a:rPr>
              <a:t>Omezení převodu dluhopisu?</a:t>
            </a:r>
            <a:endParaRPr lang="en-US" altLang="cs-CZ" dirty="0">
              <a:solidFill>
                <a:srgbClr val="7B9899"/>
              </a:solidFill>
            </a:endParaRPr>
          </a:p>
        </p:txBody>
      </p:sp>
      <p:sp>
        <p:nvSpPr>
          <p:cNvPr id="33795" name="Rectangle 3"/>
          <p:cNvSpPr>
            <a:spLocks noGrp="1" noChangeArrowheads="1"/>
          </p:cNvSpPr>
          <p:nvPr>
            <p:ph sz="quarter" idx="1"/>
          </p:nvPr>
        </p:nvSpPr>
        <p:spPr>
          <a:xfrm>
            <a:off x="655320" y="937260"/>
            <a:ext cx="11049000" cy="6233160"/>
          </a:xfrm>
        </p:spPr>
        <p:txBody>
          <a:bodyPr>
            <a:noAutofit/>
          </a:bodyPr>
          <a:lstStyle/>
          <a:p>
            <a:r>
              <a:rPr lang="cs-CZ" sz="1800" dirty="0"/>
              <a:t>NS </a:t>
            </a:r>
            <a:r>
              <a:rPr lang="cs-CZ" sz="1800" dirty="0" err="1"/>
              <a:t>sp</a:t>
            </a:r>
            <a:r>
              <a:rPr lang="cs-CZ" sz="1800" dirty="0"/>
              <a:t>. zn. 27 </a:t>
            </a:r>
            <a:r>
              <a:rPr lang="cs-CZ" sz="1800" dirty="0" err="1"/>
              <a:t>ICdo</a:t>
            </a:r>
            <a:r>
              <a:rPr lang="cs-CZ" sz="1800" dirty="0"/>
              <a:t> 30/2022, ze dne 27. 4. 2023: převod </a:t>
            </a:r>
            <a:r>
              <a:rPr lang="cs-CZ" sz="1800" b="1" dirty="0"/>
              <a:t>dluhopisu lze v emisních podmínkách omezit </a:t>
            </a:r>
            <a:r>
              <a:rPr lang="cs-CZ" sz="1800" dirty="0"/>
              <a:t>i tak, že dluhopis lze převést pouze se souhlasem emitenta! </a:t>
            </a:r>
          </a:p>
          <a:p>
            <a:r>
              <a:rPr lang="cs-CZ" sz="1800" dirty="0"/>
              <a:t>„převoditelnost dluhopisu přitom může být (stejně jako v případě postoupení pohledávky) vázána na předchozí souhlas emitenta dluhopisu také tehdy, nejsou-li blíže stanoveny podmínky, za nichž má emitent souhlas s převodem udělit. V tomto případě je úvaha emitenta o tom, zda souhlas s převodem dluhopisu schválí, jeho výlučnou osobní kompetencí, do které zásadně nelze zasahovat“</a:t>
            </a:r>
          </a:p>
          <a:p>
            <a:r>
              <a:rPr lang="cs-CZ" sz="1800" dirty="0"/>
              <a:t>Ze samotné skutečnosti, že emitent souhlas s převodem dluhopisu neudělil, anebo že se k žádosti o udělení souhlasu nevyjádřil, tak ještě nelze dovozovat, že jde o nepoctivé nebo protiprávní jednání emitenta (§ 6 odst. 2 o. z.), ani že jde o zjevné zneužití práva (§ 8 o. z.).</a:t>
            </a:r>
          </a:p>
          <a:p>
            <a:r>
              <a:rPr lang="cs-CZ" sz="1800" dirty="0"/>
              <a:t>Výjimka: regulovaný trh, kde není vhodné připustit omezení převoditelnosti (cirkulace) dluhopisu. Legitimní očekávání zákon nechrání zákazem omezení převoditelnosti dluhopisů, nýbrž prostřednictvím pravidel pro přijetí dluhopisu k obchodování na oficiálním trhu.</a:t>
            </a:r>
          </a:p>
          <a:p>
            <a:r>
              <a:rPr lang="cs-CZ" sz="1800" dirty="0"/>
              <a:t>Velmi problematické rozhodnutí: omezení převodu skriptury není upraveno zákonem, nedostatečná ochrana </a:t>
            </a:r>
            <a:r>
              <a:rPr lang="cs-CZ" sz="1800" dirty="0" err="1"/>
              <a:t>dobrověrných</a:t>
            </a:r>
            <a:r>
              <a:rPr lang="cs-CZ" sz="1800" dirty="0"/>
              <a:t> nabyvatelů</a:t>
            </a:r>
            <a:endParaRPr lang="en-US" altLang="cs-CZ" sz="1800" i="1" dirty="0"/>
          </a:p>
        </p:txBody>
      </p:sp>
    </p:spTree>
    <p:extLst>
      <p:ext uri="{BB962C8B-B14F-4D97-AF65-F5344CB8AC3E}">
        <p14:creationId xmlns:p14="http://schemas.microsoft.com/office/powerpoint/2010/main" val="3142697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20000" y="396240"/>
            <a:ext cx="10753200" cy="563880"/>
          </a:xfrm>
        </p:spPr>
        <p:txBody>
          <a:bodyPr/>
          <a:lstStyle/>
          <a:p>
            <a:pPr algn="just" eaLnBrk="1" hangingPunct="1"/>
            <a:r>
              <a:rPr lang="cs-CZ" altLang="cs-CZ" dirty="0">
                <a:solidFill>
                  <a:srgbClr val="7B9899"/>
                </a:solidFill>
              </a:rPr>
              <a:t>„Korporátní efekty“ dluhopisů</a:t>
            </a:r>
            <a:endParaRPr lang="en-US" altLang="cs-CZ" dirty="0">
              <a:solidFill>
                <a:srgbClr val="7B9899"/>
              </a:solidFill>
            </a:endParaRPr>
          </a:p>
        </p:txBody>
      </p:sp>
      <p:sp>
        <p:nvSpPr>
          <p:cNvPr id="33795" name="Rectangle 3"/>
          <p:cNvSpPr>
            <a:spLocks noGrp="1" noChangeArrowheads="1"/>
          </p:cNvSpPr>
          <p:nvPr>
            <p:ph sz="quarter" idx="1"/>
          </p:nvPr>
        </p:nvSpPr>
        <p:spPr>
          <a:xfrm>
            <a:off x="655320" y="1268414"/>
            <a:ext cx="10698480" cy="5902006"/>
          </a:xfrm>
        </p:spPr>
        <p:txBody>
          <a:bodyPr>
            <a:normAutofit fontScale="77500" lnSpcReduction="20000"/>
          </a:bodyPr>
          <a:lstStyle/>
          <a:p>
            <a:pPr eaLnBrk="1" hangingPunct="1">
              <a:defRPr/>
            </a:pPr>
            <a:r>
              <a:rPr lang="cs-CZ" altLang="cs-CZ" sz="3000" dirty="0"/>
              <a:t>Schůze vlastníků dluhopisů</a:t>
            </a:r>
          </a:p>
          <a:p>
            <a:pPr eaLnBrk="1" hangingPunct="1">
              <a:defRPr/>
            </a:pPr>
            <a:r>
              <a:rPr lang="cs-CZ" altLang="cs-CZ" sz="3000" dirty="0"/>
              <a:t>Povinnost svolat schůzi emitentem v závažných případech – </a:t>
            </a:r>
            <a:r>
              <a:rPr lang="cs-CZ" altLang="cs-CZ" sz="3000" b="1" dirty="0"/>
              <a:t>změn zásadní povahy</a:t>
            </a:r>
            <a:r>
              <a:rPr lang="cs-CZ" altLang="cs-CZ" sz="3000" dirty="0"/>
              <a:t>, srov. § 21 </a:t>
            </a:r>
            <a:r>
              <a:rPr lang="cs-CZ" altLang="cs-CZ" sz="3000" dirty="0" err="1"/>
              <a:t>DluhZ</a:t>
            </a:r>
            <a:r>
              <a:rPr lang="cs-CZ" altLang="cs-CZ" sz="3000" dirty="0"/>
              <a:t>:</a:t>
            </a:r>
          </a:p>
          <a:p>
            <a:pPr lvl="1"/>
            <a:r>
              <a:rPr lang="cs-CZ" sz="3000" i="1" dirty="0"/>
              <a:t>a)</a:t>
            </a:r>
            <a:r>
              <a:rPr lang="cs-CZ" sz="3000" dirty="0"/>
              <a:t> návrhu změn emisních podmínek, pokud se její souhlas ke změně emisních podmínek vyžaduje,</a:t>
            </a:r>
          </a:p>
          <a:p>
            <a:pPr lvl="1"/>
            <a:r>
              <a:rPr lang="cs-CZ" sz="3000" i="1" dirty="0"/>
              <a:t>b)</a:t>
            </a:r>
            <a:r>
              <a:rPr lang="cs-CZ" sz="3000" dirty="0"/>
              <a:t> ukončení činnosti agenta pro zajištění v souladu se smlouvou podle § 20 odst. 1,</a:t>
            </a:r>
          </a:p>
          <a:p>
            <a:pPr lvl="1"/>
            <a:r>
              <a:rPr lang="cs-CZ" sz="3000" i="1" dirty="0"/>
              <a:t>c)</a:t>
            </a:r>
            <a:r>
              <a:rPr lang="cs-CZ" sz="3000" dirty="0"/>
              <a:t> požadavku na změnu v osobě agenta pro zajištění ze strany vlastníků dluhopisů, jejichž jmenovitá hodnota představuje alespoň 5 % celkové jmenovité hodnoty dané emise dluhopisů,</a:t>
            </a:r>
          </a:p>
          <a:p>
            <a:pPr lvl="1"/>
            <a:r>
              <a:rPr lang="cs-CZ" sz="3000" i="1" dirty="0"/>
              <a:t>d)</a:t>
            </a:r>
            <a:r>
              <a:rPr lang="cs-CZ" sz="3000" dirty="0"/>
              <a:t> dalších situací, které vymezují emisní podmínky,</a:t>
            </a:r>
          </a:p>
          <a:p>
            <a:pPr lvl="1"/>
            <a:r>
              <a:rPr lang="cs-CZ" sz="3000" dirty="0"/>
              <a:t>(dále jen "změny zásadní povahy").</a:t>
            </a:r>
          </a:p>
          <a:p>
            <a:pPr lvl="2" algn="just">
              <a:defRPr/>
            </a:pPr>
            <a:endParaRPr lang="cs-CZ" altLang="cs-CZ" sz="3000" dirty="0"/>
          </a:p>
          <a:p>
            <a:pPr lvl="1" algn="just">
              <a:defRPr/>
            </a:pPr>
            <a:r>
              <a:rPr lang="cs-CZ" sz="3000" dirty="0"/>
              <a:t>Jestliže schůze vlastníků souhlasila se změnami zásadní povahy, může osoba, která byla vlastníkem dluhopisu k rozhodnému dni pro účast na schůzi vlastníků a podle zápisu </a:t>
            </a:r>
            <a:r>
              <a:rPr lang="cs-CZ" sz="3000" b="1" dirty="0"/>
              <a:t>hlasovala na schůzi proti návrhu nebo se schůze nezúčastnila</a:t>
            </a:r>
            <a:r>
              <a:rPr lang="cs-CZ" sz="3000" dirty="0"/>
              <a:t>, požádat o </a:t>
            </a:r>
            <a:r>
              <a:rPr lang="cs-CZ" sz="3000" b="1" dirty="0"/>
              <a:t>předčasné splacení </a:t>
            </a:r>
            <a:r>
              <a:rPr lang="cs-CZ" sz="3000" dirty="0"/>
              <a:t>jmenovité hodnoty dluhopisu včetně poměrného výnosu.</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2890520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just" eaLnBrk="1" hangingPunct="1"/>
            <a:r>
              <a:rPr lang="cs-CZ" altLang="cs-CZ" dirty="0">
                <a:solidFill>
                  <a:srgbClr val="7B9899"/>
                </a:solidFill>
              </a:rPr>
              <a:t>Společný zástupce vlastníků</a:t>
            </a:r>
            <a:endParaRPr lang="en-US" altLang="cs-CZ" dirty="0">
              <a:solidFill>
                <a:srgbClr val="7B9899"/>
              </a:solidFill>
            </a:endParaRPr>
          </a:p>
        </p:txBody>
      </p:sp>
      <p:sp>
        <p:nvSpPr>
          <p:cNvPr id="33795" name="Rectangle 3"/>
          <p:cNvSpPr>
            <a:spLocks noGrp="1" noChangeArrowheads="1"/>
          </p:cNvSpPr>
          <p:nvPr>
            <p:ph sz="quarter" idx="1"/>
          </p:nvPr>
        </p:nvSpPr>
        <p:spPr>
          <a:xfrm>
            <a:off x="655320" y="1268414"/>
            <a:ext cx="10817880" cy="5902006"/>
          </a:xfrm>
        </p:spPr>
        <p:txBody>
          <a:bodyPr>
            <a:normAutofit/>
          </a:bodyPr>
          <a:lstStyle/>
          <a:p>
            <a:pPr lvl="2" algn="just">
              <a:defRPr/>
            </a:pPr>
            <a:endParaRPr lang="cs-CZ" altLang="cs-CZ" sz="3000" dirty="0"/>
          </a:p>
          <a:p>
            <a:pPr lvl="1" algn="just">
              <a:defRPr/>
            </a:pPr>
            <a:r>
              <a:rPr lang="cs-CZ" sz="3200" dirty="0"/>
              <a:t>Dříve: ke jmenování souhlas vlastníků dluhopisů</a:t>
            </a:r>
          </a:p>
          <a:p>
            <a:pPr lvl="1" algn="just">
              <a:defRPr/>
            </a:pPr>
            <a:r>
              <a:rPr lang="cs-CZ" sz="3200" dirty="0"/>
              <a:t>Nově: společný zástupce </a:t>
            </a:r>
            <a:r>
              <a:rPr lang="cs-CZ" sz="3200" b="1" dirty="0"/>
              <a:t>jmenován ještě před vydáním dluhopisů</a:t>
            </a:r>
            <a:r>
              <a:rPr lang="cs-CZ" sz="3200" dirty="0"/>
              <a:t> na základě dohody mezi emitentem dluhopisů a společným zástupcem</a:t>
            </a:r>
          </a:p>
          <a:p>
            <a:pPr lvl="1" algn="just">
              <a:defRPr/>
            </a:pPr>
            <a:r>
              <a:rPr lang="cs-CZ" sz="3200" dirty="0"/>
              <a:t>Schůze vlastníků dluhopisů: </a:t>
            </a:r>
            <a:r>
              <a:rPr lang="cs-CZ" sz="3200" b="1" dirty="0"/>
              <a:t>povinnost chránit zájmy vlastníků dluhopisů</a:t>
            </a:r>
            <a:r>
              <a:rPr lang="cs-CZ" sz="3200" dirty="0"/>
              <a:t>, zejména uplatňovat jejich práva vůči emitentovi a kontrolovat plnění emisních podmínek. </a:t>
            </a:r>
          </a:p>
          <a:p>
            <a:pPr lvl="1" algn="just">
              <a:defRPr/>
            </a:pPr>
            <a:r>
              <a:rPr lang="cs-CZ" sz="3200" dirty="0"/>
              <a:t>Společný zástupce může být identický s agentem pro zajištění.</a:t>
            </a:r>
            <a:endParaRPr lang="cs-CZ" altLang="cs-CZ" sz="3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1348633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20000" y="405353"/>
            <a:ext cx="10753200" cy="766223"/>
          </a:xfrm>
        </p:spPr>
        <p:txBody>
          <a:bodyPr/>
          <a:lstStyle/>
          <a:p>
            <a:pPr algn="just" eaLnBrk="1" hangingPunct="1"/>
            <a:r>
              <a:rPr lang="cs-CZ" altLang="cs-CZ" dirty="0">
                <a:solidFill>
                  <a:srgbClr val="7B9899"/>
                </a:solidFill>
              </a:rPr>
              <a:t>Příklad z EP ALTISPORT</a:t>
            </a:r>
            <a:endParaRPr lang="en-US" altLang="cs-CZ" dirty="0">
              <a:solidFill>
                <a:srgbClr val="7B9899"/>
              </a:solidFill>
            </a:endParaRPr>
          </a:p>
        </p:txBody>
      </p:sp>
      <p:sp>
        <p:nvSpPr>
          <p:cNvPr id="33795" name="Rectangle 3"/>
          <p:cNvSpPr>
            <a:spLocks noGrp="1" noChangeArrowheads="1"/>
          </p:cNvSpPr>
          <p:nvPr>
            <p:ph sz="quarter" idx="1"/>
          </p:nvPr>
        </p:nvSpPr>
        <p:spPr>
          <a:xfrm>
            <a:off x="329937" y="697584"/>
            <a:ext cx="11293311" cy="6472836"/>
          </a:xfrm>
        </p:spPr>
        <p:txBody>
          <a:bodyPr>
            <a:normAutofit fontScale="55000" lnSpcReduction="20000"/>
          </a:bodyPr>
          <a:lstStyle/>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r>
              <a:rPr lang="cs-CZ" dirty="0"/>
              <a:t>Emitent ustanovil v souladu s § 24 odst. 1 Zákona o dluhopisech společného zástupce vlastníků Dluhopisů, kterým je Zajišťovací agent pro dluhopisy s.r.o., se sídlem…. </a:t>
            </a:r>
          </a:p>
          <a:p>
            <a:pPr marL="274320" indent="-274320" algn="just" fontAlgn="auto">
              <a:spcAft>
                <a:spcPts val="0"/>
              </a:spcAft>
              <a:buNone/>
              <a:defRPr/>
            </a:pPr>
            <a:r>
              <a:rPr lang="cs-CZ" dirty="0"/>
              <a:t>Při výkonu práv společného zástupce vlastníků Dluhopisů v souladu s § 24 Zákona o dluhopisech se na Společného zástupce hledí, </a:t>
            </a:r>
            <a:r>
              <a:rPr lang="cs-CZ" b="1" dirty="0"/>
              <a:t>jako by byl věřitelem každé pohledávky z Dluhopisů všech vlastníků Dluhopisů</a:t>
            </a:r>
            <a:r>
              <a:rPr lang="cs-CZ" dirty="0"/>
              <a:t>.</a:t>
            </a:r>
          </a:p>
          <a:p>
            <a:pPr marL="274320" indent="-274320" algn="just" fontAlgn="auto">
              <a:spcAft>
                <a:spcPts val="0"/>
              </a:spcAft>
              <a:buNone/>
              <a:defRPr/>
            </a:pPr>
            <a:r>
              <a:rPr lang="cs-CZ" dirty="0"/>
              <a:t>Mezi Emitentem a Společným zástupcem byla uzavřena </a:t>
            </a:r>
            <a:r>
              <a:rPr lang="cs-CZ" b="1" dirty="0"/>
              <a:t>Smlouva o ustanovení společného zástupce vlastníků dluhopisů</a:t>
            </a:r>
            <a:r>
              <a:rPr lang="cs-CZ" dirty="0"/>
              <a:t> dle § 24 zákona o dluhopisech („Smlouva“). Smlouva je k nahlédnutí pro každého vlastníka Dluhopisů v sídle Emitenta.</a:t>
            </a:r>
          </a:p>
          <a:p>
            <a:pPr marL="274320" indent="-274320" algn="just" fontAlgn="auto">
              <a:spcAft>
                <a:spcPts val="0"/>
              </a:spcAft>
              <a:buNone/>
              <a:defRPr/>
            </a:pPr>
            <a:r>
              <a:rPr lang="cs-CZ" dirty="0"/>
              <a:t>Společný zástupce je v souladu s § 24 odst. 8 </a:t>
            </a:r>
            <a:r>
              <a:rPr lang="cs-CZ" dirty="0" err="1"/>
              <a:t>DluhZ</a:t>
            </a:r>
            <a:r>
              <a:rPr lang="cs-CZ" dirty="0"/>
              <a:t> a uzavřenou Smlouvou oprávněn: a) uplatňovat ve prospěch vlastníků Dluhopisů všechna práva spojená s Dluhopisy, b) svolat schůzi vlastníků Dluhopisů v případě neplnění závazků Emitenta z Dluhopisů, c) kontrolovat plnění Emisních podmínek ze strany Emitenta, d) činit ve prospěch vlastníků Dluhopisů další úkony nebo jinak chránit jejich zájmy.</a:t>
            </a:r>
          </a:p>
          <a:p>
            <a:pPr marL="274320" indent="-274320" algn="just" fontAlgn="auto">
              <a:spcAft>
                <a:spcPts val="0"/>
              </a:spcAft>
              <a:buNone/>
              <a:defRPr/>
            </a:pPr>
            <a:r>
              <a:rPr lang="cs-CZ" dirty="0"/>
              <a:t>Společný zástupce je oprávněn požadovat po Emitentovi uhrazení jakékoli částky, kterou je Emitent povinen uhradit kterémukoli vlastníkovi Dluhopisů ohledně závazku Emitenta vyplývajícího z Dluhopisů. </a:t>
            </a:r>
          </a:p>
          <a:p>
            <a:pPr marL="274320" indent="-274320" algn="just" fontAlgn="auto">
              <a:spcAft>
                <a:spcPts val="0"/>
              </a:spcAft>
              <a:buNone/>
              <a:defRPr/>
            </a:pPr>
            <a:r>
              <a:rPr lang="cs-CZ" dirty="0"/>
              <a:t>Společný zástupce je oprávněn činit v souladu s odbornou péčí jakékoliv kroky k vymáhání závazků, a to i bez pokynů schůze vlastníků. Vlastníci Dluhopisů nejsou sami oprávněni uplatňovat práva z Dluhopisů v rozsahu, v jakém je uplatňuje Společný zástupce.</a:t>
            </a:r>
          </a:p>
          <a:p>
            <a:pPr marL="274320" indent="-274320" algn="just" fontAlgn="auto">
              <a:spcAft>
                <a:spcPts val="0"/>
              </a:spcAft>
              <a:buNone/>
              <a:defRPr/>
            </a:pPr>
            <a:r>
              <a:rPr lang="cs-CZ" dirty="0"/>
              <a:t>Při plnění funkce společného zástupce vlastníků Dluhopisů je Společný zástupce povinen </a:t>
            </a:r>
            <a:r>
              <a:rPr lang="cs-CZ" b="1" dirty="0"/>
              <a:t>postupovat s odbornou péčí, v souladu se zájmy vlastníků dluhopisů </a:t>
            </a:r>
            <a:r>
              <a:rPr lang="cs-CZ" dirty="0"/>
              <a:t>a je vázán jejich případnými pokyny ve formě rozhodnutí schůze vlastníků dluhopisů. O jmenování nebo o změně v osobě společného zástupce může kdykoli rozhodnout i schůze vlastníků. Emitent se zavazuje postavení, práva a povinnosti Společného zástupce respektovat a poskytovat mu potřebnou součinnost.</a:t>
            </a: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251616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20000" y="480060"/>
            <a:ext cx="10753200" cy="525780"/>
          </a:xfrm>
        </p:spPr>
        <p:txBody>
          <a:bodyPr/>
          <a:lstStyle/>
          <a:p>
            <a:pPr algn="just" eaLnBrk="1" hangingPunct="1"/>
            <a:r>
              <a:rPr lang="cs-CZ" altLang="cs-CZ" dirty="0">
                <a:solidFill>
                  <a:srgbClr val="7B9899"/>
                </a:solidFill>
              </a:rPr>
              <a:t>Agent pro zajištění</a:t>
            </a:r>
            <a:endParaRPr lang="en-US" altLang="cs-CZ" dirty="0">
              <a:solidFill>
                <a:srgbClr val="7B9899"/>
              </a:solidFill>
            </a:endParaRPr>
          </a:p>
        </p:txBody>
      </p:sp>
      <p:sp>
        <p:nvSpPr>
          <p:cNvPr id="33795" name="Rectangle 3"/>
          <p:cNvSpPr>
            <a:spLocks noGrp="1" noChangeArrowheads="1"/>
          </p:cNvSpPr>
          <p:nvPr>
            <p:ph sz="quarter" idx="1"/>
          </p:nvPr>
        </p:nvSpPr>
        <p:spPr>
          <a:xfrm>
            <a:off x="535709" y="1226820"/>
            <a:ext cx="11074400" cy="5524962"/>
          </a:xfrm>
        </p:spPr>
        <p:txBody>
          <a:bodyPr>
            <a:normAutofit fontScale="77500" lnSpcReduction="20000"/>
          </a:bodyPr>
          <a:lstStyle/>
          <a:p>
            <a:pPr>
              <a:defRPr/>
            </a:pPr>
            <a:r>
              <a:rPr lang="cs-CZ" b="1" dirty="0"/>
              <a:t>osoba, která zastupuje všechny vlastníky dluhopisů při zřízení a realizaci zajištění</a:t>
            </a:r>
          </a:p>
          <a:p>
            <a:pPr>
              <a:defRPr/>
            </a:pPr>
            <a:r>
              <a:rPr lang="cs-CZ" dirty="0"/>
              <a:t>stává se </a:t>
            </a:r>
            <a:r>
              <a:rPr lang="cs-CZ" b="1" dirty="0"/>
              <a:t>zástavním věřitelem</a:t>
            </a:r>
            <a:r>
              <a:rPr lang="cs-CZ" dirty="0"/>
              <a:t> při zřízení zástavního práva, například k nemovité věci</a:t>
            </a:r>
          </a:p>
          <a:p>
            <a:pPr>
              <a:defRPr/>
            </a:pPr>
            <a:r>
              <a:rPr lang="cs-CZ" dirty="0"/>
              <a:t>bez něj by nebylo možné vydat zajištěné dluhopisy, odpadá nutnost zapisovat do příslušného rejstříku (typicky katastr nemovitostí) všechny vlastníky dluhopisů</a:t>
            </a:r>
          </a:p>
          <a:p>
            <a:pPr>
              <a:defRPr/>
            </a:pPr>
            <a:r>
              <a:rPr lang="cs-CZ" dirty="0"/>
              <a:t>v případě selhání emitenta pak nemusí plnění ze zajištění vymáhat každý z vlastníků dluhopisů samostatně a za všechny jedná agent pro zajištění</a:t>
            </a:r>
          </a:p>
          <a:p>
            <a:pPr>
              <a:defRPr/>
            </a:pPr>
            <a:r>
              <a:rPr lang="cs-CZ" dirty="0"/>
              <a:t>odpadá nutnost neustále svolávat schůze vlastníků dluhopisů a dohadovat se na společném postupu (instruktáž ze strany schůze vlastníků ovšem není vyloučena). </a:t>
            </a:r>
          </a:p>
          <a:p>
            <a:pPr>
              <a:defRPr/>
            </a:pPr>
            <a:r>
              <a:rPr lang="cs-CZ" dirty="0"/>
              <a:t>vykonává práva věřitele, získaný výtěžek rozděluje mezi jednotlivé vlastníky</a:t>
            </a:r>
            <a:r>
              <a:rPr lang="cs-CZ" altLang="cs-CZ"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3207405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just" eaLnBrk="1" hangingPunct="1"/>
            <a:r>
              <a:rPr lang="cs-CZ" altLang="cs-CZ">
                <a:solidFill>
                  <a:srgbClr val="7B9899"/>
                </a:solidFill>
              </a:rPr>
              <a:t>Pochybnosti o právech spojených s dluhopisem</a:t>
            </a:r>
            <a:endParaRPr lang="en-US" altLang="cs-CZ">
              <a:solidFill>
                <a:srgbClr val="7B9899"/>
              </a:solidFill>
            </a:endParaRPr>
          </a:p>
        </p:txBody>
      </p:sp>
      <p:sp>
        <p:nvSpPr>
          <p:cNvPr id="33795" name="Rectangle 3"/>
          <p:cNvSpPr>
            <a:spLocks noGrp="1" noChangeArrowheads="1"/>
          </p:cNvSpPr>
          <p:nvPr>
            <p:ph sz="quarter" idx="1"/>
          </p:nvPr>
        </p:nvSpPr>
        <p:spPr>
          <a:xfrm>
            <a:off x="720000" y="1783080"/>
            <a:ext cx="10466160" cy="5181600"/>
          </a:xfrm>
        </p:spPr>
        <p:txBody>
          <a:bodyPr>
            <a:normAutofit fontScale="85000" lnSpcReduction="10000"/>
          </a:bodyPr>
          <a:lstStyle/>
          <a:p>
            <a:pPr algn="just" eaLnBrk="1" hangingPunct="1">
              <a:defRPr/>
            </a:pPr>
            <a:r>
              <a:rPr lang="cs-CZ" altLang="cs-CZ" sz="3100" dirty="0"/>
              <a:t>§ 12 </a:t>
            </a:r>
            <a:r>
              <a:rPr lang="cs-CZ" altLang="cs-CZ" sz="3100" dirty="0" err="1"/>
              <a:t>DluhZ</a:t>
            </a:r>
            <a:endParaRPr lang="cs-CZ" altLang="cs-CZ" sz="3100" dirty="0"/>
          </a:p>
          <a:p>
            <a:pPr algn="just">
              <a:defRPr/>
            </a:pPr>
            <a:r>
              <a:rPr lang="cs-CZ" altLang="cs-CZ" sz="3100" dirty="0"/>
              <a:t>V případě pochybnosti o obsahu zvláštního práva spojeného s dluhopisem může soud na návrh vlastníka dluhopisu,</a:t>
            </a:r>
          </a:p>
          <a:p>
            <a:pPr lvl="1" algn="just">
              <a:buFont typeface="Wingdings 3" panose="05040102010807070707" pitchFamily="18" charset="2"/>
              <a:buNone/>
              <a:defRPr/>
            </a:pPr>
            <a:r>
              <a:rPr lang="cs-CZ" altLang="cs-CZ" sz="3100" i="1" dirty="0"/>
              <a:t>a)</a:t>
            </a:r>
            <a:r>
              <a:rPr lang="cs-CZ" altLang="cs-CZ" sz="3100" dirty="0"/>
              <a:t> rozhodnout jaké zvláštní právo je s dluhopisem spojeno, je-li z okolností zřejmé, že takové právo vyjadřuje vůli obsaženou v emisních podmínkách nebo je této vůli obsahově nejbližší, nebo</a:t>
            </a:r>
          </a:p>
          <a:p>
            <a:pPr lvl="1" algn="just">
              <a:buFont typeface="Wingdings 3" panose="05040102010807070707" pitchFamily="18" charset="2"/>
              <a:buNone/>
              <a:defRPr/>
            </a:pPr>
            <a:r>
              <a:rPr lang="cs-CZ" altLang="cs-CZ" sz="3100" i="1" dirty="0"/>
              <a:t>b)</a:t>
            </a:r>
            <a:r>
              <a:rPr lang="cs-CZ" altLang="cs-CZ" sz="3100" dirty="0"/>
              <a:t> nebo rozhodnout, že dluhopis je dluhopis, se kterým </a:t>
            </a:r>
            <a:r>
              <a:rPr lang="cs-CZ" altLang="cs-CZ" sz="3100" b="1" dirty="0"/>
              <a:t>není spojeno </a:t>
            </a:r>
            <a:r>
              <a:rPr lang="cs-CZ" altLang="cs-CZ" sz="3100" dirty="0"/>
              <a:t>zvláštní právo. – následně odkup, l</a:t>
            </a:r>
            <a:r>
              <a:rPr lang="cs-CZ" sz="3100" dirty="0"/>
              <a:t>edaže byla pochybnost zřejmá již v době, kdy vlastník dluhopis získal.</a:t>
            </a:r>
            <a:endParaRPr lang="cs-CZ" altLang="cs-CZ" sz="3100" dirty="0"/>
          </a:p>
          <a:p>
            <a:pPr algn="just" eaLnBrk="1" hangingPunct="1">
              <a:lnSpc>
                <a:spcPct val="80000"/>
              </a:lnSpc>
              <a:defRPr/>
            </a:pPr>
            <a:endParaRPr lang="cs-CZ" altLang="cs-CZ" dirty="0"/>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1095169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20000" y="213360"/>
            <a:ext cx="10753200" cy="739140"/>
          </a:xfrm>
        </p:spPr>
        <p:txBody>
          <a:bodyPr/>
          <a:lstStyle/>
          <a:p>
            <a:pPr algn="just" eaLnBrk="1" hangingPunct="1"/>
            <a:r>
              <a:rPr lang="cs-CZ" altLang="cs-CZ" dirty="0">
                <a:solidFill>
                  <a:srgbClr val="7B9899"/>
                </a:solidFill>
              </a:rPr>
              <a:t>Nejasnost ohledně inkorporovaných práv</a:t>
            </a:r>
            <a:endParaRPr lang="en-US" altLang="cs-CZ" dirty="0">
              <a:solidFill>
                <a:srgbClr val="7B9899"/>
              </a:solidFill>
            </a:endParaRPr>
          </a:p>
        </p:txBody>
      </p:sp>
      <p:sp>
        <p:nvSpPr>
          <p:cNvPr id="33795" name="Rectangle 3"/>
          <p:cNvSpPr>
            <a:spLocks noGrp="1" noChangeArrowheads="1"/>
          </p:cNvSpPr>
          <p:nvPr>
            <p:ph sz="quarter" idx="1"/>
          </p:nvPr>
        </p:nvSpPr>
        <p:spPr>
          <a:xfrm>
            <a:off x="367645" y="952501"/>
            <a:ext cx="11024255" cy="5905500"/>
          </a:xfrm>
        </p:spPr>
        <p:txBody>
          <a:bodyPr>
            <a:normAutofit/>
          </a:bodyPr>
          <a:lstStyle/>
          <a:p>
            <a:pPr marL="72000" indent="0" algn="just" eaLnBrk="1" hangingPunct="1">
              <a:lnSpc>
                <a:spcPct val="90000"/>
              </a:lnSpc>
              <a:buNone/>
              <a:defRPr/>
            </a:pPr>
            <a:r>
              <a:rPr lang="cs-CZ" altLang="cs-CZ" sz="2000" dirty="0"/>
              <a:t>	</a:t>
            </a:r>
          </a:p>
          <a:p>
            <a:r>
              <a:rPr lang="cs-CZ" dirty="0"/>
              <a:t>Údaj o řízení a rozhodnutí soudu emitent publikuje </a:t>
            </a:r>
          </a:p>
          <a:p>
            <a:r>
              <a:rPr lang="cs-CZ" dirty="0"/>
              <a:t>Vlastník dluhopisu, o jehož druhu bylo rozhodnuto (není zvláštní právo), může požadovat do 1 měsíce ode dne, kdy emitent rozhodnutí soudu zpřístupnil v souladu s § 12 odst. 3, aby od něj emitent tento dluhopis za přiměřenou cenu koupil, </a:t>
            </a:r>
            <a:r>
              <a:rPr lang="cs-CZ" b="1" dirty="0"/>
              <a:t>ledaže byla pochybnost zřejmá již v době, kdy vlastník dluhopis získal</a:t>
            </a:r>
            <a:r>
              <a:rPr lang="cs-CZ" dirty="0"/>
              <a:t>. Emitent od vlastníka dluhopisu koupí dluhopis do 15 pracovních dnů ode dne, kdy mu došel návrh na uzavření smlouvy.</a:t>
            </a:r>
          </a:p>
          <a:p>
            <a:pPr marL="72000" indent="0">
              <a:buNone/>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97534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0000" y="476250"/>
            <a:ext cx="10753200" cy="513564"/>
          </a:xfrm>
        </p:spPr>
        <p:txBody>
          <a:bodyPr/>
          <a:lstStyle/>
          <a:p>
            <a:pPr algn="just" eaLnBrk="1" hangingPunct="1"/>
            <a:r>
              <a:rPr lang="cs-CZ" altLang="cs-CZ" dirty="0">
                <a:solidFill>
                  <a:srgbClr val="7B9899"/>
                </a:solidFill>
              </a:rPr>
              <a:t>Umělý boom dluhopisů</a:t>
            </a:r>
            <a:endParaRPr lang="en-US" altLang="cs-CZ" dirty="0">
              <a:solidFill>
                <a:srgbClr val="7B9899"/>
              </a:solidFill>
            </a:endParaRPr>
          </a:p>
        </p:txBody>
      </p:sp>
      <p:sp>
        <p:nvSpPr>
          <p:cNvPr id="19459" name="Rectangle 3"/>
          <p:cNvSpPr>
            <a:spLocks noGrp="1" noChangeArrowheads="1"/>
          </p:cNvSpPr>
          <p:nvPr>
            <p:ph sz="quarter" idx="1"/>
          </p:nvPr>
        </p:nvSpPr>
        <p:spPr>
          <a:xfrm>
            <a:off x="228600" y="1093509"/>
            <a:ext cx="11559540" cy="5288241"/>
          </a:xfrm>
        </p:spPr>
        <p:txBody>
          <a:bodyPr/>
          <a:lstStyle/>
          <a:p>
            <a:pPr algn="just"/>
            <a:r>
              <a:rPr lang="cs-CZ" altLang="cs-CZ" sz="2300" dirty="0"/>
              <a:t>Primární emise </a:t>
            </a:r>
            <a:r>
              <a:rPr lang="cs-CZ" altLang="cs-CZ" sz="2300" dirty="0" err="1"/>
              <a:t>zakn</a:t>
            </a:r>
            <a:r>
              <a:rPr lang="cs-CZ" altLang="cs-CZ" sz="2300" dirty="0"/>
              <a:t>. dluhopisů - z 21 v roce 2011 na 531 v roce 2012, objem184 </a:t>
            </a:r>
            <a:r>
              <a:rPr lang="cs-CZ" altLang="cs-CZ" sz="2300" dirty="0" err="1"/>
              <a:t>mld</a:t>
            </a:r>
            <a:endParaRPr lang="cs-CZ" altLang="cs-CZ" sz="2300" dirty="0"/>
          </a:p>
          <a:p>
            <a:pPr algn="just"/>
            <a:r>
              <a:rPr lang="cs-CZ" sz="2400" dirty="0" err="1">
                <a:hlinkClick r:id="rId3"/>
              </a:rPr>
              <a:t>Babiš</a:t>
            </a:r>
            <a:r>
              <a:rPr lang="cs-CZ" sz="2400" dirty="0">
                <a:hlinkClick r:id="rId3"/>
              </a:rPr>
              <a:t> a kdo? </a:t>
            </a:r>
            <a:r>
              <a:rPr lang="cs-CZ" sz="2400" dirty="0" err="1">
                <a:hlinkClick r:id="rId3"/>
              </a:rPr>
              <a:t>UniCredit</a:t>
            </a:r>
            <a:r>
              <a:rPr lang="cs-CZ" sz="2400" dirty="0">
                <a:hlinkClick r:id="rId3"/>
              </a:rPr>
              <a:t>, </a:t>
            </a:r>
            <a:r>
              <a:rPr lang="cs-CZ" sz="2400" dirty="0" err="1">
                <a:hlinkClick r:id="rId3"/>
              </a:rPr>
              <a:t>Raiffeisen</a:t>
            </a:r>
            <a:r>
              <a:rPr lang="cs-CZ" sz="2400" dirty="0">
                <a:hlinkClick r:id="rId3"/>
              </a:rPr>
              <a:t>, Dráhy a Leo také vydaly korunové dluhopisy | Centrum Dluhopisů - Dluhopisy.cz</a:t>
            </a:r>
            <a:endParaRPr lang="cs-CZ" altLang="cs-CZ" sz="2300" dirty="0"/>
          </a:p>
          <a:p>
            <a:pPr algn="just"/>
            <a:r>
              <a:rPr lang="cs-CZ" altLang="cs-CZ" sz="2300" dirty="0"/>
              <a:t> Sezonní daňové zvýhodnění skrze úpravu tzv. srážkové daně u výnosu z dluhopisů o velmi nízké nominální hodnotě. Základ daně pro 15 % zdanění výnosu z držby cenných papírů byl stanovován samostatně za jednotlivé cenné papíry a zaokrouhloval se na celé koruny dolů. U dluhopisů velmi nízkých jmenovitých hodnot tak vlivem zaokrouhlení byla efektivní daň nulová. Od 1. 1. 2013 se dolů na celé koruny zaokrouhlí až součet všech úroků od jednoho emitenta dluhopisů, ne jako dosud z každého dluhopisu separátně</a:t>
            </a:r>
          </a:p>
        </p:txBody>
      </p:sp>
    </p:spTree>
    <p:extLst>
      <p:ext uri="{BB962C8B-B14F-4D97-AF65-F5344CB8AC3E}">
        <p14:creationId xmlns:p14="http://schemas.microsoft.com/office/powerpoint/2010/main" val="1549155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just" eaLnBrk="1" hangingPunct="1"/>
            <a:r>
              <a:rPr lang="cs-CZ" altLang="cs-CZ">
                <a:solidFill>
                  <a:srgbClr val="7B9899"/>
                </a:solidFill>
              </a:rPr>
              <a:t>Zvláštní druhy dluhopisů</a:t>
            </a:r>
            <a:endParaRPr lang="en-US" altLang="cs-CZ">
              <a:solidFill>
                <a:srgbClr val="7B9899"/>
              </a:solidFill>
            </a:endParaRPr>
          </a:p>
        </p:txBody>
      </p:sp>
      <p:sp>
        <p:nvSpPr>
          <p:cNvPr id="33795" name="Rectangle 3"/>
          <p:cNvSpPr>
            <a:spLocks noGrp="1" noChangeArrowheads="1"/>
          </p:cNvSpPr>
          <p:nvPr>
            <p:ph sz="quarter" idx="1"/>
          </p:nvPr>
        </p:nvSpPr>
        <p:spPr>
          <a:xfrm>
            <a:off x="891540" y="1487055"/>
            <a:ext cx="10058400" cy="5264727"/>
          </a:xfrm>
        </p:spPr>
        <p:txBody>
          <a:bodyPr>
            <a:normAutofit fontScale="77500" lnSpcReduction="20000"/>
          </a:bodyPr>
          <a:lstStyle/>
          <a:p>
            <a:pPr eaLnBrk="1" hangingPunct="1">
              <a:defRPr/>
            </a:pPr>
            <a:r>
              <a:rPr lang="cs-CZ" altLang="cs-CZ" dirty="0"/>
              <a:t>Státní dluhopisy (§ 25)</a:t>
            </a:r>
          </a:p>
          <a:p>
            <a:pPr lvl="1" eaLnBrk="1" hangingPunct="1">
              <a:defRPr/>
            </a:pPr>
            <a:r>
              <a:rPr lang="cs-CZ" altLang="cs-CZ" sz="2600" dirty="0"/>
              <a:t>Státní pokladniční poukázky</a:t>
            </a:r>
          </a:p>
          <a:p>
            <a:pPr eaLnBrk="1" hangingPunct="1">
              <a:defRPr/>
            </a:pPr>
            <a:r>
              <a:rPr lang="cs-CZ" altLang="cs-CZ" dirty="0"/>
              <a:t>Poukázky České národní banky</a:t>
            </a:r>
          </a:p>
          <a:p>
            <a:pPr eaLnBrk="1" hangingPunct="1">
              <a:defRPr/>
            </a:pPr>
            <a:r>
              <a:rPr lang="cs-CZ" altLang="cs-CZ" dirty="0"/>
              <a:t>Komunální dluhopisy </a:t>
            </a:r>
          </a:p>
          <a:p>
            <a:pPr eaLnBrk="1" hangingPunct="1">
              <a:defRPr/>
            </a:pPr>
            <a:r>
              <a:rPr lang="cs-CZ" altLang="cs-CZ" dirty="0"/>
              <a:t>Kryté dluhopisy</a:t>
            </a:r>
          </a:p>
          <a:p>
            <a:pPr eaLnBrk="1" hangingPunct="1">
              <a:defRPr/>
            </a:pPr>
            <a:r>
              <a:rPr lang="cs-CZ" altLang="cs-CZ" dirty="0"/>
              <a:t>Konvertibilní dluhopisy</a:t>
            </a:r>
          </a:p>
          <a:p>
            <a:pPr eaLnBrk="1" hangingPunct="1">
              <a:defRPr/>
            </a:pPr>
            <a:r>
              <a:rPr lang="cs-CZ" altLang="cs-CZ" dirty="0"/>
              <a:t>Prioritní dluhopisy</a:t>
            </a:r>
          </a:p>
          <a:p>
            <a:pPr eaLnBrk="1" hangingPunct="1">
              <a:defRPr/>
            </a:pPr>
            <a:r>
              <a:rPr lang="cs-CZ" altLang="cs-CZ" dirty="0"/>
              <a:t>Podřízené dluhopisy</a:t>
            </a:r>
          </a:p>
          <a:p>
            <a:pPr algn="just" eaLnBrk="1" hangingPunct="1">
              <a:lnSpc>
                <a:spcPct val="80000"/>
              </a:lnSpc>
              <a:defRPr/>
            </a:pPr>
            <a:endParaRPr lang="cs-CZ" altLang="cs-CZ" dirty="0"/>
          </a:p>
          <a:p>
            <a:pPr marL="526320" lvl="1" indent="-274320" algn="just" fontAlgn="auto">
              <a:spcAft>
                <a:spcPts val="0"/>
              </a:spcAft>
              <a:buNone/>
              <a:defRPr/>
            </a:pPr>
            <a:r>
              <a:rPr lang="cs-CZ" altLang="cs-CZ" sz="3000" dirty="0"/>
              <a:t>POZOR:</a:t>
            </a:r>
          </a:p>
          <a:p>
            <a:pPr marL="526320" lvl="1" indent="-274320" algn="just" fontAlgn="auto">
              <a:spcAft>
                <a:spcPts val="0"/>
              </a:spcAft>
              <a:buNone/>
              <a:defRPr/>
            </a:pPr>
            <a:r>
              <a:rPr lang="cs-CZ" sz="3000" dirty="0"/>
              <a:t>Státní dluhopisy s dobou splatnosti do 1 roku včetně se označují jako státní pokladniční poukázky. </a:t>
            </a:r>
          </a:p>
          <a:p>
            <a:pPr marL="526320" lvl="1" indent="-274320" algn="just" fontAlgn="auto">
              <a:spcAft>
                <a:spcPts val="0"/>
              </a:spcAft>
              <a:buNone/>
              <a:defRPr/>
            </a:pPr>
            <a:r>
              <a:rPr lang="cs-CZ" sz="3000" dirty="0"/>
              <a:t>Dluhopisy vydávané Českou národní bankou se splatností do 1 roku včetně se označují jako poukázky České národní banky.</a:t>
            </a:r>
            <a:endParaRPr lang="cs-CZ" altLang="cs-CZ" sz="3000" dirty="0"/>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1087339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just" eaLnBrk="1" hangingPunct="1"/>
            <a:r>
              <a:rPr lang="cs-CZ" altLang="cs-CZ">
                <a:solidFill>
                  <a:srgbClr val="7B9899"/>
                </a:solidFill>
              </a:rPr>
              <a:t>Komunální dluhopisy (§ 27)</a:t>
            </a:r>
            <a:endParaRPr lang="en-US" altLang="cs-CZ">
              <a:solidFill>
                <a:srgbClr val="7B9899"/>
              </a:solidFill>
            </a:endParaRPr>
          </a:p>
        </p:txBody>
      </p:sp>
      <p:sp>
        <p:nvSpPr>
          <p:cNvPr id="33795" name="Rectangle 3"/>
          <p:cNvSpPr>
            <a:spLocks noGrp="1" noChangeArrowheads="1"/>
          </p:cNvSpPr>
          <p:nvPr>
            <p:ph sz="quarter" idx="1"/>
          </p:nvPr>
        </p:nvSpPr>
        <p:spPr>
          <a:xfrm>
            <a:off x="601980" y="1539240"/>
            <a:ext cx="10469880" cy="4690111"/>
          </a:xfrm>
        </p:spPr>
        <p:txBody>
          <a:bodyPr>
            <a:normAutofit fontScale="77500" lnSpcReduction="20000"/>
          </a:bodyPr>
          <a:lstStyle/>
          <a:p>
            <a:pPr algn="just" eaLnBrk="1" hangingPunct="1">
              <a:defRPr/>
            </a:pPr>
            <a:r>
              <a:rPr lang="cs-CZ" altLang="cs-CZ" dirty="0"/>
              <a:t>Dluhopisy vydávané územním samosprávným celkem</a:t>
            </a:r>
          </a:p>
          <a:p>
            <a:pPr algn="just" eaLnBrk="1" hangingPunct="1">
              <a:defRPr/>
            </a:pPr>
            <a:r>
              <a:rPr lang="cs-CZ" altLang="cs-CZ" dirty="0"/>
              <a:t>Součástí názvu tohoto druhu dluhopisu je označení komunální. Jiné dluhopisy nesmí toto označení obsahovat</a:t>
            </a:r>
          </a:p>
          <a:p>
            <a:pPr algn="just" eaLnBrk="1" hangingPunct="1">
              <a:defRPr/>
            </a:pPr>
            <a:r>
              <a:rPr lang="cs-CZ" altLang="cs-CZ" dirty="0"/>
              <a:t>K vydání komunálních dluhopisů je nutný </a:t>
            </a:r>
            <a:r>
              <a:rPr lang="cs-CZ" altLang="cs-CZ" u="sng" dirty="0"/>
              <a:t>předchozí souhlas </a:t>
            </a:r>
            <a:r>
              <a:rPr lang="cs-CZ" altLang="cs-CZ" u="sng" dirty="0" err="1"/>
              <a:t>MinFin</a:t>
            </a:r>
            <a:r>
              <a:rPr lang="cs-CZ" altLang="cs-CZ" dirty="0"/>
              <a:t>. </a:t>
            </a:r>
          </a:p>
          <a:p>
            <a:pPr algn="just" eaLnBrk="1" hangingPunct="1">
              <a:defRPr/>
            </a:pPr>
            <a:r>
              <a:rPr lang="cs-CZ" altLang="cs-CZ" dirty="0"/>
              <a:t>Ministerstvo souhlas neudělí, dospěje-li k názoru, že ekonomická situace územního samosprávného celku neumožňuje splnění závazků spojených s vydáním komunálních dluhopisů.</a:t>
            </a:r>
          </a:p>
          <a:p>
            <a:pPr algn="just" eaLnBrk="1" hangingPunct="1">
              <a:defRPr/>
            </a:pPr>
            <a:r>
              <a:rPr lang="cs-CZ" altLang="cs-CZ" dirty="0"/>
              <a:t>Uvedený režim se vztahuje i na </a:t>
            </a:r>
            <a:r>
              <a:rPr lang="cs-CZ" altLang="cs-CZ" dirty="0" err="1"/>
              <a:t>na</a:t>
            </a:r>
            <a:r>
              <a:rPr lang="cs-CZ" altLang="cs-CZ" dirty="0"/>
              <a:t> komunální dluhopisy vydávané v zahraničí</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pic>
        <p:nvPicPr>
          <p:cNvPr id="52228" name="Picture 4" descr="MCj033924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2076" y="628649"/>
            <a:ext cx="90487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778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just" eaLnBrk="1" hangingPunct="1"/>
            <a:r>
              <a:rPr lang="cs-CZ" altLang="cs-CZ" dirty="0">
                <a:solidFill>
                  <a:srgbClr val="7B9899"/>
                </a:solidFill>
              </a:rPr>
              <a:t>Kryté dluhopisy (§ 28 </a:t>
            </a:r>
            <a:r>
              <a:rPr lang="cs-CZ" altLang="cs-CZ" dirty="0" err="1">
                <a:solidFill>
                  <a:srgbClr val="7B9899"/>
                </a:solidFill>
              </a:rPr>
              <a:t>an</a:t>
            </a:r>
            <a:r>
              <a:rPr lang="cs-CZ" altLang="cs-CZ" dirty="0">
                <a:solidFill>
                  <a:srgbClr val="7B9899"/>
                </a:solidFill>
              </a:rPr>
              <a:t>.)</a:t>
            </a:r>
            <a:endParaRPr lang="en-US" altLang="cs-CZ" dirty="0">
              <a:solidFill>
                <a:srgbClr val="7B9899"/>
              </a:solidFill>
            </a:endParaRPr>
          </a:p>
        </p:txBody>
      </p:sp>
      <p:sp>
        <p:nvSpPr>
          <p:cNvPr id="33795" name="Rectangle 3"/>
          <p:cNvSpPr>
            <a:spLocks noGrp="1" noChangeArrowheads="1"/>
          </p:cNvSpPr>
          <p:nvPr>
            <p:ph sz="quarter" idx="1"/>
          </p:nvPr>
        </p:nvSpPr>
        <p:spPr>
          <a:xfrm>
            <a:off x="647700" y="1268414"/>
            <a:ext cx="10302240" cy="4960937"/>
          </a:xfrm>
        </p:spPr>
        <p:txBody>
          <a:bodyPr>
            <a:normAutofit fontScale="70000" lnSpcReduction="20000"/>
          </a:bodyPr>
          <a:lstStyle/>
          <a:p>
            <a:pPr eaLnBrk="1" hangingPunct="1">
              <a:defRPr/>
            </a:pPr>
            <a:r>
              <a:rPr lang="cs-CZ" altLang="cs-CZ" dirty="0"/>
              <a:t>Omezený okruh emitentů</a:t>
            </a:r>
          </a:p>
          <a:p>
            <a:pPr>
              <a:defRPr/>
            </a:pPr>
            <a:r>
              <a:rPr lang="cs-CZ" b="1" dirty="0"/>
              <a:t>hypoteční zástavní listy </a:t>
            </a:r>
            <a:r>
              <a:rPr lang="cs-CZ" dirty="0"/>
              <a:t>(§ 28b odst. 1)</a:t>
            </a:r>
          </a:p>
          <a:p>
            <a:pPr>
              <a:defRPr/>
            </a:pPr>
            <a:r>
              <a:rPr lang="cs-CZ" dirty="0"/>
              <a:t>veřejnoprávní zástavní listy (§ 28b odst. 2)</a:t>
            </a:r>
          </a:p>
          <a:p>
            <a:pPr>
              <a:defRPr/>
            </a:pPr>
            <a:r>
              <a:rPr lang="cs-CZ" dirty="0"/>
              <a:t>smíšené zástavní listy (§ 28b odst. 3)</a:t>
            </a:r>
            <a:r>
              <a:rPr lang="cs-CZ" altLang="cs-CZ" dirty="0"/>
              <a:t>	</a:t>
            </a:r>
          </a:p>
          <a:p>
            <a:pPr>
              <a:defRPr/>
            </a:pPr>
            <a:r>
              <a:rPr lang="cs-CZ" dirty="0"/>
              <a:t>dvojí možnost uspokojení pohledávky jednak z krycího portfolia, jednak u emitenta – tzv. mechanismus „dvojího postihu“.</a:t>
            </a:r>
            <a:endParaRPr lang="cs-CZ" altLang="cs-CZ" dirty="0"/>
          </a:p>
          <a:p>
            <a:pPr>
              <a:defRPr/>
            </a:pPr>
            <a:r>
              <a:rPr lang="cs-CZ" altLang="cs-CZ" dirty="0"/>
              <a:t>Krycí portfolio a krycí blok</a:t>
            </a:r>
          </a:p>
          <a:p>
            <a:pPr>
              <a:defRPr/>
            </a:pPr>
            <a:r>
              <a:rPr lang="cs-CZ" b="0" i="0" dirty="0">
                <a:solidFill>
                  <a:srgbClr val="666666"/>
                </a:solidFill>
                <a:effectLst/>
                <a:latin typeface="Tahoma" panose="020B0604030504040204" pitchFamily="34" charset="0"/>
              </a:rPr>
              <a:t>Krycí aktiva tvoří tzv. "krycí portfolio" (</a:t>
            </a:r>
            <a:r>
              <a:rPr lang="cs-CZ" b="0" i="1" dirty="0" err="1">
                <a:solidFill>
                  <a:srgbClr val="666666"/>
                </a:solidFill>
                <a:effectLst/>
                <a:latin typeface="Tahoma" panose="020B0604030504040204" pitchFamily="34" charset="0"/>
              </a:rPr>
              <a:t>cover</a:t>
            </a:r>
            <a:r>
              <a:rPr lang="cs-CZ" b="0" i="1" dirty="0">
                <a:solidFill>
                  <a:srgbClr val="666666"/>
                </a:solidFill>
                <a:effectLst/>
                <a:latin typeface="Tahoma" panose="020B0604030504040204" pitchFamily="34" charset="0"/>
              </a:rPr>
              <a:t> pool</a:t>
            </a:r>
            <a:r>
              <a:rPr lang="cs-CZ" b="0" i="0" dirty="0">
                <a:solidFill>
                  <a:srgbClr val="666666"/>
                </a:solidFill>
                <a:effectLst/>
                <a:latin typeface="Tahoma" panose="020B0604030504040204" pitchFamily="34" charset="0"/>
              </a:rPr>
              <a:t>) – evidenčně oddělená část majetku emitenta, kterou je emitent krytých dluhopisů povinen vytvořit a která slouží ke krytí dluhů z těchto dluhopisů. Hodnota krycího portfolia musí být alespoň 102 % hodnoty všech dluhů, jež jsou portfoliem kryty. Krycí portfolio společně s dluhy, které zajišťuje, tvoří tzv. "krytý blok".</a:t>
            </a:r>
            <a:r>
              <a:rPr lang="cs-CZ" altLang="cs-CZ"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pic>
        <p:nvPicPr>
          <p:cNvPr id="54276" name="Picture 5" descr="MCBD0508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5876" y="368301"/>
            <a:ext cx="17621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970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just" eaLnBrk="1" hangingPunct="1"/>
            <a:r>
              <a:rPr lang="cs-CZ" altLang="cs-CZ" dirty="0">
                <a:solidFill>
                  <a:srgbClr val="7B9899"/>
                </a:solidFill>
              </a:rPr>
              <a:t>Hypoteční zástavní list</a:t>
            </a:r>
            <a:endParaRPr lang="en-US" altLang="cs-CZ" dirty="0">
              <a:solidFill>
                <a:srgbClr val="7B9899"/>
              </a:solidFill>
            </a:endParaRPr>
          </a:p>
        </p:txBody>
      </p:sp>
      <p:sp>
        <p:nvSpPr>
          <p:cNvPr id="33795" name="Rectangle 3"/>
          <p:cNvSpPr>
            <a:spLocks noGrp="1" noChangeArrowheads="1"/>
          </p:cNvSpPr>
          <p:nvPr>
            <p:ph sz="quarter" idx="1"/>
          </p:nvPr>
        </p:nvSpPr>
        <p:spPr>
          <a:xfrm>
            <a:off x="647700" y="1744980"/>
            <a:ext cx="10302240" cy="4484371"/>
          </a:xfrm>
        </p:spPr>
        <p:txBody>
          <a:bodyPr>
            <a:normAutofit/>
          </a:bodyPr>
          <a:lstStyle/>
          <a:p>
            <a:pPr eaLnBrk="1" hangingPunct="1">
              <a:defRPr/>
            </a:pPr>
            <a:r>
              <a:rPr lang="cs-CZ" b="0" i="0" dirty="0">
                <a:solidFill>
                  <a:srgbClr val="666666"/>
                </a:solidFill>
                <a:effectLst/>
                <a:latin typeface="Tahoma" panose="020B0604030504040204" pitchFamily="34" charset="0"/>
              </a:rPr>
              <a:t>rozšíření institutu dluhopisu zajištěného aktivy</a:t>
            </a:r>
          </a:p>
          <a:p>
            <a:pPr eaLnBrk="1" hangingPunct="1">
              <a:defRPr/>
            </a:pPr>
            <a:r>
              <a:rPr lang="cs-CZ" dirty="0">
                <a:solidFill>
                  <a:srgbClr val="666666"/>
                </a:solidFill>
                <a:latin typeface="Tahoma" panose="020B0604030504040204" pitchFamily="34" charset="0"/>
              </a:rPr>
              <a:t>HZL</a:t>
            </a:r>
            <a:r>
              <a:rPr lang="cs-CZ" b="0" i="0" dirty="0">
                <a:solidFill>
                  <a:srgbClr val="666666"/>
                </a:solidFill>
                <a:effectLst/>
                <a:latin typeface="Tahoma" panose="020B0604030504040204" pitchFamily="34" charset="0"/>
              </a:rPr>
              <a:t> dluhopis krytý primárně pohledávkami z hypotečních úvěrů</a:t>
            </a:r>
          </a:p>
          <a:p>
            <a:pPr eaLnBrk="1" hangingPunct="1">
              <a:defRPr/>
            </a:pPr>
            <a:r>
              <a:rPr lang="cs-CZ" b="0" i="0" dirty="0">
                <a:solidFill>
                  <a:srgbClr val="666666"/>
                </a:solidFill>
                <a:effectLst/>
                <a:latin typeface="Tahoma" panose="020B0604030504040204" pitchFamily="34" charset="0"/>
              </a:rPr>
              <a:t>Míra krytí hypotečního zástavního listu pohledávkami z hypoték (respektive veřejnoprávního zástavního listu veřejnoprávními pohledávkami) musí dosáhnout alespoň 85 %</a:t>
            </a:r>
            <a:r>
              <a:rPr lang="cs-CZ" altLang="cs-CZ"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697373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just" eaLnBrk="1" hangingPunct="1"/>
            <a:r>
              <a:rPr lang="cs-CZ" altLang="cs-CZ" dirty="0">
                <a:solidFill>
                  <a:srgbClr val="7B9899"/>
                </a:solidFill>
              </a:rPr>
              <a:t>Evidence krytých aktiv</a:t>
            </a:r>
            <a:endParaRPr lang="en-US" altLang="cs-CZ" dirty="0">
              <a:solidFill>
                <a:srgbClr val="7B9899"/>
              </a:solidFill>
            </a:endParaRPr>
          </a:p>
        </p:txBody>
      </p:sp>
      <p:sp>
        <p:nvSpPr>
          <p:cNvPr id="33795" name="Rectangle 3"/>
          <p:cNvSpPr>
            <a:spLocks noGrp="1" noChangeArrowheads="1"/>
          </p:cNvSpPr>
          <p:nvPr>
            <p:ph sz="quarter" idx="1"/>
          </p:nvPr>
        </p:nvSpPr>
        <p:spPr>
          <a:xfrm>
            <a:off x="647700" y="1485900"/>
            <a:ext cx="10302240" cy="4960620"/>
          </a:xfrm>
        </p:spPr>
        <p:txBody>
          <a:bodyPr>
            <a:normAutofit fontScale="77500" lnSpcReduction="20000"/>
          </a:bodyPr>
          <a:lstStyle/>
          <a:p>
            <a:pPr eaLnBrk="1" hangingPunct="1">
              <a:defRPr/>
            </a:pPr>
            <a:r>
              <a:rPr lang="cs-CZ" b="0" i="0" dirty="0">
                <a:solidFill>
                  <a:srgbClr val="666666"/>
                </a:solidFill>
                <a:effectLst/>
                <a:latin typeface="Tahoma" panose="020B0604030504040204" pitchFamily="34" charset="0"/>
              </a:rPr>
              <a:t>Emitent krycí aktiva tvořící krycí portfolio zapisuje do evidence </a:t>
            </a:r>
            <a:r>
              <a:rPr lang="cs-CZ" b="1" i="0" dirty="0">
                <a:solidFill>
                  <a:srgbClr val="666666"/>
                </a:solidFill>
                <a:effectLst/>
                <a:latin typeface="Tahoma" panose="020B0604030504040204" pitchFamily="34" charset="0"/>
              </a:rPr>
              <a:t>krycích aktiv</a:t>
            </a:r>
            <a:r>
              <a:rPr lang="cs-CZ" b="0" i="0" dirty="0">
                <a:solidFill>
                  <a:srgbClr val="666666"/>
                </a:solidFill>
                <a:effectLst/>
                <a:latin typeface="Tahoma" panose="020B0604030504040204" pitchFamily="34" charset="0"/>
              </a:rPr>
              <a:t>: tvoří ji (1) rejstřík krycích aktiv, (2) evidence věcí souvisejících s krycími aktivy, (3) evidence dluhů z dluhopisů a (4) evidence dluhů souvisejících s takovými aktivy, věcmi či dluhy, a to pro každé krycí portfolio odděleně. </a:t>
            </a:r>
          </a:p>
          <a:p>
            <a:pPr eaLnBrk="1" hangingPunct="1">
              <a:defRPr/>
            </a:pPr>
            <a:r>
              <a:rPr lang="cs-CZ" b="0" i="0" dirty="0">
                <a:solidFill>
                  <a:srgbClr val="666666"/>
                </a:solidFill>
                <a:effectLst/>
                <a:latin typeface="Tahoma" panose="020B0604030504040204" pitchFamily="34" charset="0"/>
              </a:rPr>
              <a:t>Aktiva zapsaná v evidenci extra </a:t>
            </a:r>
            <a:r>
              <a:rPr lang="cs-CZ" b="0" i="0" dirty="0" err="1">
                <a:solidFill>
                  <a:srgbClr val="666666"/>
                </a:solidFill>
                <a:effectLst/>
                <a:latin typeface="Tahoma" panose="020B0604030504040204" pitchFamily="34" charset="0"/>
              </a:rPr>
              <a:t>commercium</a:t>
            </a:r>
            <a:r>
              <a:rPr lang="cs-CZ" b="0" i="0" dirty="0">
                <a:solidFill>
                  <a:srgbClr val="666666"/>
                </a:solidFill>
                <a:effectLst/>
                <a:latin typeface="Tahoma" panose="020B0604030504040204" pitchFamily="34" charset="0"/>
              </a:rPr>
              <a:t>: nelze převést, zastavit ani jinak použít k zajištění. </a:t>
            </a:r>
          </a:p>
          <a:p>
            <a:pPr eaLnBrk="1" hangingPunct="1">
              <a:defRPr/>
            </a:pPr>
            <a:r>
              <a:rPr lang="cs-CZ" b="0" i="0" dirty="0">
                <a:solidFill>
                  <a:srgbClr val="666666"/>
                </a:solidFill>
                <a:effectLst/>
                <a:latin typeface="Tahoma" panose="020B0604030504040204" pitchFamily="34" charset="0"/>
              </a:rPr>
              <a:t>Emitent může svěřit dohled nad krytým blokem třetí osobě – tzv. monitor</a:t>
            </a:r>
          </a:p>
          <a:p>
            <a:pPr eaLnBrk="1" hangingPunct="1">
              <a:defRPr/>
            </a:pPr>
            <a:r>
              <a:rPr lang="cs-CZ" dirty="0">
                <a:solidFill>
                  <a:srgbClr val="666666"/>
                </a:solidFill>
                <a:latin typeface="Tahoma" panose="020B0604030504040204" pitchFamily="34" charset="0"/>
              </a:rPr>
              <a:t>Monitor </a:t>
            </a:r>
            <a:r>
              <a:rPr lang="cs-CZ" b="0" i="0" dirty="0">
                <a:solidFill>
                  <a:srgbClr val="666666"/>
                </a:solidFill>
                <a:effectLst/>
                <a:latin typeface="Tahoma" panose="020B0604030504040204" pitchFamily="34" charset="0"/>
              </a:rPr>
              <a:t>dohlíží nad plněním zákonných požadavků</a:t>
            </a:r>
          </a:p>
          <a:p>
            <a:pPr eaLnBrk="1" hangingPunct="1">
              <a:defRPr/>
            </a:pPr>
            <a:r>
              <a:rPr lang="cs-CZ" b="0" i="0" dirty="0">
                <a:solidFill>
                  <a:srgbClr val="666666"/>
                </a:solidFill>
                <a:effectLst/>
                <a:latin typeface="Tahoma" panose="020B0604030504040204" pitchFamily="34" charset="0"/>
              </a:rPr>
              <a:t>Emitent: aktualizace evidence, výmaz aktiv + pravidelně reportuje ČNB</a:t>
            </a:r>
          </a:p>
          <a:p>
            <a:pPr eaLnBrk="1" hangingPunct="1">
              <a:defRPr/>
            </a:pPr>
            <a:r>
              <a:rPr lang="cs-CZ" b="0" i="0" dirty="0">
                <a:solidFill>
                  <a:srgbClr val="666666"/>
                </a:solidFill>
                <a:effectLst/>
                <a:latin typeface="Tahoma" panose="020B0604030504040204" pitchFamily="34" charset="0"/>
              </a:rPr>
              <a:t>Více: Vyhláška ČNB č. 2/2019 Sb. o evidenci krytých bloků.</a:t>
            </a:r>
            <a:r>
              <a:rPr lang="cs-CZ" altLang="cs-CZ"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3984573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just" eaLnBrk="1" hangingPunct="1"/>
            <a:r>
              <a:rPr lang="cs-CZ" altLang="cs-CZ" dirty="0">
                <a:solidFill>
                  <a:srgbClr val="7B9899"/>
                </a:solidFill>
              </a:rPr>
              <a:t>Regulatorní význam</a:t>
            </a:r>
            <a:endParaRPr lang="en-US" altLang="cs-CZ" dirty="0">
              <a:solidFill>
                <a:srgbClr val="7B9899"/>
              </a:solidFill>
            </a:endParaRPr>
          </a:p>
        </p:txBody>
      </p:sp>
      <p:sp>
        <p:nvSpPr>
          <p:cNvPr id="33795" name="Rectangle 3"/>
          <p:cNvSpPr>
            <a:spLocks noGrp="1" noChangeArrowheads="1"/>
          </p:cNvSpPr>
          <p:nvPr>
            <p:ph sz="quarter" idx="1"/>
          </p:nvPr>
        </p:nvSpPr>
        <p:spPr>
          <a:xfrm>
            <a:off x="647700" y="1379220"/>
            <a:ext cx="10111740" cy="5120640"/>
          </a:xfrm>
        </p:spPr>
        <p:txBody>
          <a:bodyPr>
            <a:normAutofit fontScale="77500" lnSpcReduction="20000"/>
          </a:bodyPr>
          <a:lstStyle/>
          <a:p>
            <a:pPr>
              <a:buFontTx/>
              <a:buChar char="-"/>
              <a:defRPr/>
            </a:pPr>
            <a:r>
              <a:rPr lang="cs-CZ" dirty="0"/>
              <a:t>Kryté dluhopisy: dluhové nástroje s nízkým rizikem</a:t>
            </a:r>
          </a:p>
          <a:p>
            <a:pPr>
              <a:buFontTx/>
              <a:buChar char="-"/>
              <a:defRPr/>
            </a:pPr>
            <a:r>
              <a:rPr lang="cs-CZ" dirty="0"/>
              <a:t>Příznivější regulatorní kapitálové požadavky podle článku 129 nařízení č. 575/2013 ze dne 26. 6. 2013 o obezřetnostních požadavcích na úvěrové instituce a investiční podniky a o změně nařízení (EU) č. </a:t>
            </a:r>
            <a:r>
              <a:rPr lang="cs-CZ" dirty="0">
                <a:hlinkClick r:id="rId3"/>
              </a:rPr>
              <a:t>648/2012</a:t>
            </a:r>
            <a:r>
              <a:rPr lang="cs-CZ" dirty="0"/>
              <a:t> (CRR). </a:t>
            </a:r>
          </a:p>
          <a:p>
            <a:pPr>
              <a:buFontTx/>
              <a:buChar char="-"/>
              <a:defRPr/>
            </a:pPr>
            <a:r>
              <a:rPr lang="cs-CZ" dirty="0"/>
              <a:t>Úvěrové instituce, které investují do krytých dluhopisů, jež splňují podmínky článku 129, smějí ve vztahu k těmto nástrojům držet nižší objem regulatorního kapitálu (v dikci nařízení CRR „preferenční rizikové váhy“).</a:t>
            </a:r>
          </a:p>
          <a:p>
            <a:pPr>
              <a:buFontTx/>
              <a:buChar char="-"/>
              <a:defRPr/>
            </a:pPr>
            <a:r>
              <a:rPr lang="cs-CZ" dirty="0"/>
              <a:t>Zvláštní režim krytých dluhopisů dle zák. č. 374/2015 Sb. o ozdravných postupech a řešení krize na finančním trhu</a:t>
            </a:r>
            <a:r>
              <a:rPr lang="cs-CZ" altLang="cs-CZ"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3978371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just" eaLnBrk="1" hangingPunct="1"/>
            <a:r>
              <a:rPr lang="cs-CZ" altLang="cs-CZ" dirty="0">
                <a:solidFill>
                  <a:srgbClr val="7B9899"/>
                </a:solidFill>
              </a:rPr>
              <a:t>Hlavní změny – ochrana před insolvencí</a:t>
            </a:r>
            <a:endParaRPr lang="en-US" altLang="cs-CZ" dirty="0">
              <a:solidFill>
                <a:srgbClr val="7B9899"/>
              </a:solidFill>
            </a:endParaRPr>
          </a:p>
        </p:txBody>
      </p:sp>
      <p:sp>
        <p:nvSpPr>
          <p:cNvPr id="33795" name="Rectangle 3"/>
          <p:cNvSpPr>
            <a:spLocks noGrp="1" noChangeArrowheads="1"/>
          </p:cNvSpPr>
          <p:nvPr>
            <p:ph sz="quarter" idx="1"/>
          </p:nvPr>
        </p:nvSpPr>
        <p:spPr>
          <a:xfrm>
            <a:off x="647699" y="1422400"/>
            <a:ext cx="10463646" cy="4806951"/>
          </a:xfrm>
        </p:spPr>
        <p:txBody>
          <a:bodyPr>
            <a:normAutofit/>
          </a:bodyPr>
          <a:lstStyle/>
          <a:p>
            <a:pPr>
              <a:defRPr/>
            </a:pPr>
            <a:r>
              <a:rPr lang="cs-CZ" dirty="0"/>
              <a:t>Zahájení insolvenčního řízení vůči emitentovi, úpadek emitenta ani prohlášení konkursu na majetek emitenta krytých dluhopisů </a:t>
            </a:r>
            <a:r>
              <a:rPr lang="cs-CZ" b="1" dirty="0"/>
              <a:t>nemají vliv na kryté bloky </a:t>
            </a:r>
            <a:r>
              <a:rPr lang="cs-CZ" dirty="0"/>
              <a:t>tohoto emitenta. </a:t>
            </a:r>
          </a:p>
          <a:p>
            <a:pPr>
              <a:defRPr/>
            </a:pPr>
            <a:r>
              <a:rPr lang="cs-CZ" dirty="0"/>
              <a:t>Věci obsažené v portfoliích nejsou součástí majetkové podstaty emitenta jako dlužníka v insolvenčním řízení. </a:t>
            </a:r>
          </a:p>
          <a:p>
            <a:pPr>
              <a:defRPr/>
            </a:pPr>
            <a:r>
              <a:rPr lang="cs-CZ" dirty="0"/>
              <a:t>Nedochází k automatické akceleraci závazků z krytých dluhopisů.</a:t>
            </a:r>
            <a:r>
              <a:rPr lang="cs-CZ" altLang="cs-CZ"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1085992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20000" y="228600"/>
            <a:ext cx="7082880" cy="942976"/>
          </a:xfrm>
        </p:spPr>
        <p:txBody>
          <a:bodyPr/>
          <a:lstStyle/>
          <a:p>
            <a:pPr algn="just" eaLnBrk="1" hangingPunct="1"/>
            <a:r>
              <a:rPr lang="cs-CZ" altLang="cs-CZ" dirty="0">
                <a:solidFill>
                  <a:srgbClr val="7B9899"/>
                </a:solidFill>
              </a:rPr>
              <a:t>Podřízené dluhopisy (§ 34)</a:t>
            </a:r>
            <a:br>
              <a:rPr lang="cs-CZ" altLang="cs-CZ" dirty="0">
                <a:solidFill>
                  <a:srgbClr val="7B9899"/>
                </a:solidFill>
              </a:rPr>
            </a:br>
            <a:br>
              <a:rPr lang="cs-CZ" altLang="cs-CZ" dirty="0">
                <a:solidFill>
                  <a:srgbClr val="7B9899"/>
                </a:solidFill>
              </a:rPr>
            </a:br>
            <a:endParaRPr lang="en-US" altLang="cs-CZ" dirty="0">
              <a:solidFill>
                <a:srgbClr val="7B9899"/>
              </a:solidFill>
            </a:endParaRPr>
          </a:p>
        </p:txBody>
      </p:sp>
      <p:sp>
        <p:nvSpPr>
          <p:cNvPr id="33795" name="Rectangle 3"/>
          <p:cNvSpPr>
            <a:spLocks noGrp="1" noChangeArrowheads="1"/>
          </p:cNvSpPr>
          <p:nvPr>
            <p:ph sz="quarter" idx="1"/>
          </p:nvPr>
        </p:nvSpPr>
        <p:spPr>
          <a:xfrm>
            <a:off x="594360" y="1440180"/>
            <a:ext cx="10393680" cy="5295900"/>
          </a:xfrm>
        </p:spPr>
        <p:txBody>
          <a:bodyPr>
            <a:normAutofit fontScale="40000" lnSpcReduction="20000"/>
          </a:bodyPr>
          <a:lstStyle/>
          <a:p>
            <a:pPr algn="just" eaLnBrk="1" hangingPunct="1">
              <a:defRPr/>
            </a:pPr>
            <a:r>
              <a:rPr lang="cs-CZ" altLang="cs-CZ" sz="5000" dirty="0"/>
              <a:t>„dluh odpovídající právu na splacení jmenovité hodnoty dluhopisu a, nestanoví-li emisní podmínky jinak, i jiným právům s tímto dluhopisem spojeným uspokojen až po uspokojení </a:t>
            </a:r>
            <a:r>
              <a:rPr lang="cs-CZ" altLang="cs-CZ" sz="5000" b="1" dirty="0"/>
              <a:t>všech ostatních dluhů nebo dluhů určených emisními podmínkami</a:t>
            </a:r>
            <a:r>
              <a:rPr lang="cs-CZ" altLang="cs-CZ" sz="5000" dirty="0"/>
              <a:t>.</a:t>
            </a:r>
          </a:p>
          <a:p>
            <a:pPr algn="just" eaLnBrk="1" hangingPunct="1">
              <a:defRPr/>
            </a:pPr>
            <a:r>
              <a:rPr lang="cs-CZ" altLang="cs-CZ" sz="5000" dirty="0"/>
              <a:t>seniorní, juniorní a mezaninová (úprava řeší problémy s akceptací </a:t>
            </a:r>
            <a:r>
              <a:rPr lang="cs-CZ" altLang="cs-CZ" sz="5000" i="1" dirty="0" err="1"/>
              <a:t>intercreditor</a:t>
            </a:r>
            <a:r>
              <a:rPr lang="cs-CZ" altLang="cs-CZ" sz="5000" i="1" dirty="0"/>
              <a:t> </a:t>
            </a:r>
            <a:r>
              <a:rPr lang="cs-CZ" altLang="cs-CZ" sz="5000" i="1" dirty="0" err="1"/>
              <a:t>agreement</a:t>
            </a:r>
            <a:r>
              <a:rPr lang="cs-CZ" altLang="cs-CZ" sz="5000" dirty="0"/>
              <a:t> v českém právu), blíže: </a:t>
            </a:r>
            <a:r>
              <a:rPr lang="cs-CZ" altLang="cs-CZ" sz="5000" dirty="0">
                <a:hlinkClick r:id="rId3"/>
              </a:rPr>
              <a:t>https://jakfinancovatfirmu.cz/mezzaninove-financovani/</a:t>
            </a:r>
            <a:r>
              <a:rPr lang="cs-CZ" altLang="cs-CZ" sz="5000" dirty="0"/>
              <a:t> </a:t>
            </a:r>
          </a:p>
          <a:p>
            <a:pPr algn="just" eaLnBrk="1" hangingPunct="1">
              <a:defRPr/>
            </a:pPr>
            <a:r>
              <a:rPr lang="cs-CZ" altLang="cs-CZ" sz="5000" dirty="0"/>
              <a:t>dluhy z podřízených dluhopisů se uspokojují a) až po uspokojení všech dluhů, po jejichž uspokojení mají být podle odstavce 1 uspokojeny, a b) ve vztahu k jakýmkoliv jiným dluhům emitenta podřízeným podle odstavce 1, podle jiného právního předpisu nebo obdobným způsobem podle práva cizího státu podle jejich stanovené nebo dohodnuté míry podřízenosti; jinak se uspokojují poměrně.</a:t>
            </a:r>
          </a:p>
          <a:p>
            <a:pPr algn="just" eaLnBrk="1" hangingPunct="1">
              <a:defRPr/>
            </a:pPr>
            <a:r>
              <a:rPr lang="cs-CZ" altLang="cs-CZ" sz="5000" dirty="0"/>
              <a:t>„Nižší kvalitu“ nutno zřetelně vyznačit </a:t>
            </a:r>
          </a:p>
          <a:p>
            <a:pPr lvl="1" algn="just" eaLnBrk="1" hangingPunct="1">
              <a:defRPr/>
            </a:pPr>
            <a:r>
              <a:rPr lang="cs-CZ" altLang="cs-CZ" dirty="0"/>
              <a:t>na listinném dluhopisu nebo v evidenci zaknihovaných dluhopisů a </a:t>
            </a:r>
          </a:p>
          <a:p>
            <a:pPr lvl="1" algn="just" eaLnBrk="1" hangingPunct="1">
              <a:defRPr/>
            </a:pPr>
            <a:r>
              <a:rPr lang="cs-CZ" altLang="cs-CZ" dirty="0"/>
              <a:t>ve všech materiálech používaných k propagaci takového dluhopisu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1976315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77540" y="720000"/>
            <a:ext cx="10995660" cy="451576"/>
          </a:xfrm>
        </p:spPr>
        <p:txBody>
          <a:bodyPr/>
          <a:lstStyle/>
          <a:p>
            <a:pPr algn="just" eaLnBrk="1" hangingPunct="1"/>
            <a:r>
              <a:rPr lang="cs-CZ" altLang="cs-CZ" dirty="0">
                <a:solidFill>
                  <a:srgbClr val="7B9899"/>
                </a:solidFill>
              </a:rPr>
              <a:t>Příklad textu z emisního prospektu České spořitelny</a:t>
            </a:r>
            <a:endParaRPr lang="en-US" altLang="cs-CZ" dirty="0">
              <a:solidFill>
                <a:srgbClr val="7B9899"/>
              </a:solidFill>
            </a:endParaRPr>
          </a:p>
        </p:txBody>
      </p:sp>
      <p:sp>
        <p:nvSpPr>
          <p:cNvPr id="33795" name="Rectangle 3"/>
          <p:cNvSpPr>
            <a:spLocks noGrp="1" noChangeArrowheads="1"/>
          </p:cNvSpPr>
          <p:nvPr>
            <p:ph sz="quarter" idx="1"/>
          </p:nvPr>
        </p:nvSpPr>
        <p:spPr>
          <a:xfrm>
            <a:off x="548640" y="1882140"/>
            <a:ext cx="10995660" cy="4347211"/>
          </a:xfrm>
        </p:spPr>
        <p:txBody>
          <a:bodyPr>
            <a:normAutofit fontScale="62500" lnSpcReduction="20000"/>
          </a:bodyPr>
          <a:lstStyle/>
          <a:p>
            <a:pPr marL="0" algn="just">
              <a:buNone/>
              <a:defRPr/>
            </a:pPr>
            <a:r>
              <a:rPr lang="cs-CZ" altLang="cs-CZ" sz="3400" dirty="0"/>
              <a:t>Dluhopisy jsou podřízenými dluhopisy ve smyslu ustanovení § 34 Zákona o dluhopisech. V souladu s tím mají v případě vstupu Emitenta do likvidace, prohlášení konkurzu na majetek Emitenta nebo povolení vyrovnání týkajícího se Emitenta pohledávky z Dluhopisů podřízené postavení vůči ostatním nepodřízeným pohledávkám za Emitentem a pohledávky z Dluhopisů budou uspokojeny až po uspokojení všech ostatních pohledávek za Emitentem, s výjimkou pohledávek, které jsou vázány stejnou nebo obdobnou podmínkou podřízenosti. </a:t>
            </a:r>
          </a:p>
          <a:p>
            <a:pPr marL="0" algn="just">
              <a:buNone/>
              <a:defRPr/>
            </a:pPr>
            <a:endParaRPr lang="cs-CZ" altLang="cs-CZ" sz="3400" dirty="0"/>
          </a:p>
          <a:p>
            <a:pPr marL="0" algn="just">
              <a:buNone/>
              <a:defRPr/>
            </a:pPr>
            <a:r>
              <a:rPr lang="cs-CZ" altLang="cs-CZ" sz="3400" dirty="0"/>
              <a:t>Investoři by měli zvážit určité rizikové faktory spojené s investicí do Dluhopisů. Tyto rizikové faktory jsou uvedeny v kapitole Základního prospektu „Rizikové faktory“.</a:t>
            </a: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spTree>
    <p:extLst>
      <p:ext uri="{BB962C8B-B14F-4D97-AF65-F5344CB8AC3E}">
        <p14:creationId xmlns:p14="http://schemas.microsoft.com/office/powerpoint/2010/main" val="4141746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just" eaLnBrk="1" hangingPunct="1"/>
            <a:r>
              <a:rPr lang="cs-CZ" altLang="cs-CZ">
                <a:solidFill>
                  <a:srgbClr val="7B9899"/>
                </a:solidFill>
              </a:rPr>
              <a:t>Příklad dluhopisu (bez kupónů)</a:t>
            </a:r>
            <a:endParaRPr lang="en-US" altLang="cs-CZ">
              <a:solidFill>
                <a:srgbClr val="7B9899"/>
              </a:solidFill>
            </a:endParaRPr>
          </a:p>
        </p:txBody>
      </p:sp>
      <p:sp>
        <p:nvSpPr>
          <p:cNvPr id="33795" name="Rectangle 3"/>
          <p:cNvSpPr>
            <a:spLocks noGrp="1" noChangeArrowheads="1"/>
          </p:cNvSpPr>
          <p:nvPr>
            <p:ph sz="quarter" idx="1"/>
          </p:nvPr>
        </p:nvSpPr>
        <p:spPr>
          <a:xfrm>
            <a:off x="1936750" y="1268414"/>
            <a:ext cx="8229600" cy="4960937"/>
          </a:xfrm>
        </p:spPr>
        <p:txBody>
          <a:bodyPr>
            <a:normAutofit/>
          </a:bodyPr>
          <a:lstStyle/>
          <a:p>
            <a:pPr algn="just" eaLnBrk="1" hangingPunct="1">
              <a:lnSpc>
                <a:spcPct val="80000"/>
              </a:lnSpc>
              <a:buFont typeface="Wingdings 3" panose="05040102010807070707" pitchFamily="18" charset="2"/>
              <a:buNone/>
              <a:defRPr/>
            </a:pPr>
            <a:endParaRPr lang="cs-CZ" altLang="cs-CZ" dirty="0"/>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algn="just" fontAlgn="auto">
              <a:spcAft>
                <a:spcPts val="0"/>
              </a:spcAft>
              <a:buNone/>
              <a:defRPr/>
            </a:pPr>
            <a:endParaRPr lang="en-US" altLang="cs-CZ" i="1" dirty="0"/>
          </a:p>
        </p:txBody>
      </p:sp>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643" y="1143000"/>
            <a:ext cx="9766169" cy="571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7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0000" y="137160"/>
            <a:ext cx="10753200" cy="556260"/>
          </a:xfrm>
        </p:spPr>
        <p:txBody>
          <a:bodyPr/>
          <a:lstStyle/>
          <a:p>
            <a:pPr algn="just" eaLnBrk="1" hangingPunct="1"/>
            <a:r>
              <a:rPr lang="cs-CZ" altLang="cs-CZ" dirty="0">
                <a:solidFill>
                  <a:srgbClr val="7B9899"/>
                </a:solidFill>
              </a:rPr>
              <a:t>Aktuální boom (i prašivých) dluhopisů</a:t>
            </a:r>
            <a:endParaRPr lang="en-US" altLang="cs-CZ" dirty="0">
              <a:solidFill>
                <a:srgbClr val="7B9899"/>
              </a:solidFill>
            </a:endParaRPr>
          </a:p>
        </p:txBody>
      </p:sp>
      <p:sp>
        <p:nvSpPr>
          <p:cNvPr id="19459" name="Rectangle 3"/>
          <p:cNvSpPr>
            <a:spLocks noGrp="1" noChangeArrowheads="1"/>
          </p:cNvSpPr>
          <p:nvPr>
            <p:ph sz="quarter" idx="1"/>
          </p:nvPr>
        </p:nvSpPr>
        <p:spPr>
          <a:xfrm>
            <a:off x="289560" y="762000"/>
            <a:ext cx="11498580" cy="5619750"/>
          </a:xfrm>
        </p:spPr>
        <p:txBody>
          <a:bodyPr/>
          <a:lstStyle/>
          <a:p>
            <a:pPr algn="just"/>
            <a:r>
              <a:rPr lang="cs-CZ" sz="2200" dirty="0"/>
              <a:t>Značný nárůst malých korporátních emisí do 1 </a:t>
            </a:r>
            <a:r>
              <a:rPr lang="cs-CZ" sz="2200" dirty="0" err="1"/>
              <a:t>Mio</a:t>
            </a:r>
            <a:r>
              <a:rPr lang="cs-CZ" sz="2200" dirty="0"/>
              <a:t> euro</a:t>
            </a:r>
            <a:endParaRPr lang="cs-CZ" sz="2200" dirty="0">
              <a:hlinkClick r:id="rId3"/>
            </a:endParaRPr>
          </a:p>
          <a:p>
            <a:pPr algn="just"/>
            <a:r>
              <a:rPr lang="cs-CZ" sz="2200" dirty="0">
                <a:hlinkClick r:id="rId3"/>
              </a:rPr>
              <a:t>www.dluhopisy.cz</a:t>
            </a:r>
          </a:p>
          <a:p>
            <a:pPr algn="just"/>
            <a:r>
              <a:rPr lang="cs-CZ" sz="2200" dirty="0">
                <a:hlinkClick r:id="rId3"/>
              </a:rPr>
              <a:t>www.dluhopisomat.cz </a:t>
            </a:r>
          </a:p>
          <a:p>
            <a:pPr algn="just"/>
            <a:r>
              <a:rPr lang="cs-CZ" sz="2200" dirty="0">
                <a:hlinkClick r:id="rId3"/>
              </a:rPr>
              <a:t>dohledový </a:t>
            </a:r>
            <a:r>
              <a:rPr lang="cs-CZ" sz="2200" dirty="0" err="1">
                <a:hlinkClick r:id="rId3"/>
              </a:rPr>
              <a:t>benchmark</a:t>
            </a:r>
            <a:r>
              <a:rPr lang="cs-CZ" sz="2200" dirty="0">
                <a:hlinkClick r:id="rId3"/>
              </a:rPr>
              <a:t> ČNB ze dne 14.3.2019</a:t>
            </a:r>
            <a:r>
              <a:rPr lang="cs-CZ" sz="2200" dirty="0"/>
              <a:t>: ČNB zdůrazňuje potenciální vysoká rizika korporátních dluhopisů. Pro OCP a IZ: musí chovat obezřetně ve všech případech, kdy prodává korporátní dluhopisy retailovým zákazníkům. Je povinností distributora stanovit cílový trh, v rámci kterého je možné provádět aktivní marketing, založený na správně a pravdivě zjištěných znalostech, zkušenostech, rizikové toleranci a finanční situaci zákazníků. Distributora nebude omlouvat to, že o investici do dluhopisu zažádal zákazník, rizikové investici má distributor zamezit; </a:t>
            </a:r>
            <a:r>
              <a:rPr lang="cs-CZ" sz="2200" b="1" dirty="0"/>
              <a:t>povinnost ČNB dovozuje ze standardu odborné péče a povinnosti jednat v nejlepším zájmu zákazníka</a:t>
            </a:r>
            <a:r>
              <a:rPr lang="cs-CZ" sz="2200" dirty="0"/>
              <a:t>. </a:t>
            </a:r>
          </a:p>
          <a:p>
            <a:pPr algn="just"/>
            <a:endParaRPr lang="cs-CZ" altLang="cs-CZ" sz="2300" dirty="0">
              <a:solidFill>
                <a:schemeClr val="bg1"/>
              </a:solidFill>
            </a:endParaRPr>
          </a:p>
          <a:p>
            <a:pPr algn="just" eaLnBrk="1" hangingPunct="1">
              <a:buFontTx/>
              <a:buNone/>
            </a:pPr>
            <a:endParaRPr lang="en-US" altLang="cs-CZ" i="1" dirty="0"/>
          </a:p>
        </p:txBody>
      </p:sp>
    </p:spTree>
    <p:extLst>
      <p:ext uri="{BB962C8B-B14F-4D97-AF65-F5344CB8AC3E}">
        <p14:creationId xmlns:p14="http://schemas.microsoft.com/office/powerpoint/2010/main" val="290962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0000" y="476250"/>
            <a:ext cx="10753200" cy="567690"/>
          </a:xfrm>
        </p:spPr>
        <p:txBody>
          <a:bodyPr/>
          <a:lstStyle/>
          <a:p>
            <a:pPr algn="just" eaLnBrk="1" hangingPunct="1"/>
            <a:r>
              <a:rPr lang="cs-CZ" altLang="cs-CZ" dirty="0">
                <a:solidFill>
                  <a:srgbClr val="7B9899"/>
                </a:solidFill>
              </a:rPr>
              <a:t>Identifikace dluhopisů</a:t>
            </a:r>
            <a:endParaRPr lang="en-US" altLang="cs-CZ" dirty="0">
              <a:solidFill>
                <a:srgbClr val="7B9899"/>
              </a:solidFill>
            </a:endParaRPr>
          </a:p>
        </p:txBody>
      </p:sp>
      <p:sp>
        <p:nvSpPr>
          <p:cNvPr id="19459" name="Rectangle 3"/>
          <p:cNvSpPr>
            <a:spLocks noGrp="1" noChangeArrowheads="1"/>
          </p:cNvSpPr>
          <p:nvPr>
            <p:ph sz="quarter" idx="1"/>
          </p:nvPr>
        </p:nvSpPr>
        <p:spPr>
          <a:xfrm>
            <a:off x="449580" y="1135380"/>
            <a:ext cx="11338560" cy="5246370"/>
          </a:xfrm>
        </p:spPr>
        <p:txBody>
          <a:bodyPr/>
          <a:lstStyle/>
          <a:p>
            <a:pPr algn="just"/>
            <a:r>
              <a:rPr lang="cs-CZ" dirty="0"/>
              <a:t>Od 1. 5. 2020 označení podle mezinárodního systému číslování pro identifikaci cenných papírů – ISIN, přiděluje CD.</a:t>
            </a:r>
          </a:p>
          <a:p>
            <a:pPr algn="just"/>
            <a:r>
              <a:rPr lang="cs-CZ" b="1" dirty="0"/>
              <a:t>NO LEI – NO TRADE: </a:t>
            </a:r>
            <a:r>
              <a:rPr lang="cs-CZ" dirty="0"/>
              <a:t>Od roku 2018 při první emisi dluhopisů nutná LEI (</a:t>
            </a:r>
            <a:r>
              <a:rPr lang="cs-CZ" dirty="0" err="1"/>
              <a:t>Legal</a:t>
            </a:r>
            <a:r>
              <a:rPr lang="cs-CZ" dirty="0"/>
              <a:t> Entity </a:t>
            </a:r>
            <a:r>
              <a:rPr lang="cs-CZ" dirty="0" err="1"/>
              <a:t>Identifier</a:t>
            </a:r>
            <a:r>
              <a:rPr lang="cs-CZ" dirty="0"/>
              <a:t>), každoroční identifikace; Poplatek za přidělení ISIN činí jednorázově 1.500 Kč + DPH, identifikátor LEI stojí 1.550 Kč + DPH a následně za každý další rok 1.135 Kč + DPH. </a:t>
            </a:r>
            <a:endParaRPr lang="cs-CZ" sz="2000" dirty="0"/>
          </a:p>
          <a:p>
            <a:pPr algn="just"/>
            <a:r>
              <a:rPr lang="cs-CZ" sz="2000" dirty="0"/>
              <a:t>https://www.klblegal.cz/cz/otazky-a-odpovedi-kod-lei-legal-entity-identifier</a:t>
            </a:r>
            <a:endParaRPr lang="en-US" altLang="cs-CZ" sz="2000" i="1" dirty="0"/>
          </a:p>
        </p:txBody>
      </p:sp>
    </p:spTree>
    <p:extLst>
      <p:ext uri="{BB962C8B-B14F-4D97-AF65-F5344CB8AC3E}">
        <p14:creationId xmlns:p14="http://schemas.microsoft.com/office/powerpoint/2010/main" val="177611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0000" y="476250"/>
            <a:ext cx="10753200" cy="567690"/>
          </a:xfrm>
        </p:spPr>
        <p:txBody>
          <a:bodyPr/>
          <a:lstStyle/>
          <a:p>
            <a:pPr algn="just" eaLnBrk="1" hangingPunct="1"/>
            <a:r>
              <a:rPr lang="cs-CZ" altLang="cs-CZ" dirty="0">
                <a:solidFill>
                  <a:srgbClr val="7B9899"/>
                </a:solidFill>
              </a:rPr>
              <a:t>Novela 2023 – „Podlimitní emise“</a:t>
            </a:r>
            <a:endParaRPr lang="en-US" altLang="cs-CZ" dirty="0">
              <a:solidFill>
                <a:srgbClr val="7B9899"/>
              </a:solidFill>
            </a:endParaRPr>
          </a:p>
        </p:txBody>
      </p:sp>
      <p:sp>
        <p:nvSpPr>
          <p:cNvPr id="19459" name="Rectangle 3"/>
          <p:cNvSpPr>
            <a:spLocks noGrp="1" noChangeArrowheads="1"/>
          </p:cNvSpPr>
          <p:nvPr>
            <p:ph sz="quarter" idx="1"/>
          </p:nvPr>
        </p:nvSpPr>
        <p:spPr>
          <a:xfrm>
            <a:off x="449580" y="1135380"/>
            <a:ext cx="11338560" cy="5246370"/>
          </a:xfrm>
        </p:spPr>
        <p:txBody>
          <a:bodyPr/>
          <a:lstStyle/>
          <a:p>
            <a:pPr algn="just"/>
            <a:r>
              <a:rPr lang="cs-CZ" altLang="cs-CZ" dirty="0"/>
              <a:t>Definice v novém § 9a </a:t>
            </a:r>
            <a:r>
              <a:rPr lang="cs-CZ" altLang="cs-CZ" dirty="0" err="1"/>
              <a:t>DluhZ</a:t>
            </a:r>
            <a:r>
              <a:rPr lang="cs-CZ" altLang="cs-CZ" dirty="0"/>
              <a:t>: </a:t>
            </a:r>
          </a:p>
          <a:p>
            <a:pPr algn="just"/>
            <a:r>
              <a:rPr lang="cs-CZ" altLang="cs-CZ" dirty="0"/>
              <a:t>a) emitentem PO, </a:t>
            </a:r>
          </a:p>
          <a:p>
            <a:pPr algn="just"/>
            <a:r>
              <a:rPr lang="cs-CZ" altLang="cs-CZ" dirty="0"/>
              <a:t>b) veřejně nabízen (čl. 2 písm. d nařízení Evropského parlamentu a Rady (EU) 2017/1129 – „prospekt“), </a:t>
            </a:r>
          </a:p>
          <a:p>
            <a:pPr algn="just"/>
            <a:r>
              <a:rPr lang="cs-CZ" altLang="cs-CZ" dirty="0"/>
              <a:t>c) není nejpozději k datu emise uveřejněn prospekt a </a:t>
            </a:r>
          </a:p>
          <a:p>
            <a:pPr algn="just"/>
            <a:r>
              <a:rPr lang="cs-CZ" altLang="cs-CZ" dirty="0"/>
              <a:t>d) celková hodnota protiplnění nabízených dluhopisů (počítáno za 12 měsíců) k datu emise mezi 100 000 EUR a 1 000 000 EUR.</a:t>
            </a:r>
            <a:endParaRPr lang="en-US" altLang="cs-CZ" sz="2000" i="1" dirty="0"/>
          </a:p>
        </p:txBody>
      </p:sp>
    </p:spTree>
    <p:extLst>
      <p:ext uri="{BB962C8B-B14F-4D97-AF65-F5344CB8AC3E}">
        <p14:creationId xmlns:p14="http://schemas.microsoft.com/office/powerpoint/2010/main" val="396011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eaLnBrk="1" hangingPunct="1"/>
            <a:r>
              <a:rPr lang="cs-CZ" altLang="cs-CZ" dirty="0">
                <a:solidFill>
                  <a:srgbClr val="7B9899"/>
                </a:solidFill>
              </a:rPr>
              <a:t>Podlimitní emise</a:t>
            </a:r>
            <a:endParaRPr lang="en-US" altLang="cs-CZ" dirty="0">
              <a:solidFill>
                <a:srgbClr val="7B9899"/>
              </a:solidFill>
            </a:endParaRPr>
          </a:p>
        </p:txBody>
      </p:sp>
      <p:sp>
        <p:nvSpPr>
          <p:cNvPr id="19459" name="Rectangle 3"/>
          <p:cNvSpPr>
            <a:spLocks noGrp="1" noChangeArrowheads="1"/>
          </p:cNvSpPr>
          <p:nvPr>
            <p:ph sz="quarter" idx="1"/>
          </p:nvPr>
        </p:nvSpPr>
        <p:spPr>
          <a:xfrm>
            <a:off x="449580" y="1257300"/>
            <a:ext cx="11338560" cy="5124450"/>
          </a:xfrm>
        </p:spPr>
        <p:txBody>
          <a:bodyPr/>
          <a:lstStyle/>
          <a:p>
            <a:pPr algn="just"/>
            <a:r>
              <a:rPr lang="cs-CZ" dirty="0"/>
              <a:t>Limit </a:t>
            </a:r>
            <a:r>
              <a:rPr lang="cs-CZ" b="1" dirty="0"/>
              <a:t>za období dvanácti měsíců po sobě jdoucích, sčítají se veškeré veřejné nabídky dluhopisů činěné v rámci EU</a:t>
            </a:r>
          </a:p>
          <a:p>
            <a:pPr algn="just"/>
            <a:r>
              <a:rPr lang="cs-CZ" dirty="0"/>
              <a:t>Klouzavá lhůta, součet cenných papírů nabízených v předcházejících 12 měsících převýšit limitní částku 1.000.000 EUR.</a:t>
            </a:r>
          </a:p>
          <a:p>
            <a:r>
              <a:rPr lang="cs-CZ" dirty="0"/>
              <a:t> </a:t>
            </a:r>
            <a:r>
              <a:rPr lang="cs-CZ" b="1" dirty="0"/>
              <a:t>Příklad: </a:t>
            </a:r>
            <a:r>
              <a:rPr lang="cs-CZ" i="1" dirty="0"/>
              <a:t>Emitent nabídne dne 1. 1. 2020 emisi dluhopisů s protiplněním 600.000 EUR, k 1. 6. 2020 upsáno 500tis. (stále se tedy nabízí dluhopisy ve výši 100.000 EUR). Výše protiplnění dluhopisů nově nabídnutých k 1. 6. 2021 nesmí převýšit 900.000 EUR.</a:t>
            </a:r>
            <a:endParaRPr lang="en-US" altLang="cs-CZ" i="1" dirty="0"/>
          </a:p>
        </p:txBody>
      </p:sp>
    </p:spTree>
    <p:extLst>
      <p:ext uri="{BB962C8B-B14F-4D97-AF65-F5344CB8AC3E}">
        <p14:creationId xmlns:p14="http://schemas.microsoft.com/office/powerpoint/2010/main" val="257567634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prezentace-law-cz</Template>
  <TotalTime>404</TotalTime>
  <Words>6923</Words>
  <Application>Microsoft Office PowerPoint</Application>
  <PresentationFormat>Širokoúhlá obrazovka</PresentationFormat>
  <Paragraphs>467</Paragraphs>
  <Slides>59</Slides>
  <Notes>52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59</vt:i4>
      </vt:variant>
    </vt:vector>
  </HeadingPairs>
  <TitlesOfParts>
    <vt:vector size="65" baseType="lpstr">
      <vt:lpstr>Arial</vt:lpstr>
      <vt:lpstr>Bookman Old Style</vt:lpstr>
      <vt:lpstr>Tahoma</vt:lpstr>
      <vt:lpstr>Wingdings</vt:lpstr>
      <vt:lpstr>Wingdings 3</vt:lpstr>
      <vt:lpstr>Prezentace_MU_CZ</vt:lpstr>
      <vt:lpstr>  Dluhopisy a certifikáty  </vt:lpstr>
      <vt:lpstr>Právní úprava</vt:lpstr>
      <vt:lpstr>Obsah právní úpravy</vt:lpstr>
      <vt:lpstr>Novela 2012 (účinnost od 1. 8. 2012)</vt:lpstr>
      <vt:lpstr>Umělý boom dluhopisů</vt:lpstr>
      <vt:lpstr>Aktuální boom (i prašivých) dluhopisů</vt:lpstr>
      <vt:lpstr>Identifikace dluhopisů</vt:lpstr>
      <vt:lpstr>Novela 2023 – „Podlimitní emise“</vt:lpstr>
      <vt:lpstr>Podlimitní emise</vt:lpstr>
      <vt:lpstr>Podlimitní emise po novele </vt:lpstr>
      <vt:lpstr>„Něco jako prospekt“ </vt:lpstr>
      <vt:lpstr>Nadlimitní emise</vt:lpstr>
      <vt:lpstr>Nařízení o prospektu</vt:lpstr>
      <vt:lpstr>Význam prospektu pro investory</vt:lpstr>
      <vt:lpstr>Obsah prospektu – Příloha I</vt:lpstr>
      <vt:lpstr>Doplněk a dodatek prospektu</vt:lpstr>
      <vt:lpstr>Hlavní výjimky z prospektové povinnosti</vt:lpstr>
      <vt:lpstr>Více emisí v kalendářním roce?</vt:lpstr>
      <vt:lpstr>Limit 1 Mio EUR a další emise</vt:lpstr>
      <vt:lpstr>Pojetí dluhopisu</vt:lpstr>
      <vt:lpstr>Český dluhopis</vt:lpstr>
      <vt:lpstr>Český dluhopis II</vt:lpstr>
      <vt:lpstr>Materiální vymezení dluhopisu I</vt:lpstr>
      <vt:lpstr>Materiální vymezení dluhopisů II</vt:lpstr>
      <vt:lpstr>Materiální vymezení dluhopisů III</vt:lpstr>
      <vt:lpstr>Materiální vymezení dluhopisů III</vt:lpstr>
      <vt:lpstr>Certifikáty</vt:lpstr>
      <vt:lpstr>Exotické certifikáty – weather certificate</vt:lpstr>
      <vt:lpstr>Emitent dluhopisu</vt:lpstr>
      <vt:lpstr>Transparentnost věřitelů</vt:lpstr>
      <vt:lpstr>Seznam vlastníků</vt:lpstr>
      <vt:lpstr>Sběrný dluhopis</vt:lpstr>
      <vt:lpstr>Uložení sběrného dluhopisu</vt:lpstr>
      <vt:lpstr>Publikace emisních podmínek</vt:lpstr>
      <vt:lpstr>Obsah emisních podmínek</vt:lpstr>
      <vt:lpstr>Rozhodčí doložka v emisních podmínkách</vt:lpstr>
      <vt:lpstr>Náležitosti dluhopisu</vt:lpstr>
      <vt:lpstr>Prezentace aplikace PowerPoint</vt:lpstr>
      <vt:lpstr>Výnos a splatnost dluhopisu (novela)</vt:lpstr>
      <vt:lpstr>Oddělení práva na výnos</vt:lpstr>
      <vt:lpstr>Ukázka kuponu</vt:lpstr>
      <vt:lpstr>Odkup dluhopisu emitentem</vt:lpstr>
      <vt:lpstr>Omezení převodu dluhopisu?</vt:lpstr>
      <vt:lpstr>„Korporátní efekty“ dluhopisů</vt:lpstr>
      <vt:lpstr>Společný zástupce vlastníků</vt:lpstr>
      <vt:lpstr>Příklad z EP ALTISPORT</vt:lpstr>
      <vt:lpstr>Agent pro zajištění</vt:lpstr>
      <vt:lpstr>Pochybnosti o právech spojených s dluhopisem</vt:lpstr>
      <vt:lpstr>Nejasnost ohledně inkorporovaných práv</vt:lpstr>
      <vt:lpstr>Zvláštní druhy dluhopisů</vt:lpstr>
      <vt:lpstr>Komunální dluhopisy (§ 27)</vt:lpstr>
      <vt:lpstr>Kryté dluhopisy (§ 28 an.)</vt:lpstr>
      <vt:lpstr>Hypoteční zástavní list</vt:lpstr>
      <vt:lpstr>Evidence krytých aktiv</vt:lpstr>
      <vt:lpstr>Regulatorní význam</vt:lpstr>
      <vt:lpstr>Hlavní změny – ochrana před insolvencí</vt:lpstr>
      <vt:lpstr>Podřízené dluhopisy (§ 34)  </vt:lpstr>
      <vt:lpstr>Příklad textu z emisního prospektu České spořitelny</vt:lpstr>
      <vt:lpstr>Příklad dluhopisu (bez kupónů)</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Kotásek</dc:creator>
  <cp:lastModifiedBy>Josef Kotásek</cp:lastModifiedBy>
  <cp:revision>73</cp:revision>
  <cp:lastPrinted>1601-01-01T00:00:00Z</cp:lastPrinted>
  <dcterms:created xsi:type="dcterms:W3CDTF">2019-10-11T08:57:52Z</dcterms:created>
  <dcterms:modified xsi:type="dcterms:W3CDTF">2024-12-11T11:05:43Z</dcterms:modified>
</cp:coreProperties>
</file>