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8"/>
  </p:notesMasterIdLst>
  <p:handoutMasterIdLst>
    <p:handoutMasterId r:id="rId59"/>
  </p:handoutMasterIdLst>
  <p:sldIdLst>
    <p:sldId id="256" r:id="rId5"/>
    <p:sldId id="372" r:id="rId6"/>
    <p:sldId id="416" r:id="rId7"/>
    <p:sldId id="455" r:id="rId8"/>
    <p:sldId id="485" r:id="rId9"/>
    <p:sldId id="475" r:id="rId10"/>
    <p:sldId id="456" r:id="rId11"/>
    <p:sldId id="457" r:id="rId12"/>
    <p:sldId id="476" r:id="rId13"/>
    <p:sldId id="459" r:id="rId14"/>
    <p:sldId id="477" r:id="rId15"/>
    <p:sldId id="478" r:id="rId16"/>
    <p:sldId id="479" r:id="rId17"/>
    <p:sldId id="480" r:id="rId18"/>
    <p:sldId id="481" r:id="rId19"/>
    <p:sldId id="482" r:id="rId20"/>
    <p:sldId id="365" r:id="rId21"/>
    <p:sldId id="375" r:id="rId22"/>
    <p:sldId id="398" r:id="rId23"/>
    <p:sldId id="338" r:id="rId24"/>
    <p:sldId id="339" r:id="rId25"/>
    <p:sldId id="343" r:id="rId26"/>
    <p:sldId id="400" r:id="rId27"/>
    <p:sldId id="353" r:id="rId28"/>
    <p:sldId id="351" r:id="rId29"/>
    <p:sldId id="352" r:id="rId30"/>
    <p:sldId id="354" r:id="rId31"/>
    <p:sldId id="344" r:id="rId32"/>
    <p:sldId id="345" r:id="rId33"/>
    <p:sldId id="350" r:id="rId34"/>
    <p:sldId id="460" r:id="rId35"/>
    <p:sldId id="458" r:id="rId36"/>
    <p:sldId id="471" r:id="rId37"/>
    <p:sldId id="474" r:id="rId38"/>
    <p:sldId id="483" r:id="rId39"/>
    <p:sldId id="484" r:id="rId40"/>
    <p:sldId id="469" r:id="rId41"/>
    <p:sldId id="470" r:id="rId42"/>
    <p:sldId id="450" r:id="rId43"/>
    <p:sldId id="340" r:id="rId44"/>
    <p:sldId id="463" r:id="rId45"/>
    <p:sldId id="464" r:id="rId46"/>
    <p:sldId id="465" r:id="rId47"/>
    <p:sldId id="466" r:id="rId48"/>
    <p:sldId id="461" r:id="rId49"/>
    <p:sldId id="309" r:id="rId50"/>
    <p:sldId id="258" r:id="rId51"/>
    <p:sldId id="310" r:id="rId52"/>
    <p:sldId id="323" r:id="rId53"/>
    <p:sldId id="308" r:id="rId54"/>
    <p:sldId id="311" r:id="rId55"/>
    <p:sldId id="312" r:id="rId56"/>
    <p:sldId id="307" r:id="rId5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1A000A-04C6-4876-90EF-92E13FDF42FE}" v="5" dt="2024-10-01T15:43:57.74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54" autoAdjust="0"/>
  </p:normalViewPr>
  <p:slideViewPr>
    <p:cSldViewPr snapToGrid="0">
      <p:cViewPr varScale="1">
        <p:scale>
          <a:sx n="63" d="100"/>
          <a:sy n="63" d="100"/>
        </p:scale>
        <p:origin x="688" y="3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f Kotásek" userId="af1b1a0a-66db-46ae-a887-124d9f3572d3" providerId="ADAL" clId="{461A000A-04C6-4876-90EF-92E13FDF42FE}"/>
    <pc:docChg chg="undo custSel addSld delSld modSld">
      <pc:chgData name="Josef Kotásek" userId="af1b1a0a-66db-46ae-a887-124d9f3572d3" providerId="ADAL" clId="{461A000A-04C6-4876-90EF-92E13FDF42FE}" dt="2024-10-01T16:53:16.081" v="551" actId="47"/>
      <pc:docMkLst>
        <pc:docMk/>
      </pc:docMkLst>
      <pc:sldChg chg="del">
        <pc:chgData name="Josef Kotásek" userId="af1b1a0a-66db-46ae-a887-124d9f3572d3" providerId="ADAL" clId="{461A000A-04C6-4876-90EF-92E13FDF42FE}" dt="2024-10-01T15:48:09.449" v="520" actId="47"/>
        <pc:sldMkLst>
          <pc:docMk/>
          <pc:sldMk cId="661771424" sldId="263"/>
        </pc:sldMkLst>
      </pc:sldChg>
      <pc:sldChg chg="del">
        <pc:chgData name="Josef Kotásek" userId="af1b1a0a-66db-46ae-a887-124d9f3572d3" providerId="ADAL" clId="{461A000A-04C6-4876-90EF-92E13FDF42FE}" dt="2024-10-01T15:48:09.449" v="520" actId="47"/>
        <pc:sldMkLst>
          <pc:docMk/>
          <pc:sldMk cId="3286735153" sldId="265"/>
        </pc:sldMkLst>
      </pc:sldChg>
      <pc:sldChg chg="del">
        <pc:chgData name="Josef Kotásek" userId="af1b1a0a-66db-46ae-a887-124d9f3572d3" providerId="ADAL" clId="{461A000A-04C6-4876-90EF-92E13FDF42FE}" dt="2024-10-01T15:48:26.928" v="521" actId="47"/>
        <pc:sldMkLst>
          <pc:docMk/>
          <pc:sldMk cId="3783335824" sldId="313"/>
        </pc:sldMkLst>
      </pc:sldChg>
      <pc:sldChg chg="del">
        <pc:chgData name="Josef Kotásek" userId="af1b1a0a-66db-46ae-a887-124d9f3572d3" providerId="ADAL" clId="{461A000A-04C6-4876-90EF-92E13FDF42FE}" dt="2024-10-01T15:48:26.928" v="521" actId="47"/>
        <pc:sldMkLst>
          <pc:docMk/>
          <pc:sldMk cId="3856076529" sldId="314"/>
        </pc:sldMkLst>
      </pc:sldChg>
      <pc:sldChg chg="del">
        <pc:chgData name="Josef Kotásek" userId="af1b1a0a-66db-46ae-a887-124d9f3572d3" providerId="ADAL" clId="{461A000A-04C6-4876-90EF-92E13FDF42FE}" dt="2024-10-01T15:48:26.928" v="521" actId="47"/>
        <pc:sldMkLst>
          <pc:docMk/>
          <pc:sldMk cId="2512241436" sldId="315"/>
        </pc:sldMkLst>
      </pc:sldChg>
      <pc:sldChg chg="del">
        <pc:chgData name="Josef Kotásek" userId="af1b1a0a-66db-46ae-a887-124d9f3572d3" providerId="ADAL" clId="{461A000A-04C6-4876-90EF-92E13FDF42FE}" dt="2024-10-01T15:48:26.928" v="521" actId="47"/>
        <pc:sldMkLst>
          <pc:docMk/>
          <pc:sldMk cId="1206069670" sldId="316"/>
        </pc:sldMkLst>
      </pc:sldChg>
      <pc:sldChg chg="del">
        <pc:chgData name="Josef Kotásek" userId="af1b1a0a-66db-46ae-a887-124d9f3572d3" providerId="ADAL" clId="{461A000A-04C6-4876-90EF-92E13FDF42FE}" dt="2024-10-01T15:48:09.449" v="520" actId="47"/>
        <pc:sldMkLst>
          <pc:docMk/>
          <pc:sldMk cId="1313741161" sldId="317"/>
        </pc:sldMkLst>
      </pc:sldChg>
      <pc:sldChg chg="del">
        <pc:chgData name="Josef Kotásek" userId="af1b1a0a-66db-46ae-a887-124d9f3572d3" providerId="ADAL" clId="{461A000A-04C6-4876-90EF-92E13FDF42FE}" dt="2024-10-01T15:48:26.928" v="521" actId="47"/>
        <pc:sldMkLst>
          <pc:docMk/>
          <pc:sldMk cId="4048698695" sldId="324"/>
        </pc:sldMkLst>
      </pc:sldChg>
      <pc:sldChg chg="modSp mod">
        <pc:chgData name="Josef Kotásek" userId="af1b1a0a-66db-46ae-a887-124d9f3572d3" providerId="ADAL" clId="{461A000A-04C6-4876-90EF-92E13FDF42FE}" dt="2024-10-01T15:31:25.432" v="323" actId="20577"/>
        <pc:sldMkLst>
          <pc:docMk/>
          <pc:sldMk cId="2723588872" sldId="339"/>
        </pc:sldMkLst>
        <pc:spChg chg="mod">
          <ac:chgData name="Josef Kotásek" userId="af1b1a0a-66db-46ae-a887-124d9f3572d3" providerId="ADAL" clId="{461A000A-04C6-4876-90EF-92E13FDF42FE}" dt="2024-10-01T15:30:55.186" v="295" actId="14100"/>
          <ac:spMkLst>
            <pc:docMk/>
            <pc:sldMk cId="2723588872" sldId="339"/>
            <ac:spMk id="52226" creationId="{00000000-0000-0000-0000-000000000000}"/>
          </ac:spMkLst>
        </pc:spChg>
        <pc:spChg chg="mod">
          <ac:chgData name="Josef Kotásek" userId="af1b1a0a-66db-46ae-a887-124d9f3572d3" providerId="ADAL" clId="{461A000A-04C6-4876-90EF-92E13FDF42FE}" dt="2024-10-01T15:31:25.432" v="323" actId="20577"/>
          <ac:spMkLst>
            <pc:docMk/>
            <pc:sldMk cId="2723588872" sldId="339"/>
            <ac:spMk id="52227" creationId="{00000000-0000-0000-0000-000000000000}"/>
          </ac:spMkLst>
        </pc:spChg>
      </pc:sldChg>
      <pc:sldChg chg="modSp mod">
        <pc:chgData name="Josef Kotásek" userId="af1b1a0a-66db-46ae-a887-124d9f3572d3" providerId="ADAL" clId="{461A000A-04C6-4876-90EF-92E13FDF42FE}" dt="2024-10-01T15:32:30.916" v="381" actId="20577"/>
        <pc:sldMkLst>
          <pc:docMk/>
          <pc:sldMk cId="3426824966" sldId="343"/>
        </pc:sldMkLst>
        <pc:spChg chg="mod">
          <ac:chgData name="Josef Kotásek" userId="af1b1a0a-66db-46ae-a887-124d9f3572d3" providerId="ADAL" clId="{461A000A-04C6-4876-90EF-92E13FDF42FE}" dt="2024-10-01T15:32:30.916" v="381" actId="20577"/>
          <ac:spMkLst>
            <pc:docMk/>
            <pc:sldMk cId="3426824966" sldId="343"/>
            <ac:spMk id="60419" creationId="{00000000-0000-0000-0000-000000000000}"/>
          </ac:spMkLst>
        </pc:spChg>
      </pc:sldChg>
      <pc:sldChg chg="modSp mod">
        <pc:chgData name="Josef Kotásek" userId="af1b1a0a-66db-46ae-a887-124d9f3572d3" providerId="ADAL" clId="{461A000A-04C6-4876-90EF-92E13FDF42FE}" dt="2024-10-01T15:36:51.226" v="425" actId="20577"/>
        <pc:sldMkLst>
          <pc:docMk/>
          <pc:sldMk cId="3301784224" sldId="344"/>
        </pc:sldMkLst>
        <pc:spChg chg="mod">
          <ac:chgData name="Josef Kotásek" userId="af1b1a0a-66db-46ae-a887-124d9f3572d3" providerId="ADAL" clId="{461A000A-04C6-4876-90EF-92E13FDF42FE}" dt="2024-10-01T15:36:51.226" v="425" actId="20577"/>
          <ac:spMkLst>
            <pc:docMk/>
            <pc:sldMk cId="3301784224" sldId="344"/>
            <ac:spMk id="62467" creationId="{00000000-0000-0000-0000-000000000000}"/>
          </ac:spMkLst>
        </pc:spChg>
      </pc:sldChg>
      <pc:sldChg chg="modSp mod">
        <pc:chgData name="Josef Kotásek" userId="af1b1a0a-66db-46ae-a887-124d9f3572d3" providerId="ADAL" clId="{461A000A-04C6-4876-90EF-92E13FDF42FE}" dt="2024-10-01T15:37:16.694" v="439" actId="6549"/>
        <pc:sldMkLst>
          <pc:docMk/>
          <pc:sldMk cId="3195039633" sldId="350"/>
        </pc:sldMkLst>
        <pc:spChg chg="mod">
          <ac:chgData name="Josef Kotásek" userId="af1b1a0a-66db-46ae-a887-124d9f3572d3" providerId="ADAL" clId="{461A000A-04C6-4876-90EF-92E13FDF42FE}" dt="2024-10-01T15:37:16.694" v="439" actId="6549"/>
          <ac:spMkLst>
            <pc:docMk/>
            <pc:sldMk cId="3195039633" sldId="350"/>
            <ac:spMk id="74754" creationId="{00000000-0000-0000-0000-000000000000}"/>
          </ac:spMkLst>
        </pc:spChg>
      </pc:sldChg>
      <pc:sldChg chg="modSp mod">
        <pc:chgData name="Josef Kotásek" userId="af1b1a0a-66db-46ae-a887-124d9f3572d3" providerId="ADAL" clId="{461A000A-04C6-4876-90EF-92E13FDF42FE}" dt="2024-10-01T15:35:05.765" v="414" actId="113"/>
        <pc:sldMkLst>
          <pc:docMk/>
          <pc:sldMk cId="3643647202" sldId="351"/>
        </pc:sldMkLst>
        <pc:spChg chg="mod">
          <ac:chgData name="Josef Kotásek" userId="af1b1a0a-66db-46ae-a887-124d9f3572d3" providerId="ADAL" clId="{461A000A-04C6-4876-90EF-92E13FDF42FE}" dt="2024-10-01T15:35:05.765" v="414" actId="113"/>
          <ac:spMkLst>
            <pc:docMk/>
            <pc:sldMk cId="3643647202" sldId="351"/>
            <ac:spMk id="24579" creationId="{00000000-0000-0000-0000-000000000000}"/>
          </ac:spMkLst>
        </pc:spChg>
        <pc:spChg chg="mod">
          <ac:chgData name="Josef Kotásek" userId="af1b1a0a-66db-46ae-a887-124d9f3572d3" providerId="ADAL" clId="{461A000A-04C6-4876-90EF-92E13FDF42FE}" dt="2024-10-01T15:34:39.347" v="412" actId="14100"/>
          <ac:spMkLst>
            <pc:docMk/>
            <pc:sldMk cId="3643647202" sldId="351"/>
            <ac:spMk id="76802" creationId="{00000000-0000-0000-0000-000000000000}"/>
          </ac:spMkLst>
        </pc:spChg>
      </pc:sldChg>
      <pc:sldChg chg="modSp mod">
        <pc:chgData name="Josef Kotásek" userId="af1b1a0a-66db-46ae-a887-124d9f3572d3" providerId="ADAL" clId="{461A000A-04C6-4876-90EF-92E13FDF42FE}" dt="2024-10-01T15:34:31.293" v="409" actId="20577"/>
        <pc:sldMkLst>
          <pc:docMk/>
          <pc:sldMk cId="1864426460" sldId="353"/>
        </pc:sldMkLst>
        <pc:spChg chg="mod">
          <ac:chgData name="Josef Kotásek" userId="af1b1a0a-66db-46ae-a887-124d9f3572d3" providerId="ADAL" clId="{461A000A-04C6-4876-90EF-92E13FDF42FE}" dt="2024-10-01T15:34:31.293" v="409" actId="20577"/>
          <ac:spMkLst>
            <pc:docMk/>
            <pc:sldMk cId="1864426460" sldId="353"/>
            <ac:spMk id="24579" creationId="{00000000-0000-0000-0000-000000000000}"/>
          </ac:spMkLst>
        </pc:spChg>
      </pc:sldChg>
      <pc:sldChg chg="modSp mod">
        <pc:chgData name="Josef Kotásek" userId="af1b1a0a-66db-46ae-a887-124d9f3572d3" providerId="ADAL" clId="{461A000A-04C6-4876-90EF-92E13FDF42FE}" dt="2024-10-01T15:35:55.697" v="421" actId="20577"/>
        <pc:sldMkLst>
          <pc:docMk/>
          <pc:sldMk cId="65627565" sldId="354"/>
        </pc:sldMkLst>
        <pc:spChg chg="mod">
          <ac:chgData name="Josef Kotásek" userId="af1b1a0a-66db-46ae-a887-124d9f3572d3" providerId="ADAL" clId="{461A000A-04C6-4876-90EF-92E13FDF42FE}" dt="2024-10-01T15:35:55.697" v="421" actId="20577"/>
          <ac:spMkLst>
            <pc:docMk/>
            <pc:sldMk cId="65627565" sldId="354"/>
            <ac:spMk id="82947" creationId="{00000000-0000-0000-0000-000000000000}"/>
          </ac:spMkLst>
        </pc:spChg>
      </pc:sldChg>
      <pc:sldChg chg="modSp mod">
        <pc:chgData name="Josef Kotásek" userId="af1b1a0a-66db-46ae-a887-124d9f3572d3" providerId="ADAL" clId="{461A000A-04C6-4876-90EF-92E13FDF42FE}" dt="2024-10-01T15:30:01.390" v="292" actId="20577"/>
        <pc:sldMkLst>
          <pc:docMk/>
          <pc:sldMk cId="2190189246" sldId="365"/>
        </pc:sldMkLst>
        <pc:spChg chg="mod">
          <ac:chgData name="Josef Kotásek" userId="af1b1a0a-66db-46ae-a887-124d9f3572d3" providerId="ADAL" clId="{461A000A-04C6-4876-90EF-92E13FDF42FE}" dt="2024-10-01T15:30:01.390" v="292" actId="20577"/>
          <ac:spMkLst>
            <pc:docMk/>
            <pc:sldMk cId="2190189246" sldId="365"/>
            <ac:spMk id="105475" creationId="{51F918DB-FD0A-42DB-A3CE-06C52193A942}"/>
          </ac:spMkLst>
        </pc:spChg>
      </pc:sldChg>
      <pc:sldChg chg="modSp mod">
        <pc:chgData name="Josef Kotásek" userId="af1b1a0a-66db-46ae-a887-124d9f3572d3" providerId="ADAL" clId="{461A000A-04C6-4876-90EF-92E13FDF42FE}" dt="2024-10-01T15:17:32.172" v="1" actId="20577"/>
        <pc:sldMkLst>
          <pc:docMk/>
          <pc:sldMk cId="63070693" sldId="372"/>
        </pc:sldMkLst>
        <pc:spChg chg="mod">
          <ac:chgData name="Josef Kotásek" userId="af1b1a0a-66db-46ae-a887-124d9f3572d3" providerId="ADAL" clId="{461A000A-04C6-4876-90EF-92E13FDF42FE}" dt="2024-10-01T15:17:32.172" v="1" actId="20577"/>
          <ac:spMkLst>
            <pc:docMk/>
            <pc:sldMk cId="63070693" sldId="372"/>
            <ac:spMk id="103427" creationId="{0C73EE69-0B1D-4AB5-A6DD-4386E5A67FF6}"/>
          </ac:spMkLst>
        </pc:spChg>
      </pc:sldChg>
      <pc:sldChg chg="del">
        <pc:chgData name="Josef Kotásek" userId="af1b1a0a-66db-46ae-a887-124d9f3572d3" providerId="ADAL" clId="{461A000A-04C6-4876-90EF-92E13FDF42FE}" dt="2024-10-01T16:53:07.737" v="549" actId="47"/>
        <pc:sldMkLst>
          <pc:docMk/>
          <pc:sldMk cId="2317798647" sldId="395"/>
        </pc:sldMkLst>
      </pc:sldChg>
      <pc:sldChg chg="del">
        <pc:chgData name="Josef Kotásek" userId="af1b1a0a-66db-46ae-a887-124d9f3572d3" providerId="ADAL" clId="{461A000A-04C6-4876-90EF-92E13FDF42FE}" dt="2024-10-01T16:53:06.244" v="548" actId="47"/>
        <pc:sldMkLst>
          <pc:docMk/>
          <pc:sldMk cId="2894010474" sldId="396"/>
        </pc:sldMkLst>
      </pc:sldChg>
      <pc:sldChg chg="del">
        <pc:chgData name="Josef Kotásek" userId="af1b1a0a-66db-46ae-a887-124d9f3572d3" providerId="ADAL" clId="{461A000A-04C6-4876-90EF-92E13FDF42FE}" dt="2024-10-01T16:53:14.456" v="550" actId="47"/>
        <pc:sldMkLst>
          <pc:docMk/>
          <pc:sldMk cId="0" sldId="410"/>
        </pc:sldMkLst>
      </pc:sldChg>
      <pc:sldChg chg="del">
        <pc:chgData name="Josef Kotásek" userId="af1b1a0a-66db-46ae-a887-124d9f3572d3" providerId="ADAL" clId="{461A000A-04C6-4876-90EF-92E13FDF42FE}" dt="2024-10-01T16:53:16.081" v="551" actId="47"/>
        <pc:sldMkLst>
          <pc:docMk/>
          <pc:sldMk cId="0" sldId="411"/>
        </pc:sldMkLst>
      </pc:sldChg>
      <pc:sldChg chg="modSp add mod">
        <pc:chgData name="Josef Kotásek" userId="af1b1a0a-66db-46ae-a887-124d9f3572d3" providerId="ADAL" clId="{461A000A-04C6-4876-90EF-92E13FDF42FE}" dt="2024-10-01T16:51:32.986" v="546" actId="6549"/>
        <pc:sldMkLst>
          <pc:docMk/>
          <pc:sldMk cId="0" sldId="416"/>
        </pc:sldMkLst>
        <pc:spChg chg="mod">
          <ac:chgData name="Josef Kotásek" userId="af1b1a0a-66db-46ae-a887-124d9f3572d3" providerId="ADAL" clId="{461A000A-04C6-4876-90EF-92E13FDF42FE}" dt="2024-10-01T16:51:32.986" v="546" actId="6549"/>
          <ac:spMkLst>
            <pc:docMk/>
            <pc:sldMk cId="0" sldId="416"/>
            <ac:spMk id="25603" creationId="{C945088C-9B4E-4603-90AE-2219ECA341DA}"/>
          </ac:spMkLst>
        </pc:spChg>
      </pc:sldChg>
      <pc:sldChg chg="modSp mod">
        <pc:chgData name="Josef Kotásek" userId="af1b1a0a-66db-46ae-a887-124d9f3572d3" providerId="ADAL" clId="{461A000A-04C6-4876-90EF-92E13FDF42FE}" dt="2024-10-01T15:25:13.364" v="151" actId="20577"/>
        <pc:sldMkLst>
          <pc:docMk/>
          <pc:sldMk cId="1318192134" sldId="455"/>
        </pc:sldMkLst>
        <pc:spChg chg="mod">
          <ac:chgData name="Josef Kotásek" userId="af1b1a0a-66db-46ae-a887-124d9f3572d3" providerId="ADAL" clId="{461A000A-04C6-4876-90EF-92E13FDF42FE}" dt="2024-10-01T15:25:13.364" v="151" actId="20577"/>
          <ac:spMkLst>
            <pc:docMk/>
            <pc:sldMk cId="1318192134" sldId="455"/>
            <ac:spMk id="4" creationId="{8CE2D006-E8DD-4C00-A9B3-58F8C9442201}"/>
          </ac:spMkLst>
        </pc:spChg>
      </pc:sldChg>
      <pc:sldChg chg="modSp mod">
        <pc:chgData name="Josef Kotásek" userId="af1b1a0a-66db-46ae-a887-124d9f3572d3" providerId="ADAL" clId="{461A000A-04C6-4876-90EF-92E13FDF42FE}" dt="2024-10-01T15:25:58.646" v="168" actId="20577"/>
        <pc:sldMkLst>
          <pc:docMk/>
          <pc:sldMk cId="701854776" sldId="457"/>
        </pc:sldMkLst>
        <pc:spChg chg="mod">
          <ac:chgData name="Josef Kotásek" userId="af1b1a0a-66db-46ae-a887-124d9f3572d3" providerId="ADAL" clId="{461A000A-04C6-4876-90EF-92E13FDF42FE}" dt="2024-10-01T15:25:58.646" v="168" actId="20577"/>
          <ac:spMkLst>
            <pc:docMk/>
            <pc:sldMk cId="701854776" sldId="457"/>
            <ac:spMk id="5" creationId="{3AADCB42-1F4B-43E5-8A00-60B5E3A31DE5}"/>
          </ac:spMkLst>
        </pc:spChg>
      </pc:sldChg>
      <pc:sldChg chg="modSp mod">
        <pc:chgData name="Josef Kotásek" userId="af1b1a0a-66db-46ae-a887-124d9f3572d3" providerId="ADAL" clId="{461A000A-04C6-4876-90EF-92E13FDF42FE}" dt="2024-10-01T15:27:03.011" v="183" actId="14100"/>
        <pc:sldMkLst>
          <pc:docMk/>
          <pc:sldMk cId="1940596369" sldId="459"/>
        </pc:sldMkLst>
        <pc:picChg chg="mod">
          <ac:chgData name="Josef Kotásek" userId="af1b1a0a-66db-46ae-a887-124d9f3572d3" providerId="ADAL" clId="{461A000A-04C6-4876-90EF-92E13FDF42FE}" dt="2024-10-01T15:27:03.011" v="183" actId="14100"/>
          <ac:picMkLst>
            <pc:docMk/>
            <pc:sldMk cId="1940596369" sldId="459"/>
            <ac:picMk id="5" creationId="{61E8D374-77C1-4E3B-970B-3B3794700382}"/>
          </ac:picMkLst>
        </pc:picChg>
      </pc:sldChg>
      <pc:sldChg chg="del">
        <pc:chgData name="Josef Kotásek" userId="af1b1a0a-66db-46ae-a887-124d9f3572d3" providerId="ADAL" clId="{461A000A-04C6-4876-90EF-92E13FDF42FE}" dt="2024-10-01T16:52:05.160" v="547" actId="47"/>
        <pc:sldMkLst>
          <pc:docMk/>
          <pc:sldMk cId="225328565" sldId="467"/>
        </pc:sldMkLst>
      </pc:sldChg>
      <pc:sldChg chg="modSp mod">
        <pc:chgData name="Josef Kotásek" userId="af1b1a0a-66db-46ae-a887-124d9f3572d3" providerId="ADAL" clId="{461A000A-04C6-4876-90EF-92E13FDF42FE}" dt="2024-10-01T15:47:07.217" v="519" actId="20577"/>
        <pc:sldMkLst>
          <pc:docMk/>
          <pc:sldMk cId="780863606" sldId="470"/>
        </pc:sldMkLst>
        <pc:spChg chg="mod">
          <ac:chgData name="Josef Kotásek" userId="af1b1a0a-66db-46ae-a887-124d9f3572d3" providerId="ADAL" clId="{461A000A-04C6-4876-90EF-92E13FDF42FE}" dt="2024-10-01T15:47:07.217" v="519" actId="20577"/>
          <ac:spMkLst>
            <pc:docMk/>
            <pc:sldMk cId="780863606" sldId="470"/>
            <ac:spMk id="29699" creationId="{1E8A9FD3-5C7F-4854-BE7C-B05FBEA1571E}"/>
          </ac:spMkLst>
        </pc:spChg>
      </pc:sldChg>
      <pc:sldChg chg="modSp mod">
        <pc:chgData name="Josef Kotásek" userId="af1b1a0a-66db-46ae-a887-124d9f3572d3" providerId="ADAL" clId="{461A000A-04C6-4876-90EF-92E13FDF42FE}" dt="2024-10-01T15:51:34.700" v="523" actId="403"/>
        <pc:sldMkLst>
          <pc:docMk/>
          <pc:sldMk cId="2440516686" sldId="471"/>
        </pc:sldMkLst>
        <pc:spChg chg="mod">
          <ac:chgData name="Josef Kotásek" userId="af1b1a0a-66db-46ae-a887-124d9f3572d3" providerId="ADAL" clId="{461A000A-04C6-4876-90EF-92E13FDF42FE}" dt="2024-10-01T15:51:34.700" v="523" actId="403"/>
          <ac:spMkLst>
            <pc:docMk/>
            <pc:sldMk cId="2440516686" sldId="471"/>
            <ac:spMk id="58371" creationId="{3EC17514-DB90-45C5-866C-B80D5445DD73}"/>
          </ac:spMkLst>
        </pc:spChg>
      </pc:sldChg>
      <pc:sldChg chg="del">
        <pc:chgData name="Josef Kotásek" userId="af1b1a0a-66db-46ae-a887-124d9f3572d3" providerId="ADAL" clId="{461A000A-04C6-4876-90EF-92E13FDF42FE}" dt="2024-10-01T15:51:10.750" v="522" actId="47"/>
        <pc:sldMkLst>
          <pc:docMk/>
          <pc:sldMk cId="3626180637" sldId="472"/>
        </pc:sldMkLst>
      </pc:sldChg>
      <pc:sldChg chg="del">
        <pc:chgData name="Josef Kotásek" userId="af1b1a0a-66db-46ae-a887-124d9f3572d3" providerId="ADAL" clId="{461A000A-04C6-4876-90EF-92E13FDF42FE}" dt="2024-10-01T16:52:05.160" v="547" actId="47"/>
        <pc:sldMkLst>
          <pc:docMk/>
          <pc:sldMk cId="3088379325" sldId="473"/>
        </pc:sldMkLst>
      </pc:sldChg>
      <pc:sldChg chg="modSp mod">
        <pc:chgData name="Josef Kotásek" userId="af1b1a0a-66db-46ae-a887-124d9f3572d3" providerId="ADAL" clId="{461A000A-04C6-4876-90EF-92E13FDF42FE}" dt="2024-10-01T15:26:45.767" v="180" actId="20577"/>
        <pc:sldMkLst>
          <pc:docMk/>
          <pc:sldMk cId="1627499100" sldId="476"/>
        </pc:sldMkLst>
        <pc:spChg chg="mod">
          <ac:chgData name="Josef Kotásek" userId="af1b1a0a-66db-46ae-a887-124d9f3572d3" providerId="ADAL" clId="{461A000A-04C6-4876-90EF-92E13FDF42FE}" dt="2024-10-01T15:26:45.767" v="180" actId="20577"/>
          <ac:spMkLst>
            <pc:docMk/>
            <pc:sldMk cId="1627499100" sldId="476"/>
            <ac:spMk id="5" creationId="{C4C5328A-6B2C-4C0F-892E-8AD1BA302EE1}"/>
          </ac:spMkLst>
        </pc:spChg>
      </pc:sldChg>
      <pc:sldChg chg="modSp mod">
        <pc:chgData name="Josef Kotásek" userId="af1b1a0a-66db-46ae-a887-124d9f3572d3" providerId="ADAL" clId="{461A000A-04C6-4876-90EF-92E13FDF42FE}" dt="2024-10-01T15:27:51.890" v="214" actId="20577"/>
        <pc:sldMkLst>
          <pc:docMk/>
          <pc:sldMk cId="217122364" sldId="478"/>
        </pc:sldMkLst>
        <pc:spChg chg="mod">
          <ac:chgData name="Josef Kotásek" userId="af1b1a0a-66db-46ae-a887-124d9f3572d3" providerId="ADAL" clId="{461A000A-04C6-4876-90EF-92E13FDF42FE}" dt="2024-10-01T15:27:51.890" v="214" actId="20577"/>
          <ac:spMkLst>
            <pc:docMk/>
            <pc:sldMk cId="217122364" sldId="478"/>
            <ac:spMk id="5" creationId="{B16E9541-A554-4DEF-812C-6F06FBAC37B7}"/>
          </ac:spMkLst>
        </pc:spChg>
      </pc:sldChg>
      <pc:sldChg chg="modSp mod">
        <pc:chgData name="Josef Kotásek" userId="af1b1a0a-66db-46ae-a887-124d9f3572d3" providerId="ADAL" clId="{461A000A-04C6-4876-90EF-92E13FDF42FE}" dt="2024-10-01T15:28:24.842" v="247" actId="14100"/>
        <pc:sldMkLst>
          <pc:docMk/>
          <pc:sldMk cId="3597382253" sldId="480"/>
        </pc:sldMkLst>
        <pc:spChg chg="mod">
          <ac:chgData name="Josef Kotásek" userId="af1b1a0a-66db-46ae-a887-124d9f3572d3" providerId="ADAL" clId="{461A000A-04C6-4876-90EF-92E13FDF42FE}" dt="2024-10-01T15:28:24.842" v="247" actId="14100"/>
          <ac:spMkLst>
            <pc:docMk/>
            <pc:sldMk cId="3597382253" sldId="480"/>
            <ac:spMk id="4" creationId="{99238F35-843C-43C5-91E8-88229CBC5272}"/>
          </ac:spMkLst>
        </pc:spChg>
        <pc:spChg chg="mod">
          <ac:chgData name="Josef Kotásek" userId="af1b1a0a-66db-46ae-a887-124d9f3572d3" providerId="ADAL" clId="{461A000A-04C6-4876-90EF-92E13FDF42FE}" dt="2024-10-01T15:28:14.383" v="246" actId="20577"/>
          <ac:spMkLst>
            <pc:docMk/>
            <pc:sldMk cId="3597382253" sldId="480"/>
            <ac:spMk id="5" creationId="{6B196B6A-6F96-400E-8294-131C5FA585AF}"/>
          </ac:spMkLst>
        </pc:spChg>
      </pc:sldChg>
      <pc:sldChg chg="modSp mod">
        <pc:chgData name="Josef Kotásek" userId="af1b1a0a-66db-46ae-a887-124d9f3572d3" providerId="ADAL" clId="{461A000A-04C6-4876-90EF-92E13FDF42FE}" dt="2024-10-01T15:28:59.282" v="265" actId="20577"/>
        <pc:sldMkLst>
          <pc:docMk/>
          <pc:sldMk cId="3634664290" sldId="481"/>
        </pc:sldMkLst>
        <pc:spChg chg="mod">
          <ac:chgData name="Josef Kotásek" userId="af1b1a0a-66db-46ae-a887-124d9f3572d3" providerId="ADAL" clId="{461A000A-04C6-4876-90EF-92E13FDF42FE}" dt="2024-10-01T15:28:59.282" v="265" actId="20577"/>
          <ac:spMkLst>
            <pc:docMk/>
            <pc:sldMk cId="3634664290" sldId="481"/>
            <ac:spMk id="5" creationId="{CCB59824-931F-49B2-BAD8-EF156C8C222F}"/>
          </ac:spMkLst>
        </pc:spChg>
      </pc:sldChg>
      <pc:sldChg chg="modSp mod">
        <pc:chgData name="Josef Kotásek" userId="af1b1a0a-66db-46ae-a887-124d9f3572d3" providerId="ADAL" clId="{461A000A-04C6-4876-90EF-92E13FDF42FE}" dt="2024-10-01T15:45:26.587" v="509" actId="20577"/>
        <pc:sldMkLst>
          <pc:docMk/>
          <pc:sldMk cId="232587894" sldId="483"/>
        </pc:sldMkLst>
        <pc:spChg chg="mod">
          <ac:chgData name="Josef Kotásek" userId="af1b1a0a-66db-46ae-a887-124d9f3572d3" providerId="ADAL" clId="{461A000A-04C6-4876-90EF-92E13FDF42FE}" dt="2024-10-01T15:45:26.587" v="509" actId="20577"/>
          <ac:spMkLst>
            <pc:docMk/>
            <pc:sldMk cId="232587894" sldId="483"/>
            <ac:spMk id="58371" creationId="{3EC17514-DB90-45C5-866C-B80D5445DD73}"/>
          </ac:spMkLst>
        </pc:spChg>
      </pc:sldChg>
      <pc:sldChg chg="modSp mod">
        <pc:chgData name="Josef Kotásek" userId="af1b1a0a-66db-46ae-a887-124d9f3572d3" providerId="ADAL" clId="{461A000A-04C6-4876-90EF-92E13FDF42FE}" dt="2024-10-01T15:45:35.863" v="511" actId="20577"/>
        <pc:sldMkLst>
          <pc:docMk/>
          <pc:sldMk cId="3382851692" sldId="484"/>
        </pc:sldMkLst>
        <pc:spChg chg="mod">
          <ac:chgData name="Josef Kotásek" userId="af1b1a0a-66db-46ae-a887-124d9f3572d3" providerId="ADAL" clId="{461A000A-04C6-4876-90EF-92E13FDF42FE}" dt="2024-10-01T15:45:35.863" v="511" actId="20577"/>
          <ac:spMkLst>
            <pc:docMk/>
            <pc:sldMk cId="3382851692" sldId="484"/>
            <ac:spMk id="58371" creationId="{3EC17514-DB90-45C5-866C-B80D5445DD73}"/>
          </ac:spMkLst>
        </pc:spChg>
      </pc:sldChg>
      <pc:sldChg chg="add">
        <pc:chgData name="Josef Kotásek" userId="af1b1a0a-66db-46ae-a887-124d9f3572d3" providerId="ADAL" clId="{461A000A-04C6-4876-90EF-92E13FDF42FE}" dt="2024-10-01T15:24:55.598" v="139"/>
        <pc:sldMkLst>
          <pc:docMk/>
          <pc:sldMk cId="2737823993" sldId="485"/>
        </pc:sldMkLst>
      </pc:sldChg>
      <pc:sldChg chg="modSp add del mod">
        <pc:chgData name="Josef Kotásek" userId="af1b1a0a-66db-46ae-a887-124d9f3572d3" providerId="ADAL" clId="{461A000A-04C6-4876-90EF-92E13FDF42FE}" dt="2024-10-01T15:24:53.257" v="138" actId="2696"/>
        <pc:sldMkLst>
          <pc:docMk/>
          <pc:sldMk cId="3449437604" sldId="485"/>
        </pc:sldMkLst>
        <pc:spChg chg="mod">
          <ac:chgData name="Josef Kotásek" userId="af1b1a0a-66db-46ae-a887-124d9f3572d3" providerId="ADAL" clId="{461A000A-04C6-4876-90EF-92E13FDF42FE}" dt="2024-10-01T15:23:08.945" v="14" actId="20577"/>
          <ac:spMkLst>
            <pc:docMk/>
            <pc:sldMk cId="3449437604" sldId="485"/>
            <ac:spMk id="4" creationId="{8CE2D006-E8DD-4C00-A9B3-58F8C9442201}"/>
          </ac:spMkLst>
        </pc:spChg>
        <pc:spChg chg="mod">
          <ac:chgData name="Josef Kotásek" userId="af1b1a0a-66db-46ae-a887-124d9f3572d3" providerId="ADAL" clId="{461A000A-04C6-4876-90EF-92E13FDF42FE}" dt="2024-10-01T15:24:33.646" v="137" actId="20577"/>
          <ac:spMkLst>
            <pc:docMk/>
            <pc:sldMk cId="3449437604" sldId="485"/>
            <ac:spMk id="5" creationId="{2FAAF057-0618-44DF-8353-1D7AF0A36A7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08D50F33-4355-403A-A2E4-F6598FA8E5F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9CB11C-B22B-45C4-A812-C34B514B3108}" type="slidenum">
              <a:rPr lang="en-US" altLang="cs-CZ" smtClean="0"/>
              <a:pPr>
                <a:spcBef>
                  <a:spcPct val="0"/>
                </a:spcBef>
              </a:pPr>
              <a:t>2</a:t>
            </a:fld>
            <a:endParaRPr lang="en-US" altLang="cs-CZ"/>
          </a:p>
        </p:txBody>
      </p:sp>
      <p:sp>
        <p:nvSpPr>
          <p:cNvPr id="104451" name="Rectangle 2">
            <a:extLst>
              <a:ext uri="{FF2B5EF4-FFF2-40B4-BE49-F238E27FC236}">
                <a16:creationId xmlns:a16="http://schemas.microsoft.com/office/drawing/2014/main" id="{25E34A8C-238C-4993-A428-F8A98B10FE53}"/>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66B7EC85-1376-4ADE-8DFA-DC694A1AD93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13778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FAB88E-734A-47B1-91E3-2740B55B5BBB}" type="slidenum">
              <a:rPr lang="en-US" altLang="cs-CZ" smtClean="0"/>
              <a:pPr>
                <a:spcBef>
                  <a:spcPct val="0"/>
                </a:spcBef>
              </a:pPr>
              <a:t>23</a:t>
            </a:fld>
            <a:endParaRPr lang="en-US" altLang="cs-CZ"/>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http://www.centraldepository.cz/index.php/cz/co-je-cdcp</a:t>
            </a:r>
          </a:p>
        </p:txBody>
      </p:sp>
    </p:spTree>
    <p:extLst>
      <p:ext uri="{BB962C8B-B14F-4D97-AF65-F5344CB8AC3E}">
        <p14:creationId xmlns:p14="http://schemas.microsoft.com/office/powerpoint/2010/main" val="3844235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687C5-0BF7-4489-B3C3-D1F4CE7A0A42}" type="slidenum">
              <a:rPr lang="en-US" altLang="cs-CZ" smtClean="0"/>
              <a:pPr>
                <a:spcBef>
                  <a:spcPct val="0"/>
                </a:spcBef>
              </a:pPr>
              <a:t>24</a:t>
            </a:fld>
            <a:endParaRPr lang="en-US" altLang="cs-CZ"/>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99249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4C2D58-C7FF-493B-ACD5-3D3023E9305F}" type="slidenum">
              <a:rPr lang="en-US" altLang="cs-CZ" smtClean="0"/>
              <a:pPr>
                <a:spcBef>
                  <a:spcPct val="0"/>
                </a:spcBef>
              </a:pPr>
              <a:t>25</a:t>
            </a:fld>
            <a:endParaRPr lang="en-US" altLang="cs-CZ"/>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111300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165B06-499B-44D7-A66B-FDEFDF5F0FCE}" type="slidenum">
              <a:rPr lang="en-US" altLang="cs-CZ" smtClean="0"/>
              <a:pPr>
                <a:spcBef>
                  <a:spcPct val="0"/>
                </a:spcBef>
              </a:pPr>
              <a:t>26</a:t>
            </a:fld>
            <a:endParaRPr lang="en-US" altLang="cs-CZ"/>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6233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B7D4AC-2001-4363-8BAE-7C3F040A22E4}" type="slidenum">
              <a:rPr lang="en-US" altLang="cs-CZ" smtClean="0"/>
              <a:pPr>
                <a:spcBef>
                  <a:spcPct val="0"/>
                </a:spcBef>
              </a:pPr>
              <a:t>27</a:t>
            </a:fld>
            <a:endParaRPr lang="en-US" altLang="cs-CZ"/>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257495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006EE4-BF5C-4B64-99C5-813D51A90DF5}" type="slidenum">
              <a:rPr lang="en-US" altLang="cs-CZ" smtClean="0"/>
              <a:pPr>
                <a:spcBef>
                  <a:spcPct val="0"/>
                </a:spcBef>
              </a:pPr>
              <a:t>28</a:t>
            </a:fld>
            <a:endParaRPr lang="en-US" altLang="cs-CZ"/>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http://www.centraldepository.cz/index.php/cz/co-je-cdcp</a:t>
            </a:r>
          </a:p>
        </p:txBody>
      </p:sp>
    </p:spTree>
    <p:extLst>
      <p:ext uri="{BB962C8B-B14F-4D97-AF65-F5344CB8AC3E}">
        <p14:creationId xmlns:p14="http://schemas.microsoft.com/office/powerpoint/2010/main" val="918379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5CB6FD-A9A4-48BE-AF60-2DC943A6C2F4}" type="slidenum">
              <a:rPr lang="en-US" altLang="cs-CZ" smtClean="0"/>
              <a:pPr>
                <a:spcBef>
                  <a:spcPct val="0"/>
                </a:spcBef>
              </a:pPr>
              <a:t>29</a:t>
            </a:fld>
            <a:endParaRPr lang="en-US" altLang="cs-CZ"/>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http://www.centraldepository.cz/index.php/cz/co-je-cdcp</a:t>
            </a:r>
          </a:p>
        </p:txBody>
      </p:sp>
    </p:spTree>
    <p:extLst>
      <p:ext uri="{BB962C8B-B14F-4D97-AF65-F5344CB8AC3E}">
        <p14:creationId xmlns:p14="http://schemas.microsoft.com/office/powerpoint/2010/main" val="3557946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7E05C74-DBF1-4E62-A779-C137EF80E082}" type="slidenum">
              <a:rPr lang="en-US" altLang="cs-CZ" smtClean="0"/>
              <a:pPr>
                <a:spcBef>
                  <a:spcPct val="0"/>
                </a:spcBef>
              </a:pPr>
              <a:t>30</a:t>
            </a:fld>
            <a:endParaRPr lang="en-US" altLang="cs-CZ"/>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493151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2C0B4B-E5E4-44F0-A5AC-94691BDCC60D}" type="slidenum">
              <a:rPr lang="en-US" altLang="cs-CZ" smtClean="0"/>
              <a:pPr>
                <a:spcBef>
                  <a:spcPct val="0"/>
                </a:spcBef>
              </a:pPr>
              <a:t>31</a:t>
            </a:fld>
            <a:endParaRPr lang="en-US" altLang="cs-CZ"/>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10308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71E1267-576C-4F8E-A61E-9EAD0C0C09A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004C6-A68B-4EDE-9842-C68D74936F67}" type="slidenum">
              <a:rPr lang="en-US" altLang="cs-CZ" smtClean="0"/>
              <a:pPr>
                <a:spcBef>
                  <a:spcPct val="0"/>
                </a:spcBef>
              </a:pPr>
              <a:t>33</a:t>
            </a:fld>
            <a:endParaRPr lang="en-US" altLang="cs-CZ"/>
          </a:p>
        </p:txBody>
      </p:sp>
      <p:sp>
        <p:nvSpPr>
          <p:cNvPr id="59395" name="Rectangle 2">
            <a:extLst>
              <a:ext uri="{FF2B5EF4-FFF2-40B4-BE49-F238E27FC236}">
                <a16:creationId xmlns:a16="http://schemas.microsoft.com/office/drawing/2014/main" id="{13171869-EC20-430B-A1B2-575CC36B82F5}"/>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7BBFCCEB-9707-4DF9-AA0C-8E453CB771B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65249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477FD3A-9B41-489F-A498-E6C634C248C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EACE19-943C-4698-BCF5-775A8942BC7E}" type="slidenum">
              <a:rPr lang="en-US" altLang="cs-CZ" smtClean="0"/>
              <a:pPr>
                <a:spcBef>
                  <a:spcPct val="0"/>
                </a:spcBef>
              </a:pPr>
              <a:t>3</a:t>
            </a:fld>
            <a:endParaRPr lang="en-US" altLang="cs-CZ"/>
          </a:p>
        </p:txBody>
      </p:sp>
      <p:sp>
        <p:nvSpPr>
          <p:cNvPr id="26627" name="Rectangle 2">
            <a:extLst>
              <a:ext uri="{FF2B5EF4-FFF2-40B4-BE49-F238E27FC236}">
                <a16:creationId xmlns:a16="http://schemas.microsoft.com/office/drawing/2014/main" id="{40933204-4B64-488B-B01B-76C60BE18F81}"/>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58B2C283-DE6A-4A29-8EB1-5E8A48DB395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71E1267-576C-4F8E-A61E-9EAD0C0C09A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004C6-A68B-4EDE-9842-C68D74936F67}" type="slidenum">
              <a:rPr lang="en-US" altLang="cs-CZ" smtClean="0"/>
              <a:pPr>
                <a:spcBef>
                  <a:spcPct val="0"/>
                </a:spcBef>
              </a:pPr>
              <a:t>34</a:t>
            </a:fld>
            <a:endParaRPr lang="en-US" altLang="cs-CZ"/>
          </a:p>
        </p:txBody>
      </p:sp>
      <p:sp>
        <p:nvSpPr>
          <p:cNvPr id="59395" name="Rectangle 2">
            <a:extLst>
              <a:ext uri="{FF2B5EF4-FFF2-40B4-BE49-F238E27FC236}">
                <a16:creationId xmlns:a16="http://schemas.microsoft.com/office/drawing/2014/main" id="{13171869-EC20-430B-A1B2-575CC36B82F5}"/>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7BBFCCEB-9707-4DF9-AA0C-8E453CB771B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414808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71E1267-576C-4F8E-A61E-9EAD0C0C09A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004C6-A68B-4EDE-9842-C68D74936F67}" type="slidenum">
              <a:rPr lang="en-US" altLang="cs-CZ" smtClean="0"/>
              <a:pPr>
                <a:spcBef>
                  <a:spcPct val="0"/>
                </a:spcBef>
              </a:pPr>
              <a:t>35</a:t>
            </a:fld>
            <a:endParaRPr lang="en-US" altLang="cs-CZ"/>
          </a:p>
        </p:txBody>
      </p:sp>
      <p:sp>
        <p:nvSpPr>
          <p:cNvPr id="59395" name="Rectangle 2">
            <a:extLst>
              <a:ext uri="{FF2B5EF4-FFF2-40B4-BE49-F238E27FC236}">
                <a16:creationId xmlns:a16="http://schemas.microsoft.com/office/drawing/2014/main" id="{13171869-EC20-430B-A1B2-575CC36B82F5}"/>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7BBFCCEB-9707-4DF9-AA0C-8E453CB771B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695695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71E1267-576C-4F8E-A61E-9EAD0C0C09A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004C6-A68B-4EDE-9842-C68D74936F67}" type="slidenum">
              <a:rPr lang="en-US" altLang="cs-CZ" smtClean="0"/>
              <a:pPr>
                <a:spcBef>
                  <a:spcPct val="0"/>
                </a:spcBef>
              </a:pPr>
              <a:t>36</a:t>
            </a:fld>
            <a:endParaRPr lang="en-US" altLang="cs-CZ"/>
          </a:p>
        </p:txBody>
      </p:sp>
      <p:sp>
        <p:nvSpPr>
          <p:cNvPr id="59395" name="Rectangle 2">
            <a:extLst>
              <a:ext uri="{FF2B5EF4-FFF2-40B4-BE49-F238E27FC236}">
                <a16:creationId xmlns:a16="http://schemas.microsoft.com/office/drawing/2014/main" id="{13171869-EC20-430B-A1B2-575CC36B82F5}"/>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7BBFCCEB-9707-4DF9-AA0C-8E453CB771B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07247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37</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71294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38</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52471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DDB5C60-384C-4D6E-89F2-F17F89030F3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FB1F82-7751-4D81-A02C-FABCC9B008CD}" type="slidenum">
              <a:rPr lang="en-US" altLang="cs-CZ" smtClean="0"/>
              <a:pPr>
                <a:spcBef>
                  <a:spcPct val="0"/>
                </a:spcBef>
              </a:pPr>
              <a:t>39</a:t>
            </a:fld>
            <a:endParaRPr lang="en-US" altLang="cs-CZ"/>
          </a:p>
        </p:txBody>
      </p:sp>
      <p:sp>
        <p:nvSpPr>
          <p:cNvPr id="69635" name="Rectangle 2">
            <a:extLst>
              <a:ext uri="{FF2B5EF4-FFF2-40B4-BE49-F238E27FC236}">
                <a16:creationId xmlns:a16="http://schemas.microsoft.com/office/drawing/2014/main" id="{4249A49B-236B-47D7-BE85-EA303213A87A}"/>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C1952CE5-CC73-4B97-8517-FB0EB732AC8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8912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40</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41</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01702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42</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1714631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43</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99206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08D50F33-4355-403A-A2E4-F6598FA8E5F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9CB11C-B22B-45C4-A812-C34B514B3108}" type="slidenum">
              <a:rPr lang="en-US" altLang="cs-CZ" smtClean="0"/>
              <a:pPr>
                <a:spcBef>
                  <a:spcPct val="0"/>
                </a:spcBef>
              </a:pPr>
              <a:t>16</a:t>
            </a:fld>
            <a:endParaRPr lang="en-US" altLang="cs-CZ"/>
          </a:p>
        </p:txBody>
      </p:sp>
      <p:sp>
        <p:nvSpPr>
          <p:cNvPr id="104451" name="Rectangle 2">
            <a:extLst>
              <a:ext uri="{FF2B5EF4-FFF2-40B4-BE49-F238E27FC236}">
                <a16:creationId xmlns:a16="http://schemas.microsoft.com/office/drawing/2014/main" id="{25E34A8C-238C-4993-A428-F8A98B10FE53}"/>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66B7EC85-1376-4ADE-8DFA-DC694A1AD93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ED7D258-20F0-43CA-BC10-61770099E1E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A559F3-3F64-41E5-9030-2FE5EF2BFD71}" type="slidenum">
              <a:rPr lang="en-US" altLang="cs-CZ" smtClean="0"/>
              <a:pPr>
                <a:spcBef>
                  <a:spcPct val="0"/>
                </a:spcBef>
              </a:pPr>
              <a:t>44</a:t>
            </a:fld>
            <a:endParaRPr lang="en-US" altLang="cs-CZ"/>
          </a:p>
        </p:txBody>
      </p:sp>
      <p:sp>
        <p:nvSpPr>
          <p:cNvPr id="67587" name="Rectangle 2">
            <a:extLst>
              <a:ext uri="{FF2B5EF4-FFF2-40B4-BE49-F238E27FC236}">
                <a16:creationId xmlns:a16="http://schemas.microsoft.com/office/drawing/2014/main" id="{D4AAB712-9F7F-4CE6-93F5-169B6B5FC871}"/>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BCD9377D-233D-460A-B0E2-09134481C7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138002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811350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46</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412600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47</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412414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48</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1843256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49</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1461672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50</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374328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51</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992089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52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3849588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53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0649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6B6F0C1C-27DE-47CE-BFFC-74B39E82619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CF7E06-0590-45CA-AF86-C4BA2EEA25CA}" type="slidenum">
              <a:rPr lang="en-US" altLang="cs-CZ" smtClean="0"/>
              <a:pPr>
                <a:spcBef>
                  <a:spcPct val="0"/>
                </a:spcBef>
              </a:pPr>
              <a:t>17</a:t>
            </a:fld>
            <a:endParaRPr lang="en-US" altLang="cs-CZ"/>
          </a:p>
        </p:txBody>
      </p:sp>
      <p:sp>
        <p:nvSpPr>
          <p:cNvPr id="106499" name="Rectangle 2">
            <a:extLst>
              <a:ext uri="{FF2B5EF4-FFF2-40B4-BE49-F238E27FC236}">
                <a16:creationId xmlns:a16="http://schemas.microsoft.com/office/drawing/2014/main" id="{DC05103F-1D91-45A9-ABA8-4781EDBEEC45}"/>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BFD86491-9D0A-43DC-A32D-16887E2F15C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0109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84F484F8-2C92-44D0-A4E8-382A0B96A00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2C8D44-CD04-464A-B33B-077929AD2C80}" type="slidenum">
              <a:rPr lang="en-US" altLang="cs-CZ" smtClean="0"/>
              <a:pPr>
                <a:spcBef>
                  <a:spcPct val="0"/>
                </a:spcBef>
              </a:pPr>
              <a:t>18</a:t>
            </a:fld>
            <a:endParaRPr lang="en-US" altLang="cs-CZ"/>
          </a:p>
        </p:txBody>
      </p:sp>
      <p:sp>
        <p:nvSpPr>
          <p:cNvPr id="108547" name="Rectangle 2">
            <a:extLst>
              <a:ext uri="{FF2B5EF4-FFF2-40B4-BE49-F238E27FC236}">
                <a16:creationId xmlns:a16="http://schemas.microsoft.com/office/drawing/2014/main" id="{14FE43AD-8142-409B-9CE3-B7BEA506A34A}"/>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0E5205EA-713E-45F3-BE12-39949A43412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Ježek, Marek Cenné papíry v novém občanském zákoníku, 1. vydání, 2013, s. 53 - 62</a:t>
            </a:r>
          </a:p>
        </p:txBody>
      </p:sp>
    </p:spTree>
    <p:extLst>
      <p:ext uri="{BB962C8B-B14F-4D97-AF65-F5344CB8AC3E}">
        <p14:creationId xmlns:p14="http://schemas.microsoft.com/office/powerpoint/2010/main" val="415447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19</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202787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84E18D-06F1-45ED-8265-064BAD8F1463}" type="slidenum">
              <a:rPr lang="en-US" altLang="cs-CZ" smtClean="0"/>
              <a:pPr>
                <a:spcBef>
                  <a:spcPct val="0"/>
                </a:spcBef>
              </a:pPr>
              <a:t>20</a:t>
            </a:fld>
            <a:endParaRPr lang="en-US" altLang="cs-CZ"/>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572659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F4FC4E-7497-4A93-8BF5-85D0F573232A}" type="slidenum">
              <a:rPr lang="en-US" altLang="cs-CZ" smtClean="0"/>
              <a:pPr>
                <a:spcBef>
                  <a:spcPct val="0"/>
                </a:spcBef>
              </a:pPr>
              <a:t>21</a:t>
            </a:fld>
            <a:endParaRPr lang="en-US" altLang="cs-CZ"/>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71289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FAB88E-734A-47B1-91E3-2740B55B5BBB}" type="slidenum">
              <a:rPr lang="en-US" altLang="cs-CZ" smtClean="0"/>
              <a:pPr>
                <a:spcBef>
                  <a:spcPct val="0"/>
                </a:spcBef>
              </a:pPr>
              <a:t>22</a:t>
            </a:fld>
            <a:endParaRPr lang="en-US" altLang="cs-CZ"/>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http://www.centraldepository.cz/index.php/cz/co-je-cdcp</a:t>
            </a:r>
          </a:p>
        </p:txBody>
      </p:sp>
    </p:spTree>
    <p:extLst>
      <p:ext uri="{BB962C8B-B14F-4D97-AF65-F5344CB8AC3E}">
        <p14:creationId xmlns:p14="http://schemas.microsoft.com/office/powerpoint/2010/main" val="2595501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cdcp.cz/index.php/cz/ucastnici/seznam-ucastnik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cdcp.cz/index.php/cz/kalku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epravo.cz/top/clanky/evidence-investicnich-nastroju-109486.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eWtUaImP1xs&amp;t=219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investopedia.com/articles/stocks/09/trade-a-cfd.asp" TargetMode="External"/><Relationship Id="rId4" Type="http://schemas.openxmlformats.org/officeDocument/2006/relationships/hyperlink" Target="https://www.xtb.com/cz/vzdelavani/co-je-to-obchodovani-cfd"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fio.cz/akcie-investice/etf/vypis-et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woodspac.cz/wp-content/uploads/2022/02/Prospectus.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www.woodspac.cz/wp-content/uploads/2022/02/KID-czRN.pdf" TargetMode="External"/><Relationship Id="rId4" Type="http://schemas.openxmlformats.org/officeDocument/2006/relationships/hyperlink" Target="https://oam.cnb.cz/sipresextdad/SIPRESWEB.WEB_PROSPECTUS.PROSPECTUS_SEARCH_DO_NEW?p_vse=N"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eur-lex.europa.eu/legal-content/CS/TXT/?qid=1486375115550&amp;uri=CELEX:32014L0065"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eur-lex.europa.eu/legal-content/CS/TXT/?qid=1491306466202&amp;uri=CELEX:32014R0600"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cnb.cz/cs/dohled-financni-trh/vykon-dohledu/povolovaci-a-schvalovaci-rizeni/povolovaci-a-schvalovaci-rizeni-regulovane-trhy-evidence-a-vyporadani/index.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www.investicniweb.cz/" TargetMode="External"/><Relationship Id="rId3" Type="http://schemas.openxmlformats.org/officeDocument/2006/relationships/hyperlink" Target="https://www.pse.cz/pruvodce-investora" TargetMode="External"/><Relationship Id="rId7" Type="http://schemas.openxmlformats.org/officeDocument/2006/relationships/hyperlink" Target="http://www.patria.cz/"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www.kurzy.cz/" TargetMode="External"/><Relationship Id="rId5" Type="http://schemas.openxmlformats.org/officeDocument/2006/relationships/hyperlink" Target="http://www.akcie.cz/" TargetMode="External"/><Relationship Id="rId4" Type="http://schemas.openxmlformats.org/officeDocument/2006/relationships/hyperlink" Target="https://www.fio.cz/akcie-investice/obchodovani-akcie/akcie-cr/obchodovani-prazska-burza"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financierworldwide.com/organised-trading-facilities-how-they-differ-from-mtfs/#.W_5DxsSNxaQ"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a:t>
            </a:r>
            <a:r>
              <a:rPr lang="cs-CZ"/>
              <a:t>práva </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r>
              <a:rPr lang="cs-CZ" dirty="0"/>
              <a:t>Zaknihované cenné papíry</a:t>
            </a:r>
            <a:br>
              <a:rPr lang="cs-CZ" dirty="0"/>
            </a:br>
            <a:br>
              <a:rPr lang="cs-CZ" dirty="0"/>
            </a:br>
            <a:r>
              <a:rPr lang="cs-CZ" dirty="0"/>
              <a:t>In</a:t>
            </a:r>
            <a:r>
              <a:rPr lang="cs-CZ" sz="4400" b="1" dirty="0">
                <a:effectLst/>
              </a:rPr>
              <a:t>vestice do cenných papírů</a:t>
            </a:r>
            <a:br>
              <a:rPr lang="cs-CZ" dirty="0"/>
            </a:b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endParaRPr lang="cs-CZ" dirty="0"/>
          </a:p>
          <a:p>
            <a:r>
              <a:rPr lang="cs-CZ" i="1" dirty="0"/>
              <a:t>Josef Kotásek</a:t>
            </a:r>
          </a:p>
          <a:p>
            <a:endParaRPr lang="cs-CZ" i="1" dirty="0"/>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BDA0AEA-7D62-4DC1-997B-477D421F672E}"/>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3" name="Zástupný symbol pro číslo snímku 2">
            <a:extLst>
              <a:ext uri="{FF2B5EF4-FFF2-40B4-BE49-F238E27FC236}">
                <a16:creationId xmlns:a16="http://schemas.microsoft.com/office/drawing/2014/main" id="{3CB76E65-5FB4-40F7-91DD-F707233837ED}"/>
              </a:ext>
            </a:extLst>
          </p:cNvPr>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pic>
        <p:nvPicPr>
          <p:cNvPr id="5" name="Obrázek 4">
            <a:extLst>
              <a:ext uri="{FF2B5EF4-FFF2-40B4-BE49-F238E27FC236}">
                <a16:creationId xmlns:a16="http://schemas.microsoft.com/office/drawing/2014/main" id="{61E8D374-77C1-4E3B-970B-3B3794700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4080" y="437256"/>
            <a:ext cx="9997440" cy="5557143"/>
          </a:xfrm>
          <a:prstGeom prst="rect">
            <a:avLst/>
          </a:prstGeom>
        </p:spPr>
      </p:pic>
    </p:spTree>
    <p:extLst>
      <p:ext uri="{BB962C8B-B14F-4D97-AF65-F5344CB8AC3E}">
        <p14:creationId xmlns:p14="http://schemas.microsoft.com/office/powerpoint/2010/main" val="1940596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2135A5-1CC2-43E6-8E0B-5AF7751D750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7409B1E-2B26-4572-8039-A5BABD699A4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AB733D0D-96B1-4724-93F6-A435ACC2B3E5}"/>
              </a:ext>
            </a:extLst>
          </p:cNvPr>
          <p:cNvSpPr>
            <a:spLocks noGrp="1"/>
          </p:cNvSpPr>
          <p:nvPr>
            <p:ph type="title"/>
          </p:nvPr>
        </p:nvSpPr>
        <p:spPr/>
        <p:txBody>
          <a:bodyPr/>
          <a:lstStyle/>
          <a:p>
            <a:r>
              <a:rPr lang="cs-CZ" dirty="0"/>
              <a:t>Výměna za CP</a:t>
            </a:r>
          </a:p>
        </p:txBody>
      </p:sp>
      <p:sp>
        <p:nvSpPr>
          <p:cNvPr id="5" name="Zástupný symbol pro obsah 4">
            <a:extLst>
              <a:ext uri="{FF2B5EF4-FFF2-40B4-BE49-F238E27FC236}">
                <a16:creationId xmlns:a16="http://schemas.microsoft.com/office/drawing/2014/main" id="{4B8BEA5F-09F4-4073-9ED6-F96C373EB4CE}"/>
              </a:ext>
            </a:extLst>
          </p:cNvPr>
          <p:cNvSpPr>
            <a:spLocks noGrp="1"/>
          </p:cNvSpPr>
          <p:nvPr>
            <p:ph idx="1"/>
          </p:nvPr>
        </p:nvSpPr>
        <p:spPr/>
        <p:txBody>
          <a:bodyPr/>
          <a:lstStyle/>
          <a:p>
            <a:pPr marL="457200" indent="-457200">
              <a:lnSpc>
                <a:spcPct val="80000"/>
              </a:lnSpc>
              <a:buFontTx/>
              <a:buChar char="-"/>
            </a:pPr>
            <a:r>
              <a:rPr lang="cs-CZ" dirty="0"/>
              <a:t>Vlastník hromadné listiny má právo na její výměnu za jednotlivé cenné papíry.</a:t>
            </a:r>
          </a:p>
          <a:p>
            <a:pPr marL="457200" indent="-457200">
              <a:lnSpc>
                <a:spcPct val="80000"/>
              </a:lnSpc>
              <a:buFontTx/>
              <a:buChar char="-"/>
            </a:pPr>
            <a:endParaRPr lang="cs-CZ" dirty="0"/>
          </a:p>
          <a:p>
            <a:pPr marL="457200" indent="-457200">
              <a:lnSpc>
                <a:spcPct val="80000"/>
              </a:lnSpc>
              <a:buFontTx/>
              <a:buChar char="-"/>
            </a:pPr>
            <a:r>
              <a:rPr lang="cs-CZ" dirty="0"/>
              <a:t>Určí-li emitent podmínky pro její výměnu, pak při splnění těchto podmínek.</a:t>
            </a:r>
          </a:p>
          <a:p>
            <a:pPr marL="457200" indent="-457200">
              <a:lnSpc>
                <a:spcPct val="80000"/>
              </a:lnSpc>
              <a:buFontTx/>
              <a:buChar char="-"/>
            </a:pPr>
            <a:endParaRPr lang="cs-CZ" dirty="0"/>
          </a:p>
          <a:p>
            <a:pPr marL="457200" indent="-457200">
              <a:lnSpc>
                <a:spcPct val="80000"/>
              </a:lnSpc>
              <a:buFontTx/>
              <a:buChar char="-"/>
            </a:pPr>
            <a:r>
              <a:rPr lang="cs-CZ" dirty="0"/>
              <a:t>Zásada: o </a:t>
            </a:r>
            <a:r>
              <a:rPr lang="cs-CZ" b="1" dirty="0"/>
              <a:t>vydání hromadné listiny rozhoduje emitent</a:t>
            </a:r>
            <a:r>
              <a:rPr lang="cs-CZ" dirty="0"/>
              <a:t>, o výměně hromadné listiny za příslušné individuální cenné papíry rozhoduje </a:t>
            </a:r>
            <a:r>
              <a:rPr lang="cs-CZ" b="1" dirty="0"/>
              <a:t>vlastník</a:t>
            </a:r>
            <a:r>
              <a:rPr lang="cs-CZ" dirty="0"/>
              <a:t>.</a:t>
            </a:r>
          </a:p>
          <a:p>
            <a:pPr marL="457200" indent="-457200">
              <a:lnSpc>
                <a:spcPct val="80000"/>
              </a:lnSpc>
              <a:buFontTx/>
              <a:buChar char="-"/>
            </a:pPr>
            <a:endParaRPr lang="cs-CZ" dirty="0"/>
          </a:p>
          <a:p>
            <a:pPr marL="457200" indent="-457200">
              <a:lnSpc>
                <a:spcPct val="80000"/>
              </a:lnSpc>
              <a:buFontTx/>
              <a:buChar char="-"/>
            </a:pPr>
            <a:r>
              <a:rPr lang="cs-CZ" dirty="0"/>
              <a:t>Práva z hromadné listiny nelze převodem dělit na podíly (neplatí u imobilizovaných cenných papírů).</a:t>
            </a:r>
          </a:p>
          <a:p>
            <a:pPr marL="457200" indent="-457200">
              <a:lnSpc>
                <a:spcPct val="80000"/>
              </a:lnSpc>
              <a:buFontTx/>
              <a:buChar char="-"/>
            </a:pPr>
            <a:endParaRPr lang="cs-CZ" dirty="0"/>
          </a:p>
        </p:txBody>
      </p:sp>
    </p:spTree>
    <p:extLst>
      <p:ext uri="{BB962C8B-B14F-4D97-AF65-F5344CB8AC3E}">
        <p14:creationId xmlns:p14="http://schemas.microsoft.com/office/powerpoint/2010/main" val="1522684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FEE188-E91D-410A-8465-5BEC0E2434C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5BBFEBF-BF91-49B4-AF2E-E2317FCFFF98}"/>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C02194EA-E49F-4986-A7D6-9218D5287E11}"/>
              </a:ext>
            </a:extLst>
          </p:cNvPr>
          <p:cNvSpPr>
            <a:spLocks noGrp="1"/>
          </p:cNvSpPr>
          <p:nvPr>
            <p:ph type="title"/>
          </p:nvPr>
        </p:nvSpPr>
        <p:spPr/>
        <p:txBody>
          <a:bodyPr/>
          <a:lstStyle/>
          <a:p>
            <a:r>
              <a:rPr lang="cs-CZ" dirty="0"/>
              <a:t>Postup při emisi hromadné listiny</a:t>
            </a:r>
          </a:p>
        </p:txBody>
      </p:sp>
      <p:sp>
        <p:nvSpPr>
          <p:cNvPr id="5" name="Zástupný symbol pro obsah 4">
            <a:extLst>
              <a:ext uri="{FF2B5EF4-FFF2-40B4-BE49-F238E27FC236}">
                <a16:creationId xmlns:a16="http://schemas.microsoft.com/office/drawing/2014/main" id="{B16E9541-A554-4DEF-812C-6F06FBAC37B7}"/>
              </a:ext>
            </a:extLst>
          </p:cNvPr>
          <p:cNvSpPr>
            <a:spLocks noGrp="1"/>
          </p:cNvSpPr>
          <p:nvPr>
            <p:ph idx="1"/>
          </p:nvPr>
        </p:nvSpPr>
        <p:spPr/>
        <p:txBody>
          <a:bodyPr/>
          <a:lstStyle/>
          <a:p>
            <a:pPr marL="457200" indent="-457200">
              <a:lnSpc>
                <a:spcPct val="100000"/>
              </a:lnSpc>
              <a:buFontTx/>
              <a:buChar char="-"/>
            </a:pPr>
            <a:r>
              <a:rPr lang="cs-CZ" sz="3200" dirty="0"/>
              <a:t>Hromadná listina</a:t>
            </a:r>
          </a:p>
          <a:p>
            <a:pPr marL="914400" lvl="1" indent="-457200">
              <a:buFontTx/>
              <a:buChar char="-"/>
            </a:pPr>
            <a:r>
              <a:rPr lang="cs-CZ" sz="2800" dirty="0"/>
              <a:t>Primární (první uvedení do oběhu)</a:t>
            </a:r>
          </a:p>
          <a:p>
            <a:pPr marL="914400" lvl="1" indent="-457200">
              <a:buFontTx/>
              <a:buChar char="-"/>
            </a:pPr>
            <a:r>
              <a:rPr lang="cs-CZ" sz="2800" dirty="0"/>
              <a:t>Reverzní (později, při stažení CP z oběhu)</a:t>
            </a:r>
          </a:p>
          <a:p>
            <a:pPr marL="457200" indent="-457200">
              <a:lnSpc>
                <a:spcPct val="100000"/>
              </a:lnSpc>
              <a:buFontTx/>
              <a:buChar char="-"/>
            </a:pPr>
            <a:r>
              <a:rPr lang="cs-CZ" sz="3200" dirty="0"/>
              <a:t>Pro emisi a vydání hromadné listiny platí stejné podmínky jako pro vydání jednotlivého cenného papíru</a:t>
            </a:r>
          </a:p>
          <a:p>
            <a:pPr marL="457200" indent="-457200">
              <a:lnSpc>
                <a:spcPct val="100000"/>
              </a:lnSpc>
              <a:buFontTx/>
              <a:buChar char="-"/>
            </a:pPr>
            <a:r>
              <a:rPr lang="cs-CZ" sz="3200" dirty="0"/>
              <a:t>Hromadná listina obsahuje min. náležitosti, které zákon stanoví pro jednotlivý CP včetně jeho čísla</a:t>
            </a:r>
          </a:p>
          <a:p>
            <a:pPr marL="457200" indent="-457200">
              <a:lnSpc>
                <a:spcPct val="100000"/>
              </a:lnSpc>
              <a:buFontTx/>
              <a:buChar char="-"/>
            </a:pPr>
            <a:r>
              <a:rPr lang="cs-CZ" sz="3200" dirty="0"/>
              <a:t>„Kolik a druh“ nahrazovaných CP: § 262 ZOK, § 117 ZISIF</a:t>
            </a:r>
          </a:p>
          <a:p>
            <a:endParaRPr lang="cs-CZ" i="1" dirty="0"/>
          </a:p>
          <a:p>
            <a:endParaRPr lang="cs-CZ" dirty="0"/>
          </a:p>
        </p:txBody>
      </p:sp>
    </p:spTree>
    <p:extLst>
      <p:ext uri="{BB962C8B-B14F-4D97-AF65-F5344CB8AC3E}">
        <p14:creationId xmlns:p14="http://schemas.microsoft.com/office/powerpoint/2010/main" val="217122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D00CA6D-269D-478A-AE69-D5B69A8CD89B}"/>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156DEDB-D6A9-43EA-9109-F8AE77F9A1C6}"/>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4F55B23-171C-40AB-A790-D2948B06BA6B}"/>
              </a:ext>
            </a:extLst>
          </p:cNvPr>
          <p:cNvSpPr>
            <a:spLocks noGrp="1"/>
          </p:cNvSpPr>
          <p:nvPr>
            <p:ph type="title"/>
          </p:nvPr>
        </p:nvSpPr>
        <p:spPr>
          <a:xfrm>
            <a:off x="720000" y="224590"/>
            <a:ext cx="10753200" cy="441158"/>
          </a:xfrm>
        </p:spPr>
        <p:txBody>
          <a:bodyPr/>
          <a:lstStyle/>
          <a:p>
            <a:r>
              <a:rPr lang="cs-CZ" dirty="0"/>
              <a:t>3. Cesta - Imobilizace</a:t>
            </a:r>
          </a:p>
        </p:txBody>
      </p:sp>
      <p:sp>
        <p:nvSpPr>
          <p:cNvPr id="5" name="Zástupný symbol pro obsah 4">
            <a:extLst>
              <a:ext uri="{FF2B5EF4-FFF2-40B4-BE49-F238E27FC236}">
                <a16:creationId xmlns:a16="http://schemas.microsoft.com/office/drawing/2014/main" id="{C6D89205-8C7E-4C61-A54C-8C984E4F470B}"/>
              </a:ext>
            </a:extLst>
          </p:cNvPr>
          <p:cNvSpPr>
            <a:spLocks noGrp="1"/>
          </p:cNvSpPr>
          <p:nvPr>
            <p:ph idx="1"/>
          </p:nvPr>
        </p:nvSpPr>
        <p:spPr>
          <a:xfrm>
            <a:off x="176463" y="786063"/>
            <a:ext cx="11847095" cy="5045937"/>
          </a:xfrm>
        </p:spPr>
        <p:txBody>
          <a:bodyPr/>
          <a:lstStyle/>
          <a:p>
            <a:pPr>
              <a:lnSpc>
                <a:spcPct val="100000"/>
              </a:lnSpc>
            </a:pPr>
            <a:r>
              <a:rPr lang="cs-CZ" b="1" dirty="0"/>
              <a:t>§ 2402 </a:t>
            </a:r>
            <a:r>
              <a:rPr lang="cs-CZ" dirty="0"/>
              <a:t>Smlouvou o úschově se schovatel zavazuje převzít věc, aby ji pro uschovatele opatroval. Ve smlouvě lze ujednat, že schovatel může věc odevzdat do úschovy dalšímu schovateli</a:t>
            </a:r>
          </a:p>
          <a:p>
            <a:pPr>
              <a:lnSpc>
                <a:spcPct val="100000"/>
              </a:lnSpc>
            </a:pPr>
            <a:r>
              <a:rPr lang="cs-CZ" b="1" dirty="0"/>
              <a:t>§ 2409 </a:t>
            </a:r>
            <a:r>
              <a:rPr lang="cs-CZ" b="1" i="1" dirty="0"/>
              <a:t>(1)</a:t>
            </a:r>
            <a:r>
              <a:rPr lang="cs-CZ" dirty="0"/>
              <a:t> Schovatel drží cenné papíry v úschově odděleně od vlastních cenných papírů nebo cenných papírů jiných uschovatelů; to neplatí, jedná-li se o hromadnou úschovu nebo bylo-li sjednáno s uschovatelem odlišně.</a:t>
            </a:r>
          </a:p>
          <a:p>
            <a:pPr>
              <a:lnSpc>
                <a:spcPct val="100000"/>
              </a:lnSpc>
            </a:pPr>
            <a:r>
              <a:rPr lang="cs-CZ" b="1" dirty="0"/>
              <a:t>§ 2410</a:t>
            </a:r>
            <a:r>
              <a:rPr lang="cs-CZ" dirty="0"/>
              <a:t> </a:t>
            </a:r>
            <a:r>
              <a:rPr lang="cs-CZ" b="1" dirty="0"/>
              <a:t>Hromadná úschova </a:t>
            </a:r>
            <a:r>
              <a:rPr lang="cs-CZ" dirty="0"/>
              <a:t>Při hromadné úschově se cenný papír uschová společně s cennými papíry ostatních uschovatelů odděleně od cenných papírů schovatele. Cenné papíry v hromadné úschově náleží všem uschovatelům společně, ale každý uschovatel může uplatňovat svá práva vůči schovateli samostatně, zejména má právo na vrácení stejného cenného papíru, jaký u schovatele uschoval.</a:t>
            </a:r>
          </a:p>
          <a:p>
            <a:endParaRPr lang="cs-CZ" dirty="0"/>
          </a:p>
        </p:txBody>
      </p:sp>
    </p:spTree>
    <p:extLst>
      <p:ext uri="{BB962C8B-B14F-4D97-AF65-F5344CB8AC3E}">
        <p14:creationId xmlns:p14="http://schemas.microsoft.com/office/powerpoint/2010/main" val="1856446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1B60C05-ECD8-429C-AD00-02BD4775138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9161129-6AC5-4C5B-9A54-169B53741CE8}"/>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99238F35-843C-43C5-91E8-88229CBC5272}"/>
              </a:ext>
            </a:extLst>
          </p:cNvPr>
          <p:cNvSpPr>
            <a:spLocks noGrp="1"/>
          </p:cNvSpPr>
          <p:nvPr>
            <p:ph type="title"/>
          </p:nvPr>
        </p:nvSpPr>
        <p:spPr>
          <a:xfrm>
            <a:off x="720000" y="441158"/>
            <a:ext cx="10753200" cy="730418"/>
          </a:xfrm>
        </p:spPr>
        <p:txBody>
          <a:bodyPr/>
          <a:lstStyle/>
          <a:p>
            <a:r>
              <a:rPr lang="cs-CZ" dirty="0"/>
              <a:t>Imobilizace = zaknihovaný CP?</a:t>
            </a:r>
          </a:p>
        </p:txBody>
      </p:sp>
      <p:sp>
        <p:nvSpPr>
          <p:cNvPr id="5" name="Zástupný symbol pro obsah 4">
            <a:extLst>
              <a:ext uri="{FF2B5EF4-FFF2-40B4-BE49-F238E27FC236}">
                <a16:creationId xmlns:a16="http://schemas.microsoft.com/office/drawing/2014/main" id="{6B196B6A-6F96-400E-8294-131C5FA585AF}"/>
              </a:ext>
            </a:extLst>
          </p:cNvPr>
          <p:cNvSpPr>
            <a:spLocks noGrp="1"/>
          </p:cNvSpPr>
          <p:nvPr>
            <p:ph idx="1"/>
          </p:nvPr>
        </p:nvSpPr>
        <p:spPr>
          <a:xfrm>
            <a:off x="720000" y="1379621"/>
            <a:ext cx="10753200" cy="5037221"/>
          </a:xfrm>
        </p:spPr>
        <p:txBody>
          <a:bodyPr/>
          <a:lstStyle/>
          <a:p>
            <a:pPr marL="274320" indent="-274320" algn="just">
              <a:spcAft>
                <a:spcPts val="0"/>
              </a:spcAft>
              <a:buNone/>
              <a:defRPr/>
            </a:pPr>
            <a:r>
              <a:rPr lang="cs-CZ" sz="4300" b="1" dirty="0"/>
              <a:t>Zaknihované cenné papíry</a:t>
            </a:r>
            <a:r>
              <a:rPr lang="cs-CZ" sz="2700" dirty="0"/>
              <a:t> § 525 OZ: Je-li cenný papír nahrazen zápisem do příslušné evidence a nelze-li jej převést jinak než změnou zápisu v této evidenci, jedná se o zaknihovaný cenný papír.</a:t>
            </a:r>
          </a:p>
          <a:p>
            <a:pPr marL="274320" indent="-274320" algn="just">
              <a:spcAft>
                <a:spcPts val="0"/>
              </a:spcAft>
              <a:buNone/>
              <a:defRPr/>
            </a:pPr>
            <a:r>
              <a:rPr lang="cs-CZ" sz="4300" b="1" dirty="0"/>
              <a:t>Imobilizované cenné papíry</a:t>
            </a:r>
          </a:p>
          <a:p>
            <a:pPr marL="598320" lvl="1" indent="-274320" algn="just">
              <a:spcAft>
                <a:spcPts val="0"/>
              </a:spcAft>
              <a:buNone/>
              <a:defRPr/>
            </a:pPr>
            <a:r>
              <a:rPr lang="cs-CZ" altLang="cs-CZ" sz="2700" b="1" dirty="0"/>
              <a:t>- </a:t>
            </a:r>
            <a:r>
              <a:rPr lang="cs-CZ" altLang="cs-CZ" sz="2700" dirty="0"/>
              <a:t>na počátku alespoň nominálně nutný hmotný substrát</a:t>
            </a:r>
          </a:p>
          <a:p>
            <a:pPr marL="598320" lvl="1" indent="-274320" algn="just">
              <a:spcAft>
                <a:spcPts val="0"/>
              </a:spcAft>
              <a:buNone/>
              <a:defRPr/>
            </a:pPr>
            <a:r>
              <a:rPr lang="cs-CZ" altLang="cs-CZ" sz="2700" dirty="0"/>
              <a:t>- funkcionálně ale shodný režim jako ZCP</a:t>
            </a:r>
            <a:endParaRPr lang="cs-CZ" sz="2700" dirty="0"/>
          </a:p>
          <a:p>
            <a:endParaRPr lang="cs-CZ" dirty="0"/>
          </a:p>
        </p:txBody>
      </p:sp>
    </p:spTree>
    <p:extLst>
      <p:ext uri="{BB962C8B-B14F-4D97-AF65-F5344CB8AC3E}">
        <p14:creationId xmlns:p14="http://schemas.microsoft.com/office/powerpoint/2010/main" val="3597382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1817BD9-7045-4CC9-B77E-861EF877909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B8FCAADB-1FC8-46F1-9AE2-0543E2A275E3}"/>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2E46CCC5-E97D-485D-8B8B-A5E59144C7D1}"/>
              </a:ext>
            </a:extLst>
          </p:cNvPr>
          <p:cNvSpPr>
            <a:spLocks noGrp="1"/>
          </p:cNvSpPr>
          <p:nvPr>
            <p:ph type="title"/>
          </p:nvPr>
        </p:nvSpPr>
        <p:spPr>
          <a:xfrm>
            <a:off x="720000" y="216568"/>
            <a:ext cx="10753200" cy="585537"/>
          </a:xfrm>
        </p:spPr>
        <p:txBody>
          <a:bodyPr/>
          <a:lstStyle/>
          <a:p>
            <a:r>
              <a:rPr lang="cs-CZ" dirty="0"/>
              <a:t>Příklad využití imobilizace u akcie</a:t>
            </a:r>
          </a:p>
        </p:txBody>
      </p:sp>
      <p:sp>
        <p:nvSpPr>
          <p:cNvPr id="5" name="Zástupný symbol pro obsah 4">
            <a:extLst>
              <a:ext uri="{FF2B5EF4-FFF2-40B4-BE49-F238E27FC236}">
                <a16:creationId xmlns:a16="http://schemas.microsoft.com/office/drawing/2014/main" id="{CCB59824-931F-49B2-BAD8-EF156C8C222F}"/>
              </a:ext>
            </a:extLst>
          </p:cNvPr>
          <p:cNvSpPr>
            <a:spLocks noGrp="1"/>
          </p:cNvSpPr>
          <p:nvPr>
            <p:ph idx="1"/>
          </p:nvPr>
        </p:nvSpPr>
        <p:spPr>
          <a:xfrm>
            <a:off x="160421" y="802105"/>
            <a:ext cx="11782925" cy="5029895"/>
          </a:xfrm>
        </p:spPr>
        <p:txBody>
          <a:bodyPr/>
          <a:lstStyle/>
          <a:p>
            <a:pPr>
              <a:lnSpc>
                <a:spcPct val="100000"/>
              </a:lnSpc>
            </a:pPr>
            <a:r>
              <a:rPr lang="cs-CZ" dirty="0"/>
              <a:t>§ 2413 </a:t>
            </a:r>
            <a:r>
              <a:rPr lang="cs-CZ" i="1" dirty="0"/>
              <a:t>OZ</a:t>
            </a:r>
            <a:r>
              <a:rPr lang="cs-CZ" dirty="0"/>
              <a:t> Uschová-li cenné papíry do hromadné úschovy jejich emitent, je cenný papír vydán dnem, kdy emitent předá listinu schovateli ve prospěch jejího vlastníka jako prvého nabyvatele </a:t>
            </a:r>
            <a:r>
              <a:rPr lang="cs-CZ" b="1" dirty="0"/>
              <a:t>(imobilizovaný cenný papír)</a:t>
            </a:r>
            <a:r>
              <a:rPr lang="cs-CZ" dirty="0"/>
              <a:t>. Předává-li se do úschovy cenný papír na jméno, nebo cenný papír na řad, neuvádí se na cenném papíru při předání do úschovy jméno vlastníka cenného papíru.</a:t>
            </a:r>
          </a:p>
          <a:p>
            <a:pPr>
              <a:lnSpc>
                <a:spcPct val="100000"/>
              </a:lnSpc>
            </a:pPr>
            <a:r>
              <a:rPr lang="cs-CZ" dirty="0"/>
              <a:t>§ 274 ZOK Akcie na majitele mohou být vydány pouze jako zaknihovaný cenný papír nebo jako imobilizovaný cenný papír. Akcionáři </a:t>
            </a:r>
            <a:r>
              <a:rPr lang="cs-CZ" b="1" dirty="0"/>
              <a:t>nejsou oprávněni</a:t>
            </a:r>
            <a:r>
              <a:rPr lang="cs-CZ" dirty="0"/>
              <a:t> požadovat vydání svých imobilizovaných akcií z hromadné úschovy (viz také § 93a odst. 6 ZPKT).</a:t>
            </a:r>
          </a:p>
          <a:p>
            <a:pPr>
              <a:lnSpc>
                <a:spcPct val="100000"/>
              </a:lnSpc>
            </a:pPr>
            <a:r>
              <a:rPr lang="cs-CZ" dirty="0"/>
              <a:t>§ 2414 OZ Na CP v úschově v případech, kdy nelze požadovat vydání jednotlivého cenného papíru, se </a:t>
            </a:r>
            <a:r>
              <a:rPr lang="cs-CZ" b="1" dirty="0"/>
              <a:t>přiměřeně použijí </a:t>
            </a:r>
            <a:r>
              <a:rPr lang="cs-CZ" dirty="0"/>
              <a:t>ustanovení jiného zákona o zaknihovaných cenných papírech (totéž § 1104 OZ).</a:t>
            </a:r>
            <a:endParaRPr lang="cs-CZ" sz="3200" dirty="0">
              <a:solidFill>
                <a:schemeClr val="bg1"/>
              </a:solidFill>
            </a:endParaRPr>
          </a:p>
          <a:p>
            <a:endParaRPr lang="cs-CZ" dirty="0"/>
          </a:p>
        </p:txBody>
      </p:sp>
    </p:spTree>
    <p:extLst>
      <p:ext uri="{BB962C8B-B14F-4D97-AF65-F5344CB8AC3E}">
        <p14:creationId xmlns:p14="http://schemas.microsoft.com/office/powerpoint/2010/main" val="3634664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6FA9FD7B-B9EB-4164-866C-51AE32909CE2}"/>
              </a:ext>
            </a:extLst>
          </p:cNvPr>
          <p:cNvSpPr>
            <a:spLocks noGrp="1"/>
          </p:cNvSpPr>
          <p:nvPr>
            <p:ph type="title"/>
          </p:nvPr>
        </p:nvSpPr>
        <p:spPr/>
        <p:txBody>
          <a:bodyPr/>
          <a:lstStyle/>
          <a:p>
            <a:pPr eaLnBrk="1" hangingPunct="1"/>
            <a:r>
              <a:rPr lang="cs-CZ" altLang="cs-CZ" dirty="0"/>
              <a:t>4. Cesta: zaknihované cenné papíry</a:t>
            </a:r>
            <a:endParaRPr lang="en-US" altLang="cs-CZ" dirty="0"/>
          </a:p>
        </p:txBody>
      </p:sp>
      <p:sp>
        <p:nvSpPr>
          <p:cNvPr id="103427" name="Rectangle 3">
            <a:extLst>
              <a:ext uri="{FF2B5EF4-FFF2-40B4-BE49-F238E27FC236}">
                <a16:creationId xmlns:a16="http://schemas.microsoft.com/office/drawing/2014/main" id="{0C73EE69-0B1D-4AB5-A6DD-4386E5A67FF6}"/>
              </a:ext>
            </a:extLst>
          </p:cNvPr>
          <p:cNvSpPr>
            <a:spLocks noGrp="1"/>
          </p:cNvSpPr>
          <p:nvPr>
            <p:ph sz="quarter" idx="1"/>
          </p:nvPr>
        </p:nvSpPr>
        <p:spPr>
          <a:xfrm>
            <a:off x="650448" y="1600201"/>
            <a:ext cx="10444899" cy="4492625"/>
          </a:xfrm>
        </p:spPr>
        <p:txBody>
          <a:bodyPr/>
          <a:lstStyle/>
          <a:p>
            <a:pPr lvl="1" eaLnBrk="1" hangingPunct="1">
              <a:lnSpc>
                <a:spcPct val="150000"/>
              </a:lnSpc>
            </a:pPr>
            <a:r>
              <a:rPr lang="cs-CZ" altLang="cs-CZ" sz="2800" dirty="0"/>
              <a:t>Vyšší samostatná forma elektronizace, nejde o náhradu</a:t>
            </a:r>
          </a:p>
          <a:p>
            <a:pPr lvl="1" eaLnBrk="1" hangingPunct="1">
              <a:lnSpc>
                <a:spcPct val="150000"/>
              </a:lnSpc>
            </a:pPr>
            <a:r>
              <a:rPr lang="cs-CZ" altLang="cs-CZ" sz="2800" dirty="0"/>
              <a:t>Zaknihovaný cenný papír se považuje za věc v právním smyslu (§ 489)</a:t>
            </a:r>
          </a:p>
          <a:p>
            <a:pPr lvl="1" eaLnBrk="1" hangingPunct="1">
              <a:lnSpc>
                <a:spcPct val="150000"/>
              </a:lnSpc>
            </a:pPr>
            <a:r>
              <a:rPr lang="cs-CZ" altLang="cs-CZ" sz="2800" dirty="0"/>
              <a:t>Věcí je vše, co je rozdílné od osoby a slouží potřebě lidí.</a:t>
            </a:r>
          </a:p>
          <a:p>
            <a:pPr lvl="1" eaLnBrk="1" hangingPunct="1">
              <a:lnSpc>
                <a:spcPct val="150000"/>
              </a:lnSpc>
            </a:pPr>
            <a:r>
              <a:rPr lang="cs-CZ" altLang="cs-CZ" sz="2800" dirty="0"/>
              <a:t>Zatímco předchozí úprava (§ 1 odst. 2 </a:t>
            </a:r>
            <a:r>
              <a:rPr lang="cs-CZ" altLang="cs-CZ" sz="2800" dirty="0" err="1"/>
              <a:t>CenP</a:t>
            </a:r>
            <a:r>
              <a:rPr lang="cs-CZ" altLang="cs-CZ" sz="2800" dirty="0"/>
              <a:t>) pro úpravu zaknihovaných cenných papírů používala ustanovení o věcech movitých, za věci v právním smyslu je nepovažovala</a:t>
            </a:r>
          </a:p>
          <a:p>
            <a:pPr marL="324000" lvl="1" indent="0" eaLnBrk="1" hangingPunct="1">
              <a:lnSpc>
                <a:spcPct val="150000"/>
              </a:lnSpc>
              <a:buNone/>
            </a:pPr>
            <a:endParaRPr lang="cs-CZ" altLang="cs-CZ"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1D589A8-2C39-4B59-8F7F-49A1B0C01E5E}"/>
              </a:ext>
            </a:extLst>
          </p:cNvPr>
          <p:cNvSpPr>
            <a:spLocks noGrp="1" noChangeArrowheads="1"/>
          </p:cNvSpPr>
          <p:nvPr>
            <p:ph type="title"/>
          </p:nvPr>
        </p:nvSpPr>
        <p:spPr>
          <a:xfrm>
            <a:off x="720000" y="341906"/>
            <a:ext cx="10753200" cy="715617"/>
          </a:xfrm>
        </p:spPr>
        <p:txBody>
          <a:bodyPr>
            <a:normAutofit fontScale="90000"/>
          </a:bodyPr>
          <a:lstStyle/>
          <a:p>
            <a:pPr fontAlgn="auto">
              <a:spcAft>
                <a:spcPts val="0"/>
              </a:spcAft>
              <a:defRPr/>
            </a:pPr>
            <a:r>
              <a:rPr lang="cs-CZ" dirty="0"/>
              <a:t>Zaknihované cenné papíry nejsou cenné papíry!</a:t>
            </a:r>
            <a:endParaRPr lang="en-US" dirty="0"/>
          </a:p>
        </p:txBody>
      </p:sp>
      <p:sp>
        <p:nvSpPr>
          <p:cNvPr id="105475" name="Rectangle 3">
            <a:extLst>
              <a:ext uri="{FF2B5EF4-FFF2-40B4-BE49-F238E27FC236}">
                <a16:creationId xmlns:a16="http://schemas.microsoft.com/office/drawing/2014/main" id="{51F918DB-FD0A-42DB-A3CE-06C52193A942}"/>
              </a:ext>
            </a:extLst>
          </p:cNvPr>
          <p:cNvSpPr>
            <a:spLocks noGrp="1"/>
          </p:cNvSpPr>
          <p:nvPr>
            <p:ph sz="quarter" idx="1"/>
          </p:nvPr>
        </p:nvSpPr>
        <p:spPr>
          <a:xfrm>
            <a:off x="617622" y="1138989"/>
            <a:ext cx="10639658" cy="5190692"/>
          </a:xfrm>
        </p:spPr>
        <p:txBody>
          <a:bodyPr/>
          <a:lstStyle/>
          <a:p>
            <a:pPr eaLnBrk="1" hangingPunct="1"/>
            <a:r>
              <a:rPr lang="cs-CZ" altLang="cs-CZ" dirty="0"/>
              <a:t>Zaknihované cenné papíry nejsou CP se zvláštní podobou, ale zvláštní věci nehmotné podstaty, na něž se zásadně použije ustanovení o CP, pokud to nevylučuje jejich povaha. </a:t>
            </a:r>
          </a:p>
          <a:p>
            <a:pPr eaLnBrk="1" hangingPunct="1"/>
            <a:r>
              <a:rPr lang="cs-CZ" altLang="cs-CZ" dirty="0"/>
              <a:t>Cennými papíry </a:t>
            </a:r>
            <a:r>
              <a:rPr lang="cs-CZ" altLang="cs-CZ" b="1" dirty="0"/>
              <a:t>toliko listinné CP</a:t>
            </a:r>
            <a:r>
              <a:rPr lang="cs-CZ" altLang="cs-CZ" dirty="0"/>
              <a:t>. </a:t>
            </a:r>
          </a:p>
          <a:p>
            <a:pPr lvl="1"/>
            <a:r>
              <a:rPr lang="cs-CZ" altLang="cs-CZ" sz="1800" dirty="0"/>
              <a:t>§</a:t>
            </a:r>
            <a:r>
              <a:rPr lang="cs-CZ" sz="1800" dirty="0"/>
              <a:t>115 </a:t>
            </a:r>
            <a:r>
              <a:rPr lang="cs-CZ" sz="1800" dirty="0" err="1"/>
              <a:t>ZiSiF</a:t>
            </a:r>
            <a:r>
              <a:rPr lang="cs-CZ" sz="1800" dirty="0"/>
              <a:t> „Podílový list je cenný papír nebo zaknihovaný cenný papír“</a:t>
            </a:r>
          </a:p>
          <a:p>
            <a:pPr lvl="1"/>
            <a:r>
              <a:rPr lang="cs-CZ" altLang="cs-CZ" sz="2400" dirty="0"/>
              <a:t>Nekorektní dikce § 525 OZ: nejde o nahrazení cenného papíru!!!</a:t>
            </a:r>
            <a:endParaRPr lang="cs-CZ" altLang="cs-CZ" sz="2800" dirty="0"/>
          </a:p>
          <a:p>
            <a:pPr eaLnBrk="1" hangingPunct="1"/>
            <a:r>
              <a:rPr lang="cs-CZ" altLang="cs-CZ" dirty="0"/>
              <a:t>Za</a:t>
            </a:r>
            <a:r>
              <a:rPr lang="en-US" altLang="cs-CZ" dirty="0" err="1"/>
              <a:t>knihovaný</a:t>
            </a:r>
            <a:r>
              <a:rPr lang="en-US" altLang="cs-CZ" dirty="0"/>
              <a:t> </a:t>
            </a:r>
            <a:r>
              <a:rPr lang="en-US" altLang="cs-CZ" dirty="0" err="1"/>
              <a:t>cenný</a:t>
            </a:r>
            <a:r>
              <a:rPr lang="en-US" altLang="cs-CZ" dirty="0"/>
              <a:t> </a:t>
            </a:r>
            <a:r>
              <a:rPr lang="en-US" altLang="cs-CZ" dirty="0" err="1"/>
              <a:t>papír</a:t>
            </a:r>
            <a:r>
              <a:rPr lang="en-US" altLang="cs-CZ" dirty="0"/>
              <a:t> je </a:t>
            </a:r>
            <a:r>
              <a:rPr lang="en-US" altLang="cs-CZ" dirty="0" err="1"/>
              <a:t>veden</a:t>
            </a:r>
            <a:r>
              <a:rPr lang="en-US" altLang="cs-CZ" dirty="0"/>
              <a:t> v </a:t>
            </a:r>
            <a:r>
              <a:rPr lang="en-US" altLang="cs-CZ" b="1" dirty="0" err="1"/>
              <a:t>centrální</a:t>
            </a:r>
            <a:r>
              <a:rPr lang="en-US" altLang="cs-CZ" b="1" dirty="0"/>
              <a:t> </a:t>
            </a:r>
            <a:r>
              <a:rPr lang="en-US" altLang="cs-CZ" b="1" dirty="0" err="1"/>
              <a:t>evidenci</a:t>
            </a:r>
            <a:r>
              <a:rPr lang="en-US" altLang="cs-CZ" b="1" dirty="0"/>
              <a:t> </a:t>
            </a:r>
            <a:r>
              <a:rPr lang="en-US" altLang="cs-CZ" b="1" dirty="0" err="1"/>
              <a:t>zaknihovaných</a:t>
            </a:r>
            <a:r>
              <a:rPr lang="en-US" altLang="cs-CZ" b="1" dirty="0"/>
              <a:t> </a:t>
            </a:r>
            <a:r>
              <a:rPr lang="en-US" altLang="cs-CZ" b="1" dirty="0" err="1"/>
              <a:t>cenných</a:t>
            </a:r>
            <a:r>
              <a:rPr lang="en-US" altLang="cs-CZ" b="1" dirty="0"/>
              <a:t> </a:t>
            </a:r>
            <a:r>
              <a:rPr lang="en-US" altLang="cs-CZ" b="1" dirty="0" err="1"/>
              <a:t>papírů</a:t>
            </a:r>
            <a:r>
              <a:rPr lang="en-US" altLang="cs-CZ" b="1" dirty="0"/>
              <a:t>, </a:t>
            </a:r>
            <a:r>
              <a:rPr lang="en-US" altLang="cs-CZ" dirty="0" err="1"/>
              <a:t>nestanoví</a:t>
            </a:r>
            <a:r>
              <a:rPr lang="en-US" altLang="cs-CZ" dirty="0"/>
              <a:t>-li </a:t>
            </a:r>
            <a:r>
              <a:rPr lang="en-US" altLang="cs-CZ" dirty="0" err="1"/>
              <a:t>právní</a:t>
            </a:r>
            <a:r>
              <a:rPr lang="en-US" altLang="cs-CZ" dirty="0"/>
              <a:t> </a:t>
            </a:r>
            <a:r>
              <a:rPr lang="en-US" altLang="cs-CZ" dirty="0" err="1"/>
              <a:t>předpis</a:t>
            </a:r>
            <a:r>
              <a:rPr lang="en-US" altLang="cs-CZ" dirty="0"/>
              <a:t> </a:t>
            </a:r>
            <a:r>
              <a:rPr lang="en-US" altLang="cs-CZ" dirty="0" err="1"/>
              <a:t>jinak</a:t>
            </a:r>
            <a:r>
              <a:rPr lang="en-US" altLang="cs-CZ" dirty="0"/>
              <a:t>.</a:t>
            </a:r>
            <a:endParaRPr lang="cs-CZ" altLang="cs-CZ" dirty="0"/>
          </a:p>
          <a:p>
            <a:pPr eaLnBrk="1" hangingPunct="1"/>
            <a:r>
              <a:rPr lang="cs-CZ" altLang="cs-CZ" dirty="0"/>
              <a:t>Evidenci vede: CD, OCP, investiční společnosti a ČNB</a:t>
            </a:r>
          </a:p>
        </p:txBody>
      </p:sp>
    </p:spTree>
    <p:extLst>
      <p:ext uri="{BB962C8B-B14F-4D97-AF65-F5344CB8AC3E}">
        <p14:creationId xmlns:p14="http://schemas.microsoft.com/office/powerpoint/2010/main" val="2190189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10172A79-A49F-4872-9C84-28EBC7D9D0B6}"/>
              </a:ext>
            </a:extLst>
          </p:cNvPr>
          <p:cNvSpPr>
            <a:spLocks noGrp="1"/>
          </p:cNvSpPr>
          <p:nvPr>
            <p:ph type="title"/>
          </p:nvPr>
        </p:nvSpPr>
        <p:spPr>
          <a:xfrm>
            <a:off x="720000" y="135172"/>
            <a:ext cx="10753200" cy="630001"/>
          </a:xfrm>
        </p:spPr>
        <p:txBody>
          <a:bodyPr/>
          <a:lstStyle/>
          <a:p>
            <a:pPr eaLnBrk="1" hangingPunct="1"/>
            <a:r>
              <a:rPr lang="cs-CZ" altLang="cs-CZ" dirty="0"/>
              <a:t>Aplikace ustanovení o CP</a:t>
            </a:r>
            <a:endParaRPr lang="en-US" altLang="cs-CZ" dirty="0"/>
          </a:p>
        </p:txBody>
      </p:sp>
      <p:sp>
        <p:nvSpPr>
          <p:cNvPr id="107523" name="Rectangle 3">
            <a:extLst>
              <a:ext uri="{FF2B5EF4-FFF2-40B4-BE49-F238E27FC236}">
                <a16:creationId xmlns:a16="http://schemas.microsoft.com/office/drawing/2014/main" id="{E66D5641-9E79-4A2A-9368-A0D17A303EC4}"/>
              </a:ext>
            </a:extLst>
          </p:cNvPr>
          <p:cNvSpPr>
            <a:spLocks noGrp="1"/>
          </p:cNvSpPr>
          <p:nvPr>
            <p:ph sz="quarter" idx="1"/>
          </p:nvPr>
        </p:nvSpPr>
        <p:spPr>
          <a:xfrm>
            <a:off x="480767" y="930442"/>
            <a:ext cx="10831398" cy="5162385"/>
          </a:xfrm>
        </p:spPr>
        <p:txBody>
          <a:bodyPr/>
          <a:lstStyle/>
          <a:p>
            <a:pPr eaLnBrk="1" hangingPunct="1"/>
            <a:r>
              <a:rPr lang="cs-CZ" altLang="cs-CZ" sz="2400" dirty="0"/>
              <a:t>§ 525 odst. 2 – falešná dichotomie?</a:t>
            </a:r>
          </a:p>
          <a:p>
            <a:pPr eaLnBrk="1" hangingPunct="1"/>
            <a:r>
              <a:rPr lang="cs-CZ" altLang="cs-CZ" sz="2400" dirty="0"/>
              <a:t>Ustanovení o CP se použijí i na zaknihované cenné papíry, ledaže to vylučuje jejich povaha, tento zákon nebo jiný právní předpis.</a:t>
            </a:r>
          </a:p>
          <a:p>
            <a:pPr eaLnBrk="1" hangingPunct="1"/>
            <a:r>
              <a:rPr lang="cs-CZ" altLang="cs-CZ" sz="2400" dirty="0"/>
              <a:t>o „ustanoveních o cenných papírech“, nikoli o „ustanoveních OZ o cenných papírech“</a:t>
            </a:r>
          </a:p>
          <a:p>
            <a:pPr eaLnBrk="1" hangingPunct="1"/>
            <a:r>
              <a:rPr lang="cs-CZ" altLang="cs-CZ" sz="2400" dirty="0"/>
              <a:t>Závěr: i ustanovení zvláštních právních předpisů upravujících pojmenované cenné papíry je třeba použít na pojmenované zaknihované cenné papíry, pokud to povaha (pojmenovaných) zaknihovaných cenných papírů, OZ nebo tento zvláštní předpis nevylučuje.</a:t>
            </a:r>
          </a:p>
        </p:txBody>
      </p:sp>
    </p:spTree>
    <p:extLst>
      <p:ext uri="{BB962C8B-B14F-4D97-AF65-F5344CB8AC3E}">
        <p14:creationId xmlns:p14="http://schemas.microsoft.com/office/powerpoint/2010/main" val="2935667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a:t>Motivace k zaknihování - veřejné zakázky</a:t>
            </a:r>
            <a:r>
              <a:rPr lang="cs-CZ" altLang="cs-CZ" dirty="0">
                <a:solidFill>
                  <a:srgbClr val="7B9899"/>
                </a:solidFill>
              </a:rPr>
              <a:t>	</a:t>
            </a:r>
            <a:endParaRPr lang="en-US" altLang="cs-CZ" dirty="0">
              <a:solidFill>
                <a:srgbClr val="7B9899"/>
              </a:solidFill>
            </a:endParaRPr>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720001" y="1548063"/>
            <a:ext cx="9980084" cy="4608263"/>
          </a:xfrm>
        </p:spPr>
        <p:txBody>
          <a:bodyPr/>
          <a:lstStyle/>
          <a:p>
            <a:pPr algn="just" eaLnBrk="1" hangingPunct="1"/>
            <a:r>
              <a:rPr lang="cs-CZ" altLang="cs-CZ" dirty="0"/>
              <a:t>§ 48 odst.  7 </a:t>
            </a:r>
            <a:r>
              <a:rPr lang="cs-CZ" altLang="cs-CZ" dirty="0" err="1"/>
              <a:t>ZVeřZ</a:t>
            </a:r>
            <a:endParaRPr lang="cs-CZ" altLang="cs-CZ" dirty="0"/>
          </a:p>
          <a:p>
            <a:pPr algn="just" eaLnBrk="1" hangingPunct="1"/>
            <a:r>
              <a:rPr lang="cs-CZ" dirty="0"/>
              <a:t>Zadavatel může vyloučit účastníka zadávacího řízení, který je akciovou společností nebo má právní formu obdobnou akciové společnosti a nemá vydány výlučně zaknihované akcie.</a:t>
            </a:r>
            <a:endParaRPr lang="cs-CZ" altLang="cs-CZ" dirty="0"/>
          </a:p>
          <a:p>
            <a:pPr lvl="1" algn="just" eaLnBrk="1" hangingPunct="1"/>
            <a:r>
              <a:rPr lang="cs-CZ" altLang="cs-CZ" sz="2500" dirty="0"/>
              <a:t>Odst. 9 – může nebo musí?</a:t>
            </a:r>
          </a:p>
          <a:p>
            <a:pPr lvl="1" algn="just" eaLnBrk="1" hangingPunct="1"/>
            <a:endParaRPr lang="cs-CZ" altLang="cs-CZ" sz="2500" dirty="0"/>
          </a:p>
          <a:p>
            <a:pPr lvl="1" algn="just" eaLnBrk="1" hangingPunct="1"/>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spTree>
    <p:extLst>
      <p:ext uri="{BB962C8B-B14F-4D97-AF65-F5344CB8AC3E}">
        <p14:creationId xmlns:p14="http://schemas.microsoft.com/office/powerpoint/2010/main" val="328646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6FA9FD7B-B9EB-4164-866C-51AE32909CE2}"/>
              </a:ext>
            </a:extLst>
          </p:cNvPr>
          <p:cNvSpPr>
            <a:spLocks noGrp="1"/>
          </p:cNvSpPr>
          <p:nvPr>
            <p:ph type="title"/>
          </p:nvPr>
        </p:nvSpPr>
        <p:spPr>
          <a:xfrm>
            <a:off x="720000" y="262393"/>
            <a:ext cx="10753200" cy="502781"/>
          </a:xfrm>
        </p:spPr>
        <p:txBody>
          <a:bodyPr/>
          <a:lstStyle/>
          <a:p>
            <a:pPr eaLnBrk="1" hangingPunct="1"/>
            <a:r>
              <a:rPr lang="cs-CZ" altLang="cs-CZ" dirty="0"/>
              <a:t>Z minula: Emisní teorie</a:t>
            </a:r>
            <a:endParaRPr lang="en-US" altLang="cs-CZ" dirty="0"/>
          </a:p>
        </p:txBody>
      </p:sp>
      <p:sp>
        <p:nvSpPr>
          <p:cNvPr id="103427" name="Rectangle 3">
            <a:extLst>
              <a:ext uri="{FF2B5EF4-FFF2-40B4-BE49-F238E27FC236}">
                <a16:creationId xmlns:a16="http://schemas.microsoft.com/office/drawing/2014/main" id="{0C73EE69-0B1D-4AB5-A6DD-4386E5A67FF6}"/>
              </a:ext>
            </a:extLst>
          </p:cNvPr>
          <p:cNvSpPr>
            <a:spLocks noGrp="1"/>
          </p:cNvSpPr>
          <p:nvPr>
            <p:ph sz="quarter" idx="1"/>
          </p:nvPr>
        </p:nvSpPr>
        <p:spPr>
          <a:xfrm>
            <a:off x="184484" y="842211"/>
            <a:ext cx="11855116" cy="5911515"/>
          </a:xfrm>
        </p:spPr>
        <p:txBody>
          <a:bodyPr/>
          <a:lstStyle/>
          <a:p>
            <a:pPr lvl="1" eaLnBrk="1" hangingPunct="1">
              <a:lnSpc>
                <a:spcPct val="150000"/>
              </a:lnSpc>
            </a:pPr>
            <a:r>
              <a:rPr lang="cs-CZ" altLang="cs-CZ" sz="2800" dirty="0"/>
              <a:t>Smluvní</a:t>
            </a:r>
          </a:p>
          <a:p>
            <a:pPr lvl="1" eaLnBrk="1" hangingPunct="1">
              <a:lnSpc>
                <a:spcPct val="150000"/>
              </a:lnSpc>
            </a:pPr>
            <a:r>
              <a:rPr lang="cs-CZ" altLang="cs-CZ" sz="2800" dirty="0"/>
              <a:t>Kreační</a:t>
            </a:r>
          </a:p>
          <a:p>
            <a:pPr lvl="1" eaLnBrk="1" hangingPunct="1">
              <a:lnSpc>
                <a:spcPct val="150000"/>
              </a:lnSpc>
            </a:pPr>
            <a:r>
              <a:rPr lang="cs-CZ" altLang="cs-CZ" sz="2800" dirty="0"/>
              <a:t>Teorie domnělých práv </a:t>
            </a:r>
          </a:p>
          <a:p>
            <a:pPr lvl="2">
              <a:lnSpc>
                <a:spcPct val="150000"/>
              </a:lnSpc>
            </a:pPr>
            <a:r>
              <a:rPr lang="cs-CZ" altLang="cs-CZ" dirty="0"/>
              <a:t>Integrace kreační a smluvní teorie</a:t>
            </a:r>
          </a:p>
          <a:p>
            <a:pPr lvl="2"/>
            <a:r>
              <a:rPr lang="cs-CZ" altLang="cs-CZ" dirty="0"/>
              <a:t>Dominující v současné doktríně</a:t>
            </a:r>
          </a:p>
          <a:p>
            <a:pPr>
              <a:buNone/>
            </a:pPr>
            <a:r>
              <a:rPr lang="cs-CZ" altLang="cs-CZ" sz="2400" dirty="0"/>
              <a:t>	</a:t>
            </a:r>
            <a:r>
              <a:rPr lang="cs-CZ" altLang="cs-CZ" sz="1800" dirty="0"/>
              <a:t>Nesprávný náhled NS, dle kterého je </a:t>
            </a:r>
            <a:r>
              <a:rPr lang="cs-CZ" altLang="cs-CZ" sz="1800" i="1" dirty="0"/>
              <a:t>„všeobecně zastáván názor, že kreační teorie ovládá i směnečné jednotné, respektive unifikované zákony, vydané na základě ženevských úmluv z roku 1930“</a:t>
            </a:r>
            <a:r>
              <a:rPr lang="cs-CZ" altLang="cs-CZ" sz="1800" dirty="0"/>
              <a:t> (srov. NS 29 Odo 574/2006)</a:t>
            </a:r>
          </a:p>
          <a:p>
            <a:pPr>
              <a:buNone/>
            </a:pPr>
            <a:r>
              <a:rPr lang="cs-CZ" altLang="cs-CZ" sz="1800" dirty="0"/>
              <a:t>	§ 520 II </a:t>
            </a:r>
            <a:r>
              <a:rPr lang="cs-CZ" sz="1800" dirty="0"/>
              <a:t>Cenný papír je vydán dnem, kdy splňuje náležitosti stanovené pro něj zákonem nebo jiným právním předpisem a kdy se stanoveným způsobem stane majetkem prvého nabyvatele.</a:t>
            </a:r>
          </a:p>
          <a:p>
            <a:pPr>
              <a:buNone/>
            </a:pPr>
            <a:r>
              <a:rPr lang="cs-CZ" altLang="cs-CZ" sz="1800" dirty="0"/>
              <a:t>	§ 521 I </a:t>
            </a:r>
            <a:r>
              <a:rPr lang="cs-CZ" sz="1800" dirty="0"/>
              <a:t>Byl-li nabyvatel v dobré víře, že nabývá řádně vydaný cenný papír, je vydán</a:t>
            </a:r>
            <a:r>
              <a:rPr lang="cs-CZ" sz="1800" b="1" dirty="0"/>
              <a:t> i přesto</a:t>
            </a:r>
            <a:r>
              <a:rPr lang="cs-CZ" sz="1800" dirty="0"/>
              <a:t>, že nebyly dodrženy náležitosti postupu při vydání cenného papíru nebo že se cenný papír nestal vlastnictvím prvního nabyvatele stanoveným způsobem.</a:t>
            </a:r>
            <a:endParaRPr lang="cs-CZ" altLang="cs-CZ" sz="1800" dirty="0"/>
          </a:p>
        </p:txBody>
      </p:sp>
    </p:spTree>
    <p:extLst>
      <p:ext uri="{BB962C8B-B14F-4D97-AF65-F5344CB8AC3E}">
        <p14:creationId xmlns:p14="http://schemas.microsoft.com/office/powerpoint/2010/main" val="63070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fontAlgn="auto">
              <a:spcAft>
                <a:spcPts val="0"/>
              </a:spcAft>
              <a:defRPr/>
            </a:pPr>
            <a:r>
              <a:rPr lang="cs-CZ" dirty="0"/>
              <a:t>Zaknihovaný cenný papír - znaky</a:t>
            </a:r>
            <a:endParaRPr lang="en-US" dirty="0"/>
          </a:p>
        </p:txBody>
      </p:sp>
      <p:sp>
        <p:nvSpPr>
          <p:cNvPr id="50179" name="Rectangle 3"/>
          <p:cNvSpPr>
            <a:spLocks noGrp="1" noChangeArrowheads="1"/>
          </p:cNvSpPr>
          <p:nvPr>
            <p:ph sz="quarter" idx="1"/>
          </p:nvPr>
        </p:nvSpPr>
        <p:spPr>
          <a:xfrm>
            <a:off x="810126" y="1989221"/>
            <a:ext cx="10663074" cy="4103605"/>
          </a:xfrm>
        </p:spPr>
        <p:txBody>
          <a:bodyPr/>
          <a:lstStyle/>
          <a:p>
            <a:pPr marL="72000" indent="0">
              <a:lnSpc>
                <a:spcPct val="80000"/>
              </a:lnSpc>
              <a:buNone/>
            </a:pPr>
            <a:r>
              <a:rPr lang="cs-CZ" dirty="0"/>
              <a:t>1) cenné právo zapsané do příslušné evidence (centrální a částečně i samostatná evidence podle § 92 a 93 ZPKT);</a:t>
            </a:r>
          </a:p>
          <a:p>
            <a:pPr marL="72000" indent="0">
              <a:lnSpc>
                <a:spcPct val="80000"/>
              </a:lnSpc>
              <a:buNone/>
            </a:pPr>
            <a:endParaRPr lang="cs-CZ" dirty="0"/>
          </a:p>
          <a:p>
            <a:pPr marL="72000" indent="0">
              <a:lnSpc>
                <a:spcPct val="80000"/>
              </a:lnSpc>
              <a:buNone/>
            </a:pPr>
            <a:endParaRPr lang="cs-CZ" dirty="0"/>
          </a:p>
          <a:p>
            <a:pPr marL="72000" indent="0">
              <a:lnSpc>
                <a:spcPct val="80000"/>
              </a:lnSpc>
              <a:buNone/>
            </a:pPr>
            <a:r>
              <a:rPr lang="cs-CZ" dirty="0"/>
              <a:t>2) právo lze převést pouze záznamem v této evidenci; </a:t>
            </a:r>
          </a:p>
          <a:p>
            <a:pPr marL="72000" indent="0">
              <a:lnSpc>
                <a:spcPct val="80000"/>
              </a:lnSpc>
              <a:buNone/>
            </a:pPr>
            <a:endParaRPr lang="cs-CZ" dirty="0"/>
          </a:p>
          <a:p>
            <a:pPr marL="72000" indent="0">
              <a:lnSpc>
                <a:spcPct val="80000"/>
              </a:lnSpc>
              <a:buNone/>
            </a:pPr>
            <a:endParaRPr lang="cs-CZ" dirty="0"/>
          </a:p>
          <a:p>
            <a:pPr marL="72000" indent="0">
              <a:lnSpc>
                <a:spcPct val="80000"/>
              </a:lnSpc>
              <a:buNone/>
            </a:pPr>
            <a:r>
              <a:rPr lang="cs-CZ" dirty="0"/>
              <a:t>3) právo ze </a:t>
            </a:r>
            <a:r>
              <a:rPr lang="cs-CZ" dirty="0" err="1"/>
              <a:t>ZakCP</a:t>
            </a:r>
            <a:r>
              <a:rPr lang="cs-CZ" dirty="0"/>
              <a:t> musí materiálně odpovídat právům u cenných papírů (majetkové soukromé právo).</a:t>
            </a:r>
          </a:p>
          <a:p>
            <a:pPr marL="72000" indent="0">
              <a:lnSpc>
                <a:spcPct val="80000"/>
              </a:lnSpc>
              <a:buNone/>
            </a:pPr>
            <a:endParaRPr lang="cs-CZ" altLang="cs-CZ" sz="2400" b="1" dirty="0"/>
          </a:p>
        </p:txBody>
      </p:sp>
    </p:spTree>
    <p:extLst>
      <p:ext uri="{BB962C8B-B14F-4D97-AF65-F5344CB8AC3E}">
        <p14:creationId xmlns:p14="http://schemas.microsoft.com/office/powerpoint/2010/main" val="2435692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720000" y="152400"/>
            <a:ext cx="10753200" cy="834189"/>
          </a:xfrm>
        </p:spPr>
        <p:txBody>
          <a:bodyPr/>
          <a:lstStyle/>
          <a:p>
            <a:pPr eaLnBrk="1" hangingPunct="1"/>
            <a:r>
              <a:rPr lang="cs-CZ" altLang="cs-CZ" dirty="0"/>
              <a:t>Evidence </a:t>
            </a:r>
            <a:r>
              <a:rPr lang="cs-CZ" altLang="cs-CZ" dirty="0" err="1"/>
              <a:t>ZakCP</a:t>
            </a:r>
            <a:r>
              <a:rPr lang="cs-CZ" altLang="cs-CZ" dirty="0"/>
              <a:t> v českém právu</a:t>
            </a:r>
            <a:endParaRPr lang="en-US" altLang="cs-CZ" dirty="0"/>
          </a:p>
        </p:txBody>
      </p:sp>
      <p:sp>
        <p:nvSpPr>
          <p:cNvPr id="52227" name="Rectangle 3"/>
          <p:cNvSpPr>
            <a:spLocks noGrp="1" noChangeArrowheads="1"/>
          </p:cNvSpPr>
          <p:nvPr>
            <p:ph sz="quarter" idx="1"/>
          </p:nvPr>
        </p:nvSpPr>
        <p:spPr>
          <a:xfrm>
            <a:off x="521259" y="1168400"/>
            <a:ext cx="10753199" cy="5689601"/>
          </a:xfrm>
        </p:spPr>
        <p:txBody>
          <a:bodyPr/>
          <a:lstStyle/>
          <a:p>
            <a:pPr>
              <a:lnSpc>
                <a:spcPct val="100000"/>
              </a:lnSpc>
            </a:pPr>
            <a:r>
              <a:rPr lang="cs-CZ" sz="3000" dirty="0" err="1"/>
              <a:t>ZakCP</a:t>
            </a:r>
            <a:r>
              <a:rPr lang="cs-CZ" sz="3000" dirty="0"/>
              <a:t> primárně v centrální evidenci: evidence zaknihovaných cenných papírů, kterou vede podle českého práva centrální depozitář nebo zahraniční centrální depozitář.</a:t>
            </a:r>
            <a:endParaRPr lang="cs-CZ" altLang="cs-CZ" sz="3000" dirty="0"/>
          </a:p>
          <a:p>
            <a:pPr>
              <a:lnSpc>
                <a:spcPct val="100000"/>
              </a:lnSpc>
            </a:pPr>
            <a:endParaRPr lang="cs-CZ" sz="3000" dirty="0"/>
          </a:p>
          <a:p>
            <a:pPr>
              <a:lnSpc>
                <a:spcPct val="100000"/>
              </a:lnSpc>
            </a:pPr>
            <a:r>
              <a:rPr lang="cs-CZ" sz="3000" dirty="0" err="1"/>
              <a:t>ZakCP</a:t>
            </a:r>
            <a:r>
              <a:rPr lang="cs-CZ" sz="3000" dirty="0"/>
              <a:t> </a:t>
            </a:r>
            <a:r>
              <a:rPr lang="cs-CZ" sz="3000" b="1" dirty="0"/>
              <a:t>mimo</a:t>
            </a:r>
            <a:r>
              <a:rPr lang="cs-CZ" sz="3000" dirty="0"/>
              <a:t> centrální evidenci:</a:t>
            </a:r>
          </a:p>
          <a:p>
            <a:pPr lvl="1"/>
            <a:r>
              <a:rPr lang="cs-CZ" sz="3000" dirty="0"/>
              <a:t>zaknihované cenné papíry kolektivního investování (podílové listy, investiční akcie), </a:t>
            </a:r>
          </a:p>
          <a:p>
            <a:pPr lvl="1"/>
            <a:r>
              <a:rPr lang="cs-CZ" sz="3000" dirty="0"/>
              <a:t>zaknihované cenné papíry vedené v evidenci České národní banky (krátkodobé dluhopisy)</a:t>
            </a:r>
          </a:p>
          <a:p>
            <a:pPr lvl="1"/>
            <a:r>
              <a:rPr lang="cs-CZ" sz="3000" dirty="0"/>
              <a:t>zaknihované státní dluhopisy vedené v evidenci Ministerstva financí České republiky.</a:t>
            </a:r>
          </a:p>
          <a:p>
            <a:pPr lvl="1"/>
            <a:r>
              <a:rPr lang="cs-CZ" altLang="cs-CZ" sz="3000" dirty="0"/>
              <a:t>evidence imobilizovaných u CD, </a:t>
            </a:r>
            <a:r>
              <a:rPr lang="cs-CZ" altLang="cs-CZ" sz="3000" dirty="0" err="1"/>
              <a:t>zCD</a:t>
            </a:r>
            <a:r>
              <a:rPr lang="cs-CZ" altLang="cs-CZ" sz="3000" dirty="0"/>
              <a:t> a ČNB</a:t>
            </a:r>
          </a:p>
        </p:txBody>
      </p:sp>
    </p:spTree>
    <p:extLst>
      <p:ext uri="{BB962C8B-B14F-4D97-AF65-F5344CB8AC3E}">
        <p14:creationId xmlns:p14="http://schemas.microsoft.com/office/powerpoint/2010/main" val="2723588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825625" y="228601"/>
            <a:ext cx="8534400" cy="608013"/>
          </a:xfrm>
        </p:spPr>
        <p:txBody>
          <a:bodyPr/>
          <a:lstStyle/>
          <a:p>
            <a:pPr eaLnBrk="1" hangingPunct="1"/>
            <a:r>
              <a:rPr lang="cs-CZ" altLang="cs-CZ"/>
              <a:t>        Centrální depozitář </a:t>
            </a:r>
            <a:endParaRPr lang="en-US" altLang="cs-CZ"/>
          </a:p>
        </p:txBody>
      </p:sp>
      <p:sp>
        <p:nvSpPr>
          <p:cNvPr id="60419" name="Rectangle 3"/>
          <p:cNvSpPr>
            <a:spLocks noGrp="1" noChangeArrowheads="1"/>
          </p:cNvSpPr>
          <p:nvPr>
            <p:ph sz="quarter" idx="1"/>
          </p:nvPr>
        </p:nvSpPr>
        <p:spPr>
          <a:xfrm>
            <a:off x="657727" y="1268414"/>
            <a:ext cx="10592164" cy="5076825"/>
          </a:xfrm>
        </p:spPr>
        <p:txBody>
          <a:bodyPr/>
          <a:lstStyle/>
          <a:p>
            <a:pPr eaLnBrk="1" hangingPunct="1">
              <a:lnSpc>
                <a:spcPct val="100000"/>
              </a:lnSpc>
            </a:pPr>
            <a:r>
              <a:rPr lang="cs-CZ" altLang="cs-CZ" sz="3200" dirty="0"/>
              <a:t>V ČR působí jeden centrální depozitář, povolení ČNB od roku 2009</a:t>
            </a:r>
          </a:p>
          <a:p>
            <a:pPr eaLnBrk="1" hangingPunct="1">
              <a:lnSpc>
                <a:spcPct val="100000"/>
              </a:lnSpc>
            </a:pPr>
            <a:endParaRPr lang="cs-CZ" altLang="cs-CZ" sz="3200" dirty="0"/>
          </a:p>
          <a:p>
            <a:pPr eaLnBrk="1" hangingPunct="1">
              <a:lnSpc>
                <a:spcPct val="100000"/>
              </a:lnSpc>
            </a:pPr>
            <a:r>
              <a:rPr lang="cs-CZ" altLang="cs-CZ" sz="3200" dirty="0"/>
              <a:t>Převzal centrální evidenci zaknihovaných cenných papírů od Střediska cenných papírů</a:t>
            </a:r>
          </a:p>
          <a:p>
            <a:pPr marL="72000" indent="0" eaLnBrk="1" hangingPunct="1">
              <a:lnSpc>
                <a:spcPct val="100000"/>
              </a:lnSpc>
              <a:buNone/>
            </a:pPr>
            <a:endParaRPr lang="cs-CZ" altLang="cs-CZ" sz="3200" dirty="0"/>
          </a:p>
          <a:p>
            <a:pPr eaLnBrk="1" hangingPunct="1">
              <a:lnSpc>
                <a:spcPct val="100000"/>
              </a:lnSpc>
            </a:pPr>
            <a:r>
              <a:rPr lang="cs-CZ" altLang="cs-CZ" sz="3200" dirty="0"/>
              <a:t>Legální monopol či prostor pro další depozitáře?</a:t>
            </a:r>
          </a:p>
          <a:p>
            <a:pPr eaLnBrk="1" hangingPunct="1">
              <a:lnSpc>
                <a:spcPct val="100000"/>
              </a:lnSpc>
            </a:pPr>
            <a:endParaRPr lang="cs-CZ" altLang="cs-CZ" sz="3200" dirty="0"/>
          </a:p>
          <a:p>
            <a:pPr eaLnBrk="1" hangingPunct="1">
              <a:lnSpc>
                <a:spcPct val="100000"/>
              </a:lnSpc>
            </a:pPr>
            <a:r>
              <a:rPr lang="cs-CZ" altLang="cs-CZ" sz="3200" dirty="0"/>
              <a:t>Teoreticky možná licence i pro další CD</a:t>
            </a:r>
          </a:p>
          <a:p>
            <a:pPr eaLnBrk="1" hangingPunct="1">
              <a:lnSpc>
                <a:spcPct val="80000"/>
              </a:lnSpc>
            </a:pPr>
            <a:endParaRPr lang="cs-CZ" altLang="cs-CZ" dirty="0"/>
          </a:p>
          <a:p>
            <a:pPr eaLnBrk="1" hangingPunct="1">
              <a:lnSpc>
                <a:spcPct val="80000"/>
              </a:lnSpc>
            </a:pPr>
            <a:endParaRPr lang="cs-CZ" altLang="cs-CZ" dirty="0"/>
          </a:p>
          <a:p>
            <a:pPr eaLnBrk="1" hangingPunct="1">
              <a:lnSpc>
                <a:spcPct val="80000"/>
              </a:lnSpc>
            </a:pPr>
            <a:endParaRPr lang="cs-CZ" altLang="cs-CZ" dirty="0"/>
          </a:p>
        </p:txBody>
      </p:sp>
    </p:spTree>
    <p:extLst>
      <p:ext uri="{BB962C8B-B14F-4D97-AF65-F5344CB8AC3E}">
        <p14:creationId xmlns:p14="http://schemas.microsoft.com/office/powerpoint/2010/main" val="3426824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41402" y="228601"/>
            <a:ext cx="11615972" cy="608013"/>
          </a:xfrm>
        </p:spPr>
        <p:txBody>
          <a:bodyPr/>
          <a:lstStyle/>
          <a:p>
            <a:pPr eaLnBrk="1" hangingPunct="1"/>
            <a:r>
              <a:rPr lang="cs-CZ" altLang="cs-CZ" dirty="0"/>
              <a:t>        </a:t>
            </a:r>
            <a:r>
              <a:rPr lang="cs-CZ" altLang="cs-CZ" sz="3300" dirty="0"/>
              <a:t>Evidence emise, účty vlastníka a účet zákazníků</a:t>
            </a:r>
            <a:r>
              <a:rPr lang="cs-CZ" altLang="cs-CZ" dirty="0"/>
              <a:t> </a:t>
            </a:r>
            <a:endParaRPr lang="en-US" altLang="cs-CZ" dirty="0"/>
          </a:p>
        </p:txBody>
      </p:sp>
      <p:sp>
        <p:nvSpPr>
          <p:cNvPr id="60419" name="Rectangle 3"/>
          <p:cNvSpPr>
            <a:spLocks noGrp="1" noChangeArrowheads="1"/>
          </p:cNvSpPr>
          <p:nvPr>
            <p:ph sz="quarter" idx="1"/>
          </p:nvPr>
        </p:nvSpPr>
        <p:spPr>
          <a:xfrm>
            <a:off x="657727" y="980388"/>
            <a:ext cx="10965522" cy="5649011"/>
          </a:xfrm>
        </p:spPr>
        <p:txBody>
          <a:bodyPr/>
          <a:lstStyle/>
          <a:p>
            <a:pPr>
              <a:lnSpc>
                <a:spcPct val="100000"/>
              </a:lnSpc>
            </a:pPr>
            <a:r>
              <a:rPr lang="cs-CZ" b="1" dirty="0"/>
              <a:t>Na účtu vlastníka </a:t>
            </a:r>
            <a:r>
              <a:rPr lang="cs-CZ" dirty="0"/>
              <a:t>jsou evidovány investiční nástroje toho, pro něhož byl tento účet zřízen. Vyvratitelná právní domněnka: vlastníkem investičního nástroje je osoba, na jejímž účtu vlastníka je zaknihovaný cenný papír evidován.</a:t>
            </a:r>
          </a:p>
          <a:p>
            <a:pPr>
              <a:lnSpc>
                <a:spcPct val="100000"/>
              </a:lnSpc>
            </a:pPr>
            <a:r>
              <a:rPr lang="cs-CZ" b="1" dirty="0"/>
              <a:t>Na účtu zákazníků</a:t>
            </a:r>
            <a:r>
              <a:rPr lang="cs-CZ" dirty="0"/>
              <a:t> jsou evidovány investiční nástroje osob, které investiční nástroje svěřily tomu, pro něhož byl účet zákazníků zřízen. V případě účtu zákazníků není osoba, na jejímž účtu jsou tyto investiční nástroje evidovány (OCP), není jejich vlastníkem.</a:t>
            </a:r>
          </a:p>
          <a:p>
            <a:pPr eaLnBrk="1" hangingPunct="1">
              <a:lnSpc>
                <a:spcPct val="80000"/>
              </a:lnSpc>
            </a:pPr>
            <a:r>
              <a:rPr lang="cs-CZ" altLang="cs-CZ" b="1" dirty="0"/>
              <a:t>Dvoustupňová evidence, fakticky i vícestupňová</a:t>
            </a:r>
          </a:p>
          <a:p>
            <a:pPr eaLnBrk="1" hangingPunct="1">
              <a:lnSpc>
                <a:spcPct val="80000"/>
              </a:lnSpc>
            </a:pPr>
            <a:r>
              <a:rPr lang="cs-CZ" altLang="cs-CZ" dirty="0"/>
              <a:t>Na účtu </a:t>
            </a:r>
            <a:r>
              <a:rPr lang="cs-CZ" altLang="cs-CZ" b="1" dirty="0"/>
              <a:t>zákazníka (</a:t>
            </a:r>
            <a:r>
              <a:rPr lang="cs-CZ" altLang="cs-CZ" b="1" dirty="0" err="1"/>
              <a:t>nominee</a:t>
            </a:r>
            <a:r>
              <a:rPr lang="cs-CZ" altLang="cs-CZ" b="1" dirty="0"/>
              <a:t> účet) nejsou vedeni koneční vlastníci</a:t>
            </a:r>
          </a:p>
          <a:p>
            <a:pPr eaLnBrk="1" hangingPunct="1">
              <a:lnSpc>
                <a:spcPct val="80000"/>
              </a:lnSpc>
            </a:pPr>
            <a:r>
              <a:rPr lang="cs-CZ" altLang="cs-CZ" dirty="0"/>
              <a:t>Skutečný vlastník nezjistitelný, často ani z druhého „dolního“ stupně – iluze</a:t>
            </a:r>
          </a:p>
          <a:p>
            <a:pPr eaLnBrk="1" hangingPunct="1">
              <a:lnSpc>
                <a:spcPct val="80000"/>
              </a:lnSpc>
            </a:pPr>
            <a:r>
              <a:rPr lang="cs-CZ" altLang="cs-CZ" dirty="0"/>
              <a:t>Zahraniční subjekty, </a:t>
            </a:r>
            <a:r>
              <a:rPr lang="cs-CZ" altLang="cs-CZ" dirty="0" err="1"/>
              <a:t>custodienti</a:t>
            </a:r>
            <a:r>
              <a:rPr lang="cs-CZ" altLang="cs-CZ" dirty="0"/>
              <a:t>, často mimo jurisdikci ČR</a:t>
            </a:r>
            <a:endParaRPr lang="en-US" altLang="cs-CZ" dirty="0"/>
          </a:p>
        </p:txBody>
      </p:sp>
    </p:spTree>
    <p:extLst>
      <p:ext uri="{BB962C8B-B14F-4D97-AF65-F5344CB8AC3E}">
        <p14:creationId xmlns:p14="http://schemas.microsoft.com/office/powerpoint/2010/main" val="69688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20000" y="377072"/>
            <a:ext cx="10753200" cy="631596"/>
          </a:xfrm>
        </p:spPr>
        <p:txBody>
          <a:bodyPr/>
          <a:lstStyle/>
          <a:p>
            <a:pPr eaLnBrk="1" hangingPunct="1"/>
            <a:r>
              <a:rPr lang="cs-CZ" altLang="cs-CZ" dirty="0"/>
              <a:t>Evidence emisí</a:t>
            </a:r>
            <a:endParaRPr lang="en-US" altLang="cs-CZ" dirty="0"/>
          </a:p>
        </p:txBody>
      </p:sp>
      <p:sp>
        <p:nvSpPr>
          <p:cNvPr id="24579" name="Rectangle 3"/>
          <p:cNvSpPr>
            <a:spLocks noGrp="1" noChangeArrowheads="1"/>
          </p:cNvSpPr>
          <p:nvPr>
            <p:ph sz="quarter" idx="1"/>
          </p:nvPr>
        </p:nvSpPr>
        <p:spPr>
          <a:xfrm>
            <a:off x="240145" y="1140644"/>
            <a:ext cx="11665527" cy="5717356"/>
          </a:xfrm>
        </p:spPr>
        <p:txBody>
          <a:bodyPr>
            <a:normAutofit/>
          </a:bodyPr>
          <a:lstStyle/>
          <a:p>
            <a:pPr marL="342900" indent="-342900" fontAlgn="auto">
              <a:spcAft>
                <a:spcPts val="0"/>
              </a:spcAft>
              <a:defRPr/>
            </a:pPr>
            <a:r>
              <a:rPr lang="en-US" sz="2600" dirty="0" err="1"/>
              <a:t>Centrální</a:t>
            </a:r>
            <a:r>
              <a:rPr lang="en-US" sz="2600" dirty="0"/>
              <a:t> </a:t>
            </a:r>
            <a:r>
              <a:rPr lang="en-US" sz="2600" dirty="0" err="1"/>
              <a:t>depozitář</a:t>
            </a:r>
            <a:r>
              <a:rPr lang="en-US" sz="2600" dirty="0"/>
              <a:t> </a:t>
            </a:r>
            <a:r>
              <a:rPr lang="en-US" sz="2600" dirty="0" err="1"/>
              <a:t>vede</a:t>
            </a:r>
            <a:r>
              <a:rPr lang="en-US" sz="2600" dirty="0"/>
              <a:t> </a:t>
            </a:r>
            <a:r>
              <a:rPr lang="en-US" sz="2600" dirty="0" err="1"/>
              <a:t>evidenci</a:t>
            </a:r>
            <a:r>
              <a:rPr lang="en-US" sz="2600" dirty="0"/>
              <a:t> </a:t>
            </a:r>
            <a:r>
              <a:rPr lang="en-US" sz="2600" dirty="0" err="1"/>
              <a:t>emisí</a:t>
            </a:r>
            <a:r>
              <a:rPr lang="en-US" sz="2600" dirty="0"/>
              <a:t> </a:t>
            </a:r>
            <a:r>
              <a:rPr lang="en-US" sz="2600" dirty="0" err="1"/>
              <a:t>zaknihovaných</a:t>
            </a:r>
            <a:r>
              <a:rPr lang="en-US" sz="2600" dirty="0"/>
              <a:t> </a:t>
            </a:r>
            <a:r>
              <a:rPr lang="en-US" sz="2600" dirty="0" err="1"/>
              <a:t>cenných</a:t>
            </a:r>
            <a:r>
              <a:rPr lang="en-US" sz="2600" dirty="0"/>
              <a:t> </a:t>
            </a:r>
            <a:r>
              <a:rPr lang="en-US" sz="2600" dirty="0" err="1"/>
              <a:t>papírů</a:t>
            </a:r>
            <a:r>
              <a:rPr lang="en-US" sz="2600" dirty="0"/>
              <a:t> </a:t>
            </a:r>
            <a:r>
              <a:rPr lang="en-US" sz="2600" dirty="0" err="1"/>
              <a:t>na</a:t>
            </a:r>
            <a:r>
              <a:rPr lang="en-US" sz="2600" dirty="0"/>
              <a:t> </a:t>
            </a:r>
            <a:r>
              <a:rPr lang="en-US" sz="2600" dirty="0" err="1"/>
              <a:t>základě</a:t>
            </a:r>
            <a:r>
              <a:rPr lang="en-US" sz="2600" dirty="0"/>
              <a:t> </a:t>
            </a:r>
            <a:r>
              <a:rPr lang="en-US" sz="2600" dirty="0" err="1"/>
              <a:t>smlouvy</a:t>
            </a:r>
            <a:r>
              <a:rPr lang="en-US" sz="2600" dirty="0"/>
              <a:t> s </a:t>
            </a:r>
            <a:r>
              <a:rPr lang="en-US" sz="2600" dirty="0" err="1"/>
              <a:t>emitentem</a:t>
            </a:r>
            <a:endParaRPr lang="en-US" sz="2600" dirty="0"/>
          </a:p>
          <a:p>
            <a:pPr marL="457200" indent="-457200" fontAlgn="auto">
              <a:spcAft>
                <a:spcPts val="0"/>
              </a:spcAft>
              <a:defRPr/>
            </a:pPr>
            <a:r>
              <a:rPr lang="en-US" sz="2600" dirty="0" err="1"/>
              <a:t>Centrální</a:t>
            </a:r>
            <a:r>
              <a:rPr lang="en-US" sz="2600" dirty="0"/>
              <a:t> </a:t>
            </a:r>
            <a:r>
              <a:rPr lang="en-US" sz="2600" dirty="0" err="1"/>
              <a:t>depozitář</a:t>
            </a:r>
            <a:r>
              <a:rPr lang="en-US" sz="2600" dirty="0"/>
              <a:t> </a:t>
            </a:r>
            <a:r>
              <a:rPr lang="en-US" sz="2600" dirty="0" err="1"/>
              <a:t>předá</a:t>
            </a:r>
            <a:r>
              <a:rPr lang="en-US" sz="2600" dirty="0"/>
              <a:t> </a:t>
            </a:r>
            <a:r>
              <a:rPr lang="en-US" sz="2600" dirty="0" err="1"/>
              <a:t>emitentovi</a:t>
            </a:r>
            <a:r>
              <a:rPr lang="en-US" sz="2600" dirty="0"/>
              <a:t> </a:t>
            </a:r>
            <a:r>
              <a:rPr lang="en-US" sz="2600" dirty="0" err="1"/>
              <a:t>výpis</a:t>
            </a:r>
            <a:r>
              <a:rPr lang="en-US" sz="2600" dirty="0"/>
              <a:t> z evidence </a:t>
            </a:r>
            <a:r>
              <a:rPr lang="en-US" sz="2600" dirty="0" err="1"/>
              <a:t>emise</a:t>
            </a:r>
            <a:r>
              <a:rPr lang="en-US" sz="2600" dirty="0"/>
              <a:t> </a:t>
            </a:r>
            <a:r>
              <a:rPr lang="en-US" sz="2600" dirty="0" err="1"/>
              <a:t>při</a:t>
            </a:r>
            <a:r>
              <a:rPr lang="en-US" sz="2600" dirty="0"/>
              <a:t> </a:t>
            </a:r>
            <a:r>
              <a:rPr lang="en-US" sz="2600" dirty="0" err="1"/>
              <a:t>vydání</a:t>
            </a:r>
            <a:r>
              <a:rPr lang="en-US" sz="2600" dirty="0"/>
              <a:t> </a:t>
            </a:r>
            <a:r>
              <a:rPr lang="en-US" sz="2600" dirty="0" err="1"/>
              <a:t>nebo</a:t>
            </a:r>
            <a:r>
              <a:rPr lang="en-US" sz="2600" dirty="0"/>
              <a:t> </a:t>
            </a:r>
            <a:r>
              <a:rPr lang="en-US" sz="2600" dirty="0" err="1"/>
              <a:t>zrušení</a:t>
            </a:r>
            <a:r>
              <a:rPr lang="en-US" sz="2600" dirty="0"/>
              <a:t> </a:t>
            </a:r>
            <a:r>
              <a:rPr lang="en-US" sz="2600" dirty="0" err="1"/>
              <a:t>emise</a:t>
            </a:r>
            <a:r>
              <a:rPr lang="en-US" sz="2600" dirty="0"/>
              <a:t> </a:t>
            </a:r>
            <a:r>
              <a:rPr lang="en-US" sz="2600" dirty="0" err="1"/>
              <a:t>cenného</a:t>
            </a:r>
            <a:r>
              <a:rPr lang="en-US" sz="2600" dirty="0"/>
              <a:t> </a:t>
            </a:r>
            <a:r>
              <a:rPr lang="en-US" sz="2600" dirty="0" err="1"/>
              <a:t>papíru</a:t>
            </a:r>
            <a:r>
              <a:rPr lang="en-US" sz="2600" dirty="0"/>
              <a:t> </a:t>
            </a:r>
            <a:r>
              <a:rPr lang="en-US" sz="2600" dirty="0" err="1"/>
              <a:t>nebo</a:t>
            </a:r>
            <a:r>
              <a:rPr lang="en-US" sz="2600" dirty="0"/>
              <a:t> </a:t>
            </a:r>
            <a:r>
              <a:rPr lang="en-US" sz="2600" dirty="0" err="1"/>
              <a:t>na</a:t>
            </a:r>
            <a:r>
              <a:rPr lang="en-US" sz="2600" dirty="0"/>
              <a:t> </a:t>
            </a:r>
            <a:r>
              <a:rPr lang="en-US" sz="2600" dirty="0" err="1"/>
              <a:t>žádost</a:t>
            </a:r>
            <a:r>
              <a:rPr lang="en-US" sz="2600" dirty="0"/>
              <a:t> </a:t>
            </a:r>
            <a:r>
              <a:rPr lang="en-US" sz="2600" dirty="0" err="1"/>
              <a:t>emitenta</a:t>
            </a:r>
            <a:endParaRPr lang="cs-CZ" sz="2600" dirty="0"/>
          </a:p>
          <a:p>
            <a:pPr marL="457200" indent="-457200" fontAlgn="auto">
              <a:spcAft>
                <a:spcPts val="0"/>
              </a:spcAft>
              <a:defRPr/>
            </a:pPr>
            <a:r>
              <a:rPr lang="cs-CZ" sz="2600" b="1" dirty="0"/>
              <a:t>V</a:t>
            </a:r>
            <a:r>
              <a:rPr lang="en-US" sz="2600" b="1" dirty="0" err="1"/>
              <a:t>ýpis</a:t>
            </a:r>
            <a:r>
              <a:rPr lang="en-US" sz="2600" b="1" dirty="0"/>
              <a:t> z evidence </a:t>
            </a:r>
            <a:r>
              <a:rPr lang="en-US" sz="2600" b="1" dirty="0" err="1"/>
              <a:t>emise</a:t>
            </a:r>
            <a:r>
              <a:rPr lang="en-US" sz="2600" b="1" dirty="0"/>
              <a:t> </a:t>
            </a:r>
            <a:r>
              <a:rPr lang="en-US" sz="2600" dirty="0" err="1"/>
              <a:t>obsahuje</a:t>
            </a:r>
            <a:r>
              <a:rPr lang="en-US" sz="2600" dirty="0"/>
              <a:t> </a:t>
            </a:r>
            <a:r>
              <a:rPr lang="en-US" sz="2600" dirty="0" err="1"/>
              <a:t>údaje</a:t>
            </a:r>
            <a:r>
              <a:rPr lang="en-US" sz="2600" dirty="0"/>
              <a:t> o </a:t>
            </a:r>
            <a:r>
              <a:rPr lang="en-US" sz="2600" dirty="0" err="1"/>
              <a:t>majiteli</a:t>
            </a:r>
            <a:r>
              <a:rPr lang="en-US" sz="2600" dirty="0"/>
              <a:t> </a:t>
            </a:r>
            <a:r>
              <a:rPr lang="en-US" sz="2600" dirty="0" err="1"/>
              <a:t>účtu</a:t>
            </a:r>
            <a:r>
              <a:rPr lang="en-US" sz="2600" dirty="0"/>
              <a:t>, </a:t>
            </a:r>
            <a:r>
              <a:rPr lang="en-US" sz="2600" dirty="0" err="1"/>
              <a:t>na</a:t>
            </a:r>
            <a:r>
              <a:rPr lang="en-US" sz="2600" dirty="0"/>
              <a:t> </a:t>
            </a:r>
            <a:r>
              <a:rPr lang="en-US" sz="2600" dirty="0" err="1"/>
              <a:t>kterém</a:t>
            </a:r>
            <a:r>
              <a:rPr lang="en-US" sz="2600" dirty="0"/>
              <a:t> je </a:t>
            </a:r>
            <a:r>
              <a:rPr lang="en-US" sz="2600" dirty="0" err="1"/>
              <a:t>cenný</a:t>
            </a:r>
            <a:r>
              <a:rPr lang="en-US" sz="2600" dirty="0"/>
              <a:t> </a:t>
            </a:r>
            <a:r>
              <a:rPr lang="en-US" sz="2600" dirty="0" err="1"/>
              <a:t>papír</a:t>
            </a:r>
            <a:r>
              <a:rPr lang="en-US" sz="2600" dirty="0"/>
              <a:t> </a:t>
            </a:r>
            <a:r>
              <a:rPr lang="en-US" sz="2600" dirty="0" err="1"/>
              <a:t>evidován</a:t>
            </a:r>
            <a:r>
              <a:rPr lang="en-US" sz="2600" dirty="0"/>
              <a:t>, </a:t>
            </a:r>
            <a:r>
              <a:rPr lang="en-US" sz="2600" dirty="0" err="1"/>
              <a:t>počet</a:t>
            </a:r>
            <a:r>
              <a:rPr lang="en-US" sz="2600" dirty="0"/>
              <a:t> </a:t>
            </a:r>
            <a:r>
              <a:rPr lang="en-US" sz="2600" dirty="0" err="1"/>
              <a:t>kusů</a:t>
            </a:r>
            <a:r>
              <a:rPr lang="en-US" sz="2600" dirty="0"/>
              <a:t> </a:t>
            </a:r>
            <a:r>
              <a:rPr lang="en-US" sz="2600" dirty="0" err="1"/>
              <a:t>cenného</a:t>
            </a:r>
            <a:r>
              <a:rPr lang="en-US" sz="2600" dirty="0"/>
              <a:t> </a:t>
            </a:r>
            <a:r>
              <a:rPr lang="en-US" sz="2600" dirty="0" err="1"/>
              <a:t>papíru</a:t>
            </a:r>
            <a:r>
              <a:rPr lang="en-US" sz="2600" dirty="0"/>
              <a:t>, </a:t>
            </a:r>
            <a:r>
              <a:rPr lang="en-US" sz="2600" dirty="0" err="1"/>
              <a:t>údaje</a:t>
            </a:r>
            <a:r>
              <a:rPr lang="en-US" sz="2600" dirty="0"/>
              <a:t> o </a:t>
            </a:r>
            <a:r>
              <a:rPr lang="en-US" sz="2600" dirty="0" err="1"/>
              <a:t>správci</a:t>
            </a:r>
            <a:r>
              <a:rPr lang="en-US" sz="2600" dirty="0"/>
              <a:t> </a:t>
            </a:r>
            <a:r>
              <a:rPr lang="en-US" sz="2600" dirty="0" err="1"/>
              <a:t>nebo</a:t>
            </a:r>
            <a:r>
              <a:rPr lang="en-US" sz="2600" dirty="0"/>
              <a:t> </a:t>
            </a:r>
            <a:r>
              <a:rPr lang="en-US" sz="2600" dirty="0" err="1"/>
              <a:t>jiné</a:t>
            </a:r>
            <a:r>
              <a:rPr lang="en-US" sz="2600" dirty="0"/>
              <a:t> </a:t>
            </a:r>
            <a:r>
              <a:rPr lang="en-US" sz="2600" dirty="0" err="1"/>
              <a:t>osobě</a:t>
            </a:r>
            <a:r>
              <a:rPr lang="en-US" sz="2600" dirty="0"/>
              <a:t> </a:t>
            </a:r>
            <a:r>
              <a:rPr lang="en-US" sz="2600" dirty="0" err="1"/>
              <a:t>oprávněné</a:t>
            </a:r>
            <a:r>
              <a:rPr lang="en-US" sz="2600" dirty="0"/>
              <a:t> </a:t>
            </a:r>
            <a:r>
              <a:rPr lang="en-US" sz="2600" dirty="0" err="1"/>
              <a:t>vykonávat</a:t>
            </a:r>
            <a:r>
              <a:rPr lang="en-US" sz="2600" dirty="0"/>
              <a:t> </a:t>
            </a:r>
            <a:r>
              <a:rPr lang="en-US" sz="2600" dirty="0" err="1"/>
              <a:t>práva</a:t>
            </a:r>
            <a:r>
              <a:rPr lang="en-US" sz="2600" dirty="0"/>
              <a:t> </a:t>
            </a:r>
            <a:r>
              <a:rPr lang="en-US" sz="2600" dirty="0" err="1"/>
              <a:t>spojená</a:t>
            </a:r>
            <a:r>
              <a:rPr lang="en-US" sz="2600" dirty="0"/>
              <a:t> s </a:t>
            </a:r>
            <a:r>
              <a:rPr lang="en-US" sz="2600" dirty="0" err="1"/>
              <a:t>těmito</a:t>
            </a:r>
            <a:r>
              <a:rPr lang="en-US" sz="2600" dirty="0"/>
              <a:t> </a:t>
            </a:r>
            <a:r>
              <a:rPr lang="en-US" sz="2600" dirty="0" err="1"/>
              <a:t>cennými</a:t>
            </a:r>
            <a:r>
              <a:rPr lang="en-US" sz="2600" dirty="0"/>
              <a:t> </a:t>
            </a:r>
            <a:r>
              <a:rPr lang="en-US" sz="2600" dirty="0" err="1"/>
              <a:t>papíry</a:t>
            </a:r>
            <a:r>
              <a:rPr lang="en-US" sz="2600" dirty="0"/>
              <a:t> a </a:t>
            </a:r>
            <a:r>
              <a:rPr lang="en-US" sz="2600" dirty="0" err="1"/>
              <a:t>další</a:t>
            </a:r>
            <a:r>
              <a:rPr lang="en-US" sz="2600" dirty="0"/>
              <a:t> </a:t>
            </a:r>
            <a:r>
              <a:rPr lang="en-US" sz="2600" dirty="0" err="1"/>
              <a:t>údaje</a:t>
            </a:r>
            <a:r>
              <a:rPr lang="en-US" sz="2600" dirty="0"/>
              <a:t> </a:t>
            </a:r>
            <a:r>
              <a:rPr lang="en-US" sz="2600" dirty="0" err="1"/>
              <a:t>stanovené</a:t>
            </a:r>
            <a:r>
              <a:rPr lang="en-US" sz="2600" dirty="0"/>
              <a:t> </a:t>
            </a:r>
            <a:r>
              <a:rPr lang="en-US" sz="2600" dirty="0" err="1"/>
              <a:t>provozním</a:t>
            </a:r>
            <a:r>
              <a:rPr lang="en-US" sz="2600" dirty="0"/>
              <a:t> </a:t>
            </a:r>
            <a:r>
              <a:rPr lang="en-US" sz="2600" dirty="0" err="1"/>
              <a:t>řádem</a:t>
            </a:r>
            <a:r>
              <a:rPr lang="cs-CZ" sz="2600" dirty="0"/>
              <a:t> (</a:t>
            </a:r>
            <a:r>
              <a:rPr lang="cs-CZ" sz="2400" dirty="0"/>
              <a:t>srov. blíže § 111 ZPKT)</a:t>
            </a:r>
            <a:endParaRPr lang="en-US" sz="2400" dirty="0"/>
          </a:p>
          <a:p>
            <a:pPr marL="274320" indent="-274320" fontAlgn="auto">
              <a:spcAft>
                <a:spcPts val="0"/>
              </a:spcAft>
              <a:buNone/>
              <a:defRPr/>
            </a:pPr>
            <a:endParaRPr lang="en-US" sz="2400" dirty="0"/>
          </a:p>
        </p:txBody>
      </p:sp>
    </p:spTree>
    <p:extLst>
      <p:ext uri="{BB962C8B-B14F-4D97-AF65-F5344CB8AC3E}">
        <p14:creationId xmlns:p14="http://schemas.microsoft.com/office/powerpoint/2010/main" val="186442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719999" y="345440"/>
            <a:ext cx="10753200" cy="487680"/>
          </a:xfrm>
        </p:spPr>
        <p:txBody>
          <a:bodyPr/>
          <a:lstStyle/>
          <a:p>
            <a:pPr eaLnBrk="1" hangingPunct="1"/>
            <a:r>
              <a:rPr lang="cs-CZ" altLang="cs-CZ" dirty="0"/>
              <a:t>Účet vlastníka</a:t>
            </a:r>
            <a:endParaRPr lang="en-US" altLang="cs-CZ" dirty="0"/>
          </a:p>
        </p:txBody>
      </p:sp>
      <p:sp>
        <p:nvSpPr>
          <p:cNvPr id="24579" name="Rectangle 3"/>
          <p:cNvSpPr>
            <a:spLocks noGrp="1" noChangeArrowheads="1"/>
          </p:cNvSpPr>
          <p:nvPr>
            <p:ph sz="quarter" idx="1"/>
          </p:nvPr>
        </p:nvSpPr>
        <p:spPr>
          <a:xfrm>
            <a:off x="387926" y="1016000"/>
            <a:ext cx="11085273" cy="5726115"/>
          </a:xfrm>
        </p:spPr>
        <p:txBody>
          <a:bodyPr>
            <a:normAutofit/>
          </a:bodyPr>
          <a:lstStyle/>
          <a:p>
            <a:pPr marL="274320" indent="-274320" fontAlgn="auto">
              <a:spcAft>
                <a:spcPts val="0"/>
              </a:spcAft>
              <a:buNone/>
              <a:defRPr/>
            </a:pPr>
            <a:r>
              <a:rPr lang="en-US" sz="2400" dirty="0"/>
              <a:t> </a:t>
            </a:r>
            <a:r>
              <a:rPr lang="cs-CZ" sz="2400" dirty="0"/>
              <a:t>	</a:t>
            </a:r>
            <a:r>
              <a:rPr lang="en-US" sz="2400" i="1" dirty="0"/>
              <a:t>U </a:t>
            </a:r>
            <a:r>
              <a:rPr lang="en-US" sz="2400" i="1" dirty="0" err="1"/>
              <a:t>účtu</a:t>
            </a:r>
            <a:r>
              <a:rPr lang="en-US" sz="2400" i="1" dirty="0"/>
              <a:t> </a:t>
            </a:r>
            <a:r>
              <a:rPr lang="en-US" sz="2400" i="1" dirty="0" err="1"/>
              <a:t>vlastníka</a:t>
            </a:r>
            <a:r>
              <a:rPr lang="en-US" sz="2400" i="1" dirty="0"/>
              <a:t> je </a:t>
            </a:r>
            <a:r>
              <a:rPr lang="en-US" sz="2400" i="1" dirty="0" err="1"/>
              <a:t>konstruována</a:t>
            </a:r>
            <a:r>
              <a:rPr lang="en-US" sz="2400" i="1" dirty="0"/>
              <a:t> </a:t>
            </a:r>
            <a:r>
              <a:rPr lang="en-US" sz="2400" b="1" i="1" dirty="0" err="1"/>
              <a:t>právní</a:t>
            </a:r>
            <a:r>
              <a:rPr lang="en-US" sz="2400" b="1" i="1" dirty="0"/>
              <a:t> </a:t>
            </a:r>
            <a:r>
              <a:rPr lang="en-US" sz="2400" b="1" i="1" dirty="0" err="1"/>
              <a:t>domněnka</a:t>
            </a:r>
            <a:r>
              <a:rPr lang="en-US" sz="2400" b="1" i="1" dirty="0"/>
              <a:t> </a:t>
            </a:r>
            <a:r>
              <a:rPr lang="en-US" sz="2400" i="1" dirty="0"/>
              <a:t>(</a:t>
            </a:r>
            <a:r>
              <a:rPr lang="en-US" sz="2400" i="1" dirty="0" err="1"/>
              <a:t>vyvratitelná</a:t>
            </a:r>
            <a:r>
              <a:rPr lang="en-US" sz="2400" i="1" dirty="0"/>
              <a:t> </a:t>
            </a:r>
            <a:r>
              <a:rPr lang="en-US" sz="2400" i="1" dirty="0" err="1"/>
              <a:t>domněnka</a:t>
            </a:r>
            <a:r>
              <a:rPr lang="en-US" sz="2400" i="1" dirty="0"/>
              <a:t> </a:t>
            </a:r>
            <a:r>
              <a:rPr lang="en-US" sz="2400" i="1" dirty="0" err="1"/>
              <a:t>vlastnictví</a:t>
            </a:r>
            <a:r>
              <a:rPr lang="en-US" sz="2400" i="1" dirty="0"/>
              <a:t>), </a:t>
            </a:r>
            <a:r>
              <a:rPr lang="en-US" sz="2400" i="1" dirty="0" err="1"/>
              <a:t>že</a:t>
            </a:r>
            <a:r>
              <a:rPr lang="en-US" sz="2400" i="1" dirty="0"/>
              <a:t> </a:t>
            </a:r>
            <a:r>
              <a:rPr lang="en-US" sz="2400" i="1" dirty="0" err="1"/>
              <a:t>na</a:t>
            </a:r>
            <a:r>
              <a:rPr lang="en-US" sz="2400" i="1" dirty="0"/>
              <a:t> </a:t>
            </a:r>
            <a:r>
              <a:rPr lang="en-US" sz="2400" i="1" dirty="0" err="1"/>
              <a:t>tomto</a:t>
            </a:r>
            <a:r>
              <a:rPr lang="en-US" sz="2400" i="1" dirty="0"/>
              <a:t> </a:t>
            </a:r>
            <a:r>
              <a:rPr lang="en-US" sz="2400" i="1" dirty="0" err="1"/>
              <a:t>účtu</a:t>
            </a:r>
            <a:r>
              <a:rPr lang="en-US" sz="2400" i="1" dirty="0"/>
              <a:t> </a:t>
            </a:r>
            <a:r>
              <a:rPr lang="en-US" sz="2400" i="1" dirty="0" err="1"/>
              <a:t>jsou</a:t>
            </a:r>
            <a:r>
              <a:rPr lang="en-US" sz="2400" i="1" dirty="0"/>
              <a:t> </a:t>
            </a:r>
            <a:r>
              <a:rPr lang="en-US" sz="2400" i="1" dirty="0" err="1"/>
              <a:t>evidovány</a:t>
            </a:r>
            <a:r>
              <a:rPr lang="en-US" sz="2400" i="1" dirty="0"/>
              <a:t> </a:t>
            </a:r>
            <a:r>
              <a:rPr lang="en-US" sz="2400" i="1" dirty="0" err="1"/>
              <a:t>ZakCP</a:t>
            </a:r>
            <a:r>
              <a:rPr lang="en-US" sz="2400" i="1" dirty="0"/>
              <a:t> pro </a:t>
            </a:r>
            <a:r>
              <a:rPr lang="en-US" sz="2400" i="1" dirty="0" err="1"/>
              <a:t>osobu</a:t>
            </a:r>
            <a:r>
              <a:rPr lang="en-US" sz="2400" i="1" dirty="0"/>
              <a:t>, </a:t>
            </a:r>
            <a:r>
              <a:rPr lang="en-US" sz="2400" i="1" dirty="0" err="1"/>
              <a:t>která</a:t>
            </a:r>
            <a:r>
              <a:rPr lang="en-US" sz="2400" i="1" dirty="0"/>
              <a:t> je </a:t>
            </a:r>
            <a:r>
              <a:rPr lang="en-US" sz="2400" i="1" dirty="0" err="1"/>
              <a:t>jejich</a:t>
            </a:r>
            <a:r>
              <a:rPr lang="en-US" sz="2400" i="1" dirty="0"/>
              <a:t> </a:t>
            </a:r>
            <a:r>
              <a:rPr lang="en-US" sz="2400" i="1" dirty="0" err="1"/>
              <a:t>vlastníkem</a:t>
            </a:r>
            <a:r>
              <a:rPr lang="en-US" sz="2400" i="1" dirty="0"/>
              <a:t> a </a:t>
            </a:r>
            <a:r>
              <a:rPr lang="en-US" sz="2400" i="1" dirty="0" err="1"/>
              <a:t>majitel</a:t>
            </a:r>
            <a:r>
              <a:rPr lang="en-US" sz="2400" i="1" dirty="0"/>
              <a:t> </a:t>
            </a:r>
            <a:r>
              <a:rPr lang="en-US" sz="2400" i="1" dirty="0" err="1"/>
              <a:t>tohoto</a:t>
            </a:r>
            <a:r>
              <a:rPr lang="en-US" sz="2400" i="1" dirty="0"/>
              <a:t> </a:t>
            </a:r>
            <a:r>
              <a:rPr lang="en-US" sz="2400" i="1" dirty="0" err="1"/>
              <a:t>účtu</a:t>
            </a:r>
            <a:r>
              <a:rPr lang="en-US" sz="2400" i="1" dirty="0"/>
              <a:t> se </a:t>
            </a:r>
            <a:r>
              <a:rPr lang="en-US" sz="2400" i="1" dirty="0" err="1"/>
              <a:t>tak</a:t>
            </a:r>
            <a:r>
              <a:rPr lang="en-US" sz="2400" i="1" dirty="0"/>
              <a:t> </a:t>
            </a:r>
            <a:r>
              <a:rPr lang="en-US" sz="2400" i="1" dirty="0" err="1"/>
              <a:t>zásadně</a:t>
            </a:r>
            <a:r>
              <a:rPr lang="en-US" sz="2400" i="1" dirty="0"/>
              <a:t> za </a:t>
            </a:r>
            <a:r>
              <a:rPr lang="en-US" sz="2400" i="1" dirty="0" err="1"/>
              <a:t>jejich</a:t>
            </a:r>
            <a:r>
              <a:rPr lang="en-US" sz="2400" i="1" dirty="0"/>
              <a:t> </a:t>
            </a:r>
            <a:r>
              <a:rPr lang="en-US" sz="2400" i="1" dirty="0" err="1"/>
              <a:t>vlastníka</a:t>
            </a:r>
            <a:r>
              <a:rPr lang="en-US" sz="2400" i="1" dirty="0"/>
              <a:t> </a:t>
            </a:r>
            <a:r>
              <a:rPr lang="en-US" sz="2400" i="1" dirty="0" err="1"/>
              <a:t>považuje</a:t>
            </a:r>
            <a:r>
              <a:rPr lang="en-US" sz="2400" i="1" dirty="0"/>
              <a:t>. </a:t>
            </a:r>
            <a:r>
              <a:rPr lang="cs-CZ" sz="2400" i="1" dirty="0"/>
              <a:t>	</a:t>
            </a:r>
          </a:p>
          <a:p>
            <a:pPr marL="274320" indent="-274320" fontAlgn="auto">
              <a:spcAft>
                <a:spcPts val="0"/>
              </a:spcAft>
              <a:buNone/>
              <a:defRPr/>
            </a:pPr>
            <a:r>
              <a:rPr lang="cs-CZ" sz="2400" i="1" dirty="0"/>
              <a:t>	</a:t>
            </a:r>
            <a:r>
              <a:rPr lang="en-US" sz="2400" dirty="0"/>
              <a:t>Na </a:t>
            </a:r>
            <a:r>
              <a:rPr lang="en-US" sz="2400" b="1" dirty="0" err="1"/>
              <a:t>účtu</a:t>
            </a:r>
            <a:r>
              <a:rPr lang="en-US" sz="2400" b="1" dirty="0"/>
              <a:t> </a:t>
            </a:r>
            <a:r>
              <a:rPr lang="en-US" sz="2400" b="1" dirty="0" err="1"/>
              <a:t>vlastníka</a:t>
            </a:r>
            <a:r>
              <a:rPr lang="en-US" sz="2400" dirty="0"/>
              <a:t> </a:t>
            </a:r>
            <a:r>
              <a:rPr lang="en-US" sz="2400" dirty="0" err="1"/>
              <a:t>jsou</a:t>
            </a:r>
            <a:r>
              <a:rPr lang="en-US" sz="2400" dirty="0"/>
              <a:t> </a:t>
            </a:r>
            <a:r>
              <a:rPr lang="en-US" sz="2400" dirty="0" err="1"/>
              <a:t>evidovány</a:t>
            </a:r>
            <a:r>
              <a:rPr lang="en-US" sz="2400" dirty="0"/>
              <a:t> </a:t>
            </a:r>
            <a:r>
              <a:rPr lang="en-US" sz="2400" dirty="0" err="1"/>
              <a:t>zaknihované</a:t>
            </a:r>
            <a:r>
              <a:rPr lang="en-US" sz="2400" dirty="0"/>
              <a:t> </a:t>
            </a:r>
            <a:r>
              <a:rPr lang="en-US" sz="2400" dirty="0" err="1"/>
              <a:t>cenné</a:t>
            </a:r>
            <a:r>
              <a:rPr lang="en-US" sz="2400" dirty="0"/>
              <a:t> </a:t>
            </a:r>
            <a:r>
              <a:rPr lang="en-US" sz="2400" dirty="0" err="1"/>
              <a:t>papíry</a:t>
            </a:r>
            <a:r>
              <a:rPr lang="en-US" sz="2400" dirty="0"/>
              <a:t> </a:t>
            </a:r>
            <a:r>
              <a:rPr lang="en-US" sz="2400" dirty="0" err="1"/>
              <a:t>toho</a:t>
            </a:r>
            <a:r>
              <a:rPr lang="en-US" sz="2400" dirty="0"/>
              <a:t>, pro </a:t>
            </a:r>
            <a:r>
              <a:rPr lang="en-US" sz="2400" dirty="0" err="1"/>
              <a:t>něhož</a:t>
            </a:r>
            <a:r>
              <a:rPr lang="en-US" sz="2400" dirty="0"/>
              <a:t> </a:t>
            </a:r>
            <a:r>
              <a:rPr lang="en-US" sz="2400" dirty="0" err="1"/>
              <a:t>byl</a:t>
            </a:r>
            <a:r>
              <a:rPr lang="en-US" sz="2400" dirty="0"/>
              <a:t> </a:t>
            </a:r>
            <a:r>
              <a:rPr lang="en-US" sz="2400" dirty="0" err="1"/>
              <a:t>účet</a:t>
            </a:r>
            <a:r>
              <a:rPr lang="en-US" sz="2400" dirty="0"/>
              <a:t> </a:t>
            </a:r>
            <a:r>
              <a:rPr lang="en-US" sz="2400" dirty="0" err="1"/>
              <a:t>zřízen</a:t>
            </a:r>
            <a:r>
              <a:rPr lang="en-US" sz="2400" dirty="0"/>
              <a:t>.</a:t>
            </a:r>
            <a:r>
              <a:rPr lang="cs-CZ" sz="2400" dirty="0"/>
              <a:t> </a:t>
            </a:r>
            <a:r>
              <a:rPr lang="en-US" sz="2400" dirty="0" err="1"/>
              <a:t>Má</a:t>
            </a:r>
            <a:r>
              <a:rPr lang="en-US" sz="2400" dirty="0"/>
              <a:t> se za to, </a:t>
            </a:r>
            <a:r>
              <a:rPr lang="en-US" sz="2400" dirty="0" err="1"/>
              <a:t>že</a:t>
            </a:r>
            <a:r>
              <a:rPr lang="en-US" sz="2400" dirty="0"/>
              <a:t> </a:t>
            </a:r>
            <a:r>
              <a:rPr lang="en-US" sz="2400" dirty="0" err="1"/>
              <a:t>vlastníkem</a:t>
            </a:r>
            <a:r>
              <a:rPr lang="en-US" sz="2400" dirty="0"/>
              <a:t> </a:t>
            </a:r>
            <a:r>
              <a:rPr lang="en-US" sz="2400" dirty="0" err="1"/>
              <a:t>zaknihovaného</a:t>
            </a:r>
            <a:r>
              <a:rPr lang="en-US" sz="2400" dirty="0"/>
              <a:t> </a:t>
            </a:r>
            <a:r>
              <a:rPr lang="en-US" sz="2400" dirty="0" err="1"/>
              <a:t>cenného</a:t>
            </a:r>
            <a:r>
              <a:rPr lang="en-US" sz="2400" dirty="0"/>
              <a:t> </a:t>
            </a:r>
            <a:r>
              <a:rPr lang="en-US" sz="2400" dirty="0" err="1"/>
              <a:t>papíru</a:t>
            </a:r>
            <a:r>
              <a:rPr lang="en-US" sz="2400" dirty="0"/>
              <a:t> je </a:t>
            </a:r>
            <a:r>
              <a:rPr lang="en-US" sz="2400" dirty="0" err="1"/>
              <a:t>osoba</a:t>
            </a:r>
            <a:r>
              <a:rPr lang="en-US" sz="2400" dirty="0"/>
              <a:t>, </a:t>
            </a:r>
            <a:r>
              <a:rPr lang="en-US" sz="2400" dirty="0" err="1"/>
              <a:t>na</a:t>
            </a:r>
            <a:r>
              <a:rPr lang="en-US" sz="2400" dirty="0"/>
              <a:t> </a:t>
            </a:r>
            <a:r>
              <a:rPr lang="en-US" sz="2400" dirty="0" err="1"/>
              <a:t>jejímž</a:t>
            </a:r>
            <a:r>
              <a:rPr lang="en-US" sz="2400" dirty="0"/>
              <a:t> </a:t>
            </a:r>
            <a:r>
              <a:rPr lang="en-US" sz="2400" dirty="0" err="1"/>
              <a:t>účtu</a:t>
            </a:r>
            <a:r>
              <a:rPr lang="en-US" sz="2400" dirty="0"/>
              <a:t> </a:t>
            </a:r>
            <a:r>
              <a:rPr lang="en-US" sz="2400" dirty="0" err="1"/>
              <a:t>vlastníka</a:t>
            </a:r>
            <a:r>
              <a:rPr lang="en-US" sz="2400" dirty="0"/>
              <a:t> je </a:t>
            </a:r>
            <a:r>
              <a:rPr lang="en-US" sz="2400" dirty="0" err="1"/>
              <a:t>zaknihovaný</a:t>
            </a:r>
            <a:r>
              <a:rPr lang="en-US" sz="2400" dirty="0"/>
              <a:t> </a:t>
            </a:r>
            <a:r>
              <a:rPr lang="en-US" sz="2400" dirty="0" err="1"/>
              <a:t>cenný</a:t>
            </a:r>
            <a:r>
              <a:rPr lang="en-US" sz="2400" dirty="0"/>
              <a:t> </a:t>
            </a:r>
            <a:r>
              <a:rPr lang="en-US" sz="2400" dirty="0" err="1"/>
              <a:t>papír</a:t>
            </a:r>
            <a:r>
              <a:rPr lang="en-US" sz="2400" dirty="0"/>
              <a:t> </a:t>
            </a:r>
            <a:r>
              <a:rPr lang="en-US" sz="2400" dirty="0" err="1"/>
              <a:t>evidován</a:t>
            </a:r>
            <a:r>
              <a:rPr lang="en-US" sz="2400" dirty="0"/>
              <a:t>.</a:t>
            </a:r>
            <a:endParaRPr lang="cs-CZ" sz="2400" dirty="0"/>
          </a:p>
          <a:p>
            <a:pPr marL="274320" indent="-274320" fontAlgn="auto">
              <a:spcAft>
                <a:spcPts val="0"/>
              </a:spcAft>
              <a:buNone/>
              <a:defRPr/>
            </a:pPr>
            <a:r>
              <a:rPr lang="cs-CZ" sz="2400" dirty="0"/>
              <a:t>	</a:t>
            </a:r>
            <a:r>
              <a:rPr lang="en-US" sz="2400" dirty="0" err="1"/>
              <a:t>Převádí</a:t>
            </a:r>
            <a:r>
              <a:rPr lang="en-US" sz="2400" dirty="0"/>
              <a:t>-li se </a:t>
            </a:r>
            <a:r>
              <a:rPr lang="en-US" sz="2400" dirty="0" err="1"/>
              <a:t>zaknihovaný</a:t>
            </a:r>
            <a:r>
              <a:rPr lang="en-US" sz="2400" dirty="0"/>
              <a:t> </a:t>
            </a:r>
            <a:r>
              <a:rPr lang="en-US" sz="2400" dirty="0" err="1"/>
              <a:t>investiční</a:t>
            </a:r>
            <a:r>
              <a:rPr lang="en-US" sz="2400" dirty="0"/>
              <a:t> </a:t>
            </a:r>
            <a:r>
              <a:rPr lang="en-US" sz="2400" dirty="0" err="1"/>
              <a:t>nástroj</a:t>
            </a:r>
            <a:r>
              <a:rPr lang="en-US" sz="2400" dirty="0"/>
              <a:t> a </a:t>
            </a:r>
            <a:r>
              <a:rPr lang="en-US" sz="2400" dirty="0" err="1"/>
              <a:t>změna</a:t>
            </a:r>
            <a:r>
              <a:rPr lang="en-US" sz="2400" dirty="0"/>
              <a:t> se </a:t>
            </a:r>
            <a:r>
              <a:rPr lang="en-US" sz="2400" dirty="0" err="1"/>
              <a:t>nezapisuje</a:t>
            </a:r>
            <a:r>
              <a:rPr lang="en-US" sz="2400" dirty="0"/>
              <a:t> </a:t>
            </a:r>
            <a:r>
              <a:rPr lang="en-US" sz="2400" dirty="0" err="1"/>
              <a:t>na</a:t>
            </a:r>
            <a:r>
              <a:rPr lang="en-US" sz="2400" dirty="0"/>
              <a:t> </a:t>
            </a:r>
            <a:r>
              <a:rPr lang="en-US" sz="2400" dirty="0" err="1"/>
              <a:t>účtu</a:t>
            </a:r>
            <a:r>
              <a:rPr lang="en-US" sz="2400" dirty="0"/>
              <a:t> </a:t>
            </a:r>
            <a:r>
              <a:rPr lang="en-US" sz="2400" dirty="0" err="1"/>
              <a:t>zákazníků</a:t>
            </a:r>
            <a:r>
              <a:rPr lang="en-US" sz="2400" dirty="0"/>
              <a:t>, </a:t>
            </a:r>
            <a:r>
              <a:rPr lang="en-US" sz="2400" dirty="0" err="1"/>
              <a:t>dochází</a:t>
            </a:r>
            <a:r>
              <a:rPr lang="en-US" sz="2400" dirty="0"/>
              <a:t> k </a:t>
            </a:r>
            <a:r>
              <a:rPr lang="en-US" sz="2400" dirty="0" err="1"/>
              <a:t>převodu</a:t>
            </a:r>
            <a:r>
              <a:rPr lang="en-US" sz="2400" dirty="0"/>
              <a:t> </a:t>
            </a:r>
            <a:r>
              <a:rPr lang="en-US" sz="2400" dirty="0" err="1"/>
              <a:t>vlastnictví</a:t>
            </a:r>
            <a:r>
              <a:rPr lang="en-US" sz="2400" dirty="0"/>
              <a:t> k </a:t>
            </a:r>
            <a:r>
              <a:rPr lang="en-US" sz="2400" b="1" dirty="0" err="1"/>
              <a:t>okamžiku</a:t>
            </a:r>
            <a:r>
              <a:rPr lang="en-US" sz="2400" b="1" dirty="0"/>
              <a:t> </a:t>
            </a:r>
            <a:r>
              <a:rPr lang="en-US" sz="2400" b="1" dirty="0" err="1"/>
              <a:t>zápisu</a:t>
            </a:r>
            <a:r>
              <a:rPr lang="en-US" sz="2400" b="1" dirty="0"/>
              <a:t> </a:t>
            </a:r>
            <a:r>
              <a:rPr lang="en-US" sz="2400" b="1" dirty="0" err="1"/>
              <a:t>na</a:t>
            </a:r>
            <a:r>
              <a:rPr lang="en-US" sz="2400" b="1" dirty="0"/>
              <a:t> </a:t>
            </a:r>
            <a:r>
              <a:rPr lang="en-US" sz="2400" b="1" dirty="0" err="1"/>
              <a:t>účet</a:t>
            </a:r>
            <a:r>
              <a:rPr lang="en-US" sz="2400" b="1" dirty="0"/>
              <a:t> </a:t>
            </a:r>
            <a:r>
              <a:rPr lang="en-US" sz="2400" b="1" dirty="0" err="1"/>
              <a:t>vlastníka</a:t>
            </a:r>
            <a:r>
              <a:rPr lang="en-US" sz="2400" dirty="0"/>
              <a:t>; </a:t>
            </a:r>
            <a:r>
              <a:rPr lang="en-US" sz="2400" dirty="0" err="1"/>
              <a:t>změna</a:t>
            </a:r>
            <a:r>
              <a:rPr lang="en-US" sz="2400" dirty="0"/>
              <a:t> se </a:t>
            </a:r>
            <a:r>
              <a:rPr lang="en-US" sz="2400" dirty="0" err="1"/>
              <a:t>zapíše</a:t>
            </a:r>
            <a:r>
              <a:rPr lang="en-US" sz="2400" dirty="0"/>
              <a:t> </a:t>
            </a:r>
            <a:r>
              <a:rPr lang="en-US" sz="2400" dirty="0" err="1"/>
              <a:t>neprodleně</a:t>
            </a:r>
            <a:r>
              <a:rPr lang="en-US" sz="2400" dirty="0"/>
              <a:t>, </a:t>
            </a:r>
            <a:r>
              <a:rPr lang="en-US" sz="2400" dirty="0" err="1"/>
              <a:t>nejpozději</a:t>
            </a:r>
            <a:r>
              <a:rPr lang="en-US" sz="2400" dirty="0"/>
              <a:t> </a:t>
            </a:r>
            <a:r>
              <a:rPr lang="en-US" sz="2400" dirty="0" err="1"/>
              <a:t>však</a:t>
            </a:r>
            <a:r>
              <a:rPr lang="en-US" sz="2400" dirty="0"/>
              <a:t> do </a:t>
            </a:r>
            <a:r>
              <a:rPr lang="en-US" sz="2400" dirty="0" err="1"/>
              <a:t>závěrky</a:t>
            </a:r>
            <a:r>
              <a:rPr lang="en-US" sz="2400" dirty="0"/>
              <a:t> </a:t>
            </a:r>
            <a:r>
              <a:rPr lang="en-US" sz="2400" dirty="0" err="1"/>
              <a:t>dne</a:t>
            </a:r>
            <a:r>
              <a:rPr lang="cs-CZ" sz="2400" dirty="0"/>
              <a:t> (§ 96 odst. 2 ZPKT).</a:t>
            </a:r>
            <a:endParaRPr lang="en-US" sz="2400" dirty="0"/>
          </a:p>
        </p:txBody>
      </p:sp>
    </p:spTree>
    <p:extLst>
      <p:ext uri="{BB962C8B-B14F-4D97-AF65-F5344CB8AC3E}">
        <p14:creationId xmlns:p14="http://schemas.microsoft.com/office/powerpoint/2010/main" val="3643647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720000" y="301658"/>
            <a:ext cx="10753200" cy="537328"/>
          </a:xfrm>
        </p:spPr>
        <p:txBody>
          <a:bodyPr/>
          <a:lstStyle/>
          <a:p>
            <a:pPr eaLnBrk="1" hangingPunct="1"/>
            <a:r>
              <a:rPr lang="cs-CZ" altLang="cs-CZ" dirty="0"/>
              <a:t>Účet zákazníka</a:t>
            </a:r>
            <a:endParaRPr lang="en-US" altLang="cs-CZ" dirty="0"/>
          </a:p>
        </p:txBody>
      </p:sp>
      <p:sp>
        <p:nvSpPr>
          <p:cNvPr id="24579" name="Rectangle 3"/>
          <p:cNvSpPr>
            <a:spLocks noGrp="1" noChangeArrowheads="1"/>
          </p:cNvSpPr>
          <p:nvPr>
            <p:ph sz="quarter" idx="1"/>
          </p:nvPr>
        </p:nvSpPr>
        <p:spPr>
          <a:xfrm>
            <a:off x="378691" y="1187776"/>
            <a:ext cx="11376534" cy="5670223"/>
          </a:xfrm>
        </p:spPr>
        <p:txBody>
          <a:bodyPr>
            <a:normAutofit/>
          </a:bodyPr>
          <a:lstStyle/>
          <a:p>
            <a:pPr marL="274320" indent="-274320" fontAlgn="auto">
              <a:spcAft>
                <a:spcPts val="0"/>
              </a:spcAft>
              <a:buNone/>
              <a:defRPr/>
            </a:pPr>
            <a:r>
              <a:rPr lang="cs-CZ" sz="2400" dirty="0"/>
              <a:t>	Na účtu zákazníků jsou evidovány zaknihované cenné papíry osob, které zaknihovaný cenný papír svěřily tomu, pro něhož byl účet zákazníků zřízen.</a:t>
            </a:r>
          </a:p>
          <a:p>
            <a:pPr marL="274320" indent="-274320" fontAlgn="auto">
              <a:spcAft>
                <a:spcPts val="0"/>
              </a:spcAft>
              <a:buNone/>
              <a:defRPr/>
            </a:pPr>
            <a:r>
              <a:rPr lang="cs-CZ" sz="2400" dirty="0"/>
              <a:t> 	Ten, pro koho byl účet zákazníků zřízen (OCP), není vlastníkem zaknihovaných cenných papírů evidovaných na tomto účtu.</a:t>
            </a:r>
          </a:p>
          <a:p>
            <a:pPr marL="274320" indent="-274320" fontAlgn="auto">
              <a:spcAft>
                <a:spcPts val="0"/>
              </a:spcAft>
              <a:buNone/>
              <a:defRPr/>
            </a:pPr>
            <a:r>
              <a:rPr lang="cs-CZ" sz="2400" dirty="0"/>
              <a:t>	</a:t>
            </a:r>
            <a:r>
              <a:rPr lang="en-US" sz="2400" dirty="0" err="1"/>
              <a:t>Převádí</a:t>
            </a:r>
            <a:r>
              <a:rPr lang="en-US" sz="2400" dirty="0"/>
              <a:t>-li se </a:t>
            </a:r>
            <a:r>
              <a:rPr lang="en-US" sz="2400" dirty="0" err="1"/>
              <a:t>zaknihovaný</a:t>
            </a:r>
            <a:r>
              <a:rPr lang="en-US" sz="2400" dirty="0"/>
              <a:t> </a:t>
            </a:r>
            <a:r>
              <a:rPr lang="en-US" sz="2400" dirty="0" err="1"/>
              <a:t>investiční</a:t>
            </a:r>
            <a:r>
              <a:rPr lang="en-US" sz="2400" dirty="0"/>
              <a:t> </a:t>
            </a:r>
            <a:r>
              <a:rPr lang="en-US" sz="2400" dirty="0" err="1"/>
              <a:t>nástroj</a:t>
            </a:r>
            <a:r>
              <a:rPr lang="en-US" sz="2400" dirty="0"/>
              <a:t> </a:t>
            </a:r>
            <a:r>
              <a:rPr lang="en-US" sz="2400" dirty="0" err="1"/>
              <a:t>na</a:t>
            </a:r>
            <a:r>
              <a:rPr lang="en-US" sz="2400" dirty="0"/>
              <a:t> </a:t>
            </a:r>
            <a:r>
              <a:rPr lang="en-US" sz="2400" dirty="0" err="1"/>
              <a:t>nového</a:t>
            </a:r>
            <a:r>
              <a:rPr lang="en-US" sz="2400" dirty="0"/>
              <a:t> </a:t>
            </a:r>
            <a:r>
              <a:rPr lang="en-US" sz="2400" dirty="0" err="1"/>
              <a:t>vlastníka</a:t>
            </a:r>
            <a:r>
              <a:rPr lang="en-US" sz="2400" dirty="0"/>
              <a:t>, </a:t>
            </a:r>
            <a:r>
              <a:rPr lang="en-US" sz="2400" dirty="0" err="1"/>
              <a:t>dochází</a:t>
            </a:r>
            <a:r>
              <a:rPr lang="en-US" sz="2400" dirty="0"/>
              <a:t> k </a:t>
            </a:r>
            <a:r>
              <a:rPr lang="en-US" sz="2400" dirty="0" err="1"/>
              <a:t>převodu</a:t>
            </a:r>
            <a:r>
              <a:rPr lang="en-US" sz="2400" dirty="0"/>
              <a:t> </a:t>
            </a:r>
            <a:r>
              <a:rPr lang="en-US" sz="2400" dirty="0" err="1"/>
              <a:t>vlastnictví</a:t>
            </a:r>
            <a:r>
              <a:rPr lang="en-US" sz="2400" dirty="0"/>
              <a:t> </a:t>
            </a:r>
            <a:r>
              <a:rPr lang="en-US" sz="2400" b="1" dirty="0"/>
              <a:t>v </a:t>
            </a:r>
            <a:r>
              <a:rPr lang="en-US" sz="2400" b="1" dirty="0" err="1"/>
              <a:t>okamžiku</a:t>
            </a:r>
            <a:r>
              <a:rPr lang="en-US" sz="2400" b="1" dirty="0"/>
              <a:t> </a:t>
            </a:r>
            <a:r>
              <a:rPr lang="en-US" sz="2400" b="1" dirty="0" err="1"/>
              <a:t>zápisu</a:t>
            </a:r>
            <a:r>
              <a:rPr lang="en-US" sz="2400" b="1" dirty="0"/>
              <a:t> </a:t>
            </a:r>
            <a:r>
              <a:rPr lang="en-US" sz="2400" b="1" dirty="0" err="1"/>
              <a:t>na</a:t>
            </a:r>
            <a:r>
              <a:rPr lang="en-US" sz="2400" b="1" dirty="0"/>
              <a:t> </a:t>
            </a:r>
            <a:r>
              <a:rPr lang="en-US" sz="2400" b="1" dirty="0" err="1"/>
              <a:t>účet</a:t>
            </a:r>
            <a:r>
              <a:rPr lang="en-US" sz="2400" b="1" dirty="0"/>
              <a:t> </a:t>
            </a:r>
            <a:r>
              <a:rPr lang="en-US" sz="2400" b="1" dirty="0" err="1"/>
              <a:t>zákazníků</a:t>
            </a:r>
            <a:r>
              <a:rPr lang="en-US" sz="2400" dirty="0"/>
              <a:t>. </a:t>
            </a:r>
            <a:r>
              <a:rPr lang="en-US" sz="2400" dirty="0" err="1"/>
              <a:t>Majitel</a:t>
            </a:r>
            <a:r>
              <a:rPr lang="en-US" sz="2400" dirty="0"/>
              <a:t> </a:t>
            </a:r>
            <a:r>
              <a:rPr lang="en-US" sz="2400" dirty="0" err="1"/>
              <a:t>účtu</a:t>
            </a:r>
            <a:r>
              <a:rPr lang="en-US" sz="2400" dirty="0"/>
              <a:t> </a:t>
            </a:r>
            <a:r>
              <a:rPr lang="en-US" sz="2400" dirty="0" err="1"/>
              <a:t>zákazníků</a:t>
            </a:r>
            <a:r>
              <a:rPr lang="en-US" sz="2400" dirty="0"/>
              <a:t> je </a:t>
            </a:r>
            <a:r>
              <a:rPr lang="en-US" sz="2400" dirty="0" err="1"/>
              <a:t>povinen</a:t>
            </a:r>
            <a:r>
              <a:rPr lang="en-US" sz="2400" dirty="0"/>
              <a:t> </a:t>
            </a:r>
            <a:r>
              <a:rPr lang="en-US" sz="2400" dirty="0" err="1"/>
              <a:t>neprodleně</a:t>
            </a:r>
            <a:r>
              <a:rPr lang="en-US" sz="2400" dirty="0"/>
              <a:t> </a:t>
            </a:r>
            <a:r>
              <a:rPr lang="en-US" sz="2400" dirty="0" err="1"/>
              <a:t>zapsat</a:t>
            </a:r>
            <a:r>
              <a:rPr lang="en-US" sz="2400" dirty="0"/>
              <a:t> </a:t>
            </a:r>
            <a:r>
              <a:rPr lang="en-US" sz="2400" dirty="0" err="1"/>
              <a:t>tuto</a:t>
            </a:r>
            <a:r>
              <a:rPr lang="en-US" sz="2400" dirty="0"/>
              <a:t> </a:t>
            </a:r>
            <a:r>
              <a:rPr lang="en-US" sz="2400" dirty="0" err="1"/>
              <a:t>změnu</a:t>
            </a:r>
            <a:r>
              <a:rPr lang="en-US" sz="2400" dirty="0"/>
              <a:t> </a:t>
            </a:r>
            <a:r>
              <a:rPr lang="en-US" sz="2400" dirty="0" err="1"/>
              <a:t>na</a:t>
            </a:r>
            <a:r>
              <a:rPr lang="en-US" sz="2400" dirty="0"/>
              <a:t> </a:t>
            </a:r>
            <a:r>
              <a:rPr lang="en-US" sz="2400" dirty="0" err="1"/>
              <a:t>účtu</a:t>
            </a:r>
            <a:r>
              <a:rPr lang="en-US" sz="2400" dirty="0"/>
              <a:t> </a:t>
            </a:r>
            <a:r>
              <a:rPr lang="en-US" sz="2400" dirty="0" err="1"/>
              <a:t>vlastníka</a:t>
            </a:r>
            <a:r>
              <a:rPr lang="en-US" sz="2400" dirty="0"/>
              <a:t>, </a:t>
            </a:r>
            <a:r>
              <a:rPr lang="en-US" sz="2400" dirty="0" err="1"/>
              <a:t>nejpozději</a:t>
            </a:r>
            <a:r>
              <a:rPr lang="en-US" sz="2400" dirty="0"/>
              <a:t> </a:t>
            </a:r>
            <a:r>
              <a:rPr lang="en-US" sz="2400" dirty="0" err="1"/>
              <a:t>však</a:t>
            </a:r>
            <a:r>
              <a:rPr lang="en-US" sz="2400" dirty="0"/>
              <a:t> do </a:t>
            </a:r>
            <a:r>
              <a:rPr lang="en-US" sz="2400" dirty="0" err="1"/>
              <a:t>závěrky</a:t>
            </a:r>
            <a:r>
              <a:rPr lang="en-US" sz="2400" dirty="0"/>
              <a:t> </a:t>
            </a:r>
            <a:r>
              <a:rPr lang="en-US" sz="2400" dirty="0" err="1"/>
              <a:t>dne</a:t>
            </a:r>
            <a:r>
              <a:rPr lang="en-US" sz="2400" dirty="0"/>
              <a:t>; </a:t>
            </a:r>
            <a:r>
              <a:rPr lang="en-US" sz="2400" dirty="0" err="1"/>
              <a:t>změna</a:t>
            </a:r>
            <a:r>
              <a:rPr lang="en-US" sz="2400" dirty="0"/>
              <a:t> se </a:t>
            </a:r>
            <a:r>
              <a:rPr lang="en-US" sz="2400" dirty="0" err="1"/>
              <a:t>zapíše</a:t>
            </a:r>
            <a:r>
              <a:rPr lang="en-US" sz="2400" dirty="0"/>
              <a:t> k </a:t>
            </a:r>
            <a:r>
              <a:rPr lang="en-US" sz="2400" dirty="0" err="1"/>
              <a:t>okamžiku</a:t>
            </a:r>
            <a:r>
              <a:rPr lang="en-US" sz="2400" dirty="0"/>
              <a:t> </a:t>
            </a:r>
            <a:r>
              <a:rPr lang="en-US" sz="2400" dirty="0" err="1"/>
              <a:t>zápisu</a:t>
            </a:r>
            <a:r>
              <a:rPr lang="en-US" sz="2400" dirty="0"/>
              <a:t> </a:t>
            </a:r>
            <a:r>
              <a:rPr lang="en-US" sz="2400" dirty="0" err="1"/>
              <a:t>na</a:t>
            </a:r>
            <a:r>
              <a:rPr lang="en-US" sz="2400" dirty="0"/>
              <a:t> </a:t>
            </a:r>
            <a:r>
              <a:rPr lang="en-US" sz="2400" dirty="0" err="1"/>
              <a:t>účet</a:t>
            </a:r>
            <a:r>
              <a:rPr lang="en-US" sz="2400" dirty="0"/>
              <a:t> </a:t>
            </a:r>
            <a:r>
              <a:rPr lang="en-US" sz="2400" dirty="0" err="1"/>
              <a:t>zákazníků</a:t>
            </a:r>
            <a:r>
              <a:rPr lang="cs-CZ" sz="2400" dirty="0"/>
              <a:t> (§ 96 odst. 1 ZPKT)</a:t>
            </a:r>
            <a:endParaRPr lang="en-US" sz="2400" dirty="0"/>
          </a:p>
        </p:txBody>
      </p:sp>
    </p:spTree>
    <p:extLst>
      <p:ext uri="{BB962C8B-B14F-4D97-AF65-F5344CB8AC3E}">
        <p14:creationId xmlns:p14="http://schemas.microsoft.com/office/powerpoint/2010/main" val="3578983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720000" y="452488"/>
            <a:ext cx="10753200" cy="546754"/>
          </a:xfrm>
        </p:spPr>
        <p:txBody>
          <a:bodyPr/>
          <a:lstStyle/>
          <a:p>
            <a:pPr eaLnBrk="1" hangingPunct="1"/>
            <a:r>
              <a:rPr lang="cs-CZ" altLang="cs-CZ" dirty="0"/>
              <a:t>Převody zaknihovaných akcií</a:t>
            </a:r>
            <a:endParaRPr lang="en-US" altLang="cs-CZ" dirty="0"/>
          </a:p>
        </p:txBody>
      </p:sp>
      <p:sp>
        <p:nvSpPr>
          <p:cNvPr id="82947" name="Rectangle 3"/>
          <p:cNvSpPr>
            <a:spLocks noGrp="1" noChangeArrowheads="1"/>
          </p:cNvSpPr>
          <p:nvPr>
            <p:ph sz="quarter" idx="1"/>
          </p:nvPr>
        </p:nvSpPr>
        <p:spPr>
          <a:xfrm>
            <a:off x="305220" y="1272619"/>
            <a:ext cx="11167980" cy="5269583"/>
          </a:xfrm>
        </p:spPr>
        <p:txBody>
          <a:bodyPr/>
          <a:lstStyle/>
          <a:p>
            <a:pPr eaLnBrk="1" hangingPunct="1">
              <a:buFontTx/>
              <a:buChar char="-"/>
            </a:pPr>
            <a:r>
              <a:rPr lang="cs-CZ" altLang="cs-CZ" sz="2400" dirty="0"/>
              <a:t>E</a:t>
            </a:r>
            <a:r>
              <a:rPr lang="en-US" altLang="cs-CZ" sz="2400" dirty="0" err="1"/>
              <a:t>xistence</a:t>
            </a:r>
            <a:r>
              <a:rPr lang="en-US" altLang="cs-CZ" sz="2400" dirty="0"/>
              <a:t> </a:t>
            </a:r>
            <a:r>
              <a:rPr lang="en-US" altLang="cs-CZ" sz="2400" dirty="0" err="1"/>
              <a:t>právního</a:t>
            </a:r>
            <a:r>
              <a:rPr lang="en-US" altLang="cs-CZ" sz="2400" dirty="0"/>
              <a:t> </a:t>
            </a:r>
            <a:r>
              <a:rPr lang="en-US" altLang="cs-CZ" sz="2400" dirty="0" err="1"/>
              <a:t>jednání</a:t>
            </a:r>
            <a:r>
              <a:rPr lang="en-US" altLang="cs-CZ" sz="2400" dirty="0"/>
              <a:t>, </a:t>
            </a:r>
            <a:r>
              <a:rPr lang="en-US" altLang="cs-CZ" sz="2400" dirty="0" err="1"/>
              <a:t>kupní</a:t>
            </a:r>
            <a:r>
              <a:rPr lang="en-US" altLang="cs-CZ" sz="2400" dirty="0"/>
              <a:t> </a:t>
            </a:r>
            <a:r>
              <a:rPr lang="en-US" altLang="cs-CZ" sz="2400" dirty="0" err="1"/>
              <a:t>smlouv</a:t>
            </a:r>
            <a:r>
              <a:rPr lang="cs-CZ" altLang="cs-CZ" sz="2400" dirty="0"/>
              <a:t>y</a:t>
            </a:r>
            <a:r>
              <a:rPr lang="en-US" altLang="cs-CZ" sz="2400" dirty="0"/>
              <a:t> (</a:t>
            </a:r>
            <a:r>
              <a:rPr lang="en-US" altLang="cs-CZ" sz="2400" dirty="0" err="1"/>
              <a:t>dvoustranné</a:t>
            </a:r>
            <a:r>
              <a:rPr lang="en-US" altLang="cs-CZ" sz="2400" dirty="0"/>
              <a:t> </a:t>
            </a:r>
            <a:r>
              <a:rPr lang="en-US" altLang="cs-CZ" sz="2400" dirty="0" err="1"/>
              <a:t>právní</a:t>
            </a:r>
            <a:r>
              <a:rPr lang="en-US" altLang="cs-CZ" sz="2400" dirty="0"/>
              <a:t> </a:t>
            </a:r>
            <a:r>
              <a:rPr lang="en-US" altLang="cs-CZ" sz="2400" dirty="0" err="1"/>
              <a:t>jednání</a:t>
            </a:r>
            <a:r>
              <a:rPr lang="en-US" altLang="cs-CZ" sz="2400" dirty="0"/>
              <a:t>).</a:t>
            </a:r>
            <a:endParaRPr lang="cs-CZ" altLang="cs-CZ" sz="2400" dirty="0"/>
          </a:p>
          <a:p>
            <a:pPr eaLnBrk="1" hangingPunct="1">
              <a:buFontTx/>
              <a:buChar char="-"/>
            </a:pPr>
            <a:r>
              <a:rPr lang="cs-CZ" altLang="cs-CZ" sz="2400" dirty="0"/>
              <a:t>N</a:t>
            </a:r>
            <a:r>
              <a:rPr lang="en-US" altLang="cs-CZ" sz="2400" dirty="0" err="1"/>
              <a:t>ásledný</a:t>
            </a:r>
            <a:r>
              <a:rPr lang="en-US" altLang="cs-CZ" sz="2400" dirty="0"/>
              <a:t> </a:t>
            </a:r>
            <a:r>
              <a:rPr lang="en-US" altLang="cs-CZ" sz="2400" dirty="0" err="1"/>
              <a:t>příkaz</a:t>
            </a:r>
            <a:r>
              <a:rPr lang="en-US" altLang="cs-CZ" sz="2400" dirty="0"/>
              <a:t> (</a:t>
            </a:r>
            <a:r>
              <a:rPr lang="en-US" altLang="cs-CZ" sz="2400" dirty="0" err="1"/>
              <a:t>jednostranné</a:t>
            </a:r>
            <a:r>
              <a:rPr lang="en-US" altLang="cs-CZ" sz="2400" dirty="0"/>
              <a:t> </a:t>
            </a:r>
            <a:r>
              <a:rPr lang="en-US" altLang="cs-CZ" sz="2400" dirty="0" err="1"/>
              <a:t>právní</a:t>
            </a:r>
            <a:r>
              <a:rPr lang="en-US" altLang="cs-CZ" sz="2400" dirty="0"/>
              <a:t> </a:t>
            </a:r>
            <a:r>
              <a:rPr lang="en-US" altLang="cs-CZ" sz="2400" dirty="0" err="1"/>
              <a:t>jednání</a:t>
            </a:r>
            <a:r>
              <a:rPr lang="en-US" altLang="cs-CZ" sz="2400" dirty="0"/>
              <a:t> </a:t>
            </a:r>
            <a:r>
              <a:rPr lang="en-US" altLang="cs-CZ" sz="2400" dirty="0" err="1"/>
              <a:t>vůči</a:t>
            </a:r>
            <a:r>
              <a:rPr lang="en-US" altLang="cs-CZ" sz="2400" dirty="0"/>
              <a:t> </a:t>
            </a:r>
            <a:r>
              <a:rPr lang="en-US" altLang="cs-CZ" sz="2400" dirty="0" err="1"/>
              <a:t>depozitáři</a:t>
            </a:r>
            <a:r>
              <a:rPr lang="en-US" altLang="cs-CZ" sz="2400" dirty="0"/>
              <a:t>) k </a:t>
            </a:r>
            <a:r>
              <a:rPr lang="en-US" altLang="cs-CZ" sz="2400" dirty="0" err="1"/>
              <a:t>zápisu</a:t>
            </a:r>
            <a:r>
              <a:rPr lang="en-US" altLang="cs-CZ" sz="2400" dirty="0"/>
              <a:t> </a:t>
            </a:r>
            <a:r>
              <a:rPr lang="en-US" altLang="cs-CZ" sz="2400" dirty="0" err="1"/>
              <a:t>převodu</a:t>
            </a:r>
            <a:r>
              <a:rPr lang="en-US" altLang="cs-CZ" sz="2400" dirty="0"/>
              <a:t> do evidence, </a:t>
            </a:r>
            <a:r>
              <a:rPr lang="en-US" altLang="cs-CZ" sz="2400" dirty="0" err="1"/>
              <a:t>podaný</a:t>
            </a:r>
            <a:r>
              <a:rPr lang="en-US" altLang="cs-CZ" sz="2400" dirty="0"/>
              <a:t> </a:t>
            </a:r>
            <a:r>
              <a:rPr lang="en-US" altLang="cs-CZ" sz="2400" dirty="0" err="1"/>
              <a:t>oprávněnou</a:t>
            </a:r>
            <a:r>
              <a:rPr lang="en-US" altLang="cs-CZ" sz="2400" dirty="0"/>
              <a:t> </a:t>
            </a:r>
            <a:r>
              <a:rPr lang="en-US" altLang="cs-CZ" sz="2400" dirty="0" err="1"/>
              <a:t>osobou</a:t>
            </a:r>
            <a:r>
              <a:rPr lang="en-US" altLang="cs-CZ" sz="2400" dirty="0"/>
              <a:t>.</a:t>
            </a:r>
            <a:endParaRPr lang="cs-CZ" altLang="cs-CZ" sz="2400" dirty="0"/>
          </a:p>
          <a:p>
            <a:pPr eaLnBrk="1" hangingPunct="1">
              <a:buFontTx/>
              <a:buChar char="-"/>
            </a:pPr>
            <a:r>
              <a:rPr lang="cs-CZ" altLang="cs-CZ" sz="2400" dirty="0"/>
              <a:t>Přístup k CD pouze </a:t>
            </a:r>
            <a:r>
              <a:rPr lang="cs-CZ" altLang="cs-CZ" sz="2400" b="1" dirty="0"/>
              <a:t>přes účastníka</a:t>
            </a:r>
            <a:r>
              <a:rPr lang="cs-CZ" altLang="cs-CZ" sz="2400" dirty="0"/>
              <a:t>.</a:t>
            </a:r>
          </a:p>
          <a:p>
            <a:pPr eaLnBrk="1" hangingPunct="1">
              <a:buFont typeface="Wingdings 2" panose="05020102010507070707" pitchFamily="18" charset="2"/>
              <a:buNone/>
            </a:pPr>
            <a:r>
              <a:rPr lang="cs-CZ" altLang="cs-CZ" sz="2400" dirty="0"/>
              <a:t>- Ochrana dobré víry: </a:t>
            </a:r>
            <a:r>
              <a:rPr lang="cs-CZ" sz="2400" dirty="0"/>
              <a:t>Ten, na koho je zaknihovaný cenný papír převáděn, vlastníkem tohoto cenného papíru i tehdy, jestliže převodce neměl právo zaknihovaný cenný papír převést; to neplatí, jestliže ten, na koho je zaknihovaný cenný papír převáděn, věděl nebo musel vědět, že převodce toto právo v době převodu neměl. V pochybnostech se dobrá víra předpokládá.</a:t>
            </a:r>
            <a:endParaRPr lang="en-US" sz="2400" dirty="0"/>
          </a:p>
          <a:p>
            <a:pPr eaLnBrk="1" hangingPunct="1">
              <a:buFont typeface="Wingdings 2" panose="05020102010507070707" pitchFamily="18" charset="2"/>
              <a:buNone/>
            </a:pPr>
            <a:endParaRPr lang="en-US" altLang="cs-CZ" sz="2400" dirty="0"/>
          </a:p>
        </p:txBody>
      </p:sp>
    </p:spTree>
    <p:extLst>
      <p:ext uri="{BB962C8B-B14F-4D97-AF65-F5344CB8AC3E}">
        <p14:creationId xmlns:p14="http://schemas.microsoft.com/office/powerpoint/2010/main" val="65627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29559" y="228601"/>
            <a:ext cx="9530466" cy="608013"/>
          </a:xfrm>
        </p:spPr>
        <p:txBody>
          <a:bodyPr/>
          <a:lstStyle/>
          <a:p>
            <a:pPr eaLnBrk="1" hangingPunct="1"/>
            <a:r>
              <a:rPr lang="cs-CZ" altLang="cs-CZ" dirty="0"/>
              <a:t>Přístup k CD</a:t>
            </a:r>
            <a:endParaRPr lang="en-US" altLang="cs-CZ" dirty="0"/>
          </a:p>
        </p:txBody>
      </p:sp>
      <p:sp>
        <p:nvSpPr>
          <p:cNvPr id="62467" name="Rectangle 3"/>
          <p:cNvSpPr>
            <a:spLocks noGrp="1" noChangeArrowheads="1"/>
          </p:cNvSpPr>
          <p:nvPr>
            <p:ph sz="quarter" idx="1"/>
          </p:nvPr>
        </p:nvSpPr>
        <p:spPr>
          <a:xfrm>
            <a:off x="489285" y="1112364"/>
            <a:ext cx="10917624" cy="5517036"/>
          </a:xfrm>
        </p:spPr>
        <p:txBody>
          <a:bodyPr/>
          <a:lstStyle/>
          <a:p>
            <a:pPr eaLnBrk="1" hangingPunct="1">
              <a:lnSpc>
                <a:spcPct val="100000"/>
              </a:lnSpc>
            </a:pPr>
            <a:r>
              <a:rPr lang="cs-CZ" altLang="cs-CZ" sz="2600" dirty="0"/>
              <a:t>Transakce s cennými papíry skrze účastníka centrálního depozitáře (banky a OCP). Kdo má u některého z nich účet, je </a:t>
            </a:r>
            <a:r>
              <a:rPr lang="cs-CZ" altLang="cs-CZ" sz="2600" b="1" dirty="0"/>
              <a:t>zařazen pod tohoto účastníka</a:t>
            </a:r>
            <a:r>
              <a:rPr lang="cs-CZ" altLang="cs-CZ" sz="2600" dirty="0"/>
              <a:t> depozitáře a platí za správu cenných papírů. </a:t>
            </a:r>
          </a:p>
          <a:p>
            <a:pPr>
              <a:lnSpc>
                <a:spcPct val="100000"/>
              </a:lnSpc>
            </a:pPr>
            <a:r>
              <a:rPr lang="cs-CZ" altLang="cs-CZ" sz="2600" dirty="0"/>
              <a:t>Účastník CD: </a:t>
            </a:r>
            <a:r>
              <a:rPr lang="cs-CZ" altLang="cs-CZ" sz="2600" dirty="0">
                <a:hlinkClick r:id="rId3"/>
              </a:rPr>
              <a:t>https://www.cdcp.cz/index.php/cz/ucastnici/seznam-ucastniku</a:t>
            </a:r>
            <a:endParaRPr lang="cs-CZ" altLang="cs-CZ" sz="2600" dirty="0"/>
          </a:p>
          <a:p>
            <a:pPr eaLnBrk="1" hangingPunct="1">
              <a:lnSpc>
                <a:spcPct val="100000"/>
              </a:lnSpc>
            </a:pPr>
            <a:r>
              <a:rPr lang="cs-CZ" altLang="cs-CZ" sz="2600" dirty="0"/>
              <a:t>Ostatní: tzv. nezařazený účet, za jehož správu nic dosud neplatili, ale nemohli ani obchodovat. </a:t>
            </a:r>
          </a:p>
          <a:p>
            <a:pPr>
              <a:lnSpc>
                <a:spcPct val="100000"/>
              </a:lnSpc>
            </a:pPr>
            <a:r>
              <a:rPr lang="cs-CZ" sz="2600" b="1" dirty="0"/>
              <a:t>Příklady poplatků pro emitenta:</a:t>
            </a:r>
          </a:p>
          <a:p>
            <a:pPr>
              <a:lnSpc>
                <a:spcPct val="100000"/>
              </a:lnSpc>
            </a:pPr>
            <a:r>
              <a:rPr lang="cs-CZ" sz="2600" dirty="0"/>
              <a:t>Jednorázový poplatek za přidělení ISIN: 1 500 Kč, jednorázový poplatek za zápis emise: 5 800 Kč</a:t>
            </a:r>
          </a:p>
          <a:p>
            <a:pPr>
              <a:lnSpc>
                <a:spcPct val="100000"/>
              </a:lnSpc>
            </a:pPr>
            <a:r>
              <a:rPr lang="cs-CZ" sz="2600" dirty="0"/>
              <a:t>Poplatek za vedení evidence emise je možné vypočítat prostřednictvím </a:t>
            </a:r>
            <a:r>
              <a:rPr lang="cs-CZ" sz="2600" dirty="0">
                <a:hlinkClick r:id="rId4"/>
              </a:rPr>
              <a:t>Kalkulačky poplatků</a:t>
            </a:r>
            <a:endParaRPr lang="cs-CZ" altLang="cs-CZ" sz="2600" dirty="0"/>
          </a:p>
        </p:txBody>
      </p:sp>
    </p:spTree>
    <p:extLst>
      <p:ext uri="{BB962C8B-B14F-4D97-AF65-F5344CB8AC3E}">
        <p14:creationId xmlns:p14="http://schemas.microsoft.com/office/powerpoint/2010/main" val="3301784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27901" y="443060"/>
            <a:ext cx="9832124" cy="707010"/>
          </a:xfrm>
        </p:spPr>
        <p:txBody>
          <a:bodyPr/>
          <a:lstStyle/>
          <a:p>
            <a:pPr eaLnBrk="1" hangingPunct="1"/>
            <a:r>
              <a:rPr lang="cs-CZ" altLang="cs-CZ" dirty="0"/>
              <a:t>        Nezařazené účty</a:t>
            </a:r>
            <a:endParaRPr lang="en-US" altLang="cs-CZ" dirty="0"/>
          </a:p>
        </p:txBody>
      </p:sp>
      <p:sp>
        <p:nvSpPr>
          <p:cNvPr id="64515" name="Rectangle 3"/>
          <p:cNvSpPr>
            <a:spLocks noGrp="1" noChangeArrowheads="1"/>
          </p:cNvSpPr>
          <p:nvPr>
            <p:ph sz="quarter" idx="1"/>
          </p:nvPr>
        </p:nvSpPr>
        <p:spPr>
          <a:xfrm>
            <a:off x="527902" y="1268414"/>
            <a:ext cx="10840824" cy="5076825"/>
          </a:xfrm>
        </p:spPr>
        <p:txBody>
          <a:bodyPr/>
          <a:lstStyle/>
          <a:p>
            <a:pPr eaLnBrk="1" hangingPunct="1">
              <a:lnSpc>
                <a:spcPct val="80000"/>
              </a:lnSpc>
            </a:pPr>
            <a:endParaRPr lang="cs-CZ" altLang="cs-CZ" sz="2600" dirty="0"/>
          </a:p>
          <a:p>
            <a:pPr eaLnBrk="1" hangingPunct="1">
              <a:lnSpc>
                <a:spcPct val="80000"/>
              </a:lnSpc>
            </a:pPr>
            <a:r>
              <a:rPr lang="en-US" altLang="cs-CZ" sz="2600" dirty="0" err="1"/>
              <a:t>účty</a:t>
            </a:r>
            <a:r>
              <a:rPr lang="en-US" altLang="cs-CZ" sz="2600" dirty="0"/>
              <a:t> </a:t>
            </a:r>
            <a:r>
              <a:rPr lang="en-US" altLang="cs-CZ" sz="2600" dirty="0" err="1"/>
              <a:t>majitelů</a:t>
            </a:r>
            <a:r>
              <a:rPr lang="en-US" altLang="cs-CZ" sz="2600" dirty="0"/>
              <a:t>, </a:t>
            </a:r>
            <a:r>
              <a:rPr lang="en-US" altLang="cs-CZ" sz="2600" dirty="0" err="1"/>
              <a:t>kteří</a:t>
            </a:r>
            <a:r>
              <a:rPr lang="en-US" altLang="cs-CZ" sz="2600" dirty="0"/>
              <a:t> </a:t>
            </a:r>
            <a:r>
              <a:rPr lang="en-US" altLang="cs-CZ" sz="2600" dirty="0" err="1"/>
              <a:t>měli</a:t>
            </a:r>
            <a:r>
              <a:rPr lang="en-US" altLang="cs-CZ" sz="2600" dirty="0"/>
              <a:t> </a:t>
            </a:r>
            <a:r>
              <a:rPr lang="en-US" altLang="cs-CZ" sz="2600" dirty="0" err="1"/>
              <a:t>účet</a:t>
            </a:r>
            <a:r>
              <a:rPr lang="en-US" altLang="cs-CZ" sz="2600" dirty="0"/>
              <a:t> </a:t>
            </a:r>
            <a:r>
              <a:rPr lang="en-US" altLang="cs-CZ" sz="2600" dirty="0" err="1"/>
              <a:t>vedený</a:t>
            </a:r>
            <a:r>
              <a:rPr lang="en-US" altLang="cs-CZ" sz="2600" dirty="0"/>
              <a:t> u SCP a </a:t>
            </a:r>
            <a:r>
              <a:rPr lang="en-US" altLang="cs-CZ" sz="2600" dirty="0" err="1"/>
              <a:t>kteří</a:t>
            </a:r>
            <a:r>
              <a:rPr lang="en-US" altLang="cs-CZ" sz="2600" dirty="0"/>
              <a:t> </a:t>
            </a:r>
            <a:r>
              <a:rPr lang="en-US" altLang="cs-CZ" sz="2600" dirty="0" err="1"/>
              <a:t>neuzavřeli</a:t>
            </a:r>
            <a:r>
              <a:rPr lang="en-US" altLang="cs-CZ" sz="2600" dirty="0"/>
              <a:t> po </a:t>
            </a:r>
            <a:r>
              <a:rPr lang="en-US" altLang="cs-CZ" sz="2600" dirty="0" err="1"/>
              <a:t>převzetí</a:t>
            </a:r>
            <a:r>
              <a:rPr lang="en-US" altLang="cs-CZ" sz="2600" dirty="0"/>
              <a:t> evidence </a:t>
            </a:r>
            <a:r>
              <a:rPr lang="en-US" altLang="cs-CZ" sz="2600" dirty="0" err="1"/>
              <a:t>centrálním</a:t>
            </a:r>
            <a:r>
              <a:rPr lang="en-US" altLang="cs-CZ" sz="2600" dirty="0"/>
              <a:t> </a:t>
            </a:r>
            <a:r>
              <a:rPr lang="en-US" altLang="cs-CZ" sz="2600" dirty="0" err="1"/>
              <a:t>depozitářem</a:t>
            </a:r>
            <a:r>
              <a:rPr lang="en-US" altLang="cs-CZ" sz="2600" dirty="0"/>
              <a:t> </a:t>
            </a:r>
            <a:r>
              <a:rPr lang="en-US" altLang="cs-CZ" sz="2600" dirty="0" err="1"/>
              <a:t>smlouvu</a:t>
            </a:r>
            <a:r>
              <a:rPr lang="en-US" altLang="cs-CZ" sz="2600" dirty="0"/>
              <a:t> o </a:t>
            </a:r>
            <a:r>
              <a:rPr lang="en-US" altLang="cs-CZ" sz="2600" dirty="0" err="1"/>
              <a:t>zřízení</a:t>
            </a:r>
            <a:r>
              <a:rPr lang="en-US" altLang="cs-CZ" sz="2600" dirty="0"/>
              <a:t> </a:t>
            </a:r>
            <a:r>
              <a:rPr lang="en-US" altLang="cs-CZ" sz="2600" dirty="0" err="1"/>
              <a:t>účtu</a:t>
            </a:r>
            <a:r>
              <a:rPr lang="en-US" altLang="cs-CZ" sz="2600" dirty="0"/>
              <a:t> v </a:t>
            </a:r>
            <a:r>
              <a:rPr lang="en-US" altLang="cs-CZ" sz="2600" dirty="0" err="1"/>
              <a:t>centrální</a:t>
            </a:r>
            <a:r>
              <a:rPr lang="en-US" altLang="cs-CZ" sz="2600" dirty="0"/>
              <a:t> </a:t>
            </a:r>
            <a:r>
              <a:rPr lang="en-US" altLang="cs-CZ" sz="2600" dirty="0" err="1"/>
              <a:t>evidenci</a:t>
            </a:r>
            <a:r>
              <a:rPr lang="en-US" altLang="cs-CZ" sz="2600" dirty="0"/>
              <a:t> s </a:t>
            </a:r>
            <a:r>
              <a:rPr lang="en-US" altLang="cs-CZ" sz="2600" dirty="0" err="1"/>
              <a:t>účastníkem</a:t>
            </a:r>
            <a:r>
              <a:rPr lang="en-US" altLang="cs-CZ" sz="2600" dirty="0"/>
              <a:t> CDCP</a:t>
            </a:r>
            <a:endParaRPr lang="cs-CZ" altLang="cs-CZ" sz="2600" dirty="0"/>
          </a:p>
          <a:p>
            <a:pPr eaLnBrk="1" hangingPunct="1">
              <a:lnSpc>
                <a:spcPct val="80000"/>
              </a:lnSpc>
            </a:pPr>
            <a:endParaRPr lang="cs-CZ" altLang="cs-CZ" sz="2600" dirty="0"/>
          </a:p>
          <a:p>
            <a:pPr eaLnBrk="1" hangingPunct="1">
              <a:lnSpc>
                <a:spcPct val="80000"/>
              </a:lnSpc>
            </a:pPr>
            <a:r>
              <a:rPr lang="en-US" altLang="cs-CZ" sz="2600" dirty="0" err="1"/>
              <a:t>omezený</a:t>
            </a:r>
            <a:r>
              <a:rPr lang="en-US" altLang="cs-CZ" sz="2600" dirty="0"/>
              <a:t> </a:t>
            </a:r>
            <a:r>
              <a:rPr lang="en-US" altLang="cs-CZ" sz="2600" dirty="0" err="1"/>
              <a:t>rozsah</a:t>
            </a:r>
            <a:r>
              <a:rPr lang="en-US" altLang="cs-CZ" sz="2600" dirty="0"/>
              <a:t> </a:t>
            </a:r>
            <a:r>
              <a:rPr lang="en-US" altLang="cs-CZ" sz="2600" dirty="0" err="1"/>
              <a:t>služeb</a:t>
            </a:r>
            <a:r>
              <a:rPr lang="en-US" altLang="cs-CZ" sz="2600" dirty="0"/>
              <a:t>, </a:t>
            </a:r>
            <a:r>
              <a:rPr lang="en-US" altLang="cs-CZ" sz="2600" dirty="0" err="1"/>
              <a:t>které</a:t>
            </a:r>
            <a:r>
              <a:rPr lang="en-US" altLang="cs-CZ" sz="2600" dirty="0"/>
              <a:t> </a:t>
            </a:r>
            <a:r>
              <a:rPr lang="en-US" altLang="cs-CZ" sz="2600" dirty="0" err="1"/>
              <a:t>jim</a:t>
            </a:r>
            <a:r>
              <a:rPr lang="en-US" altLang="cs-CZ" sz="2600" dirty="0"/>
              <a:t> </a:t>
            </a:r>
            <a:r>
              <a:rPr lang="cs-CZ" altLang="cs-CZ" sz="2600" dirty="0"/>
              <a:t>smí</a:t>
            </a:r>
            <a:r>
              <a:rPr lang="en-US" altLang="cs-CZ" sz="2600" dirty="0"/>
              <a:t> </a:t>
            </a:r>
            <a:r>
              <a:rPr lang="en-US" altLang="cs-CZ" sz="2600" dirty="0" err="1"/>
              <a:t>centrální</a:t>
            </a:r>
            <a:r>
              <a:rPr lang="en-US" altLang="cs-CZ" sz="2600" dirty="0"/>
              <a:t> </a:t>
            </a:r>
            <a:r>
              <a:rPr lang="en-US" altLang="cs-CZ" sz="2600" dirty="0" err="1"/>
              <a:t>depozitář</a:t>
            </a:r>
            <a:r>
              <a:rPr lang="en-US" altLang="cs-CZ" sz="2600" dirty="0"/>
              <a:t> </a:t>
            </a:r>
            <a:r>
              <a:rPr lang="en-US" altLang="cs-CZ" sz="2600" dirty="0" err="1"/>
              <a:t>poskytovat</a:t>
            </a:r>
            <a:endParaRPr lang="cs-CZ" altLang="cs-CZ" sz="2600" dirty="0"/>
          </a:p>
          <a:p>
            <a:pPr eaLnBrk="1" hangingPunct="1">
              <a:lnSpc>
                <a:spcPct val="80000"/>
              </a:lnSpc>
            </a:pPr>
            <a:endParaRPr lang="cs-CZ" altLang="cs-CZ" sz="2600" dirty="0"/>
          </a:p>
          <a:p>
            <a:pPr eaLnBrk="1" hangingPunct="1">
              <a:lnSpc>
                <a:spcPct val="80000"/>
              </a:lnSpc>
            </a:pPr>
            <a:r>
              <a:rPr lang="en-US" altLang="cs-CZ" sz="2600" dirty="0"/>
              <a:t>CDCP</a:t>
            </a:r>
            <a:r>
              <a:rPr lang="cs-CZ" altLang="cs-CZ" sz="2600" dirty="0"/>
              <a:t> vede</a:t>
            </a:r>
            <a:r>
              <a:rPr lang="en-US" altLang="cs-CZ" sz="2600" dirty="0"/>
              <a:t> </a:t>
            </a:r>
            <a:r>
              <a:rPr lang="en-US" altLang="cs-CZ" sz="2600" dirty="0" err="1"/>
              <a:t>přibližně</a:t>
            </a:r>
            <a:r>
              <a:rPr lang="en-US" altLang="cs-CZ" sz="2600" dirty="0"/>
              <a:t> 1</a:t>
            </a:r>
            <a:r>
              <a:rPr lang="cs-CZ" altLang="cs-CZ" sz="2600" dirty="0"/>
              <a:t>,5 mil</a:t>
            </a:r>
            <a:r>
              <a:rPr lang="en-US" altLang="cs-CZ" sz="2600" dirty="0"/>
              <a:t>. </a:t>
            </a:r>
            <a:r>
              <a:rPr lang="en-US" altLang="cs-CZ" sz="2600" dirty="0" err="1"/>
              <a:t>nezařazených</a:t>
            </a:r>
            <a:r>
              <a:rPr lang="en-US" altLang="cs-CZ" sz="2600" dirty="0"/>
              <a:t> </a:t>
            </a:r>
            <a:r>
              <a:rPr lang="en-US" altLang="cs-CZ" sz="2600" dirty="0" err="1"/>
              <a:t>majetkových</a:t>
            </a:r>
            <a:r>
              <a:rPr lang="en-US" altLang="cs-CZ" sz="2600" dirty="0"/>
              <a:t> </a:t>
            </a:r>
            <a:r>
              <a:rPr lang="en-US" altLang="cs-CZ" sz="2600" dirty="0" err="1"/>
              <a:t>účtů</a:t>
            </a:r>
            <a:r>
              <a:rPr lang="en-US" altLang="cs-CZ" sz="2600" dirty="0"/>
              <a:t> a </a:t>
            </a:r>
            <a:r>
              <a:rPr lang="en-US" altLang="cs-CZ" sz="2600" dirty="0" err="1"/>
              <a:t>pouze</a:t>
            </a:r>
            <a:r>
              <a:rPr lang="en-US" altLang="cs-CZ" sz="2600" dirty="0"/>
              <a:t> 228 tis. </a:t>
            </a:r>
            <a:r>
              <a:rPr lang="en-US" altLang="cs-CZ" sz="2600" dirty="0" err="1"/>
              <a:t>účtů</a:t>
            </a:r>
            <a:r>
              <a:rPr lang="en-US" altLang="cs-CZ" sz="2600" dirty="0"/>
              <a:t> </a:t>
            </a:r>
            <a:r>
              <a:rPr lang="en-US" altLang="cs-CZ" sz="2600" dirty="0" err="1"/>
              <a:t>zařazených</a:t>
            </a:r>
            <a:r>
              <a:rPr lang="en-US" altLang="cs-CZ" sz="2600" dirty="0"/>
              <a:t> pod </a:t>
            </a:r>
            <a:r>
              <a:rPr lang="en-US" altLang="cs-CZ" sz="2600" dirty="0" err="1"/>
              <a:t>účastníky</a:t>
            </a:r>
            <a:endParaRPr lang="cs-CZ" altLang="cs-CZ" sz="2600" dirty="0"/>
          </a:p>
          <a:p>
            <a:pPr eaLnBrk="1" hangingPunct="1">
              <a:lnSpc>
                <a:spcPct val="80000"/>
              </a:lnSpc>
            </a:pPr>
            <a:endParaRPr lang="cs-CZ" altLang="cs-CZ" sz="2600" dirty="0"/>
          </a:p>
          <a:p>
            <a:pPr eaLnBrk="1" hangingPunct="1">
              <a:lnSpc>
                <a:spcPct val="80000"/>
              </a:lnSpc>
            </a:pPr>
            <a:r>
              <a:rPr lang="cs-CZ" altLang="cs-CZ" sz="2600" dirty="0"/>
              <a:t>j</a:t>
            </a:r>
            <a:r>
              <a:rPr lang="en-US" altLang="cs-CZ" sz="2600" dirty="0" err="1"/>
              <a:t>en</a:t>
            </a:r>
            <a:r>
              <a:rPr lang="en-US" altLang="cs-CZ" sz="2600" dirty="0"/>
              <a:t> pro </a:t>
            </a:r>
            <a:r>
              <a:rPr lang="en-US" altLang="cs-CZ" sz="2600" dirty="0" err="1"/>
              <a:t>akcie</a:t>
            </a:r>
            <a:r>
              <a:rPr lang="en-US" altLang="cs-CZ" sz="2600" dirty="0"/>
              <a:t> </a:t>
            </a:r>
            <a:r>
              <a:rPr lang="en-US" altLang="cs-CZ" sz="2600" dirty="0" err="1"/>
              <a:t>společnosti</a:t>
            </a:r>
            <a:r>
              <a:rPr lang="en-US" altLang="cs-CZ" sz="2600" dirty="0"/>
              <a:t> </a:t>
            </a:r>
            <a:r>
              <a:rPr lang="en-US" altLang="cs-CZ" sz="2600" dirty="0" err="1"/>
              <a:t>Harvardský</a:t>
            </a:r>
            <a:r>
              <a:rPr lang="en-US" altLang="cs-CZ" sz="2600" dirty="0"/>
              <a:t> </a:t>
            </a:r>
            <a:r>
              <a:rPr lang="en-US" altLang="cs-CZ" sz="2600" dirty="0" err="1"/>
              <a:t>průmyslový</a:t>
            </a:r>
            <a:r>
              <a:rPr lang="en-US" altLang="cs-CZ" sz="2600" dirty="0"/>
              <a:t> holding, </a:t>
            </a:r>
            <a:r>
              <a:rPr lang="en-US" altLang="cs-CZ" sz="2600" dirty="0" err="1"/>
              <a:t>a.s.</a:t>
            </a:r>
            <a:r>
              <a:rPr lang="en-US" altLang="cs-CZ" sz="2600" dirty="0"/>
              <a:t>, </a:t>
            </a:r>
            <a:r>
              <a:rPr lang="en-US" altLang="cs-CZ" sz="2600" dirty="0" err="1"/>
              <a:t>využíváno</a:t>
            </a:r>
            <a:r>
              <a:rPr lang="en-US" altLang="cs-CZ" sz="2600" dirty="0"/>
              <a:t> 400 tis. </a:t>
            </a:r>
            <a:r>
              <a:rPr lang="en-US" altLang="cs-CZ" sz="2600" dirty="0" err="1"/>
              <a:t>účtů</a:t>
            </a:r>
            <a:endParaRPr lang="en-US" altLang="cs-CZ" sz="2600" dirty="0"/>
          </a:p>
        </p:txBody>
      </p:sp>
    </p:spTree>
    <p:extLst>
      <p:ext uri="{BB962C8B-B14F-4D97-AF65-F5344CB8AC3E}">
        <p14:creationId xmlns:p14="http://schemas.microsoft.com/office/powerpoint/2010/main" val="417076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99DC02D-035B-43C4-8DD6-0822A396B05B}"/>
              </a:ext>
            </a:extLst>
          </p:cNvPr>
          <p:cNvSpPr>
            <a:spLocks noGrp="1"/>
          </p:cNvSpPr>
          <p:nvPr>
            <p:ph type="title"/>
          </p:nvPr>
        </p:nvSpPr>
        <p:spPr>
          <a:xfrm>
            <a:off x="720000" y="172721"/>
            <a:ext cx="10997518" cy="599440"/>
          </a:xfrm>
        </p:spPr>
        <p:txBody>
          <a:bodyPr/>
          <a:lstStyle/>
          <a:p>
            <a:pPr eaLnBrk="1" hangingPunct="1"/>
            <a:r>
              <a:rPr lang="cs-CZ" altLang="cs-CZ" dirty="0">
                <a:solidFill>
                  <a:schemeClr val="tx2">
                    <a:lumMod val="60000"/>
                    <a:lumOff val="40000"/>
                  </a:schemeClr>
                </a:solidFill>
              </a:rPr>
              <a:t>Z minula: Funkcionální pohled na inkorporaci</a:t>
            </a:r>
            <a:endParaRPr lang="en-US" altLang="cs-CZ" dirty="0">
              <a:solidFill>
                <a:schemeClr val="tx2">
                  <a:lumMod val="60000"/>
                  <a:lumOff val="40000"/>
                </a:schemeClr>
              </a:solidFill>
            </a:endParaRPr>
          </a:p>
        </p:txBody>
      </p:sp>
      <p:sp>
        <p:nvSpPr>
          <p:cNvPr id="25603" name="Rectangle 3">
            <a:extLst>
              <a:ext uri="{FF2B5EF4-FFF2-40B4-BE49-F238E27FC236}">
                <a16:creationId xmlns:a16="http://schemas.microsoft.com/office/drawing/2014/main" id="{C945088C-9B4E-4603-90AE-2219ECA341DA}"/>
              </a:ext>
            </a:extLst>
          </p:cNvPr>
          <p:cNvSpPr>
            <a:spLocks noGrp="1"/>
          </p:cNvSpPr>
          <p:nvPr>
            <p:ph sz="quarter" idx="1"/>
          </p:nvPr>
        </p:nvSpPr>
        <p:spPr>
          <a:xfrm>
            <a:off x="718799" y="772161"/>
            <a:ext cx="10997518" cy="6085839"/>
          </a:xfrm>
        </p:spPr>
        <p:txBody>
          <a:bodyPr/>
          <a:lstStyle/>
          <a:p>
            <a:pPr eaLnBrk="1" hangingPunct="1"/>
            <a:r>
              <a:rPr lang="cs-CZ" altLang="cs-CZ" sz="3600" b="1" dirty="0"/>
              <a:t>Aktivní funkce cenného papíru</a:t>
            </a:r>
          </a:p>
          <a:p>
            <a:pPr lvl="1" eaLnBrk="1" hangingPunct="1"/>
            <a:r>
              <a:rPr lang="cs-CZ" altLang="cs-CZ" sz="2800" dirty="0"/>
              <a:t>Zajištění/utvrzení (kumulace)</a:t>
            </a:r>
          </a:p>
          <a:p>
            <a:pPr lvl="1" eaLnBrk="1" hangingPunct="1"/>
            <a:r>
              <a:rPr lang="cs-CZ" altLang="cs-CZ" sz="2800" dirty="0"/>
              <a:t>Platební funkce</a:t>
            </a:r>
          </a:p>
          <a:p>
            <a:pPr lvl="2" indent="-273050">
              <a:lnSpc>
                <a:spcPct val="100000"/>
              </a:lnSpc>
            </a:pPr>
            <a:r>
              <a:rPr lang="cs-CZ" altLang="cs-CZ" sz="2000" dirty="0"/>
              <a:t>- Přímé placení (pro </a:t>
            </a:r>
            <a:r>
              <a:rPr lang="cs-CZ" altLang="cs-CZ" sz="2000" dirty="0" err="1"/>
              <a:t>soluto</a:t>
            </a:r>
            <a:r>
              <a:rPr lang="cs-CZ" altLang="cs-CZ" sz="2000" dirty="0"/>
              <a:t>)</a:t>
            </a:r>
          </a:p>
          <a:p>
            <a:pPr lvl="2" indent="-273050">
              <a:lnSpc>
                <a:spcPct val="100000"/>
              </a:lnSpc>
            </a:pPr>
            <a:r>
              <a:rPr lang="cs-CZ" altLang="cs-CZ" sz="2000" dirty="0"/>
              <a:t>- Zprostředkovaná platba (pro </a:t>
            </a:r>
            <a:r>
              <a:rPr lang="cs-CZ" altLang="cs-CZ" sz="2000" dirty="0" err="1"/>
              <a:t>solvendo</a:t>
            </a:r>
            <a:r>
              <a:rPr lang="cs-CZ" altLang="cs-CZ" sz="2000" dirty="0"/>
              <a:t>)</a:t>
            </a:r>
          </a:p>
          <a:p>
            <a:pPr lvl="3" indent="-273050">
              <a:lnSpc>
                <a:spcPct val="100000"/>
              </a:lnSpc>
            </a:pPr>
            <a:r>
              <a:rPr lang="cs-CZ" altLang="cs-CZ" sz="2000" dirty="0"/>
              <a:t>§ 1909 OZ: Použil-li dlužník ve shodě se smlouvou jako prostředek placení směnku, nemá vystavení směnky vliv na trvání peněžitého dluhu, </a:t>
            </a:r>
            <a:r>
              <a:rPr lang="cs-CZ" altLang="cs-CZ" sz="2000" b="1" dirty="0"/>
              <a:t>ale věřitel může na dlužníku požadovat plnění dluhu, jen nemohl-li dosáhnout splnění ze směnky</a:t>
            </a:r>
            <a:r>
              <a:rPr lang="cs-CZ" altLang="cs-CZ" sz="2000" dirty="0"/>
              <a:t>; pokud však věřitel splnění dosáhl, považuje se dluh za splněný již vystavením směnky. To platí i tehdy, byl-li otevřen akreditiv, vystaven šek nebo v jiných obdobných případech.</a:t>
            </a:r>
          </a:p>
          <a:p>
            <a:pPr lvl="1" eaLnBrk="1" hangingPunct="1"/>
            <a:r>
              <a:rPr lang="cs-CZ" altLang="cs-CZ" sz="2800" dirty="0"/>
              <a:t>Sankce</a:t>
            </a:r>
          </a:p>
          <a:p>
            <a:pPr eaLnBrk="1" hangingPunct="1"/>
            <a:r>
              <a:rPr lang="cs-CZ" altLang="cs-CZ" sz="3600" b="1" dirty="0"/>
              <a:t>Pasivní funkce</a:t>
            </a:r>
          </a:p>
          <a:p>
            <a:pPr lvl="1" eaLnBrk="1" hangingPunct="1"/>
            <a:r>
              <a:rPr lang="cs-CZ" altLang="cs-CZ" sz="2800" dirty="0"/>
              <a:t>Předmět obchodu či předmět investice</a:t>
            </a:r>
            <a:endParaRPr lang="en-US" altLang="cs-CZ" sz="2400"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68968" y="358219"/>
            <a:ext cx="10627895" cy="478395"/>
          </a:xfrm>
        </p:spPr>
        <p:txBody>
          <a:bodyPr/>
          <a:lstStyle/>
          <a:p>
            <a:pPr eaLnBrk="1" hangingPunct="1"/>
            <a:r>
              <a:rPr lang="cs-CZ" altLang="cs-CZ" dirty="0"/>
              <a:t>Druhá linie zaknihování dalších investičních nástrojů: samostatná evidence</a:t>
            </a:r>
            <a:endParaRPr lang="en-US" altLang="cs-CZ" dirty="0"/>
          </a:p>
        </p:txBody>
      </p:sp>
      <p:sp>
        <p:nvSpPr>
          <p:cNvPr id="43011" name="Rectangle 3"/>
          <p:cNvSpPr>
            <a:spLocks noGrp="1" noChangeArrowheads="1"/>
          </p:cNvSpPr>
          <p:nvPr>
            <p:ph sz="quarter" idx="1"/>
          </p:nvPr>
        </p:nvSpPr>
        <p:spPr>
          <a:xfrm>
            <a:off x="449179" y="1652336"/>
            <a:ext cx="10929138" cy="4847445"/>
          </a:xfrm>
        </p:spPr>
        <p:txBody>
          <a:bodyPr/>
          <a:lstStyle/>
          <a:p>
            <a:pPr marL="72000" indent="0" eaLnBrk="1" hangingPunct="1">
              <a:lnSpc>
                <a:spcPct val="80000"/>
              </a:lnSpc>
              <a:buNone/>
              <a:defRPr/>
            </a:pPr>
            <a:r>
              <a:rPr lang="en-US" altLang="cs-CZ" sz="2400" dirty="0"/>
              <a:t>V </a:t>
            </a:r>
            <a:r>
              <a:rPr lang="en-US" altLang="cs-CZ" sz="2400" dirty="0" err="1"/>
              <a:t>samostatné</a:t>
            </a:r>
            <a:r>
              <a:rPr lang="en-US" altLang="cs-CZ" sz="2400" dirty="0"/>
              <a:t> </a:t>
            </a:r>
            <a:r>
              <a:rPr lang="en-US" altLang="cs-CZ" sz="2400" dirty="0" err="1"/>
              <a:t>evidenci</a:t>
            </a:r>
            <a:r>
              <a:rPr lang="en-US" altLang="cs-CZ" sz="2400" dirty="0"/>
              <a:t> </a:t>
            </a:r>
            <a:r>
              <a:rPr lang="en-US" altLang="cs-CZ" sz="2400" dirty="0" err="1"/>
              <a:t>investičních</a:t>
            </a:r>
            <a:r>
              <a:rPr lang="en-US" altLang="cs-CZ" sz="2400" dirty="0"/>
              <a:t> </a:t>
            </a:r>
            <a:r>
              <a:rPr lang="en-US" altLang="cs-CZ" sz="2400" dirty="0" err="1"/>
              <a:t>nástrojů</a:t>
            </a:r>
            <a:r>
              <a:rPr lang="en-US" altLang="cs-CZ" sz="2400" dirty="0"/>
              <a:t> </a:t>
            </a:r>
            <a:r>
              <a:rPr lang="en-US" altLang="cs-CZ" sz="2400" dirty="0" err="1"/>
              <a:t>mohou</a:t>
            </a:r>
            <a:r>
              <a:rPr lang="en-US" altLang="cs-CZ" sz="2400" dirty="0"/>
              <a:t> </a:t>
            </a:r>
            <a:r>
              <a:rPr lang="en-US" altLang="cs-CZ" sz="2400" dirty="0" err="1"/>
              <a:t>být</a:t>
            </a:r>
            <a:r>
              <a:rPr lang="en-US" altLang="cs-CZ" sz="2400" dirty="0"/>
              <a:t> </a:t>
            </a:r>
            <a:r>
              <a:rPr lang="en-US" altLang="cs-CZ" sz="2400" dirty="0" err="1"/>
              <a:t>evidovány</a:t>
            </a:r>
            <a:endParaRPr lang="en-US" altLang="cs-CZ" sz="2400" dirty="0"/>
          </a:p>
          <a:p>
            <a:pPr eaLnBrk="1" hangingPunct="1">
              <a:lnSpc>
                <a:spcPct val="80000"/>
              </a:lnSpc>
              <a:defRPr/>
            </a:pPr>
            <a:endParaRPr lang="en-US" altLang="cs-CZ" sz="2400" dirty="0"/>
          </a:p>
          <a:p>
            <a:pPr marL="72000" indent="0" eaLnBrk="1" hangingPunct="1">
              <a:lnSpc>
                <a:spcPct val="80000"/>
              </a:lnSpc>
              <a:buNone/>
              <a:defRPr/>
            </a:pPr>
            <a:r>
              <a:rPr lang="en-US" altLang="cs-CZ" sz="2400" dirty="0"/>
              <a:t>a) </a:t>
            </a:r>
            <a:r>
              <a:rPr lang="en-US" altLang="cs-CZ" sz="2400" dirty="0" err="1"/>
              <a:t>zaknihované</a:t>
            </a:r>
            <a:r>
              <a:rPr lang="en-US" altLang="cs-CZ" sz="2400" dirty="0"/>
              <a:t> </a:t>
            </a:r>
            <a:r>
              <a:rPr lang="en-US" altLang="cs-CZ" sz="2400" dirty="0" err="1"/>
              <a:t>cenné</a:t>
            </a:r>
            <a:r>
              <a:rPr lang="en-US" altLang="cs-CZ" sz="2400" dirty="0"/>
              <a:t> </a:t>
            </a:r>
            <a:r>
              <a:rPr lang="en-US" altLang="cs-CZ" sz="2400" dirty="0" err="1"/>
              <a:t>papíry</a:t>
            </a:r>
            <a:r>
              <a:rPr lang="en-US" altLang="cs-CZ" sz="2400" dirty="0"/>
              <a:t> </a:t>
            </a:r>
            <a:r>
              <a:rPr lang="en-US" altLang="cs-CZ" sz="2400" dirty="0" err="1"/>
              <a:t>kolektivního</a:t>
            </a:r>
            <a:r>
              <a:rPr lang="en-US" altLang="cs-CZ" sz="2400" dirty="0"/>
              <a:t> </a:t>
            </a:r>
            <a:r>
              <a:rPr lang="en-US" altLang="cs-CZ" sz="2400" dirty="0" err="1"/>
              <a:t>investování</a:t>
            </a:r>
            <a:r>
              <a:rPr lang="en-US" altLang="cs-CZ" sz="2400" dirty="0"/>
              <a:t>,</a:t>
            </a:r>
          </a:p>
          <a:p>
            <a:pPr marL="0" indent="0">
              <a:lnSpc>
                <a:spcPct val="80000"/>
              </a:lnSpc>
              <a:buNone/>
              <a:defRPr/>
            </a:pPr>
            <a:r>
              <a:rPr lang="en-US" altLang="cs-CZ" sz="2400" dirty="0"/>
              <a:t> </a:t>
            </a:r>
          </a:p>
          <a:p>
            <a:pPr marL="72000" indent="0" eaLnBrk="1" hangingPunct="1">
              <a:lnSpc>
                <a:spcPct val="80000"/>
              </a:lnSpc>
              <a:buNone/>
              <a:defRPr/>
            </a:pPr>
            <a:r>
              <a:rPr lang="en-US" altLang="cs-CZ" sz="2400" dirty="0"/>
              <a:t>b) </a:t>
            </a:r>
            <a:r>
              <a:rPr lang="en-US" altLang="cs-CZ" sz="2400" dirty="0" err="1"/>
              <a:t>listinné</a:t>
            </a:r>
            <a:r>
              <a:rPr lang="en-US" altLang="cs-CZ" sz="2400" dirty="0"/>
              <a:t> </a:t>
            </a:r>
            <a:r>
              <a:rPr lang="en-US" altLang="cs-CZ" sz="2400" dirty="0" err="1"/>
              <a:t>investiční</a:t>
            </a:r>
            <a:r>
              <a:rPr lang="en-US" altLang="cs-CZ" sz="2400" dirty="0"/>
              <a:t> </a:t>
            </a:r>
            <a:r>
              <a:rPr lang="en-US" altLang="cs-CZ" sz="2400" dirty="0" err="1"/>
              <a:t>nástroje</a:t>
            </a:r>
            <a:r>
              <a:rPr lang="en-US" altLang="cs-CZ" sz="2400" dirty="0"/>
              <a:t> v </a:t>
            </a:r>
            <a:r>
              <a:rPr lang="en-US" altLang="cs-CZ" sz="2400" dirty="0" err="1"/>
              <a:t>úschově</a:t>
            </a:r>
            <a:r>
              <a:rPr lang="cs-CZ" altLang="cs-CZ" sz="2400" dirty="0"/>
              <a:t> nebo imobilizované CP</a:t>
            </a:r>
            <a:r>
              <a:rPr lang="en-US" altLang="cs-CZ" sz="2400" dirty="0"/>
              <a:t>,</a:t>
            </a:r>
          </a:p>
          <a:p>
            <a:pPr marL="0" indent="0">
              <a:lnSpc>
                <a:spcPct val="80000"/>
              </a:lnSpc>
              <a:buNone/>
              <a:defRPr/>
            </a:pPr>
            <a:r>
              <a:rPr lang="en-US" altLang="cs-CZ" sz="2400" dirty="0"/>
              <a:t> </a:t>
            </a:r>
          </a:p>
          <a:p>
            <a:pPr marL="72000" indent="0" eaLnBrk="1" hangingPunct="1">
              <a:lnSpc>
                <a:spcPct val="80000"/>
              </a:lnSpc>
              <a:buNone/>
              <a:defRPr/>
            </a:pPr>
            <a:r>
              <a:rPr lang="en-US" altLang="cs-CZ" sz="2400" dirty="0"/>
              <a:t>c) </a:t>
            </a:r>
            <a:r>
              <a:rPr lang="en-US" altLang="cs-CZ" sz="2400" dirty="0" err="1"/>
              <a:t>zahraniční</a:t>
            </a:r>
            <a:r>
              <a:rPr lang="en-US" altLang="cs-CZ" sz="2400" dirty="0"/>
              <a:t> </a:t>
            </a:r>
            <a:r>
              <a:rPr lang="en-US" altLang="cs-CZ" sz="2400" dirty="0" err="1"/>
              <a:t>investiční</a:t>
            </a:r>
            <a:r>
              <a:rPr lang="en-US" altLang="cs-CZ" sz="2400" dirty="0"/>
              <a:t> </a:t>
            </a:r>
            <a:r>
              <a:rPr lang="en-US" altLang="cs-CZ" sz="2400" dirty="0" err="1"/>
              <a:t>nástroje</a:t>
            </a:r>
            <a:r>
              <a:rPr lang="en-US" altLang="cs-CZ" sz="2400" dirty="0"/>
              <a:t>, </a:t>
            </a:r>
            <a:r>
              <a:rPr lang="en-US" altLang="cs-CZ" sz="2400" dirty="0" err="1"/>
              <a:t>které</a:t>
            </a:r>
            <a:r>
              <a:rPr lang="en-US" altLang="cs-CZ" sz="2400" dirty="0"/>
              <a:t> </a:t>
            </a:r>
            <a:r>
              <a:rPr lang="en-US" altLang="cs-CZ" sz="2400" dirty="0" err="1"/>
              <a:t>má</a:t>
            </a:r>
            <a:r>
              <a:rPr lang="en-US" altLang="cs-CZ" sz="2400" dirty="0"/>
              <a:t> </a:t>
            </a:r>
            <a:r>
              <a:rPr lang="en-US" altLang="cs-CZ" sz="2400" dirty="0" err="1"/>
              <a:t>ve</a:t>
            </a:r>
            <a:r>
              <a:rPr lang="en-US" altLang="cs-CZ" sz="2400" dirty="0"/>
              <a:t> </a:t>
            </a:r>
            <a:r>
              <a:rPr lang="en-US" altLang="cs-CZ" sz="2400" dirty="0" err="1"/>
              <a:t>své</a:t>
            </a:r>
            <a:r>
              <a:rPr lang="en-US" altLang="cs-CZ" sz="2400" dirty="0"/>
              <a:t> </a:t>
            </a:r>
            <a:r>
              <a:rPr lang="en-US" altLang="cs-CZ" sz="2400" dirty="0" err="1"/>
              <a:t>moci</a:t>
            </a:r>
            <a:r>
              <a:rPr lang="en-US" altLang="cs-CZ" sz="2400" dirty="0"/>
              <a:t> </a:t>
            </a:r>
            <a:r>
              <a:rPr lang="cs-CZ" altLang="cs-CZ" sz="2400" dirty="0"/>
              <a:t>OCP</a:t>
            </a:r>
            <a:r>
              <a:rPr lang="en-US" altLang="cs-CZ" sz="2400" dirty="0"/>
              <a:t> za </a:t>
            </a:r>
            <a:r>
              <a:rPr lang="en-US" altLang="cs-CZ" sz="2400" dirty="0" err="1"/>
              <a:t>účelem</a:t>
            </a:r>
            <a:r>
              <a:rPr lang="en-US" altLang="cs-CZ" sz="2400" dirty="0"/>
              <a:t> </a:t>
            </a:r>
            <a:r>
              <a:rPr lang="en-US" altLang="cs-CZ" sz="2400" dirty="0" err="1"/>
              <a:t>poskytnutí</a:t>
            </a:r>
            <a:r>
              <a:rPr lang="en-US" altLang="cs-CZ" sz="2400" dirty="0"/>
              <a:t> </a:t>
            </a:r>
            <a:r>
              <a:rPr lang="en-US" altLang="cs-CZ" sz="2400" dirty="0" err="1"/>
              <a:t>investiční</a:t>
            </a:r>
            <a:r>
              <a:rPr lang="en-US" altLang="cs-CZ" sz="2400" dirty="0"/>
              <a:t> </a:t>
            </a:r>
            <a:r>
              <a:rPr lang="en-US" altLang="cs-CZ" sz="2400" dirty="0" err="1"/>
              <a:t>služby</a:t>
            </a:r>
            <a:r>
              <a:rPr lang="en-US" altLang="cs-CZ" sz="2400" dirty="0"/>
              <a:t>,</a:t>
            </a:r>
          </a:p>
          <a:p>
            <a:pPr marL="0" indent="0">
              <a:lnSpc>
                <a:spcPct val="80000"/>
              </a:lnSpc>
              <a:buNone/>
              <a:defRPr/>
            </a:pPr>
            <a:r>
              <a:rPr lang="en-US" altLang="cs-CZ" sz="2400" dirty="0"/>
              <a:t> </a:t>
            </a:r>
            <a:endParaRPr lang="cs-CZ" altLang="cs-CZ" sz="2400" dirty="0"/>
          </a:p>
          <a:p>
            <a:pPr marL="72000" indent="0" eaLnBrk="1" hangingPunct="1">
              <a:lnSpc>
                <a:spcPct val="80000"/>
              </a:lnSpc>
              <a:buNone/>
              <a:defRPr/>
            </a:pPr>
            <a:r>
              <a:rPr lang="en-US" altLang="cs-CZ" sz="2400" dirty="0"/>
              <a:t>d) </a:t>
            </a:r>
            <a:r>
              <a:rPr lang="en-US" altLang="cs-CZ" sz="2400" dirty="0" err="1"/>
              <a:t>investiční</a:t>
            </a:r>
            <a:r>
              <a:rPr lang="en-US" altLang="cs-CZ" sz="2400" dirty="0"/>
              <a:t> </a:t>
            </a:r>
            <a:r>
              <a:rPr lang="en-US" altLang="cs-CZ" sz="2400" dirty="0" err="1"/>
              <a:t>nástroje</a:t>
            </a:r>
            <a:r>
              <a:rPr lang="en-US" altLang="cs-CZ" sz="2400" dirty="0"/>
              <a:t>, </a:t>
            </a:r>
            <a:r>
              <a:rPr lang="en-US" altLang="cs-CZ" sz="2400" dirty="0" err="1"/>
              <a:t>jejichž</a:t>
            </a:r>
            <a:r>
              <a:rPr lang="en-US" altLang="cs-CZ" sz="2400" dirty="0"/>
              <a:t> </a:t>
            </a:r>
            <a:r>
              <a:rPr lang="en-US" altLang="cs-CZ" sz="2400" dirty="0" err="1"/>
              <a:t>povaha</a:t>
            </a:r>
            <a:r>
              <a:rPr lang="en-US" altLang="cs-CZ" sz="2400" dirty="0"/>
              <a:t> to </a:t>
            </a:r>
            <a:r>
              <a:rPr lang="en-US" altLang="cs-CZ" sz="2400" dirty="0" err="1"/>
              <a:t>umožňuje</a:t>
            </a:r>
            <a:r>
              <a:rPr lang="en-US" altLang="cs-CZ" sz="2400" dirty="0"/>
              <a:t>.</a:t>
            </a:r>
            <a:endParaRPr lang="cs-CZ" altLang="cs-CZ" sz="2400" dirty="0"/>
          </a:p>
          <a:p>
            <a:pPr marL="72000" indent="0" eaLnBrk="1" hangingPunct="1">
              <a:lnSpc>
                <a:spcPct val="80000"/>
              </a:lnSpc>
              <a:buNone/>
              <a:defRPr/>
            </a:pPr>
            <a:endParaRPr lang="cs-CZ" altLang="cs-CZ" sz="2400" dirty="0"/>
          </a:p>
          <a:p>
            <a:pPr marL="72000" indent="0" eaLnBrk="1" hangingPunct="1">
              <a:lnSpc>
                <a:spcPct val="80000"/>
              </a:lnSpc>
              <a:buNone/>
              <a:defRPr/>
            </a:pPr>
            <a:r>
              <a:rPr lang="cs-CZ" altLang="cs-CZ" sz="2400" dirty="0">
                <a:latin typeface="+mj-lt"/>
              </a:rPr>
              <a:t>Může se na ni vázat navazující evidence.</a:t>
            </a:r>
          </a:p>
          <a:p>
            <a:pPr marL="72000" indent="0" eaLnBrk="1" hangingPunct="1">
              <a:lnSpc>
                <a:spcPct val="80000"/>
              </a:lnSpc>
              <a:buNone/>
              <a:defRPr/>
            </a:pPr>
            <a:endParaRPr lang="cs-CZ" altLang="cs-CZ" sz="2400" dirty="0">
              <a:latin typeface="+mj-lt"/>
            </a:endParaRPr>
          </a:p>
          <a:p>
            <a:pPr marL="72000" indent="0">
              <a:lnSpc>
                <a:spcPct val="80000"/>
              </a:lnSpc>
              <a:buNone/>
              <a:defRPr/>
            </a:pPr>
            <a:r>
              <a:rPr lang="cs-CZ" sz="2400" dirty="0">
                <a:latin typeface="+mj-lt"/>
              </a:rPr>
              <a:t>Podrobnosti: Vyhláška ze dne 23. února 2006 o způsobu vedení samostatné evidence investičních nástrojů a evidence navazující na samostatnou evidenci investičních nástrojů</a:t>
            </a:r>
          </a:p>
          <a:p>
            <a:pPr marL="72000" indent="0" eaLnBrk="1" hangingPunct="1">
              <a:lnSpc>
                <a:spcPct val="80000"/>
              </a:lnSpc>
              <a:buNone/>
              <a:defRPr/>
            </a:pPr>
            <a:endParaRPr lang="en-US" altLang="cs-CZ" sz="2400" dirty="0"/>
          </a:p>
        </p:txBody>
      </p:sp>
    </p:spTree>
    <p:extLst>
      <p:ext uri="{BB962C8B-B14F-4D97-AF65-F5344CB8AC3E}">
        <p14:creationId xmlns:p14="http://schemas.microsoft.com/office/powerpoint/2010/main" val="3195039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720000" y="480767"/>
            <a:ext cx="10753200" cy="527901"/>
          </a:xfrm>
        </p:spPr>
        <p:txBody>
          <a:bodyPr/>
          <a:lstStyle/>
          <a:p>
            <a:pPr eaLnBrk="1" hangingPunct="1"/>
            <a:r>
              <a:rPr lang="cs-CZ" altLang="cs-CZ" dirty="0"/>
              <a:t>Transformace CP na </a:t>
            </a:r>
            <a:r>
              <a:rPr lang="cs-CZ" altLang="cs-CZ" dirty="0" err="1"/>
              <a:t>ZaknCP</a:t>
            </a:r>
            <a:r>
              <a:rPr lang="cs-CZ" altLang="cs-CZ" dirty="0"/>
              <a:t> a naopak</a:t>
            </a:r>
            <a:endParaRPr lang="en-US" altLang="cs-CZ" dirty="0"/>
          </a:p>
        </p:txBody>
      </p:sp>
      <p:sp>
        <p:nvSpPr>
          <p:cNvPr id="87043" name="Rectangle 3"/>
          <p:cNvSpPr>
            <a:spLocks noGrp="1" noChangeArrowheads="1"/>
          </p:cNvSpPr>
          <p:nvPr>
            <p:ph sz="quarter" idx="1"/>
          </p:nvPr>
        </p:nvSpPr>
        <p:spPr>
          <a:xfrm>
            <a:off x="720001" y="1600201"/>
            <a:ext cx="10328214" cy="4492625"/>
          </a:xfrm>
        </p:spPr>
        <p:txBody>
          <a:bodyPr/>
          <a:lstStyle/>
          <a:p>
            <a:pPr eaLnBrk="1" hangingPunct="1">
              <a:buFont typeface="Wingdings 2" panose="05020102010507070707" pitchFamily="18" charset="2"/>
              <a:buNone/>
            </a:pPr>
            <a:r>
              <a:rPr lang="cs-CZ" altLang="cs-CZ" b="1" dirty="0"/>
              <a:t>	</a:t>
            </a:r>
            <a:r>
              <a:rPr lang="cs-CZ" altLang="cs-CZ" dirty="0"/>
              <a:t>CP na </a:t>
            </a:r>
            <a:r>
              <a:rPr lang="cs-CZ" altLang="cs-CZ" dirty="0" err="1"/>
              <a:t>ZaknCP</a:t>
            </a:r>
            <a:r>
              <a:rPr lang="cs-CZ" altLang="cs-CZ" dirty="0"/>
              <a:t>: § 529-534</a:t>
            </a:r>
          </a:p>
          <a:p>
            <a:pPr eaLnBrk="1" hangingPunct="1">
              <a:buFont typeface="Wingdings 2" panose="05020102010507070707" pitchFamily="18" charset="2"/>
              <a:buNone/>
            </a:pPr>
            <a:endParaRPr lang="cs-CZ" altLang="cs-CZ" dirty="0"/>
          </a:p>
          <a:p>
            <a:pPr eaLnBrk="1" hangingPunct="1">
              <a:buFont typeface="Wingdings 2" panose="05020102010507070707" pitchFamily="18" charset="2"/>
              <a:buNone/>
            </a:pPr>
            <a:r>
              <a:rPr lang="cs-CZ" altLang="cs-CZ" dirty="0"/>
              <a:t>	</a:t>
            </a:r>
            <a:r>
              <a:rPr lang="cs-CZ" altLang="cs-CZ" dirty="0" err="1"/>
              <a:t>ZaknCP</a:t>
            </a:r>
            <a:r>
              <a:rPr lang="cs-CZ" altLang="cs-CZ" dirty="0"/>
              <a:t> na CP: § 536-543</a:t>
            </a:r>
          </a:p>
          <a:p>
            <a:pPr eaLnBrk="1" hangingPunct="1">
              <a:buFont typeface="Wingdings 2" panose="05020102010507070707" pitchFamily="18" charset="2"/>
              <a:buNone/>
            </a:pPr>
            <a:endParaRPr lang="cs-CZ" altLang="cs-CZ" dirty="0"/>
          </a:p>
          <a:p>
            <a:pPr eaLnBrk="1" hangingPunct="1">
              <a:lnSpc>
                <a:spcPct val="80000"/>
              </a:lnSpc>
            </a:pPr>
            <a:endParaRPr lang="cs-CZ" altLang="cs-CZ" sz="2800" dirty="0"/>
          </a:p>
          <a:p>
            <a:pPr eaLnBrk="1" hangingPunct="1">
              <a:lnSpc>
                <a:spcPct val="80000"/>
              </a:lnSpc>
            </a:pPr>
            <a:r>
              <a:rPr lang="cs-CZ" altLang="cs-CZ" sz="2800" dirty="0"/>
              <a:t>Další prameny k tématu evidencí: </a:t>
            </a:r>
            <a:r>
              <a:rPr lang="en-US" altLang="cs-CZ" sz="2800" dirty="0">
                <a:hlinkClick r:id="rId3"/>
              </a:rPr>
              <a:t>https://www.epravo.cz/top/clanky/evidence-investicnich-nastroju-109486.html</a:t>
            </a:r>
            <a:endParaRPr lang="cs-CZ" altLang="cs-CZ" sz="2800" dirty="0"/>
          </a:p>
          <a:p>
            <a:pPr eaLnBrk="1" hangingPunct="1">
              <a:buFont typeface="Wingdings 2" panose="05020102010507070707" pitchFamily="18" charset="2"/>
              <a:buNone/>
            </a:pPr>
            <a:endParaRPr lang="cs-CZ" altLang="cs-CZ" dirty="0"/>
          </a:p>
          <a:p>
            <a:pPr eaLnBrk="1" hangingPunct="1">
              <a:buFont typeface="Wingdings 2" panose="05020102010507070707" pitchFamily="18" charset="2"/>
              <a:buNone/>
            </a:pPr>
            <a:endParaRPr lang="cs-CZ" altLang="cs-CZ" sz="2400" dirty="0"/>
          </a:p>
        </p:txBody>
      </p:sp>
    </p:spTree>
    <p:extLst>
      <p:ext uri="{BB962C8B-B14F-4D97-AF65-F5344CB8AC3E}">
        <p14:creationId xmlns:p14="http://schemas.microsoft.com/office/powerpoint/2010/main" val="1322319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5C3FCE-B24B-41B1-AB5B-77BA16D24CC6}"/>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93A736F-9C55-40C5-98AB-84AE6E5A023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23B405D5-0C26-434B-AA1C-0C993D751EC2}"/>
              </a:ext>
            </a:extLst>
          </p:cNvPr>
          <p:cNvSpPr>
            <a:spLocks noGrp="1"/>
          </p:cNvSpPr>
          <p:nvPr>
            <p:ph type="title"/>
          </p:nvPr>
        </p:nvSpPr>
        <p:spPr>
          <a:xfrm>
            <a:off x="720000" y="243840"/>
            <a:ext cx="10753200" cy="558800"/>
          </a:xfrm>
        </p:spPr>
        <p:txBody>
          <a:bodyPr/>
          <a:lstStyle/>
          <a:p>
            <a:r>
              <a:rPr lang="cs-CZ" dirty="0" err="1"/>
              <a:t>Tokenizace</a:t>
            </a:r>
            <a:r>
              <a:rPr lang="cs-CZ" dirty="0"/>
              <a:t>, DLT technologie</a:t>
            </a:r>
          </a:p>
        </p:txBody>
      </p:sp>
      <p:sp>
        <p:nvSpPr>
          <p:cNvPr id="5" name="Zástupný obsah 4">
            <a:extLst>
              <a:ext uri="{FF2B5EF4-FFF2-40B4-BE49-F238E27FC236}">
                <a16:creationId xmlns:a16="http://schemas.microsoft.com/office/drawing/2014/main" id="{3C1185A1-4698-4CFC-AD4D-939E0C339F82}"/>
              </a:ext>
            </a:extLst>
          </p:cNvPr>
          <p:cNvSpPr>
            <a:spLocks noGrp="1"/>
          </p:cNvSpPr>
          <p:nvPr>
            <p:ph idx="1"/>
          </p:nvPr>
        </p:nvSpPr>
        <p:spPr>
          <a:xfrm>
            <a:off x="720000" y="883921"/>
            <a:ext cx="10753200" cy="4948080"/>
          </a:xfrm>
        </p:spPr>
        <p:txBody>
          <a:bodyPr/>
          <a:lstStyle/>
          <a:p>
            <a:r>
              <a:rPr lang="cs-CZ" dirty="0"/>
              <a:t>Francie, 2017: emise nekótovaných akcií a dluhových cenných papírů (nejsou-li kótované) s využitím technologie sdíleného registru prostřednictvím tzv. DEEP (</a:t>
            </a:r>
            <a:r>
              <a:rPr lang="cs-CZ" dirty="0" err="1"/>
              <a:t>dispositif</a:t>
            </a:r>
            <a:r>
              <a:rPr lang="cs-CZ" dirty="0"/>
              <a:t> </a:t>
            </a:r>
            <a:r>
              <a:rPr lang="cs-CZ" dirty="0" err="1"/>
              <a:t>d’enregistrement</a:t>
            </a:r>
            <a:r>
              <a:rPr lang="cs-CZ" dirty="0"/>
              <a:t> </a:t>
            </a:r>
            <a:r>
              <a:rPr lang="cs-CZ" dirty="0" err="1"/>
              <a:t>électronique</a:t>
            </a:r>
            <a:r>
              <a:rPr lang="cs-CZ" dirty="0"/>
              <a:t> </a:t>
            </a:r>
            <a:r>
              <a:rPr lang="cs-CZ" dirty="0" err="1"/>
              <a:t>partagé</a:t>
            </a:r>
            <a:r>
              <a:rPr lang="cs-CZ" dirty="0"/>
              <a:t>)</a:t>
            </a:r>
          </a:p>
          <a:p>
            <a:r>
              <a:rPr lang="cs-CZ" dirty="0"/>
              <a:t>Lichtenštejnsko, 2019: soukromoprávní úprava tokenů, CP</a:t>
            </a:r>
          </a:p>
          <a:p>
            <a:r>
              <a:rPr lang="cs-CZ" dirty="0"/>
              <a:t>Švýcarsko, 2020, </a:t>
            </a:r>
            <a:r>
              <a:rPr lang="cs-CZ" dirty="0" err="1"/>
              <a:t>tokenizace</a:t>
            </a:r>
            <a:r>
              <a:rPr lang="cs-CZ" dirty="0"/>
              <a:t> cenných papírů, SRN, 2021: „</a:t>
            </a:r>
            <a:r>
              <a:rPr lang="cs-CZ" dirty="0" err="1"/>
              <a:t>eWpG</a:t>
            </a:r>
            <a:r>
              <a:rPr lang="cs-CZ" dirty="0"/>
              <a:t>“, </a:t>
            </a:r>
            <a:r>
              <a:rPr lang="cs-CZ" dirty="0" err="1"/>
              <a:t>tokenizace</a:t>
            </a:r>
            <a:r>
              <a:rPr lang="cs-CZ" dirty="0"/>
              <a:t> dluhových CP</a:t>
            </a:r>
          </a:p>
          <a:p>
            <a:r>
              <a:rPr lang="cs-CZ" dirty="0"/>
              <a:t>Nová úprava: příležitost ke zrušení „podoby“?</a:t>
            </a:r>
          </a:p>
          <a:p>
            <a:endParaRPr lang="cs-CZ" dirty="0"/>
          </a:p>
        </p:txBody>
      </p:sp>
    </p:spTree>
    <p:extLst>
      <p:ext uri="{BB962C8B-B14F-4D97-AF65-F5344CB8AC3E}">
        <p14:creationId xmlns:p14="http://schemas.microsoft.com/office/powerpoint/2010/main" val="1023271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E6EF506-C086-4DC1-8303-54618FABD69C}"/>
              </a:ext>
            </a:extLst>
          </p:cNvPr>
          <p:cNvSpPr>
            <a:spLocks noGrp="1"/>
          </p:cNvSpPr>
          <p:nvPr>
            <p:ph type="title"/>
          </p:nvPr>
        </p:nvSpPr>
        <p:spPr>
          <a:xfrm>
            <a:off x="720000" y="270344"/>
            <a:ext cx="10753200" cy="620202"/>
          </a:xfrm>
        </p:spPr>
        <p:txBody>
          <a:bodyPr/>
          <a:lstStyle/>
          <a:p>
            <a:pPr eaLnBrk="1" hangingPunct="1"/>
            <a:r>
              <a:rPr lang="cs-CZ" altLang="cs-CZ" dirty="0">
                <a:solidFill>
                  <a:schemeClr val="tx2">
                    <a:lumMod val="60000"/>
                    <a:lumOff val="40000"/>
                  </a:schemeClr>
                </a:solidFill>
              </a:rPr>
              <a:t>Investice do cenných papírů</a:t>
            </a:r>
            <a:endParaRPr lang="en-US" altLang="cs-CZ" dirty="0">
              <a:solidFill>
                <a:schemeClr val="tx2">
                  <a:lumMod val="60000"/>
                  <a:lumOff val="40000"/>
                </a:schemeClr>
              </a:solidFill>
            </a:endParaRPr>
          </a:p>
        </p:txBody>
      </p:sp>
      <p:sp>
        <p:nvSpPr>
          <p:cNvPr id="58371" name="Rectangle 3">
            <a:extLst>
              <a:ext uri="{FF2B5EF4-FFF2-40B4-BE49-F238E27FC236}">
                <a16:creationId xmlns:a16="http://schemas.microsoft.com/office/drawing/2014/main" id="{3EC17514-DB90-45C5-866C-B80D5445DD73}"/>
              </a:ext>
            </a:extLst>
          </p:cNvPr>
          <p:cNvSpPr>
            <a:spLocks noGrp="1"/>
          </p:cNvSpPr>
          <p:nvPr>
            <p:ph sz="quarter" idx="1"/>
          </p:nvPr>
        </p:nvSpPr>
        <p:spPr>
          <a:xfrm>
            <a:off x="328035" y="993982"/>
            <a:ext cx="10251733" cy="5775785"/>
          </a:xfrm>
        </p:spPr>
        <p:txBody>
          <a:bodyPr/>
          <a:lstStyle/>
          <a:p>
            <a:r>
              <a:rPr lang="cs-CZ" dirty="0"/>
              <a:t>Obchodník s cennými papíry v ZPKT, </a:t>
            </a:r>
            <a:r>
              <a:rPr lang="cs-CZ" dirty="0" err="1"/>
              <a:t>MiFID</a:t>
            </a:r>
            <a:endParaRPr lang="cs-CZ" dirty="0"/>
          </a:p>
          <a:p>
            <a:r>
              <a:rPr lang="cs-CZ" dirty="0"/>
              <a:t>Investiční nástroje (§ 3)</a:t>
            </a:r>
          </a:p>
          <a:p>
            <a:r>
              <a:rPr lang="cs-CZ" dirty="0"/>
              <a:t>Investiční služby (§ 4)</a:t>
            </a:r>
          </a:p>
          <a:p>
            <a:pPr lvl="1"/>
            <a:r>
              <a:rPr lang="cs-CZ" sz="1600" dirty="0"/>
              <a:t>Investičními službami jsou hlavní investiční služby a činnosti (dále jen „hlavní investiční služby“) a doplňkové investiční služby poskytované podnikatelsky</a:t>
            </a:r>
          </a:p>
          <a:p>
            <a:pPr lvl="1"/>
            <a:r>
              <a:rPr lang="cs-CZ" sz="1600" dirty="0" err="1"/>
              <a:t>best</a:t>
            </a:r>
            <a:r>
              <a:rPr lang="cs-CZ" sz="1600" dirty="0"/>
              <a:t> </a:t>
            </a:r>
            <a:r>
              <a:rPr lang="cs-CZ" sz="1600" dirty="0" err="1"/>
              <a:t>execution</a:t>
            </a:r>
            <a:endParaRPr lang="cs-CZ" sz="1800" dirty="0"/>
          </a:p>
          <a:p>
            <a:r>
              <a:rPr lang="cs-CZ" dirty="0"/>
              <a:t>Garanční fond OCP (§ 128)</a:t>
            </a:r>
          </a:p>
          <a:p>
            <a:pPr lvl="1"/>
            <a:r>
              <a:rPr lang="cs-CZ" sz="1800" dirty="0"/>
              <a:t>PO zapsaná v OR, která zabezpečuje záruční systém, ze kterého se vyplácejí náhrady zákazníkům obchodníka s cennými papíry, který není schopen plnit své dluhy vůči svým zákazníkům</a:t>
            </a:r>
          </a:p>
          <a:p>
            <a:r>
              <a:rPr lang="cs-CZ" dirty="0"/>
              <a:t>Investiční dotazník (ukázka)</a:t>
            </a:r>
          </a:p>
        </p:txBody>
      </p:sp>
    </p:spTree>
    <p:extLst>
      <p:ext uri="{BB962C8B-B14F-4D97-AF65-F5344CB8AC3E}">
        <p14:creationId xmlns:p14="http://schemas.microsoft.com/office/powerpoint/2010/main" val="2440516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E6EF506-C086-4DC1-8303-54618FABD69C}"/>
              </a:ext>
            </a:extLst>
          </p:cNvPr>
          <p:cNvSpPr>
            <a:spLocks noGrp="1"/>
          </p:cNvSpPr>
          <p:nvPr>
            <p:ph type="title"/>
          </p:nvPr>
        </p:nvSpPr>
        <p:spPr>
          <a:xfrm>
            <a:off x="136358" y="270344"/>
            <a:ext cx="12055641" cy="620202"/>
          </a:xfrm>
        </p:spPr>
        <p:txBody>
          <a:bodyPr/>
          <a:lstStyle/>
          <a:p>
            <a:pPr eaLnBrk="1" hangingPunct="1"/>
            <a:r>
              <a:rPr lang="cs-CZ" altLang="cs-CZ" sz="3800" dirty="0">
                <a:solidFill>
                  <a:schemeClr val="tx2">
                    <a:lumMod val="60000"/>
                    <a:lumOff val="40000"/>
                  </a:schemeClr>
                </a:solidFill>
              </a:rPr>
              <a:t>Profil zákazníka a produktové skóre (příklad ČSOB)</a:t>
            </a:r>
            <a:endParaRPr lang="en-US" altLang="cs-CZ" sz="3800" dirty="0">
              <a:solidFill>
                <a:schemeClr val="tx2">
                  <a:lumMod val="60000"/>
                  <a:lumOff val="40000"/>
                </a:schemeClr>
              </a:solidFill>
            </a:endParaRPr>
          </a:p>
        </p:txBody>
      </p:sp>
      <p:sp>
        <p:nvSpPr>
          <p:cNvPr id="58371" name="Rectangle 3">
            <a:extLst>
              <a:ext uri="{FF2B5EF4-FFF2-40B4-BE49-F238E27FC236}">
                <a16:creationId xmlns:a16="http://schemas.microsoft.com/office/drawing/2014/main" id="{3EC17514-DB90-45C5-866C-B80D5445DD73}"/>
              </a:ext>
            </a:extLst>
          </p:cNvPr>
          <p:cNvSpPr>
            <a:spLocks noGrp="1"/>
          </p:cNvSpPr>
          <p:nvPr>
            <p:ph sz="quarter" idx="1"/>
          </p:nvPr>
        </p:nvSpPr>
        <p:spPr>
          <a:xfrm>
            <a:off x="192505" y="993982"/>
            <a:ext cx="11766884" cy="5775785"/>
          </a:xfrm>
        </p:spPr>
        <p:txBody>
          <a:bodyPr/>
          <a:lstStyle/>
          <a:p>
            <a:pPr algn="just" eaLnBrk="1" hangingPunct="1">
              <a:lnSpc>
                <a:spcPct val="100000"/>
              </a:lnSpc>
              <a:buFont typeface="Wingdings 2" panose="05020102010507070707" pitchFamily="18" charset="2"/>
              <a:buNone/>
            </a:pPr>
            <a:r>
              <a:rPr lang="cs-CZ" altLang="cs-CZ" sz="2200" b="1" dirty="0">
                <a:latin typeface="+mj-lt"/>
              </a:rPr>
              <a:t>Velmi opatrný profil: </a:t>
            </a:r>
            <a:r>
              <a:rPr lang="cs-CZ" altLang="cs-CZ" sz="2200" dirty="0">
                <a:latin typeface="+mj-lt"/>
              </a:rPr>
              <a:t>Tento investor upřednostňuje nízké kolísání hodnoty investice před potenciálním výnosem. Očekává nízký výnos, ale s cílem alespoň mírně překonat výnosy z běžných bankovních vkladů (např. spořicí účty, termínované vklady). Uvědomuje si, že výnos jeho investic zpravidla nepřekonává růst spotřebitelských cen (inflaci). Zaměřuje se na investiční příležitosti se spíše kratším investičním horizontem, přibližně 3 roky.</a:t>
            </a:r>
          </a:p>
          <a:p>
            <a:pPr algn="just" eaLnBrk="1" hangingPunct="1">
              <a:lnSpc>
                <a:spcPct val="100000"/>
              </a:lnSpc>
              <a:buFont typeface="Wingdings 2" panose="05020102010507070707" pitchFamily="18" charset="2"/>
              <a:buNone/>
            </a:pPr>
            <a:r>
              <a:rPr lang="cs-CZ" altLang="cs-CZ" sz="2200" b="1" dirty="0">
                <a:latin typeface="+mj-lt"/>
              </a:rPr>
              <a:t>Opatrný profil: </a:t>
            </a:r>
            <a:r>
              <a:rPr lang="cs-CZ" altLang="cs-CZ" sz="2200" dirty="0">
                <a:latin typeface="+mj-lt"/>
              </a:rPr>
              <a:t>Tento investor klade důraz na rovnováhu mezi potenciálním výnosem a kolísavostí hodnoty investice. Očekává výnos převyšující výnosy z běžných bankovních vkladů s cílem mírně překonat růst spotřebitelských cen (inflaci). Zaměřuje se na investiční příležitosti se středním investičním horizontem, přibližně 4 roky.</a:t>
            </a:r>
          </a:p>
          <a:p>
            <a:pPr algn="just" eaLnBrk="1" hangingPunct="1">
              <a:lnSpc>
                <a:spcPct val="100000"/>
              </a:lnSpc>
              <a:buFont typeface="Wingdings 2" panose="05020102010507070707" pitchFamily="18" charset="2"/>
              <a:buNone/>
            </a:pPr>
            <a:r>
              <a:rPr lang="cs-CZ" altLang="cs-CZ" sz="2200" b="1" dirty="0">
                <a:latin typeface="+mj-lt"/>
              </a:rPr>
              <a:t>Odvážný profil </a:t>
            </a:r>
            <a:r>
              <a:rPr lang="cs-CZ" altLang="cs-CZ" sz="2200" dirty="0">
                <a:latin typeface="+mj-lt"/>
              </a:rPr>
              <a:t>(…) 5 a více let (…)</a:t>
            </a:r>
          </a:p>
          <a:p>
            <a:pPr algn="just" eaLnBrk="1" hangingPunct="1">
              <a:lnSpc>
                <a:spcPct val="100000"/>
              </a:lnSpc>
              <a:buFont typeface="Wingdings 2" panose="05020102010507070707" pitchFamily="18" charset="2"/>
              <a:buNone/>
            </a:pPr>
            <a:r>
              <a:rPr lang="cs-CZ" altLang="cs-CZ" sz="2200" b="1" dirty="0">
                <a:latin typeface="+mj-lt"/>
              </a:rPr>
              <a:t>Velmi odvážný profil: </a:t>
            </a:r>
            <a:r>
              <a:rPr lang="cs-CZ" altLang="cs-CZ" sz="2200" dirty="0">
                <a:latin typeface="+mj-lt"/>
              </a:rPr>
              <a:t>Hlavním cílem tohoto investora je dosažení vysokého potenciálu výnosu za cenu vysokého kolísání hodnoty investice. Uvědomuje si, že za velmi nepříznivých okolností může hodnota jeho investice být i několik let nižší než její výchozí hodnota. Zaměřuje se na investiční příležitosti s dlouhým investičním horizontem 6 a více let. </a:t>
            </a:r>
          </a:p>
          <a:p>
            <a:pPr algn="just" eaLnBrk="1" hangingPunct="1">
              <a:lnSpc>
                <a:spcPct val="100000"/>
              </a:lnSpc>
              <a:buFont typeface="Wingdings 2" panose="05020102010507070707" pitchFamily="18" charset="2"/>
              <a:buNone/>
            </a:pPr>
            <a:endParaRPr lang="cs-CZ" altLang="cs-CZ" sz="2200" dirty="0">
              <a:latin typeface="+mj-lt"/>
            </a:endParaRPr>
          </a:p>
          <a:p>
            <a:pPr algn="just" eaLnBrk="1" hangingPunct="1">
              <a:lnSpc>
                <a:spcPct val="100000"/>
              </a:lnSpc>
              <a:buFont typeface="Wingdings 2" panose="05020102010507070707" pitchFamily="18" charset="2"/>
              <a:buNone/>
            </a:pPr>
            <a:r>
              <a:rPr lang="cs-CZ" altLang="cs-CZ" sz="2200" dirty="0">
                <a:latin typeface="+mj-lt"/>
              </a:rPr>
              <a:t>  (https://csob.cz/documents/10710/1772701/informace-o-csob-investicnim-poradenstvi.pdf)</a:t>
            </a:r>
          </a:p>
        </p:txBody>
      </p:sp>
    </p:spTree>
    <p:extLst>
      <p:ext uri="{BB962C8B-B14F-4D97-AF65-F5344CB8AC3E}">
        <p14:creationId xmlns:p14="http://schemas.microsoft.com/office/powerpoint/2010/main" val="476718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E6EF506-C086-4DC1-8303-54618FABD69C}"/>
              </a:ext>
            </a:extLst>
          </p:cNvPr>
          <p:cNvSpPr>
            <a:spLocks noGrp="1"/>
          </p:cNvSpPr>
          <p:nvPr>
            <p:ph type="title"/>
          </p:nvPr>
        </p:nvSpPr>
        <p:spPr>
          <a:xfrm>
            <a:off x="720000" y="270344"/>
            <a:ext cx="10753200" cy="620202"/>
          </a:xfrm>
        </p:spPr>
        <p:txBody>
          <a:bodyPr/>
          <a:lstStyle/>
          <a:p>
            <a:pPr eaLnBrk="1" hangingPunct="1"/>
            <a:r>
              <a:rPr lang="cs-CZ" altLang="cs-CZ" dirty="0">
                <a:solidFill>
                  <a:schemeClr val="tx2">
                    <a:lumMod val="60000"/>
                    <a:lumOff val="40000"/>
                  </a:schemeClr>
                </a:solidFill>
              </a:rPr>
              <a:t>Investice do cenných papírů</a:t>
            </a:r>
            <a:endParaRPr lang="en-US" altLang="cs-CZ" dirty="0">
              <a:solidFill>
                <a:schemeClr val="tx2">
                  <a:lumMod val="60000"/>
                  <a:lumOff val="40000"/>
                </a:schemeClr>
              </a:solidFill>
            </a:endParaRPr>
          </a:p>
        </p:txBody>
      </p:sp>
      <p:sp>
        <p:nvSpPr>
          <p:cNvPr id="58371" name="Rectangle 3">
            <a:extLst>
              <a:ext uri="{FF2B5EF4-FFF2-40B4-BE49-F238E27FC236}">
                <a16:creationId xmlns:a16="http://schemas.microsoft.com/office/drawing/2014/main" id="{3EC17514-DB90-45C5-866C-B80D5445DD73}"/>
              </a:ext>
            </a:extLst>
          </p:cNvPr>
          <p:cNvSpPr>
            <a:spLocks noGrp="1"/>
          </p:cNvSpPr>
          <p:nvPr>
            <p:ph sz="quarter" idx="1"/>
          </p:nvPr>
        </p:nvSpPr>
        <p:spPr>
          <a:xfrm>
            <a:off x="328035" y="993982"/>
            <a:ext cx="11020685" cy="5775785"/>
          </a:xfrm>
        </p:spPr>
        <p:txBody>
          <a:bodyPr/>
          <a:lstStyle/>
          <a:p>
            <a:pPr algn="just"/>
            <a:r>
              <a:rPr lang="cs-CZ" altLang="cs-CZ" sz="3200" dirty="0">
                <a:latin typeface="+mj-lt"/>
              </a:rPr>
              <a:t>Příklad investice do akcií</a:t>
            </a:r>
          </a:p>
          <a:p>
            <a:pPr algn="just"/>
            <a:r>
              <a:rPr lang="cs-CZ" altLang="cs-CZ" sz="3200" dirty="0">
                <a:latin typeface="+mj-lt"/>
              </a:rPr>
              <a:t>Investor v. </a:t>
            </a:r>
            <a:r>
              <a:rPr lang="cs-CZ" altLang="cs-CZ" sz="3200" dirty="0" err="1">
                <a:latin typeface="+mj-lt"/>
              </a:rPr>
              <a:t>trader</a:t>
            </a:r>
            <a:endParaRPr lang="cs-CZ" altLang="cs-CZ" sz="3200" dirty="0">
              <a:latin typeface="+mj-lt"/>
            </a:endParaRPr>
          </a:p>
          <a:p>
            <a:pPr algn="just"/>
            <a:r>
              <a:rPr lang="cs-CZ" altLang="cs-CZ" sz="3200" dirty="0">
                <a:latin typeface="+mj-lt"/>
              </a:rPr>
              <a:t>Investiční účet</a:t>
            </a:r>
          </a:p>
          <a:p>
            <a:pPr algn="just"/>
            <a:r>
              <a:rPr lang="cs-CZ" altLang="cs-CZ" sz="3200" dirty="0">
                <a:latin typeface="+mj-lt"/>
              </a:rPr>
              <a:t>Zahraniční akcie v samostatné evidenci</a:t>
            </a:r>
          </a:p>
          <a:p>
            <a:pPr algn="just"/>
            <a:r>
              <a:rPr lang="cs-CZ" altLang="cs-CZ" sz="3200" dirty="0" err="1">
                <a:latin typeface="+mj-lt"/>
              </a:rPr>
              <a:t>Contract</a:t>
            </a:r>
            <a:r>
              <a:rPr lang="cs-CZ" altLang="cs-CZ" sz="3200" dirty="0">
                <a:latin typeface="+mj-lt"/>
              </a:rPr>
              <a:t> </a:t>
            </a:r>
            <a:r>
              <a:rPr lang="cs-CZ" altLang="cs-CZ" sz="3200" dirty="0" err="1">
                <a:latin typeface="+mj-lt"/>
              </a:rPr>
              <a:t>for</a:t>
            </a:r>
            <a:r>
              <a:rPr lang="cs-CZ" altLang="cs-CZ" sz="3200" dirty="0">
                <a:latin typeface="+mj-lt"/>
              </a:rPr>
              <a:t> </a:t>
            </a:r>
            <a:r>
              <a:rPr lang="cs-CZ" altLang="cs-CZ" sz="3200" dirty="0" err="1">
                <a:latin typeface="+mj-lt"/>
              </a:rPr>
              <a:t>difference</a:t>
            </a:r>
            <a:endParaRPr lang="cs-CZ" altLang="cs-CZ" sz="3200" dirty="0">
              <a:latin typeface="+mj-lt"/>
            </a:endParaRPr>
          </a:p>
          <a:p>
            <a:pPr lvl="1" algn="just"/>
            <a:r>
              <a:rPr lang="cs-CZ" altLang="cs-CZ" sz="2200" dirty="0">
                <a:latin typeface="+mj-lt"/>
                <a:hlinkClick r:id="rId3"/>
              </a:rPr>
              <a:t>https://www.youtube.com/watch?v=eWtUaImP1xs&amp;t=219s</a:t>
            </a:r>
            <a:endParaRPr lang="cs-CZ" altLang="cs-CZ" sz="2200" dirty="0">
              <a:latin typeface="+mj-lt"/>
            </a:endParaRPr>
          </a:p>
          <a:p>
            <a:pPr lvl="1" algn="just"/>
            <a:r>
              <a:rPr lang="cs-CZ" altLang="cs-CZ" sz="2200" dirty="0">
                <a:latin typeface="+mj-lt"/>
                <a:hlinkClick r:id="rId4"/>
              </a:rPr>
              <a:t>https://www.xtb.com/cz/vzdelavani/co-je-to-obchodovani-cfd</a:t>
            </a:r>
            <a:endParaRPr lang="cs-CZ" altLang="cs-CZ" sz="2200" dirty="0">
              <a:latin typeface="+mj-lt"/>
            </a:endParaRPr>
          </a:p>
          <a:p>
            <a:pPr lvl="1" algn="just"/>
            <a:r>
              <a:rPr lang="cs-CZ" altLang="cs-CZ" sz="2200" dirty="0">
                <a:latin typeface="+mj-lt"/>
                <a:hlinkClick r:id="rId5"/>
              </a:rPr>
              <a:t>https://www.investopedia.com/articles/stocks/09/trade-a-cfd.asp</a:t>
            </a:r>
            <a:endParaRPr lang="en-US" altLang="cs-CZ" sz="2200" dirty="0"/>
          </a:p>
        </p:txBody>
      </p:sp>
    </p:spTree>
    <p:extLst>
      <p:ext uri="{BB962C8B-B14F-4D97-AF65-F5344CB8AC3E}">
        <p14:creationId xmlns:p14="http://schemas.microsoft.com/office/powerpoint/2010/main" val="2325878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BE6EF506-C086-4DC1-8303-54618FABD69C}"/>
              </a:ext>
            </a:extLst>
          </p:cNvPr>
          <p:cNvSpPr>
            <a:spLocks noGrp="1"/>
          </p:cNvSpPr>
          <p:nvPr>
            <p:ph type="title"/>
          </p:nvPr>
        </p:nvSpPr>
        <p:spPr>
          <a:xfrm>
            <a:off x="720000" y="270344"/>
            <a:ext cx="10753200" cy="620202"/>
          </a:xfrm>
        </p:spPr>
        <p:txBody>
          <a:bodyPr/>
          <a:lstStyle/>
          <a:p>
            <a:pPr eaLnBrk="1" hangingPunct="1"/>
            <a:r>
              <a:rPr lang="cs-CZ" altLang="cs-CZ" dirty="0">
                <a:solidFill>
                  <a:schemeClr val="tx2">
                    <a:lumMod val="60000"/>
                    <a:lumOff val="40000"/>
                  </a:schemeClr>
                </a:solidFill>
              </a:rPr>
              <a:t>Frakční akcie</a:t>
            </a:r>
            <a:endParaRPr lang="en-US" altLang="cs-CZ" dirty="0">
              <a:solidFill>
                <a:schemeClr val="tx2">
                  <a:lumMod val="60000"/>
                  <a:lumOff val="40000"/>
                </a:schemeClr>
              </a:solidFill>
            </a:endParaRPr>
          </a:p>
        </p:txBody>
      </p:sp>
      <p:sp>
        <p:nvSpPr>
          <p:cNvPr id="58371" name="Rectangle 3">
            <a:extLst>
              <a:ext uri="{FF2B5EF4-FFF2-40B4-BE49-F238E27FC236}">
                <a16:creationId xmlns:a16="http://schemas.microsoft.com/office/drawing/2014/main" id="{3EC17514-DB90-45C5-866C-B80D5445DD73}"/>
              </a:ext>
            </a:extLst>
          </p:cNvPr>
          <p:cNvSpPr>
            <a:spLocks noGrp="1"/>
          </p:cNvSpPr>
          <p:nvPr>
            <p:ph sz="quarter" idx="1"/>
          </p:nvPr>
        </p:nvSpPr>
        <p:spPr>
          <a:xfrm>
            <a:off x="328035" y="993982"/>
            <a:ext cx="10251733" cy="5775785"/>
          </a:xfrm>
        </p:spPr>
        <p:txBody>
          <a:bodyPr/>
          <a:lstStyle/>
          <a:p>
            <a:pPr algn="just"/>
            <a:r>
              <a:rPr lang="cs-CZ" b="1" dirty="0"/>
              <a:t>Fiduciární právo na zlomky akcií</a:t>
            </a:r>
            <a:r>
              <a:rPr lang="cs-CZ" dirty="0"/>
              <a:t> určité společnosti </a:t>
            </a:r>
          </a:p>
          <a:p>
            <a:pPr algn="just"/>
            <a:r>
              <a:rPr lang="cs-CZ" dirty="0"/>
              <a:t>OCP nakoupí celou akcii, přidělí hodnotu odpovídající části klientovi a zbývající část si ponechá pro budoucí obchody na svém brokerském účtu</a:t>
            </a:r>
          </a:p>
          <a:p>
            <a:pPr algn="just"/>
            <a:r>
              <a:rPr lang="cs-CZ" b="1" dirty="0"/>
              <a:t>OCP je držitelem příslušných akcií</a:t>
            </a:r>
            <a:r>
              <a:rPr lang="cs-CZ" dirty="0"/>
              <a:t>, na jejichž zlomek má klient fiduciární právo. </a:t>
            </a:r>
          </a:p>
          <a:p>
            <a:pPr algn="just"/>
            <a:r>
              <a:rPr lang="cs-CZ" dirty="0"/>
              <a:t>Obchodování s Frakčními akciemi tedy </a:t>
            </a:r>
            <a:r>
              <a:rPr lang="cs-CZ" b="1" dirty="0"/>
              <a:t>není zcela totožné</a:t>
            </a:r>
            <a:r>
              <a:rPr lang="cs-CZ" dirty="0"/>
              <a:t> </a:t>
            </a:r>
            <a:r>
              <a:rPr lang="cs-CZ" b="1" dirty="0"/>
              <a:t>s nákupem vlastnického práva</a:t>
            </a:r>
            <a:r>
              <a:rPr lang="cs-CZ" dirty="0"/>
              <a:t> ke zlomku akcií</a:t>
            </a:r>
            <a:endParaRPr lang="cs-CZ" altLang="cs-CZ" dirty="0">
              <a:latin typeface="+mj-lt"/>
            </a:endParaRPr>
          </a:p>
        </p:txBody>
      </p:sp>
    </p:spTree>
    <p:extLst>
      <p:ext uri="{BB962C8B-B14F-4D97-AF65-F5344CB8AC3E}">
        <p14:creationId xmlns:p14="http://schemas.microsoft.com/office/powerpoint/2010/main" val="3382851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274639"/>
            <a:ext cx="10585126" cy="814387"/>
          </a:xfrm>
        </p:spPr>
        <p:txBody>
          <a:bodyPr/>
          <a:lstStyle/>
          <a:p>
            <a:pPr eaLnBrk="1" hangingPunct="1"/>
            <a:r>
              <a:rPr lang="cs-CZ" altLang="cs-CZ" dirty="0">
                <a:solidFill>
                  <a:schemeClr val="tx2">
                    <a:lumMod val="60000"/>
                    <a:lumOff val="40000"/>
                  </a:schemeClr>
                </a:solidFill>
              </a:rPr>
              <a:t>CP kolektivního investování – podílové listy</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sz="2000" dirty="0"/>
              <a:t>Shromažďování peněžních prostředků od veřejnosti a společné investování shromážděných peněžních prostředků na základě určené investiční strategie + další správa tohoto majetku</a:t>
            </a:r>
          </a:p>
          <a:p>
            <a:pPr marL="274320" indent="-274320" fontAlgn="auto">
              <a:spcAft>
                <a:spcPts val="0"/>
              </a:spcAft>
              <a:buFont typeface="Wingdings 3"/>
              <a:buChar char=""/>
              <a:defRPr/>
            </a:pPr>
            <a:r>
              <a:rPr lang="cs-CZ" sz="2000" dirty="0"/>
              <a:t>PF nemá právní osobnosti, jeho majetek tak musí být spravován obhospodařovatelem (zpravidla investiční společností ve formě akciové společnosti). </a:t>
            </a:r>
          </a:p>
          <a:p>
            <a:pPr marL="274320" indent="-274320" fontAlgn="auto">
              <a:spcAft>
                <a:spcPts val="0"/>
              </a:spcAft>
              <a:buFont typeface="Wingdings 3"/>
              <a:buChar char=""/>
              <a:defRPr/>
            </a:pPr>
            <a:r>
              <a:rPr lang="cs-CZ" sz="2000" dirty="0"/>
              <a:t>Shromažďování skrze prodej podílových listů, v ČR zák. 240/2013 Sb., o investičních společnostech a investičních fondech, otevřený podílový fond v. uzavřený podílový fond</a:t>
            </a:r>
          </a:p>
          <a:p>
            <a:pPr marL="274320" indent="-274320" fontAlgn="auto">
              <a:spcAft>
                <a:spcPts val="0"/>
              </a:spcAft>
              <a:buFont typeface="Wingdings 3"/>
              <a:buChar char=""/>
              <a:defRPr/>
            </a:pPr>
            <a:r>
              <a:rPr lang="cs-CZ" sz="2000" dirty="0"/>
              <a:t>Dle investičního </a:t>
            </a:r>
            <a:r>
              <a:rPr lang="cs-CZ" sz="2000" dirty="0" err="1"/>
              <a:t>zaměřníAkciové</a:t>
            </a:r>
            <a:r>
              <a:rPr lang="cs-CZ" sz="2000" dirty="0"/>
              <a:t>, fondy dluhopisové, fondy peněžního trhu, fondy smíšené a fondy nemovitostní. </a:t>
            </a:r>
          </a:p>
          <a:p>
            <a:pPr marL="274320" indent="-274320" fontAlgn="auto">
              <a:spcAft>
                <a:spcPts val="0"/>
              </a:spcAft>
              <a:buFont typeface="Wingdings 3"/>
              <a:buChar char=""/>
              <a:defRPr/>
            </a:pPr>
            <a:r>
              <a:rPr lang="cs-CZ" sz="2000" dirty="0"/>
              <a:t>Poddruhy podílových listů („třídy), se kterými jsou spojena stejná práva. Standardně vysoká likvidita otevřeného podílového fondu</a:t>
            </a:r>
          </a:p>
          <a:p>
            <a:pPr marL="274320" indent="-274320" fontAlgn="auto">
              <a:spcAft>
                <a:spcPts val="0"/>
              </a:spcAft>
              <a:buFont typeface="Wingdings 3"/>
              <a:buChar char=""/>
              <a:defRPr/>
            </a:pPr>
            <a:r>
              <a:rPr lang="cs-CZ" sz="2000" dirty="0"/>
              <a:t>Nevýhoda: vstupní a výstupní poplatky, nepřímé poplatky: poplatek za obhospodařování a administraci, úplata za výkon funkce depozitáře fondu, náklady na vedení evidence investičních nástrojů, daně).</a:t>
            </a:r>
          </a:p>
        </p:txBody>
      </p:sp>
    </p:spTree>
    <p:extLst>
      <p:ext uri="{BB962C8B-B14F-4D97-AF65-F5344CB8AC3E}">
        <p14:creationId xmlns:p14="http://schemas.microsoft.com/office/powerpoint/2010/main" val="1385039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389615" y="274639"/>
            <a:ext cx="11656612" cy="814387"/>
          </a:xfrm>
        </p:spPr>
        <p:txBody>
          <a:bodyPr/>
          <a:lstStyle/>
          <a:p>
            <a:pPr eaLnBrk="1" hangingPunct="1"/>
            <a:r>
              <a:rPr lang="cs-CZ" altLang="cs-CZ" dirty="0">
                <a:solidFill>
                  <a:schemeClr val="tx2">
                    <a:lumMod val="60000"/>
                    <a:lumOff val="40000"/>
                  </a:schemeClr>
                </a:solidFill>
              </a:rPr>
              <a:t>CP kolektivního investování – investiční akcie</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1089026"/>
            <a:ext cx="10925666" cy="7099594"/>
          </a:xfrm>
        </p:spPr>
        <p:txBody>
          <a:bodyPr>
            <a:normAutofit/>
          </a:bodyPr>
          <a:lstStyle/>
          <a:p>
            <a:pPr marL="274320" indent="-274320" fontAlgn="auto">
              <a:spcAft>
                <a:spcPts val="0"/>
              </a:spcAft>
              <a:buFont typeface="Wingdings 3"/>
              <a:buChar char=""/>
              <a:defRPr/>
            </a:pPr>
            <a:r>
              <a:rPr lang="cs-CZ" sz="2200" dirty="0"/>
              <a:t>Akciová společnost s proměnným základním kapitálem - „SICAV“</a:t>
            </a:r>
          </a:p>
          <a:p>
            <a:pPr marL="274320" indent="-274320" fontAlgn="auto">
              <a:spcAft>
                <a:spcPts val="0"/>
              </a:spcAft>
              <a:buFont typeface="Wingdings 3"/>
              <a:buChar char=""/>
              <a:defRPr/>
            </a:pPr>
            <a:r>
              <a:rPr lang="cs-CZ" sz="2200" dirty="0"/>
              <a:t>Na rozdíl od podílového fondu má právní osobnost</a:t>
            </a:r>
          </a:p>
          <a:p>
            <a:pPr marL="274320" indent="-274320" fontAlgn="auto">
              <a:spcAft>
                <a:spcPts val="0"/>
              </a:spcAft>
              <a:buFont typeface="Wingdings 3"/>
              <a:buChar char=""/>
              <a:defRPr/>
            </a:pPr>
            <a:r>
              <a:rPr lang="cs-CZ" sz="2200" dirty="0"/>
              <a:t>Může se obhospodařovat sám (tzv. samosprávný SICAV), pokud investiční společnost - nesamosprávný SICAV</a:t>
            </a:r>
          </a:p>
          <a:p>
            <a:pPr marL="274320" indent="-274320" fontAlgn="auto">
              <a:spcAft>
                <a:spcPts val="0"/>
              </a:spcAft>
              <a:buFont typeface="Wingdings 3"/>
              <a:buChar char=""/>
              <a:defRPr/>
            </a:pPr>
            <a:r>
              <a:rPr lang="cs-CZ" sz="2200" dirty="0"/>
              <a:t>SICAV emituje dva druhy akcií – zakladatelské a akcie investiční. </a:t>
            </a:r>
          </a:p>
          <a:p>
            <a:pPr marL="274320" indent="-274320" fontAlgn="auto">
              <a:spcAft>
                <a:spcPts val="0"/>
              </a:spcAft>
              <a:buFont typeface="Wingdings 3"/>
              <a:buChar char=""/>
              <a:defRPr/>
            </a:pPr>
            <a:r>
              <a:rPr lang="cs-CZ" sz="2200" dirty="0"/>
              <a:t>investiční akcie - obdoba podílových listů</a:t>
            </a:r>
          </a:p>
          <a:p>
            <a:pPr marL="274320" indent="-274320" fontAlgn="auto">
              <a:spcAft>
                <a:spcPts val="0"/>
              </a:spcAft>
              <a:buFont typeface="Wingdings 3"/>
              <a:buChar char=""/>
              <a:defRPr/>
            </a:pPr>
            <a:r>
              <a:rPr lang="cs-CZ" sz="2200" dirty="0"/>
              <a:t>Investiční akcie obvykle bez hlasovacího práva </a:t>
            </a:r>
          </a:p>
          <a:p>
            <a:pPr marL="274320" indent="-274320" fontAlgn="auto">
              <a:spcAft>
                <a:spcPts val="0"/>
              </a:spcAft>
              <a:buFont typeface="Wingdings 3"/>
              <a:buChar char=""/>
              <a:defRPr/>
            </a:pPr>
            <a:r>
              <a:rPr lang="cs-CZ" sz="2200" dirty="0"/>
              <a:t>SICAV standardně tvoří účetně a majetkově oddělená části svého jmění – podfondy</a:t>
            </a:r>
          </a:p>
        </p:txBody>
      </p:sp>
    </p:spTree>
    <p:extLst>
      <p:ext uri="{BB962C8B-B14F-4D97-AF65-F5344CB8AC3E}">
        <p14:creationId xmlns:p14="http://schemas.microsoft.com/office/powerpoint/2010/main" val="7808636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A1D2105B-113D-4448-909A-7166D3E49151}"/>
              </a:ext>
            </a:extLst>
          </p:cNvPr>
          <p:cNvSpPr>
            <a:spLocks noGrp="1"/>
          </p:cNvSpPr>
          <p:nvPr>
            <p:ph type="title"/>
          </p:nvPr>
        </p:nvSpPr>
        <p:spPr>
          <a:xfrm>
            <a:off x="720000" y="348792"/>
            <a:ext cx="10753200" cy="822784"/>
          </a:xfrm>
        </p:spPr>
        <p:txBody>
          <a:bodyPr/>
          <a:lstStyle/>
          <a:p>
            <a:pPr eaLnBrk="1" hangingPunct="1"/>
            <a:r>
              <a:rPr lang="cs-CZ" altLang="cs-CZ" dirty="0">
                <a:solidFill>
                  <a:schemeClr val="tx2">
                    <a:lumMod val="60000"/>
                    <a:lumOff val="40000"/>
                  </a:schemeClr>
                </a:solidFill>
              </a:rPr>
              <a:t>Certifikáty</a:t>
            </a:r>
            <a:endParaRPr lang="en-US" altLang="cs-CZ" dirty="0">
              <a:solidFill>
                <a:schemeClr val="tx2">
                  <a:lumMod val="60000"/>
                  <a:lumOff val="40000"/>
                </a:schemeClr>
              </a:solidFill>
            </a:endParaRPr>
          </a:p>
        </p:txBody>
      </p:sp>
      <p:sp>
        <p:nvSpPr>
          <p:cNvPr id="62467" name="Rectangle 3">
            <a:extLst>
              <a:ext uri="{FF2B5EF4-FFF2-40B4-BE49-F238E27FC236}">
                <a16:creationId xmlns:a16="http://schemas.microsoft.com/office/drawing/2014/main" id="{B526825F-142F-4389-89CC-353208C4453F}"/>
              </a:ext>
            </a:extLst>
          </p:cNvPr>
          <p:cNvSpPr>
            <a:spLocks noGrp="1" noChangeArrowheads="1"/>
          </p:cNvSpPr>
          <p:nvPr>
            <p:ph sz="quarter" idx="1"/>
          </p:nvPr>
        </p:nvSpPr>
        <p:spPr>
          <a:xfrm>
            <a:off x="719999" y="1219201"/>
            <a:ext cx="10940957" cy="5568098"/>
          </a:xfrm>
        </p:spPr>
        <p:txBody>
          <a:bodyPr>
            <a:normAutofit/>
          </a:bodyPr>
          <a:lstStyle/>
          <a:p>
            <a:pPr marL="274320" indent="-274320" fontAlgn="auto">
              <a:spcAft>
                <a:spcPts val="0"/>
              </a:spcAft>
              <a:buFont typeface="Wingdings 3"/>
              <a:buChar char=""/>
              <a:defRPr/>
            </a:pPr>
            <a:r>
              <a:rPr lang="cs-CZ" altLang="cs-CZ" dirty="0"/>
              <a:t>Definice dluhopisu vylučuje certifikáty:</a:t>
            </a:r>
          </a:p>
          <a:p>
            <a:pPr marL="274320" indent="-274320" fontAlgn="auto">
              <a:spcAft>
                <a:spcPts val="0"/>
              </a:spcAft>
              <a:buFont typeface="Wingdings 3"/>
              <a:buChar char=""/>
              <a:defRPr/>
            </a:pPr>
            <a:endParaRPr lang="cs-CZ" altLang="cs-CZ" dirty="0"/>
          </a:p>
          <a:p>
            <a:pPr marL="274320" indent="-274320" fontAlgn="auto">
              <a:spcAft>
                <a:spcPts val="0"/>
              </a:spcAft>
              <a:buFont typeface="Wingdings 3"/>
              <a:buChar char=""/>
              <a:defRPr/>
            </a:pPr>
            <a:r>
              <a:rPr lang="cs-CZ" dirty="0"/>
              <a:t>Dluhopis je cenný papír nebo zaknihovaný cenný papír, s nímž je spojeno právo na splacení </a:t>
            </a:r>
            <a:r>
              <a:rPr lang="cs-CZ" b="1" dirty="0"/>
              <a:t>určité dlužné částky odpovídající jmenovité hodnotě jeho emitentem, a to najednou nebo postupně k určitému okamžiku</a:t>
            </a:r>
            <a:r>
              <a:rPr lang="cs-CZ" dirty="0"/>
              <a:t>, a popřípadě i další práva plynoucí ze zákona nebo z emisních podmínek dluhopisu</a:t>
            </a:r>
            <a:endParaRPr lang="cs-CZ" altLang="cs-CZ" dirty="0"/>
          </a:p>
          <a:p>
            <a:pPr marL="274320" indent="-274320" fontAlgn="auto">
              <a:spcAft>
                <a:spcPts val="0"/>
              </a:spcAft>
              <a:buFont typeface="Wingdings 3"/>
              <a:buChar char=""/>
              <a:defRPr/>
            </a:pPr>
            <a:endParaRPr lang="cs-CZ" dirty="0"/>
          </a:p>
          <a:p>
            <a:pPr marL="274320" indent="-274320" fontAlgn="auto">
              <a:spcAft>
                <a:spcPts val="0"/>
              </a:spcAft>
              <a:buFont typeface="Wingdings 3"/>
              <a:buChar char=""/>
              <a:defRPr/>
            </a:pPr>
            <a:endParaRPr lang="cs-CZ" altLang="cs-CZ" dirty="0"/>
          </a:p>
          <a:p>
            <a:pPr marL="274320" indent="-274320" fontAlgn="auto">
              <a:spcAft>
                <a:spcPts val="0"/>
              </a:spcAft>
              <a:buFont typeface="Wingdings 3"/>
              <a:buChar char=""/>
              <a:defRPr/>
            </a:pPr>
            <a:endParaRPr lang="cs-CZ" altLang="cs-CZ" dirty="0"/>
          </a:p>
        </p:txBody>
      </p:sp>
    </p:spTree>
    <p:extLst>
      <p:ext uri="{BB962C8B-B14F-4D97-AF65-F5344CB8AC3E}">
        <p14:creationId xmlns:p14="http://schemas.microsoft.com/office/powerpoint/2010/main" val="399226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E8A1D4-1915-44D5-AE63-603D914B590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A7DE5C5-3AC0-40BD-9BA1-E54DA7BA16FB}"/>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8CE2D006-E8DD-4C00-A9B3-58F8C9442201}"/>
              </a:ext>
            </a:extLst>
          </p:cNvPr>
          <p:cNvSpPr>
            <a:spLocks noGrp="1"/>
          </p:cNvSpPr>
          <p:nvPr>
            <p:ph type="title"/>
          </p:nvPr>
        </p:nvSpPr>
        <p:spPr/>
        <p:txBody>
          <a:bodyPr/>
          <a:lstStyle/>
          <a:p>
            <a:r>
              <a:rPr lang="cs-CZ" dirty="0"/>
              <a:t>Emitentovo dilema: 4 cesty inkorporace</a:t>
            </a:r>
          </a:p>
        </p:txBody>
      </p:sp>
      <p:sp>
        <p:nvSpPr>
          <p:cNvPr id="5" name="Zástupný symbol pro obsah 4">
            <a:extLst>
              <a:ext uri="{FF2B5EF4-FFF2-40B4-BE49-F238E27FC236}">
                <a16:creationId xmlns:a16="http://schemas.microsoft.com/office/drawing/2014/main" id="{2FAAF057-0618-44DF-8353-1D7AF0A36A7F}"/>
              </a:ext>
            </a:extLst>
          </p:cNvPr>
          <p:cNvSpPr>
            <a:spLocks noGrp="1"/>
          </p:cNvSpPr>
          <p:nvPr>
            <p:ph idx="1"/>
          </p:nvPr>
        </p:nvSpPr>
        <p:spPr/>
        <p:txBody>
          <a:bodyPr/>
          <a:lstStyle/>
          <a:p>
            <a:pPr marL="0" indent="0" algn="just">
              <a:buNone/>
            </a:pPr>
            <a:r>
              <a:rPr lang="cs-CZ" dirty="0"/>
              <a:t>Cenný papír (listina, nebo „komprimace“) nebo raději elektronické varianty (zaknihovaný cenný papír či imobilizovaný cenný papír)?</a:t>
            </a:r>
          </a:p>
          <a:p>
            <a:pPr marL="457200" indent="-457200" algn="just">
              <a:buFontTx/>
              <a:buChar char="-"/>
            </a:pPr>
            <a:r>
              <a:rPr lang="cs-CZ" dirty="0"/>
              <a:t>Listina (CP)</a:t>
            </a:r>
          </a:p>
          <a:p>
            <a:pPr marL="457200" indent="-457200" algn="just">
              <a:buFontTx/>
              <a:buChar char="-"/>
            </a:pPr>
            <a:r>
              <a:rPr lang="cs-CZ" dirty="0"/>
              <a:t>Hromadná listina (méně CP)</a:t>
            </a:r>
          </a:p>
          <a:p>
            <a:pPr marL="457200" indent="-457200" algn="just">
              <a:buFontTx/>
              <a:buChar char="-"/>
            </a:pPr>
            <a:r>
              <a:rPr lang="cs-CZ" dirty="0"/>
              <a:t>Imobilizace (skoro žádné CP)</a:t>
            </a:r>
          </a:p>
          <a:p>
            <a:pPr marL="457200" indent="-457200" algn="just">
              <a:buFontTx/>
              <a:buChar char="-"/>
            </a:pPr>
            <a:r>
              <a:rPr lang="cs-CZ" dirty="0"/>
              <a:t>Zaknihování (žádné CP)</a:t>
            </a:r>
          </a:p>
          <a:p>
            <a:endParaRPr lang="cs-CZ" dirty="0"/>
          </a:p>
        </p:txBody>
      </p:sp>
    </p:spTree>
    <p:extLst>
      <p:ext uri="{BB962C8B-B14F-4D97-AF65-F5344CB8AC3E}">
        <p14:creationId xmlns:p14="http://schemas.microsoft.com/office/powerpoint/2010/main" val="13181921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274639"/>
            <a:ext cx="9528928" cy="814387"/>
          </a:xfrm>
        </p:spPr>
        <p:txBody>
          <a:bodyPr/>
          <a:lstStyle/>
          <a:p>
            <a:pPr eaLnBrk="1" hangingPunct="1"/>
            <a:r>
              <a:rPr lang="cs-CZ" altLang="cs-CZ" dirty="0">
                <a:solidFill>
                  <a:schemeClr val="tx2">
                    <a:lumMod val="60000"/>
                    <a:lumOff val="40000"/>
                  </a:schemeClr>
                </a:solidFill>
              </a:rPr>
              <a:t>Exchange </a:t>
            </a:r>
            <a:r>
              <a:rPr lang="cs-CZ" altLang="cs-CZ" dirty="0" err="1">
                <a:solidFill>
                  <a:schemeClr val="tx2">
                    <a:lumMod val="60000"/>
                    <a:lumOff val="40000"/>
                  </a:schemeClr>
                </a:solidFill>
              </a:rPr>
              <a:t>traded</a:t>
            </a:r>
            <a:r>
              <a:rPr lang="cs-CZ" altLang="cs-CZ" dirty="0">
                <a:solidFill>
                  <a:schemeClr val="tx2">
                    <a:lumMod val="60000"/>
                    <a:lumOff val="40000"/>
                  </a:schemeClr>
                </a:solidFill>
              </a:rPr>
              <a:t> </a:t>
            </a:r>
            <a:r>
              <a:rPr lang="cs-CZ" altLang="cs-CZ" dirty="0" err="1">
                <a:solidFill>
                  <a:schemeClr val="tx2">
                    <a:lumMod val="60000"/>
                    <a:lumOff val="40000"/>
                  </a:schemeClr>
                </a:solidFill>
              </a:rPr>
              <a:t>product</a:t>
            </a:r>
            <a:r>
              <a:rPr lang="cs-CZ" altLang="cs-CZ" dirty="0">
                <a:solidFill>
                  <a:schemeClr val="tx2">
                    <a:lumMod val="60000"/>
                    <a:lumOff val="40000"/>
                  </a:schemeClr>
                </a:solidFill>
              </a:rPr>
              <a:t> (ETP)</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dirty="0">
                <a:latin typeface="+mj-lt"/>
              </a:rPr>
              <a:t>Exchange </a:t>
            </a:r>
            <a:r>
              <a:rPr lang="cs-CZ" dirty="0" err="1">
                <a:latin typeface="+mj-lt"/>
              </a:rPr>
              <a:t>traded</a:t>
            </a:r>
            <a:r>
              <a:rPr lang="cs-CZ" dirty="0">
                <a:latin typeface="+mj-lt"/>
              </a:rPr>
              <a:t> </a:t>
            </a:r>
            <a:r>
              <a:rPr lang="cs-CZ" dirty="0" err="1">
                <a:latin typeface="+mj-lt"/>
              </a:rPr>
              <a:t>funds</a:t>
            </a:r>
            <a:r>
              <a:rPr lang="cs-CZ" dirty="0">
                <a:latin typeface="+mj-lt"/>
              </a:rPr>
              <a:t> (ETF)</a:t>
            </a:r>
          </a:p>
          <a:p>
            <a:pPr marL="526320" lvl="1" indent="-274320" fontAlgn="auto">
              <a:spcAft>
                <a:spcPts val="0"/>
              </a:spcAft>
              <a:buFont typeface="Wingdings 3"/>
              <a:buChar char=""/>
              <a:defRPr/>
            </a:pPr>
            <a:r>
              <a:rPr lang="cs-CZ" i="0" dirty="0">
                <a:solidFill>
                  <a:srgbClr val="022E4C"/>
                </a:solidFill>
                <a:effectLst/>
                <a:latin typeface="+mj-lt"/>
              </a:rPr>
              <a:t>“burzovně/veřejně obchodované fondy”</a:t>
            </a:r>
          </a:p>
          <a:p>
            <a:pPr lvl="1">
              <a:buFont typeface="Arial" panose="020B0604020202020204" pitchFamily="34" charset="0"/>
              <a:buChar char="•"/>
            </a:pPr>
            <a:r>
              <a:rPr lang="cs-CZ" i="0" dirty="0">
                <a:solidFill>
                  <a:srgbClr val="333333"/>
                </a:solidFill>
                <a:effectLst/>
                <a:latin typeface="+mj-lt"/>
              </a:rPr>
              <a:t>S&amp;P 500 (500 největších korporací)</a:t>
            </a:r>
          </a:p>
          <a:p>
            <a:pPr lvl="1">
              <a:buFont typeface="Arial" panose="020B0604020202020204" pitchFamily="34" charset="0"/>
              <a:buChar char="•"/>
            </a:pPr>
            <a:r>
              <a:rPr lang="cs-CZ" i="0" dirty="0">
                <a:solidFill>
                  <a:srgbClr val="333333"/>
                </a:solidFill>
                <a:effectLst/>
                <a:latin typeface="+mj-lt"/>
              </a:rPr>
              <a:t>NASDAQ (americké, převážně technologické společnosti)</a:t>
            </a:r>
          </a:p>
          <a:p>
            <a:pPr lvl="1">
              <a:buFont typeface="Arial" panose="020B0604020202020204" pitchFamily="34" charset="0"/>
              <a:buChar char="•"/>
            </a:pPr>
            <a:r>
              <a:rPr lang="cs-CZ" i="0" dirty="0">
                <a:solidFill>
                  <a:srgbClr val="333333"/>
                </a:solidFill>
                <a:effectLst/>
                <a:latin typeface="+mj-lt"/>
              </a:rPr>
              <a:t>DAX (40 největších německých společností)</a:t>
            </a:r>
          </a:p>
          <a:p>
            <a:pPr lvl="1">
              <a:buFont typeface="Arial" panose="020B0604020202020204" pitchFamily="34" charset="0"/>
              <a:buChar char="•"/>
            </a:pPr>
            <a:r>
              <a:rPr lang="cs-CZ" i="0" dirty="0" err="1">
                <a:solidFill>
                  <a:srgbClr val="333333"/>
                </a:solidFill>
                <a:effectLst/>
                <a:latin typeface="+mj-lt"/>
              </a:rPr>
              <a:t>Nikkei</a:t>
            </a:r>
            <a:r>
              <a:rPr lang="cs-CZ" i="0" dirty="0">
                <a:solidFill>
                  <a:srgbClr val="333333"/>
                </a:solidFill>
                <a:effectLst/>
                <a:latin typeface="+mj-lt"/>
              </a:rPr>
              <a:t> 225 (index japonských akcií)</a:t>
            </a:r>
          </a:p>
          <a:p>
            <a:pPr lvl="1">
              <a:buFont typeface="Arial" panose="020B0604020202020204" pitchFamily="34" charset="0"/>
              <a:buChar char="•"/>
            </a:pPr>
            <a:r>
              <a:rPr lang="cs-CZ" i="0" dirty="0">
                <a:solidFill>
                  <a:srgbClr val="333333"/>
                </a:solidFill>
                <a:effectLst/>
                <a:latin typeface="+mj-lt"/>
              </a:rPr>
              <a:t>MSCI </a:t>
            </a:r>
            <a:r>
              <a:rPr lang="cs-CZ" i="0" dirty="0" err="1">
                <a:solidFill>
                  <a:srgbClr val="333333"/>
                </a:solidFill>
                <a:effectLst/>
                <a:latin typeface="+mj-lt"/>
              </a:rPr>
              <a:t>World</a:t>
            </a:r>
            <a:r>
              <a:rPr lang="cs-CZ" i="0" dirty="0">
                <a:solidFill>
                  <a:srgbClr val="333333"/>
                </a:solidFill>
                <a:effectLst/>
                <a:latin typeface="+mj-lt"/>
              </a:rPr>
              <a:t> (pokrývá většinu akciových trhů v rozvinutém světě)</a:t>
            </a:r>
          </a:p>
          <a:p>
            <a:pPr lvl="1">
              <a:buFont typeface="Arial" panose="020B0604020202020204" pitchFamily="34" charset="0"/>
              <a:buChar char="•"/>
            </a:pPr>
            <a:r>
              <a:rPr lang="cs-CZ" i="0" dirty="0">
                <a:solidFill>
                  <a:srgbClr val="333333"/>
                </a:solidFill>
                <a:effectLst/>
                <a:latin typeface="+mj-lt"/>
                <a:hlinkClick r:id="rId3"/>
              </a:rPr>
              <a:t>https://www.fio.cz/akcie-investice/etf/vypis-etf</a:t>
            </a:r>
            <a:endParaRPr lang="cs-CZ" dirty="0">
              <a:solidFill>
                <a:srgbClr val="333333"/>
              </a:solidFill>
              <a:latin typeface="+mj-lt"/>
            </a:endParaRPr>
          </a:p>
          <a:p>
            <a:pPr marL="274320" indent="-274320" fontAlgn="auto">
              <a:spcAft>
                <a:spcPts val="0"/>
              </a:spcAft>
              <a:buFont typeface="Wingdings 3"/>
              <a:buChar char=""/>
              <a:defRPr/>
            </a:pPr>
            <a:r>
              <a:rPr lang="cs-CZ" dirty="0"/>
              <a:t>Exchange </a:t>
            </a:r>
            <a:r>
              <a:rPr lang="cs-CZ" dirty="0" err="1"/>
              <a:t>traded</a:t>
            </a:r>
            <a:r>
              <a:rPr lang="cs-CZ" dirty="0"/>
              <a:t> </a:t>
            </a:r>
            <a:r>
              <a:rPr lang="cs-CZ" dirty="0" err="1"/>
              <a:t>commodities</a:t>
            </a:r>
            <a:r>
              <a:rPr lang="cs-CZ" dirty="0"/>
              <a:t> (ETC)</a:t>
            </a:r>
          </a:p>
          <a:p>
            <a:pPr marL="274320" indent="-274320" fontAlgn="auto">
              <a:spcAft>
                <a:spcPts val="0"/>
              </a:spcAft>
              <a:buFont typeface="Wingdings 3"/>
              <a:buChar char=""/>
              <a:defRPr/>
            </a:pPr>
            <a:r>
              <a:rPr lang="cs-CZ" dirty="0" err="1"/>
              <a:t>Exchande</a:t>
            </a:r>
            <a:r>
              <a:rPr lang="cs-CZ" dirty="0"/>
              <a:t> </a:t>
            </a:r>
            <a:r>
              <a:rPr lang="cs-CZ" dirty="0" err="1"/>
              <a:t>traded</a:t>
            </a:r>
            <a:r>
              <a:rPr lang="cs-CZ" dirty="0"/>
              <a:t> notes </a:t>
            </a:r>
            <a:r>
              <a:rPr lang="cs-CZ" dirty="0">
                <a:latin typeface="+mj-lt"/>
              </a:rPr>
              <a:t>(ETN)</a:t>
            </a:r>
          </a:p>
          <a:p>
            <a:pPr marL="274320" indent="-274320" fontAlgn="auto">
              <a:spcAft>
                <a:spcPts val="0"/>
              </a:spcAft>
              <a:buFont typeface="Wingdings 3"/>
              <a:buChar char=""/>
              <a:defRPr/>
            </a:pPr>
            <a:r>
              <a:rPr lang="cs-CZ" dirty="0">
                <a:latin typeface="+mj-lt"/>
              </a:rPr>
              <a:t>Bitcoin nebo akcie? - </a:t>
            </a:r>
            <a:r>
              <a:rPr lang="cs-CZ" dirty="0" err="1">
                <a:solidFill>
                  <a:srgbClr val="1E1E1E"/>
                </a:solidFill>
                <a:latin typeface="+mj-lt"/>
              </a:rPr>
              <a:t>C</a:t>
            </a:r>
            <a:r>
              <a:rPr lang="cs-CZ" b="0" i="0" dirty="0" err="1">
                <a:solidFill>
                  <a:srgbClr val="1E1E1E"/>
                </a:solidFill>
                <a:effectLst/>
                <a:latin typeface="+mj-lt"/>
              </a:rPr>
              <a:t>oinbase</a:t>
            </a:r>
            <a:r>
              <a:rPr lang="cs-CZ" b="0" i="0" dirty="0">
                <a:solidFill>
                  <a:srgbClr val="1E1E1E"/>
                </a:solidFill>
                <a:effectLst/>
                <a:latin typeface="+mj-lt"/>
              </a:rPr>
              <a:t>, </a:t>
            </a:r>
            <a:r>
              <a:rPr lang="cs-CZ" b="0" i="0" dirty="0" err="1">
                <a:solidFill>
                  <a:srgbClr val="1E1E1E"/>
                </a:solidFill>
                <a:effectLst/>
                <a:latin typeface="+mj-lt"/>
              </a:rPr>
              <a:t>Microstrategy</a:t>
            </a:r>
            <a:r>
              <a:rPr lang="cs-CZ" dirty="0">
                <a:solidFill>
                  <a:srgbClr val="1E1E1E"/>
                </a:solidFill>
                <a:latin typeface="+mj-lt"/>
              </a:rPr>
              <a:t>, </a:t>
            </a:r>
            <a:r>
              <a:rPr lang="cs-CZ" b="0" i="0" dirty="0">
                <a:solidFill>
                  <a:srgbClr val="1E1E1E"/>
                </a:solidFill>
                <a:effectLst/>
                <a:latin typeface="+mj-lt"/>
              </a:rPr>
              <a:t>těžařská </a:t>
            </a:r>
            <a:r>
              <a:rPr lang="cs-CZ" b="0" i="0" dirty="0" err="1">
                <a:solidFill>
                  <a:srgbClr val="1E1E1E"/>
                </a:solidFill>
                <a:effectLst/>
                <a:latin typeface="+mj-lt"/>
              </a:rPr>
              <a:t>Marathon</a:t>
            </a:r>
            <a:r>
              <a:rPr lang="cs-CZ" b="0" i="0" dirty="0">
                <a:solidFill>
                  <a:srgbClr val="1E1E1E"/>
                </a:solidFill>
                <a:effectLst/>
                <a:latin typeface="+mj-lt"/>
              </a:rPr>
              <a:t> Digital </a:t>
            </a:r>
            <a:endParaRPr lang="cs-CZ" dirty="0">
              <a:latin typeface="+mj-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79513"/>
            <a:ext cx="9528928" cy="1009513"/>
          </a:xfrm>
        </p:spPr>
        <p:txBody>
          <a:bodyPr/>
          <a:lstStyle/>
          <a:p>
            <a:pPr eaLnBrk="1" hangingPunct="1"/>
            <a:r>
              <a:rPr lang="cs-CZ" dirty="0" err="1"/>
              <a:t>American</a:t>
            </a:r>
            <a:r>
              <a:rPr lang="cs-CZ" dirty="0"/>
              <a:t> </a:t>
            </a:r>
            <a:r>
              <a:rPr lang="cs-CZ" dirty="0" err="1"/>
              <a:t>depositary</a:t>
            </a:r>
            <a:r>
              <a:rPr lang="cs-CZ" dirty="0"/>
              <a:t> </a:t>
            </a:r>
            <a:r>
              <a:rPr lang="cs-CZ" dirty="0" err="1"/>
              <a:t>receipt</a:t>
            </a:r>
            <a:r>
              <a:rPr lang="cs-CZ" dirty="0"/>
              <a:t> (ADR) </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dirty="0"/>
              <a:t>Emitent banka USA, Inkorporace akcie (obvykle v poměru 1 ADR = 1 akcie), ocenění v USD, clearing (nutná měnová konverze)</a:t>
            </a:r>
          </a:p>
          <a:p>
            <a:pPr marL="274320" indent="-274320" fontAlgn="auto">
              <a:spcAft>
                <a:spcPts val="0"/>
              </a:spcAft>
              <a:buFont typeface="Wingdings 3"/>
              <a:buChar char=""/>
              <a:defRPr/>
            </a:pPr>
            <a:r>
              <a:rPr lang="cs-CZ" dirty="0"/>
              <a:t>Akcie drží banka, na trhu lze obchodovat akcie zahraničních korporací bez </a:t>
            </a:r>
            <a:r>
              <a:rPr lang="cs-CZ" dirty="0" err="1"/>
              <a:t>kótace</a:t>
            </a:r>
            <a:r>
              <a:rPr lang="cs-CZ" dirty="0"/>
              <a:t> (nižší náklady v </a:t>
            </a:r>
            <a:r>
              <a:rPr lang="cs-CZ" dirty="0" err="1"/>
              <a:t>listingu</a:t>
            </a:r>
            <a:r>
              <a:rPr lang="cs-CZ" dirty="0"/>
              <a:t>) </a:t>
            </a:r>
          </a:p>
          <a:p>
            <a:pPr marL="274320" indent="-274320" fontAlgn="auto">
              <a:spcAft>
                <a:spcPts val="0"/>
              </a:spcAft>
              <a:buFont typeface="Wingdings 3"/>
              <a:buChar char=""/>
              <a:defRPr/>
            </a:pPr>
            <a:r>
              <a:rPr lang="cs-CZ" dirty="0"/>
              <a:t>Sponzorované ADR - emitent souhlasil s ADR, jsou spojena hlasovací práva či právo na dividendu</a:t>
            </a:r>
          </a:p>
          <a:p>
            <a:pPr marL="274320" indent="-274320" fontAlgn="auto">
              <a:spcAft>
                <a:spcPts val="0"/>
              </a:spcAft>
              <a:buFont typeface="Wingdings 3"/>
              <a:buChar char=""/>
              <a:defRPr/>
            </a:pPr>
            <a:r>
              <a:rPr lang="cs-CZ" dirty="0"/>
              <a:t>Větší rizika (insolvence emitenta podkladových akcií i banky)</a:t>
            </a:r>
          </a:p>
          <a:p>
            <a:pPr marL="274320" indent="-274320" fontAlgn="auto">
              <a:spcAft>
                <a:spcPts val="0"/>
              </a:spcAft>
              <a:buFont typeface="Wingdings 3"/>
              <a:buChar char=""/>
              <a:defRPr/>
            </a:pPr>
            <a:r>
              <a:rPr lang="cs-CZ" dirty="0"/>
              <a:t>Dvojí zdanění dividend a zvýšené náklady na měnové konverze (dividendy se vyplácí v USD)</a:t>
            </a:r>
          </a:p>
        </p:txBody>
      </p:sp>
    </p:spTree>
    <p:extLst>
      <p:ext uri="{BB962C8B-B14F-4D97-AF65-F5344CB8AC3E}">
        <p14:creationId xmlns:p14="http://schemas.microsoft.com/office/powerpoint/2010/main" val="23017646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79513"/>
            <a:ext cx="9528928" cy="1009513"/>
          </a:xfrm>
        </p:spPr>
        <p:txBody>
          <a:bodyPr/>
          <a:lstStyle/>
          <a:p>
            <a:pPr eaLnBrk="1" hangingPunct="1"/>
            <a:r>
              <a:rPr lang="cs-CZ" dirty="0" err="1"/>
              <a:t>Global</a:t>
            </a:r>
            <a:r>
              <a:rPr lang="cs-CZ" dirty="0"/>
              <a:t> </a:t>
            </a:r>
            <a:r>
              <a:rPr lang="cs-CZ" dirty="0" err="1"/>
              <a:t>depositary</a:t>
            </a:r>
            <a:r>
              <a:rPr lang="cs-CZ" dirty="0"/>
              <a:t> </a:t>
            </a:r>
            <a:r>
              <a:rPr lang="cs-CZ" dirty="0" err="1"/>
              <a:t>receipt</a:t>
            </a:r>
            <a:r>
              <a:rPr lang="cs-CZ" dirty="0"/>
              <a:t> (GDR) </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dirty="0"/>
              <a:t>Obdoba ADR</a:t>
            </a:r>
          </a:p>
          <a:p>
            <a:pPr marL="274320" indent="-274320" fontAlgn="auto">
              <a:spcAft>
                <a:spcPts val="0"/>
              </a:spcAft>
              <a:buFont typeface="Wingdings 3"/>
              <a:buChar char=""/>
              <a:defRPr/>
            </a:pPr>
            <a:r>
              <a:rPr lang="cs-CZ" dirty="0"/>
              <a:t>GDR jsou obchodovány na trzích s cennými papíry ve dvou či více státech, nejčastěji na trzích s cennými papíry v USA a v EU</a:t>
            </a:r>
          </a:p>
          <a:p>
            <a:pPr marL="274320" indent="-274320" fontAlgn="auto">
              <a:spcAft>
                <a:spcPts val="0"/>
              </a:spcAft>
              <a:buFont typeface="Wingdings 3"/>
              <a:buChar char=""/>
              <a:defRPr/>
            </a:pPr>
            <a:r>
              <a:rPr lang="cs-CZ" dirty="0"/>
              <a:t>Možnost obchodovat asijské, jihoamerické a africké korporace</a:t>
            </a:r>
          </a:p>
        </p:txBody>
      </p:sp>
    </p:spTree>
    <p:extLst>
      <p:ext uri="{BB962C8B-B14F-4D97-AF65-F5344CB8AC3E}">
        <p14:creationId xmlns:p14="http://schemas.microsoft.com/office/powerpoint/2010/main" val="28596757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79513"/>
            <a:ext cx="9528928" cy="1009513"/>
          </a:xfrm>
        </p:spPr>
        <p:txBody>
          <a:bodyPr/>
          <a:lstStyle/>
          <a:p>
            <a:pPr eaLnBrk="1" hangingPunct="1"/>
            <a:r>
              <a:rPr lang="cs-CZ" dirty="0"/>
              <a:t>SPAC</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b="0" i="0" dirty="0" err="1">
                <a:solidFill>
                  <a:srgbClr val="0F3738"/>
                </a:solidFill>
                <a:effectLst/>
                <a:latin typeface="Atyp"/>
              </a:rPr>
              <a:t>Special</a:t>
            </a:r>
            <a:r>
              <a:rPr lang="cs-CZ" b="0" i="0" dirty="0">
                <a:solidFill>
                  <a:srgbClr val="0F3738"/>
                </a:solidFill>
                <a:effectLst/>
                <a:latin typeface="Atyp"/>
              </a:rPr>
              <a:t> </a:t>
            </a:r>
            <a:r>
              <a:rPr lang="cs-CZ" b="0" i="0" dirty="0" err="1">
                <a:solidFill>
                  <a:srgbClr val="0F3738"/>
                </a:solidFill>
                <a:effectLst/>
                <a:latin typeface="Atyp"/>
              </a:rPr>
              <a:t>Purpose</a:t>
            </a:r>
            <a:r>
              <a:rPr lang="cs-CZ" b="0" i="0" dirty="0">
                <a:solidFill>
                  <a:srgbClr val="0F3738"/>
                </a:solidFill>
                <a:effectLst/>
                <a:latin typeface="Atyp"/>
              </a:rPr>
              <a:t> </a:t>
            </a:r>
            <a:r>
              <a:rPr lang="cs-CZ" b="0" i="0" dirty="0" err="1">
                <a:solidFill>
                  <a:srgbClr val="0F3738"/>
                </a:solidFill>
                <a:effectLst/>
                <a:latin typeface="Atyp"/>
              </a:rPr>
              <a:t>Acquisition</a:t>
            </a:r>
            <a:r>
              <a:rPr lang="cs-CZ" b="0" i="0" dirty="0">
                <a:solidFill>
                  <a:srgbClr val="0F3738"/>
                </a:solidFill>
                <a:effectLst/>
                <a:latin typeface="Atyp"/>
              </a:rPr>
              <a:t> </a:t>
            </a:r>
            <a:r>
              <a:rPr lang="cs-CZ" b="0" i="0" dirty="0" err="1">
                <a:solidFill>
                  <a:srgbClr val="0F3738"/>
                </a:solidFill>
                <a:effectLst/>
                <a:latin typeface="Atyp"/>
              </a:rPr>
              <a:t>Company</a:t>
            </a:r>
            <a:endParaRPr lang="cs-CZ" b="0" i="0" dirty="0">
              <a:solidFill>
                <a:srgbClr val="0F3738"/>
              </a:solidFill>
              <a:effectLst/>
              <a:latin typeface="Atyp"/>
            </a:endParaRPr>
          </a:p>
          <a:p>
            <a:pPr marL="274320" indent="-274320" fontAlgn="auto">
              <a:spcAft>
                <a:spcPts val="0"/>
              </a:spcAft>
              <a:buFont typeface="Wingdings 3"/>
              <a:buChar char=""/>
              <a:defRPr/>
            </a:pPr>
            <a:r>
              <a:rPr lang="cs-CZ" b="0" i="0" dirty="0">
                <a:solidFill>
                  <a:srgbClr val="0F3738"/>
                </a:solidFill>
                <a:effectLst/>
                <a:latin typeface="Atyp"/>
              </a:rPr>
              <a:t>„</a:t>
            </a:r>
            <a:r>
              <a:rPr lang="cs-CZ" b="0" i="0" dirty="0" err="1">
                <a:solidFill>
                  <a:srgbClr val="0F3738"/>
                </a:solidFill>
                <a:effectLst/>
                <a:latin typeface="Atyp"/>
              </a:rPr>
              <a:t>Blank</a:t>
            </a:r>
            <a:r>
              <a:rPr lang="cs-CZ" b="0" i="0" dirty="0">
                <a:solidFill>
                  <a:srgbClr val="0F3738"/>
                </a:solidFill>
                <a:effectLst/>
                <a:latin typeface="Atyp"/>
              </a:rPr>
              <a:t> </a:t>
            </a:r>
            <a:r>
              <a:rPr lang="cs-CZ" b="0" i="0" dirty="0" err="1">
                <a:solidFill>
                  <a:srgbClr val="0F3738"/>
                </a:solidFill>
                <a:effectLst/>
                <a:latin typeface="Atyp"/>
              </a:rPr>
              <a:t>Check</a:t>
            </a:r>
            <a:r>
              <a:rPr lang="cs-CZ" b="0" i="0" dirty="0">
                <a:solidFill>
                  <a:srgbClr val="0F3738"/>
                </a:solidFill>
                <a:effectLst/>
                <a:latin typeface="Atyp"/>
              </a:rPr>
              <a:t> </a:t>
            </a:r>
            <a:r>
              <a:rPr lang="cs-CZ" b="0" i="0" dirty="0" err="1">
                <a:solidFill>
                  <a:srgbClr val="0F3738"/>
                </a:solidFill>
                <a:effectLst/>
                <a:latin typeface="Atyp"/>
              </a:rPr>
              <a:t>Company</a:t>
            </a:r>
            <a:r>
              <a:rPr lang="cs-CZ" b="0" i="0" dirty="0">
                <a:solidFill>
                  <a:srgbClr val="0F3738"/>
                </a:solidFill>
                <a:effectLst/>
                <a:latin typeface="Atyp"/>
              </a:rPr>
              <a:t>“</a:t>
            </a:r>
          </a:p>
          <a:p>
            <a:pPr marL="274320" indent="-274320" fontAlgn="auto">
              <a:spcAft>
                <a:spcPts val="0"/>
              </a:spcAft>
              <a:buFont typeface="Wingdings 3"/>
              <a:buChar char=""/>
              <a:defRPr/>
            </a:pPr>
            <a:r>
              <a:rPr lang="cs-CZ" dirty="0">
                <a:solidFill>
                  <a:srgbClr val="0F3738"/>
                </a:solidFill>
                <a:latin typeface="Atyp"/>
              </a:rPr>
              <a:t>Emise akcie </a:t>
            </a:r>
            <a:r>
              <a:rPr lang="cs-CZ" b="0" i="0" dirty="0">
                <a:solidFill>
                  <a:srgbClr val="0F3738"/>
                </a:solidFill>
                <a:effectLst/>
                <a:latin typeface="Atyp"/>
              </a:rPr>
              <a:t>- kapitál pro akvizici privátně vlastněné společnosti</a:t>
            </a:r>
          </a:p>
          <a:p>
            <a:pPr marL="274320" indent="-274320" fontAlgn="auto">
              <a:spcAft>
                <a:spcPts val="0"/>
              </a:spcAft>
              <a:buFont typeface="Wingdings 3"/>
              <a:buChar char=""/>
              <a:defRPr/>
            </a:pPr>
            <a:r>
              <a:rPr lang="cs-CZ" b="0" i="0" dirty="0">
                <a:solidFill>
                  <a:srgbClr val="0A0A0A"/>
                </a:solidFill>
                <a:effectLst/>
                <a:latin typeface="Roboto-Bold"/>
              </a:rPr>
              <a:t>WOOD SPAC </a:t>
            </a:r>
            <a:r>
              <a:rPr lang="cs-CZ" b="0" i="0" dirty="0" err="1">
                <a:solidFill>
                  <a:srgbClr val="0A0A0A"/>
                </a:solidFill>
                <a:effectLst/>
                <a:latin typeface="Roboto-Bold"/>
              </a:rPr>
              <a:t>One</a:t>
            </a:r>
            <a:r>
              <a:rPr lang="cs-CZ" b="0" i="0" dirty="0">
                <a:solidFill>
                  <a:srgbClr val="0A0A0A"/>
                </a:solidFill>
                <a:effectLst/>
                <a:latin typeface="Roboto-Bold"/>
              </a:rPr>
              <a:t>, min. </a:t>
            </a:r>
            <a:r>
              <a:rPr lang="cs-CZ" b="0" i="0" dirty="0">
                <a:solidFill>
                  <a:srgbClr val="0A0A0A"/>
                </a:solidFill>
                <a:effectLst/>
                <a:latin typeface="Roboto-Regular"/>
              </a:rPr>
              <a:t>250 200 Kč</a:t>
            </a:r>
          </a:p>
          <a:p>
            <a:pPr marL="274320" indent="-274320" fontAlgn="auto">
              <a:spcAft>
                <a:spcPts val="0"/>
              </a:spcAft>
              <a:buFont typeface="Wingdings 3"/>
              <a:buChar char=""/>
              <a:defRPr/>
            </a:pPr>
            <a:r>
              <a:rPr lang="cs-CZ" b="0" i="0" dirty="0">
                <a:solidFill>
                  <a:srgbClr val="0A0A0A"/>
                </a:solidFill>
                <a:effectLst/>
                <a:latin typeface="Roboto-Regular"/>
              </a:rPr>
              <a:t>warranty, z nichž polovinu investoři obdrží souběžně s akciemi v rámci IPO a na druhou polovinu vznikne investorům právo po dokončení akvizice v případě, že budou stále vlastníky příslušného počtu akcií k danému rozhodnému dni.</a:t>
            </a:r>
            <a:endParaRPr lang="cs-CZ" dirty="0"/>
          </a:p>
        </p:txBody>
      </p:sp>
    </p:spTree>
    <p:extLst>
      <p:ext uri="{BB962C8B-B14F-4D97-AF65-F5344CB8AC3E}">
        <p14:creationId xmlns:p14="http://schemas.microsoft.com/office/powerpoint/2010/main" val="2984676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583CDE9D-1704-41CD-9C4B-5412CB43D71B}"/>
              </a:ext>
            </a:extLst>
          </p:cNvPr>
          <p:cNvSpPr>
            <a:spLocks noGrp="1"/>
          </p:cNvSpPr>
          <p:nvPr>
            <p:ph type="title"/>
          </p:nvPr>
        </p:nvSpPr>
        <p:spPr>
          <a:xfrm>
            <a:off x="681872" y="79513"/>
            <a:ext cx="9528928" cy="1009513"/>
          </a:xfrm>
        </p:spPr>
        <p:txBody>
          <a:bodyPr/>
          <a:lstStyle/>
          <a:p>
            <a:pPr eaLnBrk="1" hangingPunct="1"/>
            <a:r>
              <a:rPr lang="cs-CZ" dirty="0"/>
              <a:t>Warrant u </a:t>
            </a:r>
            <a:r>
              <a:rPr lang="cs-CZ" dirty="0" err="1"/>
              <a:t>Wood</a:t>
            </a:r>
            <a:r>
              <a:rPr lang="cs-CZ" dirty="0"/>
              <a:t> SPAC </a:t>
            </a:r>
            <a:r>
              <a:rPr lang="cs-CZ" dirty="0" err="1"/>
              <a:t>One</a:t>
            </a:r>
            <a:endParaRPr lang="en-US" altLang="cs-CZ" dirty="0">
              <a:solidFill>
                <a:schemeClr val="tx2">
                  <a:lumMod val="60000"/>
                  <a:lumOff val="40000"/>
                </a:schemeClr>
              </a:solidFill>
            </a:endParaRPr>
          </a:p>
        </p:txBody>
      </p:sp>
      <p:sp>
        <p:nvSpPr>
          <p:cNvPr id="29699" name="Rectangle 3">
            <a:extLst>
              <a:ext uri="{FF2B5EF4-FFF2-40B4-BE49-F238E27FC236}">
                <a16:creationId xmlns:a16="http://schemas.microsoft.com/office/drawing/2014/main" id="{1E8A9FD3-5C7F-4854-BE7C-B05FBEA1571E}"/>
              </a:ext>
            </a:extLst>
          </p:cNvPr>
          <p:cNvSpPr>
            <a:spLocks noGrp="1" noChangeArrowheads="1"/>
          </p:cNvSpPr>
          <p:nvPr>
            <p:ph sz="quarter" idx="1"/>
          </p:nvPr>
        </p:nvSpPr>
        <p:spPr>
          <a:xfrm>
            <a:off x="584462" y="810705"/>
            <a:ext cx="10925666" cy="7377915"/>
          </a:xfrm>
        </p:spPr>
        <p:txBody>
          <a:bodyPr>
            <a:normAutofit/>
          </a:bodyPr>
          <a:lstStyle/>
          <a:p>
            <a:pPr marL="274320" indent="-274320" fontAlgn="auto">
              <a:spcAft>
                <a:spcPts val="0"/>
              </a:spcAft>
              <a:buFont typeface="Wingdings 3"/>
              <a:buChar char=""/>
              <a:defRPr/>
            </a:pPr>
            <a:r>
              <a:rPr lang="cs-CZ" b="0" i="0" dirty="0">
                <a:solidFill>
                  <a:srgbClr val="0F3738"/>
                </a:solidFill>
                <a:effectLst/>
                <a:latin typeface="Atyp"/>
                <a:hlinkClick r:id="rId3"/>
              </a:rPr>
              <a:t>https://www.woodspac.cz/wp-content/uploads/2022/02/Prospectus.pdf</a:t>
            </a:r>
            <a:endParaRPr lang="cs-CZ" b="0" i="0" dirty="0">
              <a:solidFill>
                <a:srgbClr val="0F3738"/>
              </a:solidFill>
              <a:effectLst/>
              <a:latin typeface="Atyp"/>
            </a:endParaRPr>
          </a:p>
          <a:p>
            <a:pPr marL="274320" indent="-274320" fontAlgn="auto">
              <a:spcAft>
                <a:spcPts val="0"/>
              </a:spcAft>
              <a:buFont typeface="Wingdings 3"/>
              <a:buChar char=""/>
              <a:defRPr/>
            </a:pPr>
            <a:r>
              <a:rPr lang="cs-CZ" dirty="0">
                <a:hlinkClick r:id="rId4"/>
              </a:rPr>
              <a:t>https://oam.cnb.cz/sipresextdad/SIPRESWEB.WEB_PROSPECTUS.PROSPECTUS_SEARCH_DO_NEW?p_vse=N</a:t>
            </a:r>
            <a:endParaRPr lang="cs-CZ" dirty="0"/>
          </a:p>
          <a:p>
            <a:pPr marL="274320" indent="-274320" fontAlgn="auto">
              <a:spcAft>
                <a:spcPts val="0"/>
              </a:spcAft>
              <a:buFont typeface="Wingdings 3"/>
              <a:buChar char=""/>
              <a:defRPr/>
            </a:pPr>
            <a:r>
              <a:rPr lang="cs-CZ" dirty="0"/>
              <a:t>Warrant: </a:t>
            </a:r>
            <a:r>
              <a:rPr lang="en-US" dirty="0"/>
              <a:t>convertible into a fraction of Ordinary Shares in accordance with the terms set out in t</a:t>
            </a:r>
            <a:r>
              <a:rPr lang="cs-CZ" dirty="0"/>
              <a:t>he</a:t>
            </a:r>
            <a:r>
              <a:rPr lang="en-US" dirty="0"/>
              <a:t> Prospectus</a:t>
            </a:r>
            <a:endParaRPr lang="cs-CZ" dirty="0"/>
          </a:p>
          <a:p>
            <a:pPr marL="274320" indent="-274320" fontAlgn="auto">
              <a:spcAft>
                <a:spcPts val="0"/>
              </a:spcAft>
              <a:buFont typeface="Wingdings 3"/>
              <a:buChar char=""/>
              <a:defRPr/>
            </a:pPr>
            <a:r>
              <a:rPr lang="cs-CZ" dirty="0">
                <a:hlinkClick r:id="rId5"/>
              </a:rPr>
              <a:t>https://www.woodspac.cz/wp-content/uploads/2022/02/KID-czRN.pdf</a:t>
            </a:r>
            <a:endParaRPr lang="cs-CZ" dirty="0"/>
          </a:p>
          <a:p>
            <a:pPr marL="274320" indent="-274320" fontAlgn="auto">
              <a:spcAft>
                <a:spcPts val="0"/>
              </a:spcAft>
              <a:buFont typeface="Wingdings 3"/>
              <a:buChar char=""/>
              <a:defRPr/>
            </a:pPr>
            <a:endParaRPr lang="cs-CZ" dirty="0"/>
          </a:p>
        </p:txBody>
      </p:sp>
    </p:spTree>
    <p:extLst>
      <p:ext uri="{BB962C8B-B14F-4D97-AF65-F5344CB8AC3E}">
        <p14:creationId xmlns:p14="http://schemas.microsoft.com/office/powerpoint/2010/main" val="2918738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11480" y="387928"/>
            <a:ext cx="11061720" cy="554182"/>
          </a:xfrm>
        </p:spPr>
        <p:txBody>
          <a:bodyPr/>
          <a:lstStyle/>
          <a:p>
            <a:pPr algn="just" eaLnBrk="1" hangingPunct="1"/>
            <a:r>
              <a:rPr lang="cs-CZ" altLang="cs-CZ" dirty="0">
                <a:solidFill>
                  <a:srgbClr val="7B9899"/>
                </a:solidFill>
              </a:rPr>
              <a:t>Platformy pro investování</a:t>
            </a:r>
            <a:endParaRPr lang="en-US" altLang="cs-CZ" dirty="0">
              <a:solidFill>
                <a:srgbClr val="7B9899"/>
              </a:solidFill>
            </a:endParaRPr>
          </a:p>
        </p:txBody>
      </p:sp>
      <p:sp>
        <p:nvSpPr>
          <p:cNvPr id="13315" name="Rectangle 3"/>
          <p:cNvSpPr>
            <a:spLocks noGrp="1" noChangeArrowheads="1"/>
          </p:cNvSpPr>
          <p:nvPr>
            <p:ph sz="quarter" idx="1"/>
          </p:nvPr>
        </p:nvSpPr>
        <p:spPr>
          <a:xfrm>
            <a:off x="157018" y="1074420"/>
            <a:ext cx="11841018" cy="5666948"/>
          </a:xfrm>
        </p:spPr>
        <p:txBody>
          <a:bodyPr/>
          <a:lstStyle/>
          <a:p>
            <a:r>
              <a:rPr lang="cs-CZ" sz="2400" b="1" dirty="0"/>
              <a:t>Rizikovost x Likvidita x Výnos</a:t>
            </a:r>
          </a:p>
          <a:p>
            <a:r>
              <a:rPr lang="cs-CZ" sz="2400" dirty="0"/>
              <a:t>„Obchodní systém“: </a:t>
            </a:r>
            <a:r>
              <a:rPr lang="cs-CZ" sz="2400" i="1" dirty="0"/>
              <a:t>a)</a:t>
            </a:r>
            <a:r>
              <a:rPr lang="cs-CZ" sz="2400" dirty="0"/>
              <a:t> (evropský) </a:t>
            </a:r>
            <a:r>
              <a:rPr lang="cs-CZ" sz="2400" b="1" dirty="0"/>
              <a:t>regulovaný trh</a:t>
            </a:r>
            <a:r>
              <a:rPr lang="cs-CZ" sz="2400" dirty="0"/>
              <a:t>, </a:t>
            </a:r>
            <a:r>
              <a:rPr lang="cs-CZ" sz="2400" i="1" dirty="0"/>
              <a:t>b)</a:t>
            </a:r>
            <a:r>
              <a:rPr lang="cs-CZ" sz="2400" dirty="0"/>
              <a:t> </a:t>
            </a:r>
            <a:r>
              <a:rPr lang="cs-CZ" sz="2400" b="1" dirty="0"/>
              <a:t>mnohostranný obchodní systém</a:t>
            </a:r>
            <a:r>
              <a:rPr lang="cs-CZ" sz="2400" dirty="0"/>
              <a:t> (</a:t>
            </a:r>
            <a:r>
              <a:rPr lang="cs-CZ" sz="2400" dirty="0" err="1"/>
              <a:t>multilateral</a:t>
            </a:r>
            <a:r>
              <a:rPr lang="cs-CZ" sz="2400" dirty="0"/>
              <a:t> </a:t>
            </a:r>
            <a:r>
              <a:rPr lang="cs-CZ" sz="2400" dirty="0" err="1"/>
              <a:t>trading</a:t>
            </a:r>
            <a:r>
              <a:rPr lang="cs-CZ" sz="2400" dirty="0"/>
              <a:t> </a:t>
            </a:r>
            <a:r>
              <a:rPr lang="cs-CZ" sz="2400" dirty="0" err="1"/>
              <a:t>facility</a:t>
            </a:r>
            <a:r>
              <a:rPr lang="cs-CZ" sz="2400" dirty="0"/>
              <a:t>) a </a:t>
            </a:r>
            <a:r>
              <a:rPr lang="cs-CZ" sz="2400" i="1" dirty="0"/>
              <a:t>c)</a:t>
            </a:r>
            <a:r>
              <a:rPr lang="cs-CZ" sz="2400" dirty="0"/>
              <a:t> </a:t>
            </a:r>
            <a:r>
              <a:rPr lang="cs-CZ" sz="2400" b="1" dirty="0"/>
              <a:t>organizovaný obchodní systém</a:t>
            </a:r>
            <a:r>
              <a:rPr lang="cs-CZ" sz="2400" dirty="0"/>
              <a:t>.</a:t>
            </a:r>
          </a:p>
          <a:p>
            <a:r>
              <a:rPr lang="cs-CZ" sz="2400" dirty="0"/>
              <a:t>+ systematická internalizace, + tvůrce trhu</a:t>
            </a:r>
          </a:p>
          <a:p>
            <a:r>
              <a:rPr lang="cs-CZ" sz="2400" dirty="0"/>
              <a:t>+ OTC (</a:t>
            </a:r>
            <a:r>
              <a:rPr lang="cs-CZ" sz="2400" dirty="0" err="1"/>
              <a:t>over</a:t>
            </a:r>
            <a:r>
              <a:rPr lang="cs-CZ" sz="2400" dirty="0"/>
              <a:t> </a:t>
            </a:r>
            <a:r>
              <a:rPr lang="cs-CZ" sz="2400" dirty="0" err="1"/>
              <a:t>the</a:t>
            </a:r>
            <a:r>
              <a:rPr lang="cs-CZ" sz="2400" dirty="0"/>
              <a:t> </a:t>
            </a:r>
            <a:r>
              <a:rPr lang="cs-CZ" sz="2400" dirty="0" err="1"/>
              <a:t>counter</a:t>
            </a:r>
            <a:r>
              <a:rPr lang="cs-CZ" sz="2400" dirty="0"/>
              <a:t>), bilaterální </a:t>
            </a:r>
          </a:p>
          <a:p>
            <a:r>
              <a:rPr lang="cs-CZ" sz="2000" dirty="0" err="1"/>
              <a:t>MiFID</a:t>
            </a:r>
            <a:r>
              <a:rPr lang="cs-CZ" sz="2000" dirty="0"/>
              <a:t> II – </a:t>
            </a:r>
            <a:r>
              <a:rPr lang="cs-CZ" sz="2000" dirty="0">
                <a:hlinkClick r:id="rId3"/>
              </a:rPr>
              <a:t>Směrnice Evropského parlamentu a Rady (EU) 2014/65/EU (externí odkaz)</a:t>
            </a:r>
            <a:r>
              <a:rPr lang="cs-CZ" sz="2000" dirty="0"/>
              <a:t> o trzích finančních nástrojů a o změně směrnic 2002/92/ES a 2011/61/EU; do zákona č. 256/2004 Sb., o podnikání na kapitálovém trhu, transponováno zákonem č. 204/2017 Sb.</a:t>
            </a:r>
          </a:p>
          <a:p>
            <a:r>
              <a:rPr lang="cs-CZ" sz="2000" dirty="0" err="1"/>
              <a:t>MiFIR</a:t>
            </a:r>
            <a:r>
              <a:rPr lang="cs-CZ" sz="2000" dirty="0"/>
              <a:t> – </a:t>
            </a:r>
            <a:r>
              <a:rPr lang="cs-CZ" sz="2000" dirty="0">
                <a:hlinkClick r:id="rId4"/>
              </a:rPr>
              <a:t>Nařízení Evropského parlamentu a Rady (EU) č. 600/2014 (externí odkaz)</a:t>
            </a:r>
            <a:r>
              <a:rPr lang="cs-CZ" sz="2000" dirty="0"/>
              <a:t> o trzích finančních nástrojů a o změně nařízení (EU) č. 648/2012</a:t>
            </a:r>
          </a:p>
        </p:txBody>
      </p:sp>
    </p:spTree>
    <p:extLst>
      <p:ext uri="{BB962C8B-B14F-4D97-AF65-F5344CB8AC3E}">
        <p14:creationId xmlns:p14="http://schemas.microsoft.com/office/powerpoint/2010/main" val="463539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(Evropský) regulovaný trh</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dirty="0"/>
              <a:t>BCPP a Burza RM-S</a:t>
            </a:r>
          </a:p>
          <a:p>
            <a:r>
              <a:rPr lang="cs-CZ" sz="2400" dirty="0"/>
              <a:t>Regulovaným trhem je trh s investičními nástroji organizovaný organizátorem regulovaného trhu s povolením ČMB, na kterém se obchoduje </a:t>
            </a:r>
            <a:r>
              <a:rPr lang="cs-CZ" sz="2400" b="1" dirty="0"/>
              <a:t>pravidelně</a:t>
            </a:r>
            <a:r>
              <a:rPr lang="cs-CZ" sz="2400" dirty="0"/>
              <a:t> a který má stanovena pravidla pro </a:t>
            </a:r>
            <a:r>
              <a:rPr lang="cs-CZ" sz="2400" b="1" dirty="0"/>
              <a:t>přijímání</a:t>
            </a:r>
            <a:r>
              <a:rPr lang="cs-CZ" sz="2400" dirty="0"/>
              <a:t> investičních nástrojů k obchodování na regulovaném trhu, </a:t>
            </a:r>
            <a:r>
              <a:rPr lang="cs-CZ" sz="2400" b="1" dirty="0"/>
              <a:t>pravidla obchodování na regulovaném trhu a pravidla přístupu</a:t>
            </a:r>
            <a:r>
              <a:rPr lang="cs-CZ" sz="2400" dirty="0"/>
              <a:t> na regulovaný trh, která jsou v souladu se ZPKT.</a:t>
            </a:r>
            <a:endParaRPr lang="cs-CZ" sz="2400" i="1" dirty="0"/>
          </a:p>
          <a:p>
            <a:r>
              <a:rPr lang="cs-CZ" sz="2400" i="1" dirty="0"/>
              <a:t>„Evropským regulovaným trhem je regulovaný trh uvedený na seznamu regulovaných trhů členského státu Evropské unie.“</a:t>
            </a:r>
            <a:r>
              <a:rPr lang="cs-CZ" sz="2400" dirty="0"/>
              <a:t> Seznam RT v rámci Evropské unie je spravován evropskou veřejnoprávní autoritou, jíž je Evropský orgán pro cenné papíry a trhy (ESMA) </a:t>
            </a:r>
          </a:p>
        </p:txBody>
      </p:sp>
    </p:spTree>
    <p:extLst>
      <p:ext uri="{BB962C8B-B14F-4D97-AF65-F5344CB8AC3E}">
        <p14:creationId xmlns:p14="http://schemas.microsoft.com/office/powerpoint/2010/main" val="9429289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190500"/>
            <a:ext cx="10753200" cy="582498"/>
          </a:xfrm>
        </p:spPr>
        <p:txBody>
          <a:bodyPr/>
          <a:lstStyle/>
          <a:p>
            <a:pPr algn="just" eaLnBrk="1" hangingPunct="1"/>
            <a:r>
              <a:rPr lang="cs-CZ" altLang="cs-CZ" dirty="0">
                <a:solidFill>
                  <a:srgbClr val="7B9899"/>
                </a:solidFill>
              </a:rPr>
              <a:t>Regulovaný trh II</a:t>
            </a:r>
            <a:endParaRPr lang="en-US" altLang="cs-CZ" dirty="0">
              <a:solidFill>
                <a:srgbClr val="7B9899"/>
              </a:solidFill>
            </a:endParaRPr>
          </a:p>
        </p:txBody>
      </p:sp>
      <p:sp>
        <p:nvSpPr>
          <p:cNvPr id="13315" name="Rectangle 3"/>
          <p:cNvSpPr>
            <a:spLocks noGrp="1" noChangeArrowheads="1"/>
          </p:cNvSpPr>
          <p:nvPr>
            <p:ph sz="quarter" idx="1"/>
          </p:nvPr>
        </p:nvSpPr>
        <p:spPr>
          <a:xfrm>
            <a:off x="83127" y="772998"/>
            <a:ext cx="11961091" cy="5894502"/>
          </a:xfrm>
        </p:spPr>
        <p:txBody>
          <a:bodyPr/>
          <a:lstStyle/>
          <a:p>
            <a:r>
              <a:rPr lang="cs-CZ" sz="2400" dirty="0"/>
              <a:t>Organizátor RT může přijmout investiční CP k obchodování, jestliže byl uveřejněn prospekt těchto investičních cenných papírů a od jeho uveřejnění uplynul alespoň den.</a:t>
            </a:r>
          </a:p>
          <a:p>
            <a:r>
              <a:rPr lang="cs-CZ" sz="2400" dirty="0"/>
              <a:t>Organizátor RT stanoví a dodržuje transparentní pravidla přístupu na regulovaný trh, která stanoví </a:t>
            </a:r>
            <a:r>
              <a:rPr lang="cs-CZ" sz="2400" b="1" dirty="0"/>
              <a:t>objektivní kritéria</a:t>
            </a:r>
            <a:r>
              <a:rPr lang="cs-CZ" sz="2400" dirty="0"/>
              <a:t> pro tento přístup.</a:t>
            </a:r>
          </a:p>
          <a:p>
            <a:r>
              <a:rPr lang="cs-CZ" sz="2400" b="1" dirty="0"/>
              <a:t>Pravidla přístupu</a:t>
            </a:r>
            <a:r>
              <a:rPr lang="cs-CZ" sz="2400" dirty="0"/>
              <a:t> na RT upřesňují povinnosti účastníků regulovaného trhu, vyplývající z řízení a struktury regulovaného trhu, pravidel obchodování na regulovaném trhu a pravidel pro zúčtování a vypořádání obchodů uzavřených na RT.</a:t>
            </a:r>
          </a:p>
          <a:p>
            <a:r>
              <a:rPr lang="pt-BR" sz="2400" dirty="0" err="1"/>
              <a:t>Organizovat</a:t>
            </a:r>
            <a:r>
              <a:rPr lang="pt-BR" sz="2400" dirty="0"/>
              <a:t> </a:t>
            </a:r>
            <a:r>
              <a:rPr lang="pt-BR" sz="2400" dirty="0" err="1"/>
              <a:t>regulovaný</a:t>
            </a:r>
            <a:r>
              <a:rPr lang="pt-BR" sz="2400" dirty="0"/>
              <a:t> </a:t>
            </a:r>
            <a:r>
              <a:rPr lang="pt-BR" sz="2400" dirty="0" err="1"/>
              <a:t>trh</a:t>
            </a:r>
            <a:r>
              <a:rPr lang="pt-BR" sz="2400" dirty="0"/>
              <a:t> v </a:t>
            </a:r>
            <a:r>
              <a:rPr lang="pt-BR" sz="2400" dirty="0" err="1"/>
              <a:t>České</a:t>
            </a:r>
            <a:r>
              <a:rPr lang="pt-BR" sz="2400" dirty="0"/>
              <a:t> </a:t>
            </a:r>
            <a:r>
              <a:rPr lang="pt-BR" sz="2400" dirty="0" err="1"/>
              <a:t>republice</a:t>
            </a:r>
            <a:r>
              <a:rPr lang="pt-BR" sz="2400" dirty="0"/>
              <a:t> </a:t>
            </a:r>
            <a:r>
              <a:rPr lang="pt-BR" sz="2400" dirty="0" err="1"/>
              <a:t>může</a:t>
            </a:r>
            <a:r>
              <a:rPr lang="pt-BR" sz="2400" dirty="0"/>
              <a:t> </a:t>
            </a:r>
            <a:r>
              <a:rPr lang="pt-BR" sz="2400" dirty="0" err="1"/>
              <a:t>pouze</a:t>
            </a:r>
            <a:r>
              <a:rPr lang="pt-BR" sz="2400" dirty="0"/>
              <a:t> </a:t>
            </a:r>
            <a:r>
              <a:rPr lang="pt-BR" sz="2400" dirty="0" err="1"/>
              <a:t>organizátor</a:t>
            </a:r>
            <a:r>
              <a:rPr lang="pt-BR" sz="2400" dirty="0"/>
              <a:t> </a:t>
            </a:r>
            <a:r>
              <a:rPr lang="pt-BR" sz="2400" dirty="0" err="1"/>
              <a:t>regulovaného</a:t>
            </a:r>
            <a:r>
              <a:rPr lang="pt-BR" sz="2400" dirty="0"/>
              <a:t> </a:t>
            </a:r>
            <a:r>
              <a:rPr lang="pt-BR" sz="2400" dirty="0" err="1"/>
              <a:t>trhu</a:t>
            </a:r>
            <a:r>
              <a:rPr lang="pt-BR" sz="2400" dirty="0"/>
              <a:t>.</a:t>
            </a:r>
            <a:r>
              <a:rPr lang="cs-CZ" sz="2400" dirty="0"/>
              <a:t> Požadavky - § 38 ZPKT, organizační požadavky, informační povinnosti. </a:t>
            </a:r>
            <a:endParaRPr lang="cs-CZ" sz="2000" dirty="0"/>
          </a:p>
          <a:p>
            <a:r>
              <a:rPr lang="cs-CZ" sz="2000" dirty="0">
                <a:hlinkClick r:id="rId3"/>
              </a:rPr>
              <a:t>https://www.cnb.cz/cs/dohled-financni-trh/vykon-dohledu/povolovaci-a-schvalovaci-rizeni/povolovaci-a-schvalovaci-rizeni-regulovane-trhy-evidence-a-vyporadani/index.html</a:t>
            </a:r>
            <a:endParaRPr lang="cs-CZ" sz="2000" dirty="0"/>
          </a:p>
          <a:p>
            <a:endParaRPr lang="cs-CZ" sz="2000" dirty="0"/>
          </a:p>
        </p:txBody>
      </p:sp>
    </p:spTree>
    <p:extLst>
      <p:ext uri="{BB962C8B-B14F-4D97-AF65-F5344CB8AC3E}">
        <p14:creationId xmlns:p14="http://schemas.microsoft.com/office/powerpoint/2010/main" val="1333721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03860" y="433634"/>
            <a:ext cx="11069340" cy="565608"/>
          </a:xfrm>
        </p:spPr>
        <p:txBody>
          <a:bodyPr/>
          <a:lstStyle/>
          <a:p>
            <a:pPr algn="just" eaLnBrk="1" hangingPunct="1"/>
            <a:r>
              <a:rPr lang="cs-CZ" altLang="cs-CZ" dirty="0">
                <a:solidFill>
                  <a:srgbClr val="7B9899"/>
                </a:solidFill>
              </a:rPr>
              <a:t>BCPP</a:t>
            </a:r>
            <a:endParaRPr lang="en-US" altLang="cs-CZ" dirty="0">
              <a:solidFill>
                <a:srgbClr val="7B9899"/>
              </a:solidFill>
            </a:endParaRPr>
          </a:p>
        </p:txBody>
      </p:sp>
      <p:sp>
        <p:nvSpPr>
          <p:cNvPr id="13315" name="Rectangle 3"/>
          <p:cNvSpPr>
            <a:spLocks noGrp="1" noChangeArrowheads="1"/>
          </p:cNvSpPr>
          <p:nvPr>
            <p:ph sz="quarter" idx="1"/>
          </p:nvPr>
        </p:nvSpPr>
        <p:spPr>
          <a:xfrm>
            <a:off x="83127" y="1131216"/>
            <a:ext cx="11961091" cy="5536284"/>
          </a:xfrm>
        </p:spPr>
        <p:txBody>
          <a:bodyPr/>
          <a:lstStyle/>
          <a:p>
            <a:r>
              <a:rPr lang="cs-CZ" sz="2400" dirty="0"/>
              <a:t>Obchodování na burze probíhá prostřednictvím licencovaných obchodníků s cennými papíry, kteří jsou zároveň členy burzy (15). Významné banky a OCP</a:t>
            </a:r>
          </a:p>
          <a:p>
            <a:r>
              <a:rPr lang="cs-CZ" sz="2400" dirty="0"/>
              <a:t>Členský princip</a:t>
            </a:r>
          </a:p>
          <a:p>
            <a:r>
              <a:rPr lang="cs-CZ" sz="2400" dirty="0"/>
              <a:t>Vypořádání obchodů uzavřených na Burze cenných papírů Praha (burzovních obchodů) zajišťuje Centrální depozitář cenných papírů, dceřiná společnost Burzy cenných papírů Praha</a:t>
            </a:r>
          </a:p>
          <a:p>
            <a:r>
              <a:rPr lang="cs-CZ" sz="2400" dirty="0"/>
              <a:t>Elektronické obchodování (XETRA), vypořádání T+2, (RM-S T+0)</a:t>
            </a:r>
          </a:p>
          <a:p>
            <a:r>
              <a:rPr lang="cs-CZ" sz="1800" dirty="0">
                <a:hlinkClick r:id="rId3"/>
              </a:rPr>
              <a:t>https://www.pse.cz/pruvodce-investora</a:t>
            </a:r>
            <a:endParaRPr lang="cs-CZ" sz="1800" dirty="0"/>
          </a:p>
          <a:p>
            <a:r>
              <a:rPr lang="cs-CZ" sz="1800" dirty="0">
                <a:hlinkClick r:id="rId4"/>
              </a:rPr>
              <a:t>https://www.fio.cz/akcie-investice/obchodovani-akcie/akcie-cr/obchodovani-prazska-burza</a:t>
            </a:r>
            <a:endParaRPr lang="cs-CZ" sz="1800" dirty="0"/>
          </a:p>
          <a:p>
            <a:r>
              <a:rPr lang="cs-CZ" sz="1800" dirty="0">
                <a:hlinkClick r:id="rId5"/>
              </a:rPr>
              <a:t>www.akcie.cz</a:t>
            </a:r>
            <a:r>
              <a:rPr lang="cs-CZ" sz="1800" dirty="0"/>
              <a:t>, </a:t>
            </a:r>
            <a:r>
              <a:rPr lang="cs-CZ" sz="1800" dirty="0">
                <a:hlinkClick r:id="rId6"/>
              </a:rPr>
              <a:t>www.kurzy.cz</a:t>
            </a:r>
            <a:r>
              <a:rPr lang="cs-CZ" sz="1800" dirty="0"/>
              <a:t>, </a:t>
            </a:r>
            <a:r>
              <a:rPr lang="cs-CZ" sz="1800" dirty="0">
                <a:hlinkClick r:id="rId7"/>
              </a:rPr>
              <a:t>www.patria.cz</a:t>
            </a:r>
            <a:r>
              <a:rPr lang="cs-CZ" sz="1800" dirty="0"/>
              <a:t> </a:t>
            </a:r>
            <a:r>
              <a:rPr lang="cs-CZ" sz="1800" dirty="0">
                <a:hlinkClick r:id="rId8"/>
              </a:rPr>
              <a:t>www.investicniweb.cz</a:t>
            </a:r>
            <a:endParaRPr lang="cs-CZ" sz="1800" dirty="0"/>
          </a:p>
          <a:p>
            <a:r>
              <a:rPr lang="cs-CZ" sz="1800" dirty="0" err="1"/>
              <a:t>youtube</a:t>
            </a:r>
            <a:endParaRPr lang="cs-CZ" sz="1800" dirty="0"/>
          </a:p>
          <a:p>
            <a:endParaRPr lang="cs-CZ" sz="2000" dirty="0"/>
          </a:p>
          <a:p>
            <a:endParaRPr lang="cs-CZ" sz="2000" dirty="0"/>
          </a:p>
          <a:p>
            <a:endParaRPr lang="cs-CZ" sz="2000" dirty="0"/>
          </a:p>
          <a:p>
            <a:endParaRPr lang="cs-CZ" sz="2000" dirty="0"/>
          </a:p>
          <a:p>
            <a:endParaRPr lang="cs-CZ" sz="2400" dirty="0"/>
          </a:p>
          <a:p>
            <a:endParaRPr lang="cs-CZ" sz="2400" dirty="0"/>
          </a:p>
          <a:p>
            <a:endParaRPr lang="cs-CZ" sz="2400" dirty="0"/>
          </a:p>
        </p:txBody>
      </p:sp>
    </p:spTree>
    <p:extLst>
      <p:ext uri="{BB962C8B-B14F-4D97-AF65-F5344CB8AC3E}">
        <p14:creationId xmlns:p14="http://schemas.microsoft.com/office/powerpoint/2010/main" val="51894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03860" y="433634"/>
            <a:ext cx="11069340" cy="565608"/>
          </a:xfrm>
        </p:spPr>
        <p:txBody>
          <a:bodyPr/>
          <a:lstStyle/>
          <a:p>
            <a:pPr algn="just" eaLnBrk="1" hangingPunct="1"/>
            <a:r>
              <a:rPr lang="cs-CZ" altLang="cs-CZ" dirty="0">
                <a:solidFill>
                  <a:srgbClr val="7B9899"/>
                </a:solidFill>
              </a:rPr>
              <a:t>Příklad BCPP – tržní platformy</a:t>
            </a:r>
            <a:endParaRPr lang="en-US" altLang="cs-CZ" dirty="0">
              <a:solidFill>
                <a:srgbClr val="7B9899"/>
              </a:solidFill>
            </a:endParaRPr>
          </a:p>
        </p:txBody>
      </p:sp>
      <p:sp>
        <p:nvSpPr>
          <p:cNvPr id="13315" name="Rectangle 3"/>
          <p:cNvSpPr>
            <a:spLocks noGrp="1" noChangeArrowheads="1"/>
          </p:cNvSpPr>
          <p:nvPr>
            <p:ph sz="quarter" idx="1"/>
          </p:nvPr>
        </p:nvSpPr>
        <p:spPr>
          <a:xfrm>
            <a:off x="83127" y="1219200"/>
            <a:ext cx="11961091" cy="5448300"/>
          </a:xfrm>
        </p:spPr>
        <p:txBody>
          <a:bodyPr/>
          <a:lstStyle/>
          <a:p>
            <a:r>
              <a:rPr lang="cs-CZ" sz="2400" dirty="0"/>
              <a:t>Prime market (blue </a:t>
            </a:r>
            <a:r>
              <a:rPr lang="cs-CZ" sz="2400" dirty="0" err="1"/>
              <a:t>chips</a:t>
            </a:r>
            <a:r>
              <a:rPr lang="cs-CZ" sz="2400" dirty="0"/>
              <a:t>)</a:t>
            </a:r>
          </a:p>
          <a:p>
            <a:pPr lvl="1"/>
            <a:r>
              <a:rPr lang="cs-CZ" dirty="0"/>
              <a:t>tržní kapitalizace emise 1 000 000 EUR</a:t>
            </a:r>
          </a:p>
          <a:p>
            <a:pPr lvl="1"/>
            <a:r>
              <a:rPr lang="cs-CZ" dirty="0"/>
              <a:t>část emise, která je rozptýlena mezi veřejnost (tzv. free-</a:t>
            </a:r>
            <a:r>
              <a:rPr lang="cs-CZ" dirty="0" err="1"/>
              <a:t>float</a:t>
            </a:r>
            <a:r>
              <a:rPr lang="cs-CZ" dirty="0"/>
              <a:t>), minimálně 25%</a:t>
            </a:r>
          </a:p>
          <a:p>
            <a:pPr lvl="1"/>
            <a:r>
              <a:rPr lang="cs-CZ" dirty="0"/>
              <a:t>doba existence emitenta minimálně 3 roky</a:t>
            </a:r>
          </a:p>
          <a:p>
            <a:r>
              <a:rPr lang="cs-CZ" sz="2400" dirty="0"/>
              <a:t>Standard market</a:t>
            </a:r>
          </a:p>
          <a:p>
            <a:pPr lvl="1"/>
            <a:r>
              <a:rPr lang="cs-CZ" sz="1600" dirty="0"/>
              <a:t>Mírnější pravidla pro </a:t>
            </a:r>
            <a:r>
              <a:rPr lang="cs-CZ" sz="1600" dirty="0" err="1"/>
              <a:t>listing</a:t>
            </a:r>
            <a:endParaRPr lang="cs-CZ" sz="1600" dirty="0"/>
          </a:p>
          <a:p>
            <a:r>
              <a:rPr lang="cs-CZ" sz="2400" dirty="0"/>
              <a:t>START Market</a:t>
            </a:r>
          </a:p>
          <a:p>
            <a:pPr lvl="1"/>
            <a:r>
              <a:rPr lang="cs-CZ" sz="1600" dirty="0"/>
              <a:t>25 mil. Kč &lt; celková hodnota &lt; 2 mld. Kč</a:t>
            </a:r>
          </a:p>
          <a:p>
            <a:pPr lvl="1"/>
            <a:r>
              <a:rPr lang="cs-CZ" sz="1600" dirty="0"/>
              <a:t>Zjednodušený prospekt, české účetní standardy, nezávislá analýza</a:t>
            </a:r>
          </a:p>
          <a:p>
            <a:pPr lvl="1"/>
            <a:r>
              <a:rPr lang="cs-CZ" sz="1600" dirty="0"/>
              <a:t>Flexibilní možnost opakovaného úpisu; obchodování několikrát za rok</a:t>
            </a:r>
          </a:p>
          <a:p>
            <a:r>
              <a:rPr lang="cs-CZ" sz="2400" dirty="0"/>
              <a:t>Free market</a:t>
            </a:r>
          </a:p>
          <a:p>
            <a:pPr lvl="1"/>
            <a:r>
              <a:rPr lang="cs-CZ" sz="1600" dirty="0"/>
              <a:t>segment mnohostranného obchodního systému (MOS), </a:t>
            </a:r>
            <a:r>
              <a:rPr lang="cs-CZ" sz="1600" dirty="0" err="1"/>
              <a:t>Multilateral</a:t>
            </a:r>
            <a:r>
              <a:rPr lang="cs-CZ" sz="1600" dirty="0"/>
              <a:t> </a:t>
            </a:r>
            <a:r>
              <a:rPr lang="cs-CZ" sz="1600" dirty="0" err="1"/>
              <a:t>Trading</a:t>
            </a:r>
            <a:r>
              <a:rPr lang="cs-CZ" sz="1600" dirty="0"/>
              <a:t> </a:t>
            </a:r>
            <a:r>
              <a:rPr lang="cs-CZ" sz="1600" dirty="0" err="1"/>
              <a:t>Facility</a:t>
            </a:r>
            <a:r>
              <a:rPr lang="cs-CZ" sz="1600" dirty="0"/>
              <a:t> (MTF), pro investiční nástroje, u nichž o přijetí k obchodování požádal jejich emitent, tak i investiční nástroje obchodované na jiných světových burzách, které jsou přijaty k obchodování bez souhlasu emitenta; </a:t>
            </a:r>
          </a:p>
          <a:p>
            <a:pPr lvl="1"/>
            <a:r>
              <a:rPr lang="cs-CZ" sz="1600" dirty="0" err="1"/>
              <a:t>akcie,dluhopisy,investiční</a:t>
            </a:r>
            <a:r>
              <a:rPr lang="cs-CZ" sz="1600" dirty="0"/>
              <a:t> certifikáty, warranty, ETF (Exchange </a:t>
            </a:r>
            <a:r>
              <a:rPr lang="cs-CZ" sz="1600" dirty="0" err="1"/>
              <a:t>Traded</a:t>
            </a:r>
            <a:r>
              <a:rPr lang="cs-CZ" sz="1600" dirty="0"/>
              <a:t> </a:t>
            </a:r>
            <a:r>
              <a:rPr lang="cs-CZ" sz="1600" dirty="0" err="1"/>
              <a:t>Fund</a:t>
            </a:r>
            <a:r>
              <a:rPr lang="cs-CZ" sz="1600" dirty="0"/>
              <a:t>, veřejně obchodovaný fond)</a:t>
            </a:r>
          </a:p>
          <a:p>
            <a:pPr lvl="1"/>
            <a:r>
              <a:rPr lang="cs-CZ" sz="1600" dirty="0"/>
              <a:t>nesponzorované akcie</a:t>
            </a:r>
          </a:p>
          <a:p>
            <a:endParaRPr lang="cs-CZ" sz="2400" dirty="0"/>
          </a:p>
          <a:p>
            <a:endParaRPr lang="cs-CZ" sz="2400" dirty="0"/>
          </a:p>
        </p:txBody>
      </p:sp>
    </p:spTree>
    <p:extLst>
      <p:ext uri="{BB962C8B-B14F-4D97-AF65-F5344CB8AC3E}">
        <p14:creationId xmlns:p14="http://schemas.microsoft.com/office/powerpoint/2010/main" val="2627806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E8A1D4-1915-44D5-AE63-603D914B590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A7DE5C5-3AC0-40BD-9BA1-E54DA7BA16FB}"/>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8CE2D006-E8DD-4C00-A9B3-58F8C9442201}"/>
              </a:ext>
            </a:extLst>
          </p:cNvPr>
          <p:cNvSpPr>
            <a:spLocks noGrp="1"/>
          </p:cNvSpPr>
          <p:nvPr>
            <p:ph type="title"/>
          </p:nvPr>
        </p:nvSpPr>
        <p:spPr/>
        <p:txBody>
          <a:bodyPr/>
          <a:lstStyle/>
          <a:p>
            <a:r>
              <a:rPr lang="cs-CZ" dirty="0"/>
              <a:t>1. Cesta – Listina</a:t>
            </a:r>
            <a:br>
              <a:rPr lang="cs-CZ" dirty="0"/>
            </a:br>
            <a:endParaRPr lang="cs-CZ" dirty="0"/>
          </a:p>
        </p:txBody>
      </p:sp>
      <p:sp>
        <p:nvSpPr>
          <p:cNvPr id="5" name="Zástupný symbol pro obsah 4">
            <a:extLst>
              <a:ext uri="{FF2B5EF4-FFF2-40B4-BE49-F238E27FC236}">
                <a16:creationId xmlns:a16="http://schemas.microsoft.com/office/drawing/2014/main" id="{2FAAF057-0618-44DF-8353-1D7AF0A36A7F}"/>
              </a:ext>
            </a:extLst>
          </p:cNvPr>
          <p:cNvSpPr>
            <a:spLocks noGrp="1"/>
          </p:cNvSpPr>
          <p:nvPr>
            <p:ph idx="1"/>
          </p:nvPr>
        </p:nvSpPr>
        <p:spPr/>
        <p:txBody>
          <a:bodyPr/>
          <a:lstStyle/>
          <a:p>
            <a:pPr marL="342900" indent="-342900" algn="just"/>
            <a:r>
              <a:rPr lang="cs-CZ" sz="3200" dirty="0"/>
              <a:t>Cenné papíry – vždy listiny</a:t>
            </a:r>
          </a:p>
          <a:p>
            <a:pPr marL="342900" indent="-342900" algn="just"/>
            <a:r>
              <a:rPr lang="cs-CZ" sz="3200" dirty="0"/>
              <a:t>Nevýhody</a:t>
            </a:r>
          </a:p>
          <a:p>
            <a:pPr marL="594900" lvl="1" indent="-342900" algn="just"/>
            <a:r>
              <a:rPr lang="cs-CZ" sz="2400" dirty="0"/>
              <a:t>Ztráty či zničení</a:t>
            </a:r>
          </a:p>
          <a:p>
            <a:pPr marL="594900" lvl="1" indent="-342900" algn="just"/>
            <a:r>
              <a:rPr lang="cs-CZ" sz="2400" dirty="0"/>
              <a:t>Falšování a zfalšování</a:t>
            </a:r>
          </a:p>
          <a:p>
            <a:pPr marL="594900" lvl="1" indent="-342900" algn="just"/>
            <a:r>
              <a:rPr lang="cs-CZ" sz="2400" dirty="0"/>
              <a:t>Manipulace</a:t>
            </a:r>
          </a:p>
          <a:p>
            <a:pPr marL="594900" lvl="1" indent="-342900" algn="just"/>
            <a:r>
              <a:rPr lang="cs-CZ" sz="2400" dirty="0"/>
              <a:t>Nevhodné pro burzy</a:t>
            </a:r>
          </a:p>
          <a:p>
            <a:pPr marL="594900" lvl="1" indent="-342900" algn="just"/>
            <a:endParaRPr lang="cs-CZ" sz="2400" dirty="0"/>
          </a:p>
          <a:p>
            <a:endParaRPr lang="cs-CZ" dirty="0"/>
          </a:p>
        </p:txBody>
      </p:sp>
    </p:spTree>
    <p:extLst>
      <p:ext uri="{BB962C8B-B14F-4D97-AF65-F5344CB8AC3E}">
        <p14:creationId xmlns:p14="http://schemas.microsoft.com/office/powerpoint/2010/main" val="27378239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Další privátní obchodní systémy</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b="1" dirty="0"/>
              <a:t>Mnohostranný obchodní systém, MTF (</a:t>
            </a:r>
            <a:r>
              <a:rPr lang="cs-CZ" sz="2400" b="1" dirty="0" err="1"/>
              <a:t>multilateral</a:t>
            </a:r>
            <a:r>
              <a:rPr lang="cs-CZ" sz="2400" b="1" dirty="0"/>
              <a:t> </a:t>
            </a:r>
            <a:r>
              <a:rPr lang="cs-CZ" sz="2400" b="1" dirty="0" err="1"/>
              <a:t>trading</a:t>
            </a:r>
            <a:r>
              <a:rPr lang="cs-CZ" sz="2400" b="1" dirty="0"/>
              <a:t> </a:t>
            </a:r>
            <a:r>
              <a:rPr lang="cs-CZ" sz="2400" b="1" dirty="0" err="1"/>
              <a:t>facility</a:t>
            </a:r>
            <a:r>
              <a:rPr lang="cs-CZ" sz="2400" b="1" dirty="0"/>
              <a:t>)</a:t>
            </a:r>
            <a:r>
              <a:rPr lang="cs-CZ" sz="2400" dirty="0"/>
              <a:t>.</a:t>
            </a:r>
          </a:p>
          <a:p>
            <a:r>
              <a:rPr lang="cs-CZ" sz="2400" dirty="0"/>
              <a:t>Mnohostranným obchodním systémem je trh s investičními nástroji provozovaný obchodníkem s cennými papíry nebo organizátorem RT nebo obdobnou zahraniční osobou, která má povolení orgánu dohledu jiného členského státu EU k poskytování investičních služeb nebo organizování evropských regulovaných trhů, který má stanovena pravidla pro přijímání investičních nástrojů k obchodování v mnohostranném obchodním systému, pravidla obchodování v mnohostranném obchodním systému a pravidla přístupu do mnohostranného obchodního systému</a:t>
            </a:r>
          </a:p>
          <a:p>
            <a:r>
              <a:rPr lang="cs-CZ" sz="2000" dirty="0"/>
              <a:t>V ČR zatím 3 (BCPP Free Market, RM-S Volný trh ..), https://www.rmsystem.cz/</a:t>
            </a:r>
            <a:r>
              <a:rPr lang="cs-CZ" sz="2000" dirty="0" err="1"/>
              <a:t>docs</a:t>
            </a:r>
            <a:r>
              <a:rPr lang="cs-CZ" sz="2000" dirty="0"/>
              <a:t>/</a:t>
            </a:r>
            <a:r>
              <a:rPr lang="cs-CZ" sz="2000" dirty="0" err="1"/>
              <a:t>predpisy</a:t>
            </a:r>
            <a:r>
              <a:rPr lang="cs-CZ" sz="2000" dirty="0"/>
              <a:t>/pravidla_prijeti_MOS.pdf)</a:t>
            </a:r>
          </a:p>
        </p:txBody>
      </p:sp>
    </p:spTree>
    <p:extLst>
      <p:ext uri="{BB962C8B-B14F-4D97-AF65-F5344CB8AC3E}">
        <p14:creationId xmlns:p14="http://schemas.microsoft.com/office/powerpoint/2010/main" val="12150955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Další privátní obchodní systémy II</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b="1" dirty="0"/>
              <a:t>Organizované obchodní systémy, OTF (</a:t>
            </a:r>
            <a:r>
              <a:rPr lang="cs-CZ" sz="2400" b="1" dirty="0" err="1"/>
              <a:t>organized</a:t>
            </a:r>
            <a:r>
              <a:rPr lang="cs-CZ" sz="2400" b="1" dirty="0"/>
              <a:t> </a:t>
            </a:r>
            <a:r>
              <a:rPr lang="cs-CZ" sz="2400" b="1" dirty="0" err="1"/>
              <a:t>trading</a:t>
            </a:r>
            <a:r>
              <a:rPr lang="cs-CZ" sz="2400" b="1" dirty="0"/>
              <a:t> </a:t>
            </a:r>
            <a:r>
              <a:rPr lang="cs-CZ" sz="2400" b="1" dirty="0" err="1"/>
              <a:t>facility</a:t>
            </a:r>
            <a:r>
              <a:rPr lang="cs-CZ" sz="2400" b="1" dirty="0"/>
              <a:t>), § 73d ZPKT</a:t>
            </a:r>
            <a:endParaRPr lang="cs-CZ" sz="2400" dirty="0"/>
          </a:p>
          <a:p>
            <a:r>
              <a:rPr lang="cs-CZ" sz="2400" dirty="0"/>
              <a:t>Větší prostor pro uvážení provozovatele OTF (recitál 9 </a:t>
            </a:r>
            <a:r>
              <a:rPr lang="cs-CZ" sz="2400" dirty="0" err="1"/>
              <a:t>MiFIR</a:t>
            </a:r>
            <a:r>
              <a:rPr lang="cs-CZ" sz="2400" dirty="0"/>
              <a:t>, srov. § 73g ZPKT)</a:t>
            </a:r>
          </a:p>
          <a:p>
            <a:r>
              <a:rPr lang="cs-CZ" sz="2000" dirty="0"/>
              <a:t>Omezený okruh nástrojů (není pro akcie a certifikáty zastupující akcie)</a:t>
            </a:r>
          </a:p>
          <a:p>
            <a:pPr lvl="1"/>
            <a:r>
              <a:rPr lang="cs-CZ" sz="1200" dirty="0"/>
              <a:t>Dluhopisy</a:t>
            </a:r>
          </a:p>
          <a:p>
            <a:pPr lvl="1"/>
            <a:r>
              <a:rPr lang="cs-CZ" sz="1200" dirty="0"/>
              <a:t>Strukturované finanční produkty</a:t>
            </a:r>
          </a:p>
          <a:p>
            <a:pPr lvl="1"/>
            <a:r>
              <a:rPr lang="cs-CZ" sz="1200" dirty="0"/>
              <a:t>Emisní povolenky</a:t>
            </a:r>
          </a:p>
          <a:p>
            <a:pPr lvl="1"/>
            <a:r>
              <a:rPr lang="cs-CZ" sz="1200" dirty="0"/>
              <a:t>Deriváty</a:t>
            </a:r>
          </a:p>
          <a:p>
            <a:r>
              <a:rPr lang="cs-CZ" sz="2000" dirty="0"/>
              <a:t>Provozovat OTF může jen osoba s příslušným povolením ČNB či orgánu dohledu jiného členského státu EU.</a:t>
            </a:r>
          </a:p>
          <a:p>
            <a:r>
              <a:rPr lang="cs-CZ" sz="2000" dirty="0"/>
              <a:t>Investiční nástroj může být přijat k obchodování v organizovaném obchodním systému </a:t>
            </a:r>
            <a:r>
              <a:rPr lang="cs-CZ" sz="2000" b="1" dirty="0"/>
              <a:t>bez souhlasu emitenta</a:t>
            </a:r>
            <a:r>
              <a:rPr lang="cs-CZ" sz="2000" dirty="0"/>
              <a:t>. Emitent takového investičního nástroje není povinen plnit vůči tomuto organizovanému obchodnímu systému informační povinnosti.</a:t>
            </a:r>
          </a:p>
          <a:p>
            <a:r>
              <a:rPr lang="cs-CZ" sz="1500" dirty="0">
                <a:hlinkClick r:id="rId3"/>
              </a:rPr>
              <a:t>https://www.financierworldwide.com/organised-trading-facilities-how-they-differ-from-mtfs/#.W_5DxsSNxaQ</a:t>
            </a:r>
            <a:r>
              <a:rPr lang="cs-CZ" sz="1500" dirty="0"/>
              <a:t>: </a:t>
            </a:r>
            <a:r>
              <a:rPr lang="en-US" sz="1500" dirty="0"/>
              <a:t>OTF operators are permitted to engage in matched principal trading in bonds, structured finance products, emission allowances and derivatives (unless they have been declared subject to mandatory clearing under the European Market Infrastructure Regulation) whereas an MTF operator cannot.</a:t>
            </a:r>
            <a:endParaRPr lang="cs-CZ" sz="1500" dirty="0"/>
          </a:p>
          <a:p>
            <a:endParaRPr lang="cs-CZ" sz="2000" dirty="0"/>
          </a:p>
        </p:txBody>
      </p:sp>
    </p:spTree>
    <p:extLst>
      <p:ext uri="{BB962C8B-B14F-4D97-AF65-F5344CB8AC3E}">
        <p14:creationId xmlns:p14="http://schemas.microsoft.com/office/powerpoint/2010/main" val="19060993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Systematická internalizace</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000" dirty="0"/>
              <a:t>Původní cíl: pokud s nástroji obchodník s cennými papíry obchoduje ve značném rozsahu mimo burzu, je povinen uveřejňovat své kotace (závaznou cenu, za kterou akcie nabízí nebo poptává) </a:t>
            </a:r>
          </a:p>
          <a:p>
            <a:r>
              <a:rPr lang="cs-CZ" sz="2000" dirty="0"/>
              <a:t>Později systematické internalizace rozšířeny na všechny investiční nástroje, tedy i včetně OTC trhů a derivátů. OCP tak vytváří </a:t>
            </a:r>
            <a:r>
              <a:rPr lang="cs-CZ" sz="2000" dirty="0" err="1"/>
              <a:t>pseudo</a:t>
            </a:r>
            <a:r>
              <a:rPr lang="cs-CZ" sz="2000" dirty="0"/>
              <a:t>-obchodní platformy.</a:t>
            </a:r>
          </a:p>
          <a:p>
            <a:r>
              <a:rPr lang="cs-CZ" sz="2000" dirty="0"/>
              <a:t>§ 17a ZPKT Systematickým </a:t>
            </a:r>
            <a:r>
              <a:rPr lang="cs-CZ" sz="2000" dirty="0" err="1"/>
              <a:t>internalizátorem</a:t>
            </a:r>
            <a:r>
              <a:rPr lang="cs-CZ" sz="2000" dirty="0"/>
              <a:t> je evropský OCP, který </a:t>
            </a:r>
            <a:r>
              <a:rPr lang="cs-CZ" sz="2000" b="1" dirty="0"/>
              <a:t>organizovaně, často, systematicky a ve významném objemu obchoduje mimo obchodní systém na vlastní účet</a:t>
            </a:r>
            <a:r>
              <a:rPr lang="cs-CZ" sz="2000" dirty="0"/>
              <a:t> při provádění pokynů zákazníků týkajících se investičních nástrojů, </a:t>
            </a:r>
            <a:r>
              <a:rPr lang="cs-CZ" sz="2000" b="1" dirty="0"/>
              <a:t>aniž by provozoval trh</a:t>
            </a:r>
            <a:r>
              <a:rPr lang="cs-CZ" sz="2000" dirty="0"/>
              <a:t> s investičními nástroji. SI nesou transakční a cenové rizika (jde o obchody na vlastní účet na základě pokynu klienta)</a:t>
            </a:r>
          </a:p>
          <a:p>
            <a:r>
              <a:rPr lang="cs-CZ" sz="2000" dirty="0"/>
              <a:t>SI na žádost či při překročení hraničních hodnot (čl. 12 </a:t>
            </a:r>
            <a:r>
              <a:rPr lang="cs-CZ" sz="2000" dirty="0" err="1"/>
              <a:t>an</a:t>
            </a:r>
            <a:r>
              <a:rPr lang="cs-CZ" sz="2000" dirty="0"/>
              <a:t> Nařízení 565/2017)</a:t>
            </a:r>
          </a:p>
          <a:p>
            <a:r>
              <a:rPr lang="cs-CZ" sz="2000" dirty="0"/>
              <a:t>Transparentnost nejen ex-post (čl. 20 odst. 1 </a:t>
            </a:r>
            <a:r>
              <a:rPr lang="cs-CZ" sz="2000" dirty="0" err="1"/>
              <a:t>MiFIR</a:t>
            </a:r>
            <a:r>
              <a:rPr lang="cs-CZ" sz="2000" dirty="0"/>
              <a:t>, ale u IS také ex-ante dle čl. 14 I a čl. 18 I)</a:t>
            </a:r>
          </a:p>
          <a:p>
            <a:r>
              <a:rPr lang="cs-CZ" sz="2000" dirty="0"/>
              <a:t>Provozovatel OTF nesmí provádět systematickou internalizaci investičního nástroje, který je v tomto systému obchodován.</a:t>
            </a:r>
          </a:p>
        </p:txBody>
      </p:sp>
    </p:spTree>
    <p:extLst>
      <p:ext uri="{BB962C8B-B14F-4D97-AF65-F5344CB8AC3E}">
        <p14:creationId xmlns:p14="http://schemas.microsoft.com/office/powerpoint/2010/main" val="27939675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Tvůrce trhu (market maker)</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Tvůrcem trhu je osoba, která trvale působí na finančních trzích jako osoba ochotná obchodovat na vlastní účet formou nákupu a prodeje investičních nástrojů s využitím vlastního majetku a za jí stanovené ceny.</a:t>
            </a:r>
          </a:p>
          <a:p>
            <a:r>
              <a:rPr lang="cs-CZ" sz="2400" dirty="0"/>
              <a:t>Tvůrce trhu je ochotný vytvořit obousměrný trh, kupovat a prodávat, poskytuje tím likviditu. Nakupuje za nižší cenu s tím, že vzápětí prodává za cenu vyšší. Nese riziko, Profituje z rozdílu mezi cenou nákupní (</a:t>
            </a:r>
            <a:r>
              <a:rPr lang="cs-CZ" sz="2400" dirty="0" err="1"/>
              <a:t>bid</a:t>
            </a:r>
            <a:r>
              <a:rPr lang="cs-CZ" sz="2400" dirty="0"/>
              <a:t>) a prodejní (</a:t>
            </a:r>
            <a:r>
              <a:rPr lang="cs-CZ" sz="2400" dirty="0" err="1"/>
              <a:t>ask</a:t>
            </a:r>
            <a:r>
              <a:rPr lang="cs-CZ" sz="2400" dirty="0"/>
              <a:t>), tzv. </a:t>
            </a:r>
            <a:r>
              <a:rPr lang="cs-CZ" sz="2400" dirty="0" err="1"/>
              <a:t>spreadu</a:t>
            </a:r>
            <a:r>
              <a:rPr lang="cs-CZ" sz="2400" dirty="0"/>
              <a:t>.</a:t>
            </a:r>
          </a:p>
          <a:p>
            <a:r>
              <a:rPr lang="cs-CZ" sz="2400" dirty="0"/>
              <a:t>Tvůrce trhu ochotný nakupovat i prodávat, zveřejňuje „kurzovní lístek“ (tzv. hloubku trhu, objednávkovou knihu). </a:t>
            </a:r>
          </a:p>
          <a:p>
            <a:endParaRPr lang="cs-CZ" sz="2400" dirty="0"/>
          </a:p>
          <a:p>
            <a:endParaRPr lang="cs-CZ" sz="2400" dirty="0"/>
          </a:p>
        </p:txBody>
      </p:sp>
    </p:spTree>
    <p:extLst>
      <p:ext uri="{BB962C8B-B14F-4D97-AF65-F5344CB8AC3E}">
        <p14:creationId xmlns:p14="http://schemas.microsoft.com/office/powerpoint/2010/main" val="24791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E8A1D4-1915-44D5-AE63-603D914B590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A7DE5C5-3AC0-40BD-9BA1-E54DA7BA16FB}"/>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8CE2D006-E8DD-4C00-A9B3-58F8C9442201}"/>
              </a:ext>
            </a:extLst>
          </p:cNvPr>
          <p:cNvSpPr>
            <a:spLocks noGrp="1"/>
          </p:cNvSpPr>
          <p:nvPr>
            <p:ph type="title"/>
          </p:nvPr>
        </p:nvSpPr>
        <p:spPr/>
        <p:txBody>
          <a:bodyPr/>
          <a:lstStyle/>
          <a:p>
            <a:r>
              <a:rPr lang="cs-CZ" dirty="0"/>
              <a:t>2. Cesta – Hromadná listina</a:t>
            </a:r>
            <a:br>
              <a:rPr lang="cs-CZ" dirty="0"/>
            </a:br>
            <a:endParaRPr lang="cs-CZ" dirty="0"/>
          </a:p>
        </p:txBody>
      </p:sp>
      <p:sp>
        <p:nvSpPr>
          <p:cNvPr id="5" name="Zástupný symbol pro obsah 4">
            <a:extLst>
              <a:ext uri="{FF2B5EF4-FFF2-40B4-BE49-F238E27FC236}">
                <a16:creationId xmlns:a16="http://schemas.microsoft.com/office/drawing/2014/main" id="{2FAAF057-0618-44DF-8353-1D7AF0A36A7F}"/>
              </a:ext>
            </a:extLst>
          </p:cNvPr>
          <p:cNvSpPr>
            <a:spLocks noGrp="1"/>
          </p:cNvSpPr>
          <p:nvPr>
            <p:ph idx="1"/>
          </p:nvPr>
        </p:nvSpPr>
        <p:spPr/>
        <p:txBody>
          <a:bodyPr/>
          <a:lstStyle/>
          <a:p>
            <a:pPr marL="0" indent="0" algn="just">
              <a:buNone/>
            </a:pPr>
            <a:r>
              <a:rPr lang="cs-CZ" dirty="0"/>
              <a:t>Emitentovo dilema: cenný papír (listina) nebo raději elektronické varianty (zaknihovaný cenný papír či imobilizovaný cenný papír)?</a:t>
            </a:r>
          </a:p>
          <a:p>
            <a:pPr marL="0" indent="0" algn="just">
              <a:buNone/>
            </a:pPr>
            <a:r>
              <a:rPr lang="cs-CZ" dirty="0"/>
              <a:t>§ 524 OZ </a:t>
            </a:r>
            <a:r>
              <a:rPr lang="cs-CZ" b="1" dirty="0"/>
              <a:t>Zastupitelné cenné papíry lze nahradit hromadnou listinou.</a:t>
            </a:r>
            <a:r>
              <a:rPr lang="cs-CZ" dirty="0"/>
              <a:t> Pro emisi a vydání hromadné listiny platí stejné podmínky jako pro vydání jednotlivého cenného papíru. Hromadná listina obsahuje alespoň ty náležitosti, které zákon stanoví pro jednotlivý cenný papír včetně jeho čísla. </a:t>
            </a:r>
            <a:endParaRPr lang="cs-CZ" sz="2400" dirty="0"/>
          </a:p>
          <a:p>
            <a:endParaRPr lang="cs-CZ" dirty="0"/>
          </a:p>
        </p:txBody>
      </p:sp>
    </p:spTree>
    <p:extLst>
      <p:ext uri="{BB962C8B-B14F-4D97-AF65-F5344CB8AC3E}">
        <p14:creationId xmlns:p14="http://schemas.microsoft.com/office/powerpoint/2010/main" val="2533950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75BD1A-498E-440F-A92E-33FB7DC7B1D8}"/>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E1EA691-FF98-43FA-A28D-2026CD896CC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677A35A9-C8A5-4868-B196-BE4C8C19023E}"/>
              </a:ext>
            </a:extLst>
          </p:cNvPr>
          <p:cNvSpPr>
            <a:spLocks noGrp="1"/>
          </p:cNvSpPr>
          <p:nvPr>
            <p:ph type="title"/>
          </p:nvPr>
        </p:nvSpPr>
        <p:spPr/>
        <p:txBody>
          <a:bodyPr/>
          <a:lstStyle/>
          <a:p>
            <a:r>
              <a:rPr lang="cs-CZ" dirty="0"/>
              <a:t>Nejde o talon!</a:t>
            </a:r>
          </a:p>
        </p:txBody>
      </p:sp>
      <p:sp>
        <p:nvSpPr>
          <p:cNvPr id="5" name="Zástupný symbol pro obsah 4">
            <a:extLst>
              <a:ext uri="{FF2B5EF4-FFF2-40B4-BE49-F238E27FC236}">
                <a16:creationId xmlns:a16="http://schemas.microsoft.com/office/drawing/2014/main" id="{1D6EF62F-D83F-4334-8CFE-B004EFB272A3}"/>
              </a:ext>
            </a:extLst>
          </p:cNvPr>
          <p:cNvSpPr>
            <a:spLocks noGrp="1"/>
          </p:cNvSpPr>
          <p:nvPr>
            <p:ph idx="1"/>
          </p:nvPr>
        </p:nvSpPr>
        <p:spPr/>
        <p:txBody>
          <a:bodyPr/>
          <a:lstStyle/>
          <a:p>
            <a:endParaRPr lang="cs-CZ" dirty="0"/>
          </a:p>
          <a:p>
            <a:r>
              <a:rPr lang="cs-CZ" dirty="0"/>
              <a:t>§ 523 Je-li s cenným papírem spojeno právo na výnos, lze pro uplatnění tohoto práva vydat kupón jako cenný papír na doručitele; kupóny se vydávají v kupónovém archu. Je-li součástí kupónového archu </a:t>
            </a:r>
            <a:r>
              <a:rPr lang="cs-CZ" b="1" dirty="0"/>
              <a:t>talón, vyplývá z něho právo na vydání nového kupónového archu</a:t>
            </a:r>
            <a:r>
              <a:rPr lang="cs-CZ" dirty="0"/>
              <a:t>; talón však není cenným papírem.</a:t>
            </a:r>
          </a:p>
        </p:txBody>
      </p:sp>
      <p:pic>
        <p:nvPicPr>
          <p:cNvPr id="7" name="Obrázek 6">
            <a:extLst>
              <a:ext uri="{FF2B5EF4-FFF2-40B4-BE49-F238E27FC236}">
                <a16:creationId xmlns:a16="http://schemas.microsoft.com/office/drawing/2014/main" id="{6B0252FC-E15A-4C8B-90CA-249DBC89A5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7895" y="96253"/>
            <a:ext cx="5285873" cy="2408079"/>
          </a:xfrm>
          <a:prstGeom prst="rect">
            <a:avLst/>
          </a:prstGeom>
        </p:spPr>
      </p:pic>
    </p:spTree>
    <p:extLst>
      <p:ext uri="{BB962C8B-B14F-4D97-AF65-F5344CB8AC3E}">
        <p14:creationId xmlns:p14="http://schemas.microsoft.com/office/powerpoint/2010/main" val="345735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7ED4C2-5C8B-4C7C-8DDD-2A773FAD48B3}"/>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47E15516-C247-4446-A106-D7B505261637}"/>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C669C1D-12AC-4D3E-8D2C-86AEBC69CF6B}"/>
              </a:ext>
            </a:extLst>
          </p:cNvPr>
          <p:cNvSpPr>
            <a:spLocks noGrp="1"/>
          </p:cNvSpPr>
          <p:nvPr>
            <p:ph type="title"/>
          </p:nvPr>
        </p:nvSpPr>
        <p:spPr/>
        <p:txBody>
          <a:bodyPr/>
          <a:lstStyle/>
          <a:p>
            <a:r>
              <a:rPr lang="cs-CZ" dirty="0"/>
              <a:t>Výhody</a:t>
            </a:r>
          </a:p>
        </p:txBody>
      </p:sp>
      <p:sp>
        <p:nvSpPr>
          <p:cNvPr id="5" name="Zástupný symbol pro obsah 4">
            <a:extLst>
              <a:ext uri="{FF2B5EF4-FFF2-40B4-BE49-F238E27FC236}">
                <a16:creationId xmlns:a16="http://schemas.microsoft.com/office/drawing/2014/main" id="{3AADCB42-1F4B-43E5-8A00-60B5E3A31DE5}"/>
              </a:ext>
            </a:extLst>
          </p:cNvPr>
          <p:cNvSpPr>
            <a:spLocks noGrp="1"/>
          </p:cNvSpPr>
          <p:nvPr>
            <p:ph idx="1"/>
          </p:nvPr>
        </p:nvSpPr>
        <p:spPr>
          <a:xfrm>
            <a:off x="666000" y="1596189"/>
            <a:ext cx="10807200" cy="4541811"/>
          </a:xfrm>
        </p:spPr>
        <p:txBody>
          <a:bodyPr/>
          <a:lstStyle/>
          <a:p>
            <a:pPr>
              <a:buFontTx/>
              <a:buChar char="-"/>
            </a:pPr>
            <a:r>
              <a:rPr lang="cs-CZ" i="1" dirty="0" err="1"/>
              <a:t>Global</a:t>
            </a:r>
            <a:r>
              <a:rPr lang="cs-CZ" i="1" dirty="0"/>
              <a:t> </a:t>
            </a:r>
            <a:r>
              <a:rPr lang="cs-CZ" i="1" dirty="0" err="1"/>
              <a:t>certificate</a:t>
            </a:r>
            <a:r>
              <a:rPr lang="cs-CZ" i="1" dirty="0"/>
              <a:t>, </a:t>
            </a:r>
            <a:r>
              <a:rPr lang="cs-CZ" i="1" dirty="0" err="1"/>
              <a:t>Sammelurkunde</a:t>
            </a:r>
            <a:r>
              <a:rPr lang="cs-CZ" i="1" dirty="0"/>
              <a:t> (</a:t>
            </a:r>
            <a:r>
              <a:rPr lang="cs-CZ" i="1" dirty="0" err="1"/>
              <a:t>Globalurkunde</a:t>
            </a:r>
            <a:r>
              <a:rPr lang="cs-CZ" i="1" dirty="0"/>
              <a:t>)</a:t>
            </a:r>
          </a:p>
          <a:p>
            <a:pPr>
              <a:buFontTx/>
              <a:buChar char="-"/>
            </a:pPr>
            <a:r>
              <a:rPr lang="cs-CZ" dirty="0"/>
              <a:t>Snížení transakčních nákladů, bezpečnostní efekty</a:t>
            </a:r>
          </a:p>
          <a:p>
            <a:pPr>
              <a:buFontTx/>
              <a:buChar char="-"/>
            </a:pPr>
            <a:r>
              <a:rPr lang="cs-CZ" dirty="0"/>
              <a:t>Rychlost převodu u tisíců kusů indosovatelných CP</a:t>
            </a:r>
          </a:p>
          <a:p>
            <a:pPr>
              <a:buFontTx/>
              <a:buChar char="-"/>
            </a:pPr>
            <a:r>
              <a:rPr lang="cs-CZ" dirty="0"/>
              <a:t>Přehlednost, Není na újmu žádným právům investora</a:t>
            </a:r>
          </a:p>
          <a:p>
            <a:pPr>
              <a:buFontTx/>
              <a:buChar char="-"/>
            </a:pPr>
            <a:r>
              <a:rPr lang="cs-CZ" dirty="0"/>
              <a:t>Nahrazené cenné papíry </a:t>
            </a:r>
            <a:r>
              <a:rPr lang="cs-CZ" b="1" dirty="0"/>
              <a:t>nejsou zrušeny ani zaknihovány</a:t>
            </a:r>
          </a:p>
          <a:p>
            <a:pPr>
              <a:buFontTx/>
              <a:buChar char="-"/>
            </a:pPr>
            <a:r>
              <a:rPr lang="cs-CZ" dirty="0"/>
              <a:t>Dočasná reprezentace: možno kdykoliv převést do „plné varianty“</a:t>
            </a:r>
          </a:p>
          <a:p>
            <a:pPr>
              <a:buFontTx/>
              <a:buChar char="-"/>
            </a:pPr>
            <a:r>
              <a:rPr lang="cs-CZ" dirty="0"/>
              <a:t>Latentní emise „spících“ cenných papírů</a:t>
            </a:r>
            <a:r>
              <a:rPr lang="cs-CZ" sz="1800" dirty="0"/>
              <a:t> (výměna oproti hromadné listině)</a:t>
            </a:r>
          </a:p>
          <a:p>
            <a:endParaRPr lang="cs-CZ" dirty="0"/>
          </a:p>
        </p:txBody>
      </p:sp>
    </p:spTree>
    <p:extLst>
      <p:ext uri="{BB962C8B-B14F-4D97-AF65-F5344CB8AC3E}">
        <p14:creationId xmlns:p14="http://schemas.microsoft.com/office/powerpoint/2010/main" val="70185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CE1C04-8BC8-4074-9A77-2B33A4A9D695}"/>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33617CE-3355-40F2-8D72-E24622421D7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D2D9B665-C364-4020-9C7D-EBF2FB0F3FDB}"/>
              </a:ext>
            </a:extLst>
          </p:cNvPr>
          <p:cNvSpPr>
            <a:spLocks noGrp="1"/>
          </p:cNvSpPr>
          <p:nvPr>
            <p:ph type="title"/>
          </p:nvPr>
        </p:nvSpPr>
        <p:spPr/>
        <p:txBody>
          <a:bodyPr/>
          <a:lstStyle/>
          <a:p>
            <a:r>
              <a:rPr lang="cs-CZ" dirty="0"/>
              <a:t>Pro které cenné papíry lze vydat HL?</a:t>
            </a:r>
          </a:p>
        </p:txBody>
      </p:sp>
      <p:sp>
        <p:nvSpPr>
          <p:cNvPr id="5" name="Zástupný symbol pro obsah 4">
            <a:extLst>
              <a:ext uri="{FF2B5EF4-FFF2-40B4-BE49-F238E27FC236}">
                <a16:creationId xmlns:a16="http://schemas.microsoft.com/office/drawing/2014/main" id="{C4C5328A-6B2C-4C0F-892E-8AD1BA302EE1}"/>
              </a:ext>
            </a:extLst>
          </p:cNvPr>
          <p:cNvSpPr>
            <a:spLocks noGrp="1"/>
          </p:cNvSpPr>
          <p:nvPr>
            <p:ph idx="1"/>
          </p:nvPr>
        </p:nvSpPr>
        <p:spPr/>
        <p:txBody>
          <a:bodyPr/>
          <a:lstStyle/>
          <a:p>
            <a:pPr marL="457200" indent="-457200">
              <a:lnSpc>
                <a:spcPct val="80000"/>
              </a:lnSpc>
              <a:buFontTx/>
              <a:buChar char="-"/>
            </a:pPr>
            <a:r>
              <a:rPr lang="cs-CZ" dirty="0">
                <a:ea typeface="Times New Roman" panose="02020603050405020304" pitchFamily="18" charset="0"/>
              </a:rPr>
              <a:t>§ 524 odst. 1 OZ: </a:t>
            </a:r>
            <a:r>
              <a:rPr lang="cs-CZ" dirty="0"/>
              <a:t>Zastupitelné cenné papíry lze nahradit hromadnou listinou. (…) </a:t>
            </a:r>
          </a:p>
          <a:p>
            <a:pPr marL="709200" lvl="1" indent="-457200">
              <a:lnSpc>
                <a:spcPct val="80000"/>
              </a:lnSpc>
              <a:buFontTx/>
              <a:buChar char="-"/>
            </a:pPr>
            <a:r>
              <a:rPr lang="cs-CZ" dirty="0"/>
              <a:t>Tedy i inominátní, pokud jsou zastupitelné.</a:t>
            </a:r>
          </a:p>
          <a:p>
            <a:pPr marL="457200" indent="-457200">
              <a:lnSpc>
                <a:spcPct val="80000"/>
              </a:lnSpc>
              <a:buFontTx/>
              <a:buChar char="-"/>
            </a:pPr>
            <a:endParaRPr lang="cs-CZ" dirty="0"/>
          </a:p>
          <a:p>
            <a:pPr marL="457200" indent="-457200">
              <a:lnSpc>
                <a:spcPct val="80000"/>
              </a:lnSpc>
              <a:buFontTx/>
              <a:buChar char="-"/>
            </a:pPr>
            <a:r>
              <a:rPr lang="cs-CZ" dirty="0"/>
              <a:t>§ 516 odst. I OZ: Cenné papíry téhož druhu vydané týmž emitentem v téže formě, z nichž vznikají stejná práva, jsou zastupitelné.</a:t>
            </a:r>
          </a:p>
          <a:p>
            <a:pPr marL="457200" indent="-457200">
              <a:lnSpc>
                <a:spcPct val="80000"/>
              </a:lnSpc>
              <a:buFontTx/>
              <a:buChar char="-"/>
            </a:pPr>
            <a:endParaRPr lang="cs-CZ" dirty="0">
              <a:ea typeface="Times New Roman" panose="02020603050405020304" pitchFamily="18" charset="0"/>
            </a:endParaRPr>
          </a:p>
          <a:p>
            <a:pPr marL="457200" indent="-457200">
              <a:lnSpc>
                <a:spcPct val="80000"/>
              </a:lnSpc>
              <a:buFontTx/>
              <a:buChar char="-"/>
            </a:pPr>
            <a:r>
              <a:rPr lang="cs-CZ" dirty="0">
                <a:ea typeface="Times New Roman" panose="02020603050405020304" pitchFamily="18" charset="0"/>
              </a:rPr>
              <a:t>Nelze pro zaknihované cenné papíry! </a:t>
            </a:r>
          </a:p>
          <a:p>
            <a:pPr marL="457200" indent="-457200">
              <a:lnSpc>
                <a:spcPct val="80000"/>
              </a:lnSpc>
              <a:buFontTx/>
              <a:buChar char="-"/>
            </a:pPr>
            <a:endParaRPr lang="cs-CZ" dirty="0">
              <a:ea typeface="Times New Roman" panose="02020603050405020304" pitchFamily="18" charset="0"/>
            </a:endParaRPr>
          </a:p>
          <a:p>
            <a:pPr marL="457200" indent="-457200">
              <a:lnSpc>
                <a:spcPct val="80000"/>
              </a:lnSpc>
              <a:buFontTx/>
              <a:buChar char="-"/>
            </a:pPr>
            <a:r>
              <a:rPr lang="cs-CZ" dirty="0">
                <a:ea typeface="Times New Roman" panose="02020603050405020304" pitchFamily="18" charset="0"/>
              </a:rPr>
              <a:t>Neplést se sběrným dluhopisem</a:t>
            </a:r>
          </a:p>
          <a:p>
            <a:endParaRPr lang="cs-CZ" dirty="0"/>
          </a:p>
        </p:txBody>
      </p:sp>
    </p:spTree>
    <p:extLst>
      <p:ext uri="{BB962C8B-B14F-4D97-AF65-F5344CB8AC3E}">
        <p14:creationId xmlns:p14="http://schemas.microsoft.com/office/powerpoint/2010/main" val="162749910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7DD0EAD-CE9C-4D74-B785-C66A1CD269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BDF8CA-B394-4627-86F9-3AA3B3B3F5EF}">
  <ds:schemaRefs>
    <ds:schemaRef ds:uri="http://schemas.microsoft.com/sharepoint/v3/contenttype/forms"/>
  </ds:schemaRefs>
</ds:datastoreItem>
</file>

<file path=customXml/itemProps3.xml><?xml version="1.0" encoding="utf-8"?>
<ds:datastoreItem xmlns:ds="http://schemas.openxmlformats.org/officeDocument/2006/customXml" ds:itemID="{8D7D79FF-1269-47EC-8901-092D6AA37F32}">
  <ds:schemaRefs>
    <ds:schemaRef ds:uri="http://schemas.microsoft.com/office/2006/metadata/properties"/>
    <ds:schemaRef ds:uri="http://purl.org/dc/elements/1.1/"/>
    <ds:schemaRef ds:uri="http://purl.org/dc/dcmitype/"/>
    <ds:schemaRef ds:uri="http://purl.org/dc/terms/"/>
    <ds:schemaRef ds:uri="http://schemas.microsoft.com/office/infopath/2007/PartnerControls"/>
    <ds:schemaRef ds:uri="ab5b59dc-8ad3-4911-993d-fbbf83e36f6e"/>
    <ds:schemaRef ds:uri="http://www.w3.org/XML/1998/namespace"/>
    <ds:schemaRef ds:uri="http://schemas.microsoft.com/office/2006/documentManagement/types"/>
    <ds:schemaRef ds:uri="http://schemas.openxmlformats.org/package/2006/metadata/core-properties"/>
    <ds:schemaRef ds:uri="ee152243-e15d-4d21-aebe-9aec54bd7914"/>
  </ds:schemaRefs>
</ds:datastoreItem>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prezentace-law-cz</Template>
  <TotalTime>1517</TotalTime>
  <Words>4991</Words>
  <Application>Microsoft Office PowerPoint</Application>
  <PresentationFormat>Širokoúhlá obrazovka</PresentationFormat>
  <Paragraphs>428</Paragraphs>
  <Slides>53</Slides>
  <Notes>39</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53</vt:i4>
      </vt:variant>
    </vt:vector>
  </HeadingPairs>
  <TitlesOfParts>
    <vt:vector size="63" baseType="lpstr">
      <vt:lpstr>Arial</vt:lpstr>
      <vt:lpstr>Atyp</vt:lpstr>
      <vt:lpstr>Roboto-Bold</vt:lpstr>
      <vt:lpstr>Roboto-Regular</vt:lpstr>
      <vt:lpstr>Tahoma</vt:lpstr>
      <vt:lpstr>Times New Roman</vt:lpstr>
      <vt:lpstr>Wingdings</vt:lpstr>
      <vt:lpstr>Wingdings 2</vt:lpstr>
      <vt:lpstr>Wingdings 3</vt:lpstr>
      <vt:lpstr>Prezentace_MU_CZ</vt:lpstr>
      <vt:lpstr> Zaknihované cenné papíry  Investice do cenných papírů   </vt:lpstr>
      <vt:lpstr>Z minula: Emisní teorie</vt:lpstr>
      <vt:lpstr>Z minula: Funkcionální pohled na inkorporaci</vt:lpstr>
      <vt:lpstr>Emitentovo dilema: 4 cesty inkorporace</vt:lpstr>
      <vt:lpstr>1. Cesta – Listina </vt:lpstr>
      <vt:lpstr>2. Cesta – Hromadná listina </vt:lpstr>
      <vt:lpstr>Nejde o talon!</vt:lpstr>
      <vt:lpstr>Výhody</vt:lpstr>
      <vt:lpstr>Pro které cenné papíry lze vydat HL?</vt:lpstr>
      <vt:lpstr>Prezentace aplikace PowerPoint</vt:lpstr>
      <vt:lpstr>Výměna za CP</vt:lpstr>
      <vt:lpstr>Postup při emisi hromadné listiny</vt:lpstr>
      <vt:lpstr>3. Cesta - Imobilizace</vt:lpstr>
      <vt:lpstr>Imobilizace = zaknihovaný CP?</vt:lpstr>
      <vt:lpstr>Příklad využití imobilizace u akcie</vt:lpstr>
      <vt:lpstr>4. Cesta: zaknihované cenné papíry</vt:lpstr>
      <vt:lpstr>Zaknihované cenné papíry nejsou cenné papíry!</vt:lpstr>
      <vt:lpstr>Aplikace ustanovení o CP</vt:lpstr>
      <vt:lpstr>Motivace k zaknihování - veřejné zakázky </vt:lpstr>
      <vt:lpstr>Zaknihovaný cenný papír - znaky</vt:lpstr>
      <vt:lpstr>Evidence ZakCP v českém právu</vt:lpstr>
      <vt:lpstr>        Centrální depozitář </vt:lpstr>
      <vt:lpstr>        Evidence emise, účty vlastníka a účet zákazníků </vt:lpstr>
      <vt:lpstr>Evidence emisí</vt:lpstr>
      <vt:lpstr>Účet vlastníka</vt:lpstr>
      <vt:lpstr>Účet zákazníka</vt:lpstr>
      <vt:lpstr>Převody zaknihovaných akcií</vt:lpstr>
      <vt:lpstr>Přístup k CD</vt:lpstr>
      <vt:lpstr>        Nezařazené účty</vt:lpstr>
      <vt:lpstr>Druhá linie zaknihování dalších investičních nástrojů: samostatná evidence</vt:lpstr>
      <vt:lpstr>Transformace CP na ZaknCP a naopak</vt:lpstr>
      <vt:lpstr>Tokenizace, DLT technologie</vt:lpstr>
      <vt:lpstr>Investice do cenných papírů</vt:lpstr>
      <vt:lpstr>Profil zákazníka a produktové skóre (příklad ČSOB)</vt:lpstr>
      <vt:lpstr>Investice do cenných papírů</vt:lpstr>
      <vt:lpstr>Frakční akcie</vt:lpstr>
      <vt:lpstr>CP kolektivního investování – podílové listy</vt:lpstr>
      <vt:lpstr>CP kolektivního investování – investiční akcie</vt:lpstr>
      <vt:lpstr>Certifikáty</vt:lpstr>
      <vt:lpstr>Exchange traded product (ETP)</vt:lpstr>
      <vt:lpstr>American depositary receipt (ADR) </vt:lpstr>
      <vt:lpstr>Global depositary receipt (GDR) </vt:lpstr>
      <vt:lpstr>SPAC</vt:lpstr>
      <vt:lpstr>Warrant u Wood SPAC One</vt:lpstr>
      <vt:lpstr>Platformy pro investování</vt:lpstr>
      <vt:lpstr>(Evropský) regulovaný trh</vt:lpstr>
      <vt:lpstr>Regulovaný trh II</vt:lpstr>
      <vt:lpstr>BCPP</vt:lpstr>
      <vt:lpstr>Příklad BCPP – tržní platformy</vt:lpstr>
      <vt:lpstr>Další privátní obchodní systémy</vt:lpstr>
      <vt:lpstr>Další privátní obchodní systémy II</vt:lpstr>
      <vt:lpstr>Systematická internalizace</vt:lpstr>
      <vt:lpstr>Tvůrce trhu (market maker)</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187</cp:revision>
  <cp:lastPrinted>1601-01-01T00:00:00Z</cp:lastPrinted>
  <dcterms:created xsi:type="dcterms:W3CDTF">2019-10-11T08:57:52Z</dcterms:created>
  <dcterms:modified xsi:type="dcterms:W3CDTF">2024-10-01T16:53:26Z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