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7"/>
  </p:notesMasterIdLst>
  <p:handoutMasterIdLst>
    <p:handoutMasterId r:id="rId38"/>
  </p:handoutMasterIdLst>
  <p:sldIdLst>
    <p:sldId id="256" r:id="rId5"/>
    <p:sldId id="286" r:id="rId6"/>
    <p:sldId id="309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16" r:id="rId26"/>
    <p:sldId id="317" r:id="rId27"/>
    <p:sldId id="305" r:id="rId28"/>
    <p:sldId id="314" r:id="rId29"/>
    <p:sldId id="306" r:id="rId30"/>
    <p:sldId id="310" r:id="rId31"/>
    <p:sldId id="315" r:id="rId32"/>
    <p:sldId id="313" r:id="rId33"/>
    <p:sldId id="311" r:id="rId34"/>
    <p:sldId id="312" r:id="rId35"/>
    <p:sldId id="308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ACB93D-4AC6-4D86-9E57-35394A40C911}" v="1" dt="2024-10-22T07:42:14.4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848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2A43F6-6498-425D-9EF4-B2D084B63E85}" type="slidenum">
              <a:rPr lang="en-US" altLang="cs-CZ" smtClean="0"/>
              <a:pPr>
                <a:spcBef>
                  <a:spcPct val="0"/>
                </a:spcBef>
              </a:pPr>
              <a:t>2</a:t>
            </a:fld>
            <a:endParaRPr lang="en-US" altLang="cs-CZ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9123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579A0B-A2BD-4F4A-9CE7-9640C6B224B2}" type="slidenum">
              <a:rPr lang="en-US" altLang="cs-CZ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465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A2CF42-9F30-47AF-BCC9-99D46D43C7B1}" type="slidenum">
              <a:rPr lang="en-US" altLang="cs-CZ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5473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962807-8687-4F49-9025-2C8B00EB31ED}" type="slidenum">
              <a:rPr lang="en-US" altLang="cs-CZ" smtClean="0"/>
              <a:pPr/>
              <a:t>13</a:t>
            </a:fld>
            <a:endParaRPr lang="en-US" altLang="cs-CZ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2859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A697D-49E9-41A5-AF91-C726D60B64D8}" type="slidenum">
              <a:rPr lang="en-US" altLang="cs-CZ" smtClean="0"/>
              <a:pPr/>
              <a:t>14</a:t>
            </a:fld>
            <a:endParaRPr lang="en-US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7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9E278F-E39D-43A8-BF00-3C1206173E4A}" type="slidenum">
              <a:rPr lang="en-US" altLang="cs-CZ" smtClean="0"/>
              <a:pPr/>
              <a:t>15</a:t>
            </a:fld>
            <a:endParaRPr lang="en-US" altLang="cs-C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4962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A08F72-A4FB-4BB4-BB9E-AFB609936509}" type="slidenum">
              <a:rPr lang="en-US" altLang="cs-CZ" smtClean="0"/>
              <a:pPr/>
              <a:t>16</a:t>
            </a:fld>
            <a:endParaRPr lang="en-US" alt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4768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A26895-D50B-4E4C-BF51-1D28654B0F1A}" type="slidenum">
              <a:rPr lang="en-US" altLang="cs-CZ" smtClean="0"/>
              <a:pPr/>
              <a:t>17</a:t>
            </a:fld>
            <a:endParaRPr lang="en-US" altLang="cs-CZ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8739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5C687C-4561-46C5-9343-4CB16C1BCC26}" type="slidenum">
              <a:rPr lang="en-US" altLang="cs-CZ" smtClean="0"/>
              <a:pPr/>
              <a:t>18</a:t>
            </a:fld>
            <a:endParaRPr lang="en-US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8373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E57EF1-750D-4154-BC7E-27700346AB9D}" type="slidenum">
              <a:rPr lang="en-US" altLang="cs-CZ" smtClean="0"/>
              <a:pPr/>
              <a:t>19</a:t>
            </a:fld>
            <a:endParaRPr lang="en-US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2070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F134BA-06D0-4FB5-80B9-616512E0678F}" type="slidenum">
              <a:rPr lang="en-US" altLang="cs-CZ" smtClean="0"/>
              <a:pPr/>
              <a:t>20</a:t>
            </a:fld>
            <a:endParaRPr lang="en-US" alt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10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2A43F6-6498-425D-9EF4-B2D084B63E85}" type="slidenum">
              <a:rPr lang="en-US" altLang="cs-CZ" smtClean="0"/>
              <a:pPr>
                <a:spcBef>
                  <a:spcPct val="0"/>
                </a:spcBef>
              </a:pPr>
              <a:t>3</a:t>
            </a:fld>
            <a:endParaRPr lang="en-US" altLang="cs-CZ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2190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B97D80-F622-44A8-A6CF-58A6A4850375}" type="slidenum">
              <a:rPr lang="en-US" altLang="cs-CZ" smtClean="0"/>
              <a:pPr/>
              <a:t>21</a:t>
            </a:fld>
            <a:endParaRPr lang="en-US" altLang="cs-CZ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7083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2A43F6-6498-425D-9EF4-B2D084B63E85}" type="slidenum">
              <a:rPr lang="en-US" altLang="cs-CZ" smtClean="0"/>
              <a:pPr>
                <a:spcBef>
                  <a:spcPct val="0"/>
                </a:spcBef>
              </a:pPr>
              <a:t>22</a:t>
            </a:fld>
            <a:endParaRPr lang="en-US" altLang="cs-CZ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4574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2A43F6-6498-425D-9EF4-B2D084B63E85}" type="slidenum">
              <a:rPr lang="en-US" altLang="cs-CZ" smtClean="0"/>
              <a:pPr>
                <a:spcBef>
                  <a:spcPct val="0"/>
                </a:spcBef>
              </a:pPr>
              <a:t>23</a:t>
            </a:fld>
            <a:endParaRPr lang="en-US" altLang="cs-CZ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476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CB3C0-2DF1-48CA-B238-A1181197C2CA}" type="slidenum">
              <a:rPr lang="en-US" altLang="cs-CZ" smtClean="0"/>
              <a:pPr/>
              <a:t>24</a:t>
            </a:fld>
            <a:endParaRPr lang="en-US" altLang="cs-CZ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5870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CB3C0-2DF1-48CA-B238-A1181197C2CA}" type="slidenum">
              <a:rPr lang="en-US" altLang="cs-CZ" smtClean="0"/>
              <a:pPr/>
              <a:t>25</a:t>
            </a:fld>
            <a:endParaRPr lang="en-US" altLang="cs-CZ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9784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189812-B33B-47EF-9E4E-A11FBDBCC85B}" type="slidenum">
              <a:rPr lang="en-US" altLang="cs-CZ" smtClean="0"/>
              <a:pPr/>
              <a:t>26</a:t>
            </a:fld>
            <a:endParaRPr lang="en-US" altLang="cs-CZ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75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22818D-CC02-4751-8D5B-E678B7469636}" type="slidenum">
              <a:rPr lang="en-US" altLang="cs-CZ" smtClean="0"/>
              <a:pPr/>
              <a:t>27</a:t>
            </a:fld>
            <a:endParaRPr lang="en-US" altLang="cs-CZ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213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22818D-CC02-4751-8D5B-E678B7469636}" type="slidenum">
              <a:rPr lang="en-US" altLang="cs-CZ" smtClean="0"/>
              <a:pPr/>
              <a:t>28</a:t>
            </a:fld>
            <a:endParaRPr lang="en-US" altLang="cs-CZ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0101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22818D-CC02-4751-8D5B-E678B7469636}" type="slidenum">
              <a:rPr lang="en-US" altLang="cs-CZ" smtClean="0"/>
              <a:pPr/>
              <a:t>29</a:t>
            </a:fld>
            <a:endParaRPr lang="en-US" altLang="cs-CZ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8143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22818D-CC02-4751-8D5B-E678B7469636}" type="slidenum">
              <a:rPr lang="en-US" altLang="cs-CZ" smtClean="0"/>
              <a:pPr/>
              <a:t>30</a:t>
            </a:fld>
            <a:endParaRPr lang="en-US" altLang="cs-CZ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752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F2BF12-299B-4309-A970-42907A9931DE}" type="slidenum">
              <a:rPr lang="en-US" altLang="cs-CZ" smtClean="0"/>
              <a:pPr>
                <a:spcBef>
                  <a:spcPct val="0"/>
                </a:spcBef>
              </a:pPr>
              <a:t>4</a:t>
            </a:fld>
            <a:endParaRPr lang="en-US" altLang="cs-CZ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1542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22818D-CC02-4751-8D5B-E678B7469636}" type="slidenum">
              <a:rPr lang="en-US" altLang="cs-CZ" smtClean="0"/>
              <a:pPr/>
              <a:t>31</a:t>
            </a:fld>
            <a:endParaRPr lang="en-US" altLang="cs-CZ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00332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C93147-826C-4DB8-B7B2-FFEAE3BCD4A7}" type="slidenum">
              <a:rPr lang="en-US" altLang="cs-CZ" smtClean="0"/>
              <a:pPr/>
              <a:t>32</a:t>
            </a:fld>
            <a:endParaRPr lang="en-US" altLang="cs-CZ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03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C9FB3B-7377-4AC7-B465-6A50EEBD270C}" type="slidenum">
              <a:rPr lang="en-US" altLang="cs-CZ" smtClean="0"/>
              <a:pPr>
                <a:spcBef>
                  <a:spcPct val="0"/>
                </a:spcBef>
              </a:pPr>
              <a:t>5</a:t>
            </a:fld>
            <a:endParaRPr lang="en-US" alt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859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57E8D3-1CF3-48B2-B10F-69C9D7698068}" type="slidenum">
              <a:rPr lang="en-US" altLang="cs-CZ" smtClean="0"/>
              <a:pPr>
                <a:spcBef>
                  <a:spcPct val="0"/>
                </a:spcBef>
              </a:pPr>
              <a:t>6</a:t>
            </a:fld>
            <a:endParaRPr lang="en-US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892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2D75EB-3D10-469C-93CE-DD6F1B80DD9F}" type="slidenum">
              <a:rPr lang="en-US" altLang="cs-CZ" smtClean="0"/>
              <a:pPr>
                <a:spcBef>
                  <a:spcPct val="0"/>
                </a:spcBef>
              </a:pPr>
              <a:t>7</a:t>
            </a:fld>
            <a:endParaRPr lang="en-US" alt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558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272B76-F5D3-47B6-9D17-84317C9A6F57}" type="slidenum">
              <a:rPr lang="en-US" altLang="cs-CZ" smtClean="0"/>
              <a:pPr>
                <a:spcBef>
                  <a:spcPct val="0"/>
                </a:spcBef>
              </a:pPr>
              <a:t>8</a:t>
            </a:fld>
            <a:endParaRPr lang="en-US" alt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700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02BBEC-ABC3-4616-A0E8-CFFDDE207D55}" type="slidenum">
              <a:rPr lang="en-US" altLang="cs-CZ" smtClean="0"/>
              <a:pPr>
                <a:spcBef>
                  <a:spcPct val="0"/>
                </a:spcBef>
              </a:pPr>
              <a:t>9</a:t>
            </a:fld>
            <a:endParaRPr lang="en-US" altLang="cs-C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75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8B0B06-AEA5-49D8-9BD1-32F5D4FB92BA}" type="slidenum">
              <a:rPr lang="en-US" altLang="cs-CZ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740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obchodního práva / Přednáška z Práva cenných papírů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05940"/>
            <a:ext cx="11361600" cy="2436122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Prezentace směnky</a:t>
            </a:r>
            <a:br>
              <a:rPr lang="cs-CZ" dirty="0"/>
            </a:br>
            <a:r>
              <a:rPr lang="cs-CZ" dirty="0"/>
              <a:t>Protestace</a:t>
            </a:r>
            <a:br>
              <a:rPr lang="cs-CZ" dirty="0"/>
            </a:br>
            <a:r>
              <a:rPr lang="cs-CZ" dirty="0"/>
              <a:t>Postih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496586"/>
            <a:ext cx="11361600" cy="1168923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Josef Kotásek</a:t>
            </a:r>
          </a:p>
        </p:txBody>
      </p:sp>
    </p:spTree>
    <p:extLst>
      <p:ext uri="{BB962C8B-B14F-4D97-AF65-F5344CB8AC3E}">
        <p14:creationId xmlns:p14="http://schemas.microsoft.com/office/powerpoint/2010/main" val="340333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Neurčitost místa?</a:t>
            </a:r>
            <a:endParaRPr lang="en-US" altLang="cs-CZ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1023" y="1341437"/>
            <a:ext cx="10753200" cy="5304459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b="1" dirty="0"/>
              <a:t>Kostelec?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sz="2000" dirty="0"/>
              <a:t>K naplnění požadavku určitosti údaje platebního místa postačí, je-li platební místo na směnce vyznačeno alespoň s přesností obce nebo města. 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sz="2000" dirty="0"/>
              <a:t>Uvedením názvu obce je platební místo směnky nepochybně vymezeno dostatečně určitým způsobem, a to bez zřetele k tomu, zda případně existuje více obcí stejného názvu. Výklad, podle něhož by v případě výskytu více míst (obcí, měst) shodného názvu bylo zapotřebí – k naplnění požadavku určitého vymezení platebního místa – uvést na směnce ještě další údaje odlišující místo, kde má být směnka zaplacena od ostatních míst shodného názvu, nemá oporu ve směnečném zákoně a ve svých důsledcích by vedl k tomu, že na účastníky směnečných vztahů by byly – ohledně jejich místních znalostí – kladeny naprosto nepřiměřené a ničím neodůvodněné požadavky. 	</a:t>
            </a:r>
            <a:r>
              <a:rPr lang="cs-CZ" altLang="cs-CZ" sz="1600" dirty="0">
                <a:solidFill>
                  <a:schemeClr val="tx2"/>
                </a:solidFill>
              </a:rPr>
              <a:t>	</a:t>
            </a:r>
            <a:r>
              <a:rPr lang="cs-CZ" altLang="cs-CZ" sz="1600" b="1" dirty="0"/>
              <a:t>Rozsudek NS ze dne 20. 1. 2011, </a:t>
            </a:r>
            <a:r>
              <a:rPr lang="cs-CZ" altLang="cs-CZ" sz="1600" b="1" dirty="0" err="1"/>
              <a:t>sp</a:t>
            </a:r>
            <a:r>
              <a:rPr lang="cs-CZ" altLang="cs-CZ" sz="1600" b="1" dirty="0"/>
              <a:t>. zn. 29 </a:t>
            </a:r>
            <a:r>
              <a:rPr lang="cs-CZ" altLang="cs-CZ" sz="1600" b="1" dirty="0" err="1"/>
              <a:t>Cdo</a:t>
            </a:r>
            <a:r>
              <a:rPr lang="cs-CZ" altLang="cs-CZ" sz="1600" b="1" dirty="0"/>
              <a:t> 3106/2009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6911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Směnky lokalizované k věřiteli</a:t>
            </a:r>
            <a:endParaRPr lang="en-US" altLang="cs-CZ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461155"/>
            <a:ext cx="10375348" cy="481264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dirty="0"/>
              <a:t>Spory jsou vedeny o přípustnost opisného určení místa platebního slovy „v sídle věřitele“, „v sídle majitele“, „v sídle remitenta“ apod. 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endParaRPr lang="cs-CZ" altLang="cs-CZ" dirty="0"/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i="1" dirty="0"/>
              <a:t>„zaplatím za tuto směnku vlastní při předložení částku 54 544 Kč (slovy: </a:t>
            </a:r>
            <a:r>
              <a:rPr lang="cs-CZ" altLang="cs-CZ" i="1" dirty="0" err="1"/>
              <a:t>padesátčtyřitisícpětsetčtyřicetčtyři</a:t>
            </a:r>
            <a:r>
              <a:rPr lang="cs-CZ" altLang="cs-CZ" i="1" dirty="0"/>
              <a:t> korun českých) společnosti E. L., s. r. o., sídlo věřitele je místem platebním“</a:t>
            </a:r>
            <a:r>
              <a:rPr lang="cs-CZ" altLang="cs-CZ" dirty="0"/>
              <a:t>. 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endParaRPr lang="cs-CZ" altLang="cs-CZ" dirty="0"/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i="1" dirty="0"/>
              <a:t>„je‑li na směnce určitě a srozumitelně vyznačeno sídlo věřitele a údaj o tom, že sídlo věřitele je místem, kde má být placeno, neobstojí právní závěr, že směnka je pro neurčitost platebního místa neplatná“</a:t>
            </a:r>
            <a:r>
              <a:rPr lang="cs-CZ" altLang="cs-CZ" dirty="0"/>
              <a:t>. </a:t>
            </a:r>
          </a:p>
          <a:p>
            <a:pPr marL="0" indent="0" algn="r">
              <a:spcBef>
                <a:spcPct val="0"/>
              </a:spcBef>
              <a:buClrTx/>
              <a:buNone/>
              <a:defRPr/>
            </a:pPr>
            <a:r>
              <a:rPr lang="cs-CZ" altLang="cs-CZ" sz="1800" b="1" dirty="0"/>
              <a:t>NS </a:t>
            </a:r>
            <a:r>
              <a:rPr lang="cs-CZ" altLang="cs-CZ" sz="1800" b="1" dirty="0" err="1"/>
              <a:t>sp</a:t>
            </a:r>
            <a:r>
              <a:rPr lang="cs-CZ" altLang="cs-CZ" sz="1800" b="1" dirty="0"/>
              <a:t>. zn. 29 Odo 1053/2004 a </a:t>
            </a:r>
            <a:r>
              <a:rPr lang="cs-CZ" altLang="cs-CZ" sz="1800" b="1" dirty="0" err="1"/>
              <a:t>sp</a:t>
            </a:r>
            <a:r>
              <a:rPr lang="cs-CZ" altLang="cs-CZ" sz="1800" b="1" dirty="0"/>
              <a:t>. zn. 29 Odo 232/2006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6273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7B9899"/>
                </a:solidFill>
              </a:rPr>
              <a:t>Více provozoven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1852" y="1600200"/>
            <a:ext cx="10180948" cy="4673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dirty="0"/>
              <a:t>Z hlediska určitosti platebního místa přitom není významné, zda se v rámci směnkou vymezeného platebního místa případně nachází více provozoven označené osoby, v nichž by mohla být směnka k placení předložena. V takovém případě by totiž majitel mohl směnku k placení předložit podle své volby v </a:t>
            </a:r>
            <a:r>
              <a:rPr lang="cs-CZ" altLang="cs-CZ" b="1" dirty="0"/>
              <a:t>kterékoli z nich</a:t>
            </a:r>
            <a:r>
              <a:rPr lang="cs-CZ" altLang="cs-CZ" dirty="0"/>
              <a:t>. Přitom na povinnost zaplatit směnku bez jakýchkoli pochybností nemůže mít vliv ani skutečnost, že k datu její splatnosti v rámci vymezeného platebního místa provozovna osoby, u níž má být placeno, neexistuje (byla v mezidobí zrušena); rozhodující totiž je, že i nadále zůstává jednoznačně určené místo placení. </a:t>
            </a:r>
          </a:p>
          <a:p>
            <a:pPr marL="0" indent="0" algn="r">
              <a:spcBef>
                <a:spcPct val="0"/>
              </a:spcBef>
              <a:buClrTx/>
              <a:buNone/>
              <a:defRPr/>
            </a:pPr>
            <a:r>
              <a:rPr lang="cs-CZ" altLang="cs-CZ" sz="1800" b="1" dirty="0"/>
              <a:t>Rozsudek Nejvyššího soudu ze dne 31. 3. 2010, </a:t>
            </a:r>
            <a:r>
              <a:rPr lang="cs-CZ" altLang="cs-CZ" sz="1800" b="1" dirty="0" err="1"/>
              <a:t>sp</a:t>
            </a:r>
            <a:r>
              <a:rPr lang="cs-CZ" altLang="cs-CZ" sz="1800" b="1" dirty="0"/>
              <a:t>. zn. 29 </a:t>
            </a:r>
            <a:r>
              <a:rPr lang="cs-CZ" altLang="cs-CZ" sz="1800" b="1" dirty="0" err="1"/>
              <a:t>Cdo</a:t>
            </a:r>
            <a:r>
              <a:rPr lang="cs-CZ" altLang="cs-CZ" sz="1800" b="1" dirty="0"/>
              <a:t> 2352/2008</a:t>
            </a:r>
            <a:endParaRPr lang="cs-CZ" sz="1800" b="1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6179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/>
              <a:t>Význam prezentace a protestace</a:t>
            </a:r>
            <a:endParaRPr lang="en-US" altLang="cs-CZ" dirty="0"/>
          </a:p>
        </p:txBody>
      </p:sp>
      <p:sp>
        <p:nvSpPr>
          <p:cNvPr id="35843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51560" y="1516380"/>
            <a:ext cx="9159240" cy="4639946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altLang="cs-CZ" sz="2400" dirty="0"/>
              <a:t>První a druhý </a:t>
            </a:r>
            <a:r>
              <a:rPr lang="cs-CZ" altLang="cs-CZ" sz="2400" dirty="0" err="1"/>
              <a:t>zachovávací</a:t>
            </a:r>
            <a:r>
              <a:rPr lang="cs-CZ" altLang="cs-CZ" sz="2400" dirty="0"/>
              <a:t> úkon</a:t>
            </a:r>
          </a:p>
          <a:p>
            <a:pPr marL="0" indent="0" algn="just">
              <a:buNone/>
              <a:defRPr/>
            </a:pPr>
            <a:r>
              <a:rPr lang="cs-CZ" altLang="cs-CZ" sz="2400" dirty="0"/>
              <a:t>čl. I § 53 SŠZ</a:t>
            </a:r>
          </a:p>
          <a:p>
            <a:pPr algn="just" eaLnBrk="1" hangingPunct="1">
              <a:defRPr/>
            </a:pPr>
            <a:endParaRPr lang="cs-CZ" altLang="cs-CZ" sz="2400" dirty="0"/>
          </a:p>
          <a:p>
            <a:pPr marL="0" indent="0">
              <a:buNone/>
              <a:defRPr/>
            </a:pPr>
            <a:r>
              <a:rPr lang="cs-CZ" altLang="cs-CZ" sz="2400" dirty="0"/>
              <a:t>Zmeškáním lhůt stanovených k předložení směnky na viděnou nebo na určitý čas po viděné, k protestaci pro nepřijetí nebo pro neplacení, k předložení směnky k placení při doložce "bez útrat“ </a:t>
            </a:r>
            <a:r>
              <a:rPr lang="cs-CZ" altLang="cs-CZ" sz="2400" dirty="0">
                <a:solidFill>
                  <a:srgbClr val="FF0000"/>
                </a:solidFill>
              </a:rPr>
              <a:t>ztrácí majitel</a:t>
            </a:r>
            <a:r>
              <a:rPr lang="cs-CZ" altLang="cs-CZ" sz="2400" dirty="0"/>
              <a:t> svá práva proti indosantům, výstavci a všem ostatním osobám směnečně zavázaným vyjma příjemce.</a:t>
            </a:r>
          </a:p>
          <a:p>
            <a:pPr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sz="2500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7376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314960"/>
            <a:ext cx="10753200" cy="856616"/>
          </a:xfrm>
        </p:spPr>
        <p:txBody>
          <a:bodyPr/>
          <a:lstStyle/>
          <a:p>
            <a:pPr algn="just" eaLnBrk="1" hangingPunct="1"/>
            <a:r>
              <a:rPr lang="cs-CZ" altLang="cs-CZ" dirty="0"/>
              <a:t>Vyšší moc ve směnečném právu</a:t>
            </a:r>
            <a:endParaRPr lang="en-US" altLang="cs-CZ" dirty="0"/>
          </a:p>
        </p:txBody>
      </p:sp>
      <p:sp>
        <p:nvSpPr>
          <p:cNvPr id="37891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3789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97180" y="1036321"/>
            <a:ext cx="11338560" cy="5120006"/>
          </a:xfrm>
        </p:spPr>
        <p:txBody>
          <a:bodyPr/>
          <a:lstStyle/>
          <a:p>
            <a:pPr algn="just" eaLnBrk="1" hangingPunct="1"/>
            <a:r>
              <a:rPr lang="cs-CZ" altLang="cs-CZ" sz="2200" dirty="0"/>
              <a:t>čl. I § 54 SŠZ - „osobní vyšší moc“, </a:t>
            </a:r>
            <a:r>
              <a:rPr lang="cs-CZ" altLang="cs-CZ" sz="2200" dirty="0" err="1"/>
              <a:t>dilatorní</a:t>
            </a:r>
            <a:r>
              <a:rPr lang="cs-CZ" altLang="cs-CZ" sz="2200" dirty="0"/>
              <a:t> a </a:t>
            </a:r>
            <a:r>
              <a:rPr lang="cs-CZ" altLang="cs-CZ" sz="2200" dirty="0" err="1"/>
              <a:t>remisorní</a:t>
            </a:r>
            <a:r>
              <a:rPr lang="cs-CZ" altLang="cs-CZ" sz="2200" dirty="0"/>
              <a:t> účinky:</a:t>
            </a:r>
          </a:p>
          <a:p>
            <a:r>
              <a:rPr lang="cs-CZ" altLang="cs-CZ" sz="2200" i="1" dirty="0"/>
              <a:t>(1)</a:t>
            </a:r>
            <a:r>
              <a:rPr lang="cs-CZ" altLang="cs-CZ" sz="2200" dirty="0"/>
              <a:t> Vadí-li včasnému předložení směnky nebo včasné protestaci nepřekonatelná překážka (zákonné ustanovení některého státu nebo jiný </a:t>
            </a:r>
            <a:r>
              <a:rPr lang="cs-CZ" altLang="cs-CZ" sz="2200" dirty="0">
                <a:solidFill>
                  <a:schemeClr val="accent2"/>
                </a:solidFill>
              </a:rPr>
              <a:t>případ vyšší moci</a:t>
            </a:r>
            <a:r>
              <a:rPr lang="cs-CZ" altLang="cs-CZ" sz="2200" dirty="0"/>
              <a:t>), </a:t>
            </a:r>
            <a:r>
              <a:rPr lang="cs-CZ" altLang="cs-CZ" sz="2200" dirty="0">
                <a:solidFill>
                  <a:srgbClr val="FF0000"/>
                </a:solidFill>
              </a:rPr>
              <a:t>prodlužují </a:t>
            </a:r>
            <a:r>
              <a:rPr lang="cs-CZ" altLang="cs-CZ" sz="2200" dirty="0"/>
              <a:t>se lhůty stanovené pro tyto úkony. </a:t>
            </a:r>
            <a:r>
              <a:rPr lang="cs-CZ" altLang="cs-CZ" sz="2200" i="1" dirty="0"/>
              <a:t>(2)</a:t>
            </a:r>
            <a:r>
              <a:rPr lang="cs-CZ" altLang="cs-CZ" sz="2200" dirty="0"/>
              <a:t> Majitel je povinen neprodleně dát zprávu svému indosantu o případu vyšší moci, vyznačit tuto zprávu na směnce nebo přívěsku a připojit datum a podpis... </a:t>
            </a:r>
            <a:r>
              <a:rPr lang="cs-CZ" altLang="cs-CZ" sz="2200" i="1" dirty="0"/>
              <a:t>(3)</a:t>
            </a:r>
            <a:r>
              <a:rPr lang="cs-CZ" altLang="cs-CZ" sz="2200" dirty="0"/>
              <a:t> Pomine-li vyšší moc, musí majitel neprodleně předložit směnku k přijetí nebo k placení a po případě dát učinit protest.</a:t>
            </a:r>
          </a:p>
          <a:p>
            <a:r>
              <a:rPr lang="cs-CZ" altLang="cs-CZ" sz="2200" i="1" dirty="0"/>
              <a:t>(4)</a:t>
            </a:r>
            <a:r>
              <a:rPr lang="cs-CZ" altLang="cs-CZ" sz="2200" dirty="0"/>
              <a:t> Trvá-li vyšší moc </a:t>
            </a:r>
            <a:r>
              <a:rPr lang="cs-CZ" altLang="cs-CZ" sz="2200" dirty="0">
                <a:solidFill>
                  <a:srgbClr val="FF0000"/>
                </a:solidFill>
              </a:rPr>
              <a:t>déle než třicet dní</a:t>
            </a:r>
            <a:r>
              <a:rPr lang="cs-CZ" altLang="cs-CZ" sz="2200" dirty="0"/>
              <a:t> po splatnosti, lze vykonat postih, aniž je třeba předložit směnku nebo učinit protest. </a:t>
            </a:r>
            <a:r>
              <a:rPr lang="cs-CZ" altLang="cs-CZ" sz="2200" i="1" dirty="0"/>
              <a:t>(5)</a:t>
            </a:r>
            <a:r>
              <a:rPr lang="cs-CZ" altLang="cs-CZ" sz="2200" dirty="0"/>
              <a:t> …. </a:t>
            </a:r>
            <a:r>
              <a:rPr lang="cs-CZ" altLang="cs-CZ" sz="2200" i="1" dirty="0"/>
              <a:t>(6)</a:t>
            </a:r>
            <a:r>
              <a:rPr lang="cs-CZ" altLang="cs-CZ" sz="2200" dirty="0"/>
              <a:t> O skutečnostech, které se </a:t>
            </a:r>
            <a:r>
              <a:rPr lang="cs-CZ" altLang="cs-CZ" sz="2200" dirty="0">
                <a:solidFill>
                  <a:srgbClr val="FF0000"/>
                </a:solidFill>
              </a:rPr>
              <a:t>týkají toliko osoby maji</a:t>
            </a:r>
            <a:r>
              <a:rPr lang="cs-CZ" altLang="cs-CZ" sz="2200" dirty="0">
                <a:solidFill>
                  <a:schemeClr val="accent2"/>
                </a:solidFill>
              </a:rPr>
              <a:t>tele</a:t>
            </a:r>
            <a:r>
              <a:rPr lang="cs-CZ" altLang="cs-CZ" sz="2200" dirty="0"/>
              <a:t> nebo toho, koho majitel pověřil předložit směnku nebo učinit protest, platí, že nejsou případy vyšší moci.</a:t>
            </a:r>
          </a:p>
          <a:p>
            <a:pPr algn="just" eaLnBrk="1" hangingPunct="1"/>
            <a:endParaRPr lang="cs-CZ" altLang="cs-CZ" dirty="0"/>
          </a:p>
          <a:p>
            <a:pPr algn="just" eaLnBrk="1" hangingPunct="1"/>
            <a:endParaRPr lang="cs-CZ" altLang="cs-CZ" dirty="0"/>
          </a:p>
          <a:p>
            <a:pPr lvl="1" algn="just" eaLnBrk="1" hangingPunct="1"/>
            <a:endParaRPr lang="cs-CZ" altLang="cs-CZ" sz="2500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7087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" y="396240"/>
            <a:ext cx="10985520" cy="775336"/>
          </a:xfrm>
        </p:spPr>
        <p:txBody>
          <a:bodyPr/>
          <a:lstStyle/>
          <a:p>
            <a:pPr algn="just" eaLnBrk="1" hangingPunct="1"/>
            <a:r>
              <a:rPr lang="cs-CZ" altLang="cs-CZ" dirty="0"/>
              <a:t>Paliativum v důkazním postavení dlužníka?</a:t>
            </a:r>
            <a:endParaRPr lang="en-US" altLang="cs-CZ" dirty="0"/>
          </a:p>
        </p:txBody>
      </p:sp>
      <p:sp>
        <p:nvSpPr>
          <p:cNvPr id="39939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3994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8140" y="1272541"/>
            <a:ext cx="11536680" cy="4937125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/>
              <a:t>čl. I § 46:</a:t>
            </a:r>
          </a:p>
          <a:p>
            <a:r>
              <a:rPr lang="cs-CZ" altLang="cs-CZ"/>
              <a:t>Výstavce, indosant nebo směnečný rukojmí může doložkou "bez útrat", "bez protestu" nebo jinou doložkou stejného významu na směnku napsanou a podepsanou zprostit majitele povinnosti, aby k zachování postihových práv dal učinit protest pro nepřijetí nebo pro neplacení.</a:t>
            </a:r>
          </a:p>
          <a:p>
            <a:r>
              <a:rPr lang="cs-CZ" altLang="cs-CZ"/>
              <a:t>Doložka nezprošťuje majitele povinnosti směnku včas předložit a dát potřebné zprávy. </a:t>
            </a:r>
            <a:r>
              <a:rPr lang="cs-CZ" altLang="cs-CZ" b="1"/>
              <a:t>Prokázat, že lhůty nebyly dodrženy, náleží tomu, kdo se toho proti majiteli dovolává.</a:t>
            </a:r>
          </a:p>
          <a:p>
            <a:pPr algn="just" eaLnBrk="1" hangingPunct="1"/>
            <a:endParaRPr lang="cs-CZ" altLang="cs-CZ"/>
          </a:p>
          <a:p>
            <a:pPr lvl="1" algn="just" eaLnBrk="1" hangingPunct="1"/>
            <a:endParaRPr lang="cs-CZ" altLang="cs-CZ" sz="2500"/>
          </a:p>
          <a:p>
            <a:pPr lvl="1" algn="just" eaLnBrk="1" hangingPunct="1"/>
            <a:endParaRPr lang="cs-CZ" altLang="cs-CZ"/>
          </a:p>
          <a:p>
            <a:pPr lvl="1" algn="just" eaLnBrk="1" hangingPunct="1"/>
            <a:endParaRPr lang="cs-CZ" altLang="cs-CZ"/>
          </a:p>
          <a:p>
            <a:pPr lvl="1" algn="just" eaLnBrk="1" hangingPunct="1"/>
            <a:endParaRPr lang="cs-CZ" altLang="cs-CZ"/>
          </a:p>
          <a:p>
            <a:pPr lvl="1" algn="just"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9025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386080"/>
            <a:ext cx="10753200" cy="785496"/>
          </a:xfrm>
        </p:spPr>
        <p:txBody>
          <a:bodyPr/>
          <a:lstStyle/>
          <a:p>
            <a:pPr algn="just" eaLnBrk="1" hangingPunct="1"/>
            <a:r>
              <a:rPr lang="cs-CZ" altLang="cs-CZ" dirty="0"/>
              <a:t>Prezentace k přijetí</a:t>
            </a:r>
            <a:endParaRPr lang="en-US" altLang="cs-CZ" dirty="0"/>
          </a:p>
        </p:txBody>
      </p:sp>
      <p:sp>
        <p:nvSpPr>
          <p:cNvPr id="41987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4198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19999" y="1219201"/>
            <a:ext cx="10516751" cy="4937125"/>
          </a:xfrm>
        </p:spPr>
        <p:txBody>
          <a:bodyPr/>
          <a:lstStyle/>
          <a:p>
            <a:pPr marL="72000" indent="0" algn="just" eaLnBrk="1" hangingPunct="1">
              <a:buNone/>
            </a:pPr>
            <a:r>
              <a:rPr lang="cs-CZ" altLang="cs-CZ" dirty="0"/>
              <a:t>Čl. I § 21 - 29 SŠZ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Přijetím se směnečník zavazuje zaplatit směnku při splatnosti.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Není-li směnka zaplacena, má majitel, i když je výstavcem, proti příjemci přímý nárok ze směnky na vše, co lze žádat podle §§ 48 a 49 (zaplacení)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Postih pro nepřijetí i před splatností!</a:t>
            </a:r>
          </a:p>
          <a:p>
            <a:endParaRPr lang="cs-CZ" altLang="cs-CZ" dirty="0"/>
          </a:p>
          <a:p>
            <a:pPr algn="just" eaLnBrk="1" hangingPunct="1"/>
            <a:endParaRPr lang="cs-CZ" altLang="cs-CZ" dirty="0"/>
          </a:p>
          <a:p>
            <a:pPr lvl="1" algn="just" eaLnBrk="1" hangingPunct="1"/>
            <a:endParaRPr lang="cs-CZ" altLang="cs-CZ" sz="2500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06600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/>
              <a:t>Placení směnky před splatností a liberační účinky platby neoprávněnému</a:t>
            </a:r>
            <a:endParaRPr lang="en-US" altLang="cs-CZ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55320" y="1912620"/>
            <a:ext cx="10817880" cy="4243706"/>
          </a:xfrm>
        </p:spPr>
        <p:txBody>
          <a:bodyPr/>
          <a:lstStyle/>
          <a:p>
            <a:r>
              <a:rPr lang="cs-CZ" altLang="cs-CZ" dirty="0"/>
              <a:t>Majitel směnky není povinen přijmout placení před splatností.</a:t>
            </a:r>
          </a:p>
          <a:p>
            <a:r>
              <a:rPr lang="cs-CZ" altLang="cs-CZ" dirty="0"/>
              <a:t>Směnečník (výstavce vlastní směnky), který platí před splatností, jedná na vlastní nebezpečí.</a:t>
            </a:r>
          </a:p>
          <a:p>
            <a:r>
              <a:rPr lang="cs-CZ" altLang="cs-CZ" dirty="0"/>
              <a:t>Čl. I § 40: Kdo platí při splatnosti, zprošťuje se svého závazku, nejedná-li podvodně nebo nelze-li mu přičíst hrubou nedbalost. Je povinen zkoumat správnost řady indosamentů, nikoli však podpisy indosantů (viz čl. I § 16 SŠZ)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669204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/>
              <a:t>Placení směnky</a:t>
            </a:r>
            <a:endParaRPr lang="en-US" altLang="cs-CZ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404594"/>
            <a:ext cx="10535604" cy="475173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Směnku splatnou v určitý den nebo v určitý čas po datu vystavení nebo po viděné musí majitel předložit k placení v den platební nebo v jeden den ze dvou následujících pracovních dnů.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Vistasměnka – do jednoho roku od vystavení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Směnečník může při placení směnky žádat, aby mu byla vydána opatřená </a:t>
            </a:r>
            <a:r>
              <a:rPr lang="cs-CZ" altLang="cs-CZ" b="1" dirty="0"/>
              <a:t>potvrzením majitele </a:t>
            </a:r>
            <a:r>
              <a:rPr lang="cs-CZ" altLang="cs-CZ" dirty="0"/>
              <a:t>o placení. Majitel nesmí odmítnout placení částečné. Při částečném placení – kvitance na směnce plus potvrzení platby.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687208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/>
              <a:t>Prezentace k placení - průběh</a:t>
            </a:r>
            <a:endParaRPr lang="en-US" altLang="cs-CZ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5035" y="1451728"/>
            <a:ext cx="9635765" cy="470459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Čas – 3 druhy splatnosti,  speciální pravidla pro vistasměnky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Přesná denní doba – 9.00 – 18,00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Místo – směnka samotná, event. čl. I § 87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Osoby: formálně legitimovaný věřitel či pověřená osoba,  srov. čl. I § 16 SŠZ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743095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457200"/>
            <a:ext cx="10753200" cy="714376"/>
          </a:xfrm>
        </p:spPr>
        <p:txBody>
          <a:bodyPr/>
          <a:lstStyle/>
          <a:p>
            <a:pPr eaLnBrk="1" hangingPunct="1"/>
            <a:r>
              <a:rPr lang="cs-CZ" altLang="cs-CZ" dirty="0"/>
              <a:t>Manipulace se směnkou vlastní</a:t>
            </a:r>
            <a:endParaRPr lang="en-US" altLang="cs-CZ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1852" y="1219200"/>
            <a:ext cx="10973428" cy="5378450"/>
          </a:xfrm>
        </p:spPr>
        <p:txBody>
          <a:bodyPr/>
          <a:lstStyle/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r>
              <a:rPr lang="cs-CZ" altLang="cs-CZ" sz="2000" dirty="0"/>
              <a:t>V Praze, dne 25. 11. 2020</a:t>
            </a:r>
          </a:p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r>
              <a:rPr lang="cs-CZ" altLang="cs-CZ" sz="2000" dirty="0"/>
              <a:t>Za tuto směnku zaplatím ve středu dne 23. 10. 2024 Karlovi </a:t>
            </a:r>
            <a:r>
              <a:rPr lang="cs-CZ" altLang="cs-CZ" sz="2000" dirty="0" err="1"/>
              <a:t>Remiášovi</a:t>
            </a:r>
            <a:r>
              <a:rPr lang="cs-CZ" altLang="cs-CZ" sz="2000" dirty="0"/>
              <a:t> částku padesát tisíc korun českých.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Místo splatnosti: Brno, Právnická fakulta MU, Veveří 70, 61180				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latin typeface="Vladimir Script" panose="03050402040407070305" pitchFamily="66" charset="0"/>
              </a:rPr>
              <a:t>					                                                     </a:t>
            </a:r>
            <a:r>
              <a:rPr lang="cs-CZ" altLang="cs-CZ" dirty="0">
                <a:latin typeface="Vladimir Script" panose="03050402040407070305" pitchFamily="66" charset="0"/>
              </a:rPr>
              <a:t>Jan Vystavil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							</a:t>
            </a:r>
            <a:endParaRPr lang="cs-CZ" altLang="cs-CZ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753088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/>
              <a:t>Placení směnky na cizí měnu</a:t>
            </a:r>
            <a:endParaRPr lang="en-US" altLang="cs-CZ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2169" y="1569720"/>
            <a:ext cx="10322351" cy="458660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Zní-li směnka na měnu, která není v oběhu v platebním místě, lze směnečný peníz zaplatit v tuzemské měně podle hodnoty, kterou má v den splatnosti.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V případě prodlení - majitel volí, zda má být směnečný peníz zaplacen v tuzemské měně podle kursu v den splatnosti nebo podle kursu v den platební.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791117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/>
              <a:t>Protestace</a:t>
            </a:r>
            <a:endParaRPr lang="en-US" alt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41960" y="1219201"/>
            <a:ext cx="11285220" cy="4937125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Druhý </a:t>
            </a:r>
            <a:r>
              <a:rPr lang="cs-CZ" altLang="cs-CZ" sz="2400" dirty="0" err="1"/>
              <a:t>zachovávací</a:t>
            </a:r>
            <a:r>
              <a:rPr lang="cs-CZ" altLang="cs-CZ" sz="2400" dirty="0"/>
              <a:t> úkon, formálně nenahraditelný!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 Druhy protestů – obecní (místní), soudní a notářský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 Význam doložky „bez útrat“, čl. I § 46: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Výstavce, indosant nebo směnečný rukojmí může doložkou "bez útrat", "bez protestu" nebo jinou doložkou stejného významu na směnku napsanou a podepsanou zprostit majitele povinnosti, aby k zachování postihových práv dal učinit protest pro nepřijetí nebo pro neplacení.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 Doložka nezprošťuje majitele povinnosti směnku včas předložit a dát potřebné zprávy. Prokázat, že lhůty nebyly dodrženy, náleží tomu, kdo se toho proti majiteli dovolává.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166220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457200"/>
            <a:ext cx="10753200" cy="714376"/>
          </a:xfrm>
        </p:spPr>
        <p:txBody>
          <a:bodyPr/>
          <a:lstStyle/>
          <a:p>
            <a:pPr eaLnBrk="1" hangingPunct="1"/>
            <a:r>
              <a:rPr lang="cs-CZ" altLang="cs-CZ" dirty="0"/>
              <a:t>Musí být tato směnka protestována?</a:t>
            </a:r>
            <a:endParaRPr lang="en-US" altLang="cs-CZ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1852" y="1219200"/>
            <a:ext cx="10973428" cy="5378450"/>
          </a:xfrm>
        </p:spPr>
        <p:txBody>
          <a:bodyPr/>
          <a:lstStyle/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r>
              <a:rPr lang="cs-CZ" altLang="cs-CZ" sz="2000" dirty="0"/>
              <a:t>V Praze, dne 25. 11. 2020</a:t>
            </a:r>
          </a:p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r>
              <a:rPr lang="cs-CZ" altLang="cs-CZ" sz="2000" dirty="0"/>
              <a:t>Za tuto směnku zaplatím ve středu dne 23. 10. 2024 Karlovi </a:t>
            </a:r>
            <a:r>
              <a:rPr lang="cs-CZ" altLang="cs-CZ" sz="2000" dirty="0" err="1"/>
              <a:t>Remiášovi</a:t>
            </a:r>
            <a:r>
              <a:rPr lang="cs-CZ" altLang="cs-CZ" sz="2000" dirty="0"/>
              <a:t> částku padesát tisíc korun českých.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Místo splatnosti: Brno, Právnická fakulta MU, Veveří 70, 61180				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latin typeface="Vladimir Script" panose="03050402040407070305" pitchFamily="66" charset="0"/>
              </a:rPr>
              <a:t>					                                                     </a:t>
            </a:r>
            <a:r>
              <a:rPr lang="cs-CZ" altLang="cs-CZ" dirty="0">
                <a:latin typeface="Vladimir Script" panose="03050402040407070305" pitchFamily="66" charset="0"/>
              </a:rPr>
              <a:t>Jan Vystavil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							</a:t>
            </a:r>
            <a:endParaRPr lang="cs-CZ" altLang="cs-CZ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7717623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260350"/>
            <a:ext cx="10753200" cy="911226"/>
          </a:xfrm>
        </p:spPr>
        <p:txBody>
          <a:bodyPr/>
          <a:lstStyle/>
          <a:p>
            <a:pPr eaLnBrk="1" hangingPunct="1"/>
            <a:r>
              <a:rPr lang="cs-CZ" altLang="cs-CZ" dirty="0"/>
              <a:t>Musí být tato směnka protestována?</a:t>
            </a:r>
            <a:endParaRPr lang="en-US" altLang="cs-CZ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1852" y="1219200"/>
            <a:ext cx="10963268" cy="537845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sz="2000" dirty="0"/>
              <a:t>V Praze, dne 25. 11. 2020</a:t>
            </a:r>
          </a:p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r>
              <a:rPr lang="cs-CZ" altLang="cs-CZ" sz="2000" dirty="0"/>
              <a:t>Za tuto směnku zaplaťte v pátek dne 25. 10. 2024 Karlovi </a:t>
            </a:r>
            <a:r>
              <a:rPr lang="cs-CZ" altLang="cs-CZ" sz="2000" dirty="0" err="1"/>
              <a:t>Remiášovi</a:t>
            </a:r>
            <a:r>
              <a:rPr lang="cs-CZ" altLang="cs-CZ" sz="2000" dirty="0"/>
              <a:t> částku padesát tisíc korun.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Směnečník :      Jan Smělý   </a:t>
            </a:r>
            <a:r>
              <a:rPr lang="cs-CZ" altLang="cs-CZ" dirty="0">
                <a:latin typeface="Vladimir Script" panose="03050402040407070305" pitchFamily="66" charset="0"/>
              </a:rPr>
              <a:t>Akceptuji </a:t>
            </a:r>
            <a:r>
              <a:rPr lang="cs-CZ" altLang="cs-CZ" dirty="0" err="1">
                <a:latin typeface="Vladimir Script" panose="03050402040407070305" pitchFamily="66" charset="0"/>
              </a:rPr>
              <a:t>Smelý</a:t>
            </a:r>
            <a:r>
              <a:rPr lang="cs-CZ" altLang="cs-CZ" dirty="0">
                <a:latin typeface="Vladimir Script" panose="03050402040407070305" pitchFamily="66" charset="0"/>
              </a:rPr>
              <a:t>, 25.11.2020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		Olomouc</a:t>
            </a:r>
          </a:p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r>
              <a:rPr lang="cs-CZ" altLang="cs-CZ" sz="2000" dirty="0"/>
              <a:t>Místo splatnosti: Brno, Právnická fakulta MU, Veveří 70, 61180				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latin typeface="Vladimir Script" panose="03050402040407070305" pitchFamily="66" charset="0"/>
              </a:rPr>
              <a:t>					                                  </a:t>
            </a:r>
            <a:r>
              <a:rPr lang="cs-CZ" altLang="cs-CZ" dirty="0">
                <a:latin typeface="Vladimir Script" panose="03050402040407070305" pitchFamily="66" charset="0"/>
              </a:rPr>
              <a:t>Jan Vystavil</a:t>
            </a:r>
          </a:p>
          <a:p>
            <a:pPr marL="0" indent="0">
              <a:buNone/>
              <a:defRPr/>
            </a:pPr>
            <a:r>
              <a:rPr lang="cs-CZ" altLang="cs-CZ" dirty="0"/>
              <a:t>							</a:t>
            </a:r>
            <a:endParaRPr lang="cs-CZ" altLang="cs-CZ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488995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/>
              <a:t>Protestace – obsah protestní listiny (§ 80)</a:t>
            </a:r>
            <a:endParaRPr lang="en-US" alt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4820" y="1318260"/>
            <a:ext cx="11125200" cy="5638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200" dirty="0"/>
              <a:t>V protestní listině nutno uvést: </a:t>
            </a:r>
            <a:r>
              <a:rPr lang="cs-CZ" sz="2200" i="1" dirty="0"/>
              <a:t>1.</a:t>
            </a:r>
            <a:r>
              <a:rPr lang="cs-CZ" sz="2200" dirty="0"/>
              <a:t> jméno toho, pro koho a proti komu se protest činí; </a:t>
            </a:r>
            <a:r>
              <a:rPr lang="cs-CZ" sz="2200" i="1" dirty="0"/>
              <a:t>2.</a:t>
            </a:r>
            <a:r>
              <a:rPr lang="cs-CZ" sz="2200" dirty="0"/>
              <a:t> údaj, že ten, proti němuž se protest činí, </a:t>
            </a:r>
            <a:r>
              <a:rPr lang="cs-CZ" sz="2200" b="1" dirty="0"/>
              <a:t>byl bez výsledku vyzván k směnečnému plnění</a:t>
            </a:r>
            <a:r>
              <a:rPr lang="cs-CZ" sz="2200" dirty="0"/>
              <a:t> nebo že ho nebylo lze zastihnout nebo že nebylo lze vypátrat místnost, kde provozuje svůj podnik, ani jeho byt; </a:t>
            </a:r>
            <a:r>
              <a:rPr lang="cs-CZ" sz="2200" i="1" dirty="0"/>
              <a:t>3.</a:t>
            </a:r>
            <a:r>
              <a:rPr lang="cs-CZ" sz="2200" dirty="0"/>
              <a:t> údaj místa a data, kde a kdy došlo k výzvě nebo k bezvýslednému pokusu o ni; </a:t>
            </a:r>
            <a:r>
              <a:rPr lang="cs-CZ" sz="2200" i="1" dirty="0"/>
              <a:t>4.</a:t>
            </a:r>
            <a:r>
              <a:rPr lang="cs-CZ" sz="2200" dirty="0"/>
              <a:t> jde-li o přijetí nebo zaplacení pro čest, poznámku, od koho, pro koho a jak bylo nabídnuto nebo jak došlo k přijetí nebo k zaplacení pro čest; </a:t>
            </a:r>
            <a:r>
              <a:rPr lang="cs-CZ" sz="2200" i="1" dirty="0"/>
              <a:t>5.</a:t>
            </a:r>
            <a:r>
              <a:rPr lang="cs-CZ" sz="2200" dirty="0"/>
              <a:t> požádá-li směnečník, jemuž byla směnka předložena k přijetí, aby mu byla ještě znovu předložena v následující den, poznámku o tom; </a:t>
            </a:r>
            <a:r>
              <a:rPr lang="cs-CZ" sz="2200" i="1" dirty="0"/>
              <a:t>6.</a:t>
            </a:r>
            <a:r>
              <a:rPr lang="cs-CZ" sz="2200" dirty="0"/>
              <a:t> doslovný opis směnky (opisu) se všemi indosamenty a poznámkami; </a:t>
            </a:r>
            <a:r>
              <a:rPr lang="cs-CZ" sz="2200" i="1" dirty="0"/>
              <a:t>7.</a:t>
            </a:r>
            <a:r>
              <a:rPr lang="cs-CZ" sz="2200" dirty="0"/>
              <a:t> podpis protestního orgánu, úřední pečeť nebo úřední razítko.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7324234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err="1"/>
              <a:t>Protestační</a:t>
            </a:r>
            <a:r>
              <a:rPr lang="cs-CZ" altLang="cs-CZ" dirty="0"/>
              <a:t> doložka</a:t>
            </a:r>
            <a:endParaRPr lang="en-US" alt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4820" y="1318260"/>
            <a:ext cx="11125200" cy="5638800"/>
          </a:xfrm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Čl. I § 86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Na směnce nebo na přívěsku se vyznačí, že protest byl vykonán. Opominutí tohoto záznamu nemá vliv na platnost protestu.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Význam s ohledem na </a:t>
            </a:r>
            <a:r>
              <a:rPr lang="cs-CZ" sz="2400" dirty="0" err="1"/>
              <a:t>podrubopisy</a:t>
            </a:r>
            <a:r>
              <a:rPr lang="cs-CZ" sz="2400" dirty="0"/>
              <a:t> (čl. I § 20)</a:t>
            </a:r>
          </a:p>
          <a:p>
            <a:pPr marL="0" indent="0">
              <a:buNone/>
              <a:defRPr/>
            </a:pPr>
            <a:endParaRPr lang="cs-CZ" sz="2200" dirty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7612081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/>
              <a:t>Postih</a:t>
            </a:r>
            <a:endParaRPr lang="en-US" alt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696824"/>
            <a:ext cx="10753200" cy="516117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500" dirty="0"/>
              <a:t>Nebyla-li směnka zaplacena, může majitel při splatnosti směnky vykonat postih proti indosantům, výstavci a jiným osobám směnečně zavázaným.</a:t>
            </a:r>
          </a:p>
          <a:p>
            <a:pPr marL="0" indent="0">
              <a:buNone/>
              <a:defRPr/>
            </a:pPr>
            <a:r>
              <a:rPr lang="cs-CZ" sz="2500" dirty="0"/>
              <a:t>Stejné právo má majitel ještě před splatností směnky:</a:t>
            </a:r>
          </a:p>
          <a:p>
            <a:pPr marL="0" indent="0">
              <a:buNone/>
              <a:defRPr/>
            </a:pPr>
            <a:r>
              <a:rPr lang="cs-CZ" sz="2500" i="1" dirty="0"/>
              <a:t>1.</a:t>
            </a:r>
            <a:r>
              <a:rPr lang="cs-CZ" sz="2500" dirty="0"/>
              <a:t> bylo-li přijetí </a:t>
            </a:r>
            <a:r>
              <a:rPr lang="cs-CZ" sz="2500" b="1" dirty="0"/>
              <a:t>zcela nebo zčásti odepřeno</a:t>
            </a:r>
            <a:r>
              <a:rPr lang="cs-CZ" sz="2500" dirty="0"/>
              <a:t>;</a:t>
            </a:r>
          </a:p>
          <a:p>
            <a:pPr marL="0" indent="0">
              <a:buNone/>
              <a:defRPr/>
            </a:pPr>
            <a:r>
              <a:rPr lang="cs-CZ" sz="2500" i="1" dirty="0"/>
              <a:t>2.</a:t>
            </a:r>
            <a:r>
              <a:rPr lang="cs-CZ" sz="2500" dirty="0"/>
              <a:t> bylo-li ohledně majetku směnečníka, ať přijal směnku nebo ne, vydáno </a:t>
            </a:r>
            <a:r>
              <a:rPr lang="cs-CZ" sz="2500" b="1" dirty="0"/>
              <a:t>rozhodnutí o úpadku nebo o zamítnutí</a:t>
            </a:r>
            <a:r>
              <a:rPr lang="cs-CZ" sz="2500" dirty="0"/>
              <a:t> </a:t>
            </a:r>
            <a:r>
              <a:rPr lang="cs-CZ" sz="2500" b="1" dirty="0"/>
              <a:t>insolvenčního návrhu</a:t>
            </a:r>
            <a:r>
              <a:rPr lang="cs-CZ" sz="2500" dirty="0"/>
              <a:t> pro nedostatek majetku, zastavil-li směnečník své platy nebo byl-li bezvýsledně veden výkon rozhodnutí nebo exekuce na jeho majetek; (…)</a:t>
            </a:r>
            <a:endParaRPr lang="cs-CZ" altLang="cs-CZ" sz="2500" dirty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en-US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927223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/>
              <a:t>Postih regulérní a skákavý</a:t>
            </a:r>
            <a:endParaRPr lang="en-US" alt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7660" y="1470580"/>
            <a:ext cx="11254740" cy="5090557"/>
          </a:xfrm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Všichni, kdož směnku vystavili, přijali, indosovali nebo se na ní zaručili, jsou zavázáni majiteli rukou společnou a nerozdílnou.</a:t>
            </a:r>
          </a:p>
          <a:p>
            <a:pPr marL="72000" indent="0">
              <a:buNone/>
            </a:pPr>
            <a:r>
              <a:rPr lang="cs-CZ" sz="2400" dirty="0"/>
              <a:t>Majitel může žádat plnění na každém z nich nebo na několika z nich anebo na všech dohromady a není vázán pořadím, v kterém se zavázali.</a:t>
            </a:r>
          </a:p>
          <a:p>
            <a:pPr marL="72000" indent="0">
              <a:buNone/>
            </a:pPr>
            <a:r>
              <a:rPr lang="cs-CZ" sz="2400" dirty="0"/>
              <a:t>Stejné právo má každá osoba, která se podepsala na směnku a ji vyplatila.</a:t>
            </a:r>
          </a:p>
          <a:p>
            <a:pPr marL="72000" indent="0">
              <a:buNone/>
            </a:pPr>
            <a:r>
              <a:rPr lang="cs-CZ" sz="2400" dirty="0"/>
              <a:t>Uplatnění nároku proti některé osobě směnečně zavázané nebrání majiteli, aby se domáhal svých nároků na ostatních, třebas následují za tím, proti komu byl nárok uplatněn nejprve.</a:t>
            </a:r>
          </a:p>
        </p:txBody>
      </p:sp>
    </p:spTree>
    <p:extLst>
      <p:ext uri="{BB962C8B-B14F-4D97-AF65-F5344CB8AC3E}">
        <p14:creationId xmlns:p14="http://schemas.microsoft.com/office/powerpoint/2010/main" val="18554236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Příklad regulérního a skákavého postihu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7660" y="1470580"/>
            <a:ext cx="11254740" cy="50905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Směnka vlastní: na líci výstavce a aval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Na rubu:</a:t>
            </a:r>
          </a:p>
          <a:p>
            <a:pPr marL="72000" indent="0">
              <a:buNone/>
            </a:pPr>
            <a:r>
              <a:rPr lang="cs-CZ" sz="2400" dirty="0"/>
              <a:t>	</a:t>
            </a:r>
          </a:p>
          <a:p>
            <a:pPr marL="72000" indent="0">
              <a:buNone/>
            </a:pPr>
            <a:r>
              <a:rPr lang="cs-CZ" sz="2400" dirty="0"/>
              <a:t>	I1 (remitent) →   I2   →   I3   →  I4 → Aktuální oprávněný (AO)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Postih regulérní: AO postihuje I4, ten I3, ten I2 </a:t>
            </a:r>
            <a:r>
              <a:rPr lang="cs-CZ" sz="2400" dirty="0" err="1"/>
              <a:t>atd</a:t>
            </a:r>
            <a:r>
              <a:rPr lang="cs-CZ" sz="2400" dirty="0"/>
              <a:t>…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Postih skákavý: AO postihuje I2, ten výstavce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46467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Postižní práva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7660" y="1527142"/>
            <a:ext cx="11254740" cy="503399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100" i="1" dirty="0"/>
              <a:t>Postižní práva - </a:t>
            </a:r>
            <a:r>
              <a:rPr lang="cs-CZ" sz="2100" dirty="0"/>
              <a:t>má rovněž každá osoba, která se podepsala na směnku a ji vyplatila.</a:t>
            </a:r>
          </a:p>
          <a:p>
            <a:pPr marL="72000" indent="0">
              <a:buNone/>
              <a:defRPr/>
            </a:pPr>
            <a:r>
              <a:rPr lang="cs-CZ" sz="2100" i="1" dirty="0"/>
              <a:t>§ 48 </a:t>
            </a:r>
            <a:r>
              <a:rPr lang="cs-CZ" sz="2100" dirty="0"/>
              <a:t> Majitel může postihem žádat: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100" i="1" dirty="0"/>
              <a:t>1.</a:t>
            </a:r>
            <a:r>
              <a:rPr lang="cs-CZ" sz="2100" dirty="0"/>
              <a:t> směnečný peníz, pokud nebyla směnka přijata nebo zaplacena, s úroky, byly-li ujednány;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100" i="1" dirty="0"/>
              <a:t>2.</a:t>
            </a:r>
            <a:r>
              <a:rPr lang="cs-CZ" sz="2100" dirty="0"/>
              <a:t> šestiprocentní úroky ode dne splatnosti;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100" i="1" dirty="0"/>
              <a:t>3.</a:t>
            </a:r>
            <a:r>
              <a:rPr lang="cs-CZ" sz="2100" dirty="0"/>
              <a:t> útraty protestu a podaných zpráv, jakož i ostatní útraty;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100" i="1" dirty="0"/>
              <a:t>4.</a:t>
            </a:r>
            <a:r>
              <a:rPr lang="cs-CZ" sz="2100" dirty="0"/>
              <a:t> odměnu ve výši jedné třetiny procenta směnečného peníze nebo v nižší dohodnuté výši.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100" i="1" dirty="0"/>
              <a:t>U</a:t>
            </a:r>
            <a:r>
              <a:rPr lang="cs-CZ" sz="2100" dirty="0"/>
              <a:t> postihu před splatností, se odečtou se od směnečného peníze úroky za mezidobí. </a:t>
            </a:r>
          </a:p>
        </p:txBody>
      </p:sp>
    </p:spTree>
    <p:extLst>
      <p:ext uri="{BB962C8B-B14F-4D97-AF65-F5344CB8AC3E}">
        <p14:creationId xmlns:p14="http://schemas.microsoft.com/office/powerpoint/2010/main" val="3899853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260350"/>
            <a:ext cx="10753200" cy="911226"/>
          </a:xfrm>
        </p:spPr>
        <p:txBody>
          <a:bodyPr/>
          <a:lstStyle/>
          <a:p>
            <a:pPr eaLnBrk="1" hangingPunct="1"/>
            <a:r>
              <a:rPr lang="cs-CZ" altLang="cs-CZ" dirty="0"/>
              <a:t>Manipulace se směnkou cizí</a:t>
            </a:r>
            <a:endParaRPr lang="en-US" altLang="cs-CZ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1852" y="1219200"/>
            <a:ext cx="10963268" cy="537845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sz="2000" dirty="0"/>
              <a:t>V Praze, dne 25. 11. 2020</a:t>
            </a:r>
          </a:p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r>
              <a:rPr lang="cs-CZ" altLang="cs-CZ" sz="2000" dirty="0"/>
              <a:t>Za tuto směnku zaplaťte v pátek dne 25. 10. 2024 Karlovi </a:t>
            </a:r>
            <a:r>
              <a:rPr lang="cs-CZ" altLang="cs-CZ" sz="2000" dirty="0" err="1"/>
              <a:t>Remiášovi</a:t>
            </a:r>
            <a:r>
              <a:rPr lang="cs-CZ" altLang="cs-CZ" sz="2000" dirty="0"/>
              <a:t> částku padesát tisíc korun.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Směnečník :      Jan Smělý   </a:t>
            </a:r>
            <a:r>
              <a:rPr lang="cs-CZ" altLang="cs-CZ" dirty="0">
                <a:latin typeface="Vladimir Script" panose="03050402040407070305" pitchFamily="66" charset="0"/>
              </a:rPr>
              <a:t>Akceptuji </a:t>
            </a:r>
            <a:r>
              <a:rPr lang="cs-CZ" altLang="cs-CZ" dirty="0" err="1">
                <a:latin typeface="Vladimir Script" panose="03050402040407070305" pitchFamily="66" charset="0"/>
              </a:rPr>
              <a:t>Smelý</a:t>
            </a:r>
            <a:r>
              <a:rPr lang="cs-CZ" altLang="cs-CZ" dirty="0">
                <a:latin typeface="Vladimir Script" panose="03050402040407070305" pitchFamily="66" charset="0"/>
              </a:rPr>
              <a:t>, 25.11.2020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		Olomouc</a:t>
            </a:r>
          </a:p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r>
              <a:rPr lang="cs-CZ" altLang="cs-CZ" sz="2000" dirty="0"/>
              <a:t>Místo splatnosti: Brno, Právnická fakulta MU, Veveří 70, 61180				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latin typeface="Vladimir Script" panose="03050402040407070305" pitchFamily="66" charset="0"/>
              </a:rPr>
              <a:t>					                                  </a:t>
            </a:r>
            <a:r>
              <a:rPr lang="cs-CZ" altLang="cs-CZ" dirty="0">
                <a:latin typeface="Vladimir Script" panose="03050402040407070305" pitchFamily="66" charset="0"/>
              </a:rPr>
              <a:t>Jan Vystavil</a:t>
            </a:r>
          </a:p>
          <a:p>
            <a:pPr marL="0" indent="0">
              <a:buNone/>
              <a:defRPr/>
            </a:pPr>
            <a:r>
              <a:rPr lang="cs-CZ" altLang="cs-CZ" dirty="0"/>
              <a:t>							</a:t>
            </a:r>
            <a:endParaRPr lang="cs-CZ" altLang="cs-CZ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6076767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Potvrzený účet a škrtnutí rubopisů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7660" y="1564848"/>
            <a:ext cx="11254740" cy="4996289"/>
          </a:xfrm>
        </p:spPr>
        <p:txBody>
          <a:bodyPr/>
          <a:lstStyle/>
          <a:p>
            <a:r>
              <a:rPr lang="cs-CZ" sz="2400" dirty="0"/>
              <a:t>§ 50.</a:t>
            </a:r>
          </a:p>
          <a:p>
            <a:r>
              <a:rPr lang="cs-CZ" sz="2400" i="1" dirty="0"/>
              <a:t>(1)</a:t>
            </a:r>
            <a:r>
              <a:rPr lang="cs-CZ" sz="2400" dirty="0"/>
              <a:t> Každá osoba směnečně zavázaná, proti níž se vykoná nebo může vykonat postih, může se domáhat, aby jí při zaplacení postihové částky byla vydána směnka s protestem a potvrzený účet.</a:t>
            </a:r>
          </a:p>
          <a:p>
            <a:r>
              <a:rPr lang="cs-CZ" sz="2400" i="1" dirty="0"/>
              <a:t>(2)</a:t>
            </a:r>
            <a:r>
              <a:rPr lang="cs-CZ" sz="2400" dirty="0"/>
              <a:t> Každý indosant, který směnku vyplatil, může škrtnout svůj indosament a indosamenty po něm následující.</a:t>
            </a:r>
          </a:p>
          <a:p>
            <a:endParaRPr lang="cs-CZ" sz="2400" dirty="0"/>
          </a:p>
          <a:p>
            <a:r>
              <a:rPr lang="cs-CZ" sz="2400" dirty="0"/>
              <a:t>Příklad: I1 (remitent) →   I2   →   I3   →  I4 → AO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0" indent="0">
              <a:buNone/>
              <a:defRPr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8894938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Postižní práva v dalších stupních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7660" y="1564848"/>
            <a:ext cx="11254740" cy="4996289"/>
          </a:xfrm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§ 49.</a:t>
            </a:r>
          </a:p>
          <a:p>
            <a:pPr marL="72000" indent="0">
              <a:buNone/>
            </a:pPr>
            <a:r>
              <a:rPr lang="cs-CZ" sz="2400" dirty="0"/>
              <a:t>Kdo vyplatí směnku, může vymáhat na svých předchůdcích: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i="1" dirty="0"/>
              <a:t>1.</a:t>
            </a:r>
            <a:r>
              <a:rPr lang="cs-CZ" sz="2400" dirty="0"/>
              <a:t> celou částku, kterou zaplatil;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i="1" dirty="0"/>
              <a:t>2.</a:t>
            </a:r>
            <a:r>
              <a:rPr lang="cs-CZ" sz="2400" dirty="0"/>
              <a:t> šestiprocentní úroky z této částky ode dne, kdy zaplatil;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i="1" dirty="0"/>
              <a:t>3.</a:t>
            </a:r>
            <a:r>
              <a:rPr lang="cs-CZ" sz="2400" dirty="0"/>
              <a:t> své útraty;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i="1" dirty="0"/>
              <a:t>4.</a:t>
            </a:r>
            <a:r>
              <a:rPr lang="cs-CZ" sz="2400" dirty="0"/>
              <a:t> odměnu, která se vypočte podle § 48 odst. 1 č. 4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Příklad: I1 (remitent) →   I2   →   I3   →  I4 → AO</a:t>
            </a:r>
          </a:p>
          <a:p>
            <a:pPr marL="0" indent="0">
              <a:buNone/>
              <a:defRPr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41372832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48640" y="152401"/>
            <a:ext cx="11385694" cy="576263"/>
          </a:xfrm>
        </p:spPr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Shrnutí přednášky na příkladu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48640" y="736599"/>
            <a:ext cx="11385694" cy="654089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1600"/>
              <a:t>Hodonín</a:t>
            </a:r>
            <a:r>
              <a:rPr lang="cs-CZ" sz="1600" dirty="0"/>
              <a:t>, 12.6.2018	                          </a:t>
            </a:r>
          </a:p>
          <a:p>
            <a:pPr marL="0" indent="0">
              <a:buNone/>
              <a:defRPr/>
            </a:pPr>
            <a:r>
              <a:rPr lang="cs-CZ" sz="1600" i="1" dirty="0"/>
              <a:t>Za tuto směnku zaplatím v Brně v pátek dne 25. 10. 2024 na řad</a:t>
            </a:r>
            <a:r>
              <a:rPr lang="cs-CZ" sz="1600" dirty="0"/>
              <a:t> </a:t>
            </a:r>
            <a:r>
              <a:rPr lang="cs-CZ" sz="1600" dirty="0">
                <a:highlight>
                  <a:srgbClr val="00FF00"/>
                </a:highlight>
              </a:rPr>
              <a:t>Janu Věřiteli</a:t>
            </a:r>
            <a:r>
              <a:rPr lang="cs-CZ" sz="1600" dirty="0"/>
              <a:t>, r.č.774414/1122 Brno, částku 82.000,-Kč.</a:t>
            </a:r>
          </a:p>
          <a:p>
            <a:pPr marL="0" indent="0">
              <a:buNone/>
              <a:defRPr/>
            </a:pPr>
            <a:endParaRPr lang="cs-CZ" sz="1600" dirty="0"/>
          </a:p>
          <a:p>
            <a:pPr marL="0" indent="0">
              <a:buNone/>
              <a:defRPr/>
            </a:pPr>
            <a:r>
              <a:rPr lang="cs-CZ" sz="1600" i="1" dirty="0"/>
              <a:t>Jako rukojmí:</a:t>
            </a:r>
            <a:endParaRPr lang="cs-CZ" sz="1600" dirty="0"/>
          </a:p>
          <a:p>
            <a:pPr marL="0" indent="0">
              <a:buNone/>
              <a:defRPr/>
            </a:pPr>
            <a:r>
              <a:rPr lang="cs-CZ" sz="1600" dirty="0">
                <a:highlight>
                  <a:srgbClr val="00FFFF"/>
                </a:highlight>
              </a:rPr>
              <a:t>ABCDEF, a.s</a:t>
            </a:r>
            <a:r>
              <a:rPr lang="cs-CZ" sz="1600" dirty="0"/>
              <a:t>., IČ 49875262, se sídlem Jiráskova 448, 62100 Brno</a:t>
            </a:r>
          </a:p>
          <a:p>
            <a:pPr marL="0" indent="0">
              <a:buNone/>
              <a:defRPr/>
            </a:pPr>
            <a:r>
              <a:rPr lang="cs-CZ" sz="1600" i="1" dirty="0"/>
              <a:t>Za </a:t>
            </a:r>
            <a:r>
              <a:rPr lang="cs-CZ" sz="1600" i="1" dirty="0" err="1"/>
              <a:t>ABCEDEF,a.s</a:t>
            </a:r>
            <a:r>
              <a:rPr lang="cs-CZ" sz="1600" i="1" dirty="0"/>
              <a:t>. Jan Novák, </a:t>
            </a:r>
            <a:r>
              <a:rPr lang="cs-CZ" sz="1600" i="1" dirty="0" err="1"/>
              <a:t>p.p</a:t>
            </a:r>
            <a:endParaRPr lang="cs-CZ" sz="1600" i="1" dirty="0"/>
          </a:p>
          <a:p>
            <a:pPr marL="0" indent="0">
              <a:buNone/>
              <a:defRPr/>
            </a:pPr>
            <a:r>
              <a:rPr lang="cs-CZ" sz="1600" i="1" dirty="0">
                <a:latin typeface="Brush Script MT" panose="03060802040406070304" pitchFamily="66" charset="0"/>
              </a:rPr>
              <a:t>Jan Novák</a:t>
            </a:r>
          </a:p>
          <a:p>
            <a:pPr marL="1143000" lvl="4">
              <a:defRPr/>
            </a:pPr>
            <a:r>
              <a:rPr lang="cs-CZ" sz="1600" dirty="0"/>
              <a:t> 						</a:t>
            </a:r>
            <a:r>
              <a:rPr lang="cs-CZ" sz="1600" i="1" dirty="0"/>
              <a:t>Výstavce: </a:t>
            </a:r>
            <a:r>
              <a:rPr lang="cs-CZ" sz="1600" i="1" dirty="0">
                <a:highlight>
                  <a:srgbClr val="00FFFF"/>
                </a:highlight>
              </a:rPr>
              <a:t>Pavel Vystavil</a:t>
            </a:r>
            <a:r>
              <a:rPr lang="cs-CZ" sz="1600" i="1" dirty="0"/>
              <a:t> </a:t>
            </a:r>
            <a:r>
              <a:rPr lang="cs-CZ" sz="1600" u="sng" dirty="0">
                <a:latin typeface="Brush Script MT" panose="03060802040406070304" pitchFamily="66" charset="0"/>
              </a:rPr>
              <a:t>Pavel Vystavil</a:t>
            </a:r>
            <a:r>
              <a:rPr lang="cs-CZ" sz="1600" u="sng" dirty="0"/>
              <a:t> </a:t>
            </a:r>
          </a:p>
          <a:p>
            <a:pPr marL="0" indent="0">
              <a:buNone/>
              <a:defRPr/>
            </a:pPr>
            <a:endParaRPr lang="cs-CZ" sz="1600" u="sng" dirty="0"/>
          </a:p>
          <a:p>
            <a:pPr marL="0" indent="0">
              <a:buNone/>
              <a:defRPr/>
            </a:pPr>
            <a:r>
              <a:rPr lang="cs-CZ" sz="1600" u="sng" dirty="0"/>
              <a:t>RUB:</a:t>
            </a:r>
          </a:p>
          <a:p>
            <a:pPr marL="0" indent="0">
              <a:buNone/>
              <a:defRPr/>
            </a:pPr>
            <a:r>
              <a:rPr lang="cs-CZ" sz="1600" dirty="0"/>
              <a:t> </a:t>
            </a:r>
            <a:r>
              <a:rPr lang="cs-CZ" sz="1600" i="1" dirty="0"/>
              <a:t>Za mě na řad Karlovi </a:t>
            </a:r>
            <a:r>
              <a:rPr lang="cs-CZ" sz="1600" i="1" dirty="0" err="1"/>
              <a:t>Podajnému</a:t>
            </a:r>
            <a:r>
              <a:rPr lang="cs-CZ" sz="1600" i="1" dirty="0"/>
              <a:t>, bytem Slováčkova 34, 61400 Praha</a:t>
            </a:r>
            <a:endParaRPr lang="cs-CZ" sz="1600" dirty="0"/>
          </a:p>
          <a:p>
            <a:pPr marL="0" indent="0">
              <a:buNone/>
              <a:defRPr/>
            </a:pPr>
            <a:r>
              <a:rPr lang="cs-CZ" sz="1600" dirty="0">
                <a:latin typeface="Brush Script MT" panose="03060802040406070304" pitchFamily="66" charset="0"/>
              </a:rPr>
              <a:t>                                                         Jan Věřitel </a:t>
            </a:r>
            <a:r>
              <a:rPr lang="cs-CZ" sz="1600" i="1" dirty="0">
                <a:highlight>
                  <a:srgbClr val="00FFFF"/>
                </a:highlight>
              </a:rPr>
              <a:t>Jan Věřitel</a:t>
            </a:r>
            <a:endParaRPr lang="cs-CZ" sz="1600" dirty="0">
              <a:highlight>
                <a:srgbClr val="00FFFF"/>
              </a:highlight>
              <a:latin typeface="Brush Script MT" panose="03060802040406070304" pitchFamily="66" charset="0"/>
            </a:endParaRPr>
          </a:p>
          <a:p>
            <a:pPr marL="0" indent="0">
              <a:buNone/>
              <a:defRPr/>
            </a:pPr>
            <a:r>
              <a:rPr lang="cs-CZ" sz="1600" i="1" dirty="0"/>
              <a:t>Za mě na řad Pavlíně Zelené, </a:t>
            </a:r>
            <a:r>
              <a:rPr lang="cs-CZ" sz="1600" i="1" dirty="0" err="1"/>
              <a:t>Cyrilov</a:t>
            </a:r>
            <a:r>
              <a:rPr lang="cs-CZ" sz="1600" i="1" dirty="0"/>
              <a:t> 68, 59461 </a:t>
            </a:r>
            <a:r>
              <a:rPr lang="cs-CZ" sz="1600" i="1" dirty="0" err="1"/>
              <a:t>Cyrilov</a:t>
            </a:r>
            <a:r>
              <a:rPr lang="cs-CZ" sz="1600" i="1" dirty="0"/>
              <a:t>, sine obligo</a:t>
            </a:r>
            <a:endParaRPr lang="cs-CZ" sz="1600" dirty="0"/>
          </a:p>
          <a:p>
            <a:pPr marL="0" indent="0">
              <a:buNone/>
              <a:defRPr/>
            </a:pPr>
            <a:r>
              <a:rPr lang="cs-CZ" sz="1600" dirty="0">
                <a:latin typeface="Brush Script MT" panose="03060802040406070304" pitchFamily="66" charset="0"/>
              </a:rPr>
              <a:t>                                                         </a:t>
            </a:r>
            <a:r>
              <a:rPr lang="cs-CZ" sz="1600" dirty="0" err="1">
                <a:latin typeface="Brush Script MT" panose="03060802040406070304" pitchFamily="66" charset="0"/>
              </a:rPr>
              <a:t>Podajny</a:t>
            </a:r>
            <a:r>
              <a:rPr lang="cs-CZ" sz="1600" dirty="0">
                <a:latin typeface="Brush Script MT" panose="03060802040406070304" pitchFamily="66" charset="0"/>
              </a:rPr>
              <a:t> Jan </a:t>
            </a:r>
            <a:r>
              <a:rPr lang="cs-CZ" sz="1600" i="1" dirty="0">
                <a:highlight>
                  <a:srgbClr val="00FFFF"/>
                </a:highlight>
              </a:rPr>
              <a:t> Karel </a:t>
            </a:r>
            <a:r>
              <a:rPr lang="cs-CZ" sz="1600" i="1" dirty="0" err="1">
                <a:highlight>
                  <a:srgbClr val="00FFFF"/>
                </a:highlight>
              </a:rPr>
              <a:t>Podajný</a:t>
            </a:r>
            <a:endParaRPr lang="cs-CZ" sz="1600" dirty="0">
              <a:highlight>
                <a:srgbClr val="00FFFF"/>
              </a:highlight>
              <a:latin typeface="Brush Script MT" panose="03060802040406070304" pitchFamily="66" charset="0"/>
            </a:endParaRPr>
          </a:p>
          <a:p>
            <a:pPr marL="0" indent="0">
              <a:buNone/>
              <a:defRPr/>
            </a:pPr>
            <a:r>
              <a:rPr lang="cs-CZ" sz="1600" i="1" dirty="0"/>
              <a:t>Za mě na řad </a:t>
            </a:r>
            <a:r>
              <a:rPr lang="cs-CZ" sz="1600" b="1" i="1" dirty="0"/>
              <a:t>Jindřichu Odvážnému</a:t>
            </a:r>
            <a:r>
              <a:rPr lang="cs-CZ" sz="1600" i="1" dirty="0"/>
              <a:t>, Konečného náměstí 8, 61200 Brno</a:t>
            </a:r>
            <a:endParaRPr lang="cs-CZ" sz="1600" dirty="0"/>
          </a:p>
          <a:p>
            <a:pPr marL="0" indent="0">
              <a:buNone/>
              <a:defRPr/>
            </a:pPr>
            <a:r>
              <a:rPr lang="cs-CZ" sz="1600" dirty="0">
                <a:latin typeface="Brush Script MT" panose="03060802040406070304" pitchFamily="66" charset="0"/>
              </a:rPr>
              <a:t>                                                         Zelená Pavlína </a:t>
            </a:r>
            <a:r>
              <a:rPr lang="cs-CZ" sz="1600" i="1" dirty="0" err="1">
                <a:highlight>
                  <a:srgbClr val="00FFFF"/>
                </a:highlight>
              </a:rPr>
              <a:t>Pavlína</a:t>
            </a:r>
            <a:r>
              <a:rPr lang="cs-CZ" sz="1600" i="1" dirty="0">
                <a:highlight>
                  <a:srgbClr val="00FFFF"/>
                </a:highlight>
              </a:rPr>
              <a:t> Zelená</a:t>
            </a:r>
            <a:endParaRPr lang="cs-CZ" sz="1600" dirty="0">
              <a:highlight>
                <a:srgbClr val="00FFFF"/>
              </a:highlight>
              <a:latin typeface="Brush Script MT" panose="03060802040406070304" pitchFamily="66" charset="0"/>
            </a:endParaRPr>
          </a:p>
          <a:p>
            <a:pPr marL="0" indent="0">
              <a:buNone/>
              <a:defRPr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00847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355600"/>
            <a:ext cx="10753200" cy="815976"/>
          </a:xfrm>
        </p:spPr>
        <p:txBody>
          <a:bodyPr/>
          <a:lstStyle/>
          <a:p>
            <a:pPr eaLnBrk="1" hangingPunct="1"/>
            <a:r>
              <a:rPr lang="cs-CZ" altLang="cs-CZ" dirty="0"/>
              <a:t>Opakování: pozice výstavce vlastní směnky a směnečníka (trasáta)</a:t>
            </a:r>
            <a:endParaRPr lang="en-US" alt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99621" y="1791093"/>
            <a:ext cx="10887958" cy="4365233"/>
          </a:xfrm>
        </p:spPr>
        <p:txBody>
          <a:bodyPr/>
          <a:lstStyle/>
          <a:p>
            <a:pPr marL="72000" indent="0" algn="just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Přímý dlužník: čl. I § 78 + čl. I § 28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000" dirty="0"/>
              <a:t>§ 28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000" dirty="0"/>
              <a:t>(1) Přijetím se směnečník zavazuje zaplatit směnku při splatnosti.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000" dirty="0"/>
              <a:t>(2) Není-li směnka zaplacena, má majitel, i když je výstavcem, proti příjemci přímý nárok ze směnky na vše, co lze žádat podle §§ 48 a 49.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000" dirty="0"/>
              <a:t>§ 48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sz="2000" dirty="0">
                <a:solidFill>
                  <a:schemeClr val="tx2"/>
                </a:solidFill>
              </a:rPr>
              <a:t>(1) Majitel může postihem žádat: </a:t>
            </a:r>
          </a:p>
          <a:p>
            <a:pPr marL="274638" lvl="1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dirty="0"/>
              <a:t>1. směnečný peníz, pokud nebyla směnka přijata nebo zaplacena, s úroky, byly-li ujednány;</a:t>
            </a:r>
          </a:p>
          <a:p>
            <a:pPr lvl="1" algn="just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dirty="0"/>
              <a:t>2. šestiprocentní úroky ode dne splatnosti;</a:t>
            </a:r>
          </a:p>
          <a:p>
            <a:pPr lvl="1" algn="just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dirty="0"/>
              <a:t>3. útraty protestu a podaných zpráv, jakož i ostatní útraty;</a:t>
            </a:r>
          </a:p>
          <a:p>
            <a:pPr lvl="1" algn="just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dirty="0"/>
              <a:t>4. odměnu ve výši 1/3 procenta směnečného peníze nebo v nižší dohodnuté výši.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60125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Postavení výstavce cizí směnky (trasanta)</a:t>
            </a:r>
            <a:endParaRPr lang="en-US" alt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686560"/>
            <a:ext cx="10753200" cy="4469766"/>
          </a:xfrm>
        </p:spPr>
        <p:txBody>
          <a:bodyPr/>
          <a:lstStyle/>
          <a:p>
            <a:pPr marL="72000" indent="0" algn="just" eaLnBrk="1" hangingPunct="1">
              <a:lnSpc>
                <a:spcPct val="90000"/>
              </a:lnSpc>
              <a:buNone/>
              <a:defRPr/>
            </a:pPr>
            <a:r>
              <a:rPr lang="sk-SK" altLang="cs-CZ" dirty="0" err="1"/>
              <a:t>Nepřímý</a:t>
            </a:r>
            <a:r>
              <a:rPr lang="sk-SK" altLang="cs-CZ" dirty="0"/>
              <a:t> </a:t>
            </a:r>
            <a:r>
              <a:rPr lang="sk-SK" altLang="cs-CZ" dirty="0" err="1"/>
              <a:t>dlužník</a:t>
            </a:r>
            <a:r>
              <a:rPr lang="sk-SK" altLang="cs-CZ" dirty="0"/>
              <a:t> (</a:t>
            </a:r>
            <a:r>
              <a:rPr lang="sk-SK" altLang="cs-CZ" dirty="0" err="1"/>
              <a:t>postižní</a:t>
            </a:r>
            <a:r>
              <a:rPr lang="sk-SK" altLang="cs-CZ" dirty="0"/>
              <a:t>, postihový, regresní)</a:t>
            </a:r>
          </a:p>
          <a:p>
            <a:pPr marL="0" indent="0" algn="just">
              <a:buNone/>
              <a:defRPr/>
            </a:pPr>
            <a:endParaRPr lang="cs-CZ" sz="2600" dirty="0"/>
          </a:p>
          <a:p>
            <a:pPr marL="0" indent="0" algn="just">
              <a:buNone/>
              <a:defRPr/>
            </a:pPr>
            <a:r>
              <a:rPr lang="cs-CZ" sz="2600" dirty="0"/>
              <a:t>Čl. I § 9</a:t>
            </a:r>
          </a:p>
          <a:p>
            <a:pPr marL="0" indent="0" algn="just">
              <a:buNone/>
              <a:defRPr/>
            </a:pPr>
            <a:r>
              <a:rPr lang="cs-CZ" sz="2600" dirty="0"/>
              <a:t>Výstavce odpovídá za přijetí a zaplacení směnky.</a:t>
            </a:r>
          </a:p>
          <a:p>
            <a:pPr marL="0" indent="0" algn="just">
              <a:buNone/>
              <a:defRPr/>
            </a:pPr>
            <a:r>
              <a:rPr lang="cs-CZ" sz="2600" dirty="0"/>
              <a:t>Svou odpovědnost za přijetí může výstavce vyloučit; každá doložka, kterou vyloučí svou odpovědnost za zaplacení, platí za nenapsanou.</a:t>
            </a:r>
            <a:endParaRPr lang="cs-CZ" altLang="cs-CZ" sz="26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24739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Opakování: Splatnost</a:t>
            </a:r>
            <a:endParaRPr lang="en-US" altLang="cs-CZ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600200"/>
            <a:ext cx="9490800" cy="4673600"/>
          </a:xfrm>
        </p:spPr>
        <p:txBody>
          <a:bodyPr/>
          <a:lstStyle/>
          <a:p>
            <a:pPr marL="72000" indent="0" algn="just" eaLnBrk="1" hangingPunct="1">
              <a:buNone/>
            </a:pPr>
            <a:r>
              <a:rPr lang="cs-CZ" altLang="cs-CZ" dirty="0"/>
              <a:t>4 varianty (ve skutečnosti 3)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Na viděnou (vistasměnky)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Na určitý čas po viděné (lhůtní vistasměnky)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Na určitý čas po vystavení (</a:t>
            </a:r>
            <a:r>
              <a:rPr lang="cs-CZ" altLang="cs-CZ" sz="2400" dirty="0" err="1"/>
              <a:t>datosměnky</a:t>
            </a:r>
            <a:r>
              <a:rPr lang="cs-CZ" altLang="cs-CZ" sz="2400" dirty="0"/>
              <a:t>)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V určitý konkrétní den (fixní, precizní směnky)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Časté chyby: lhůtní směnky („do“), směnky z hodinovými údaji splatnosti (pokud nejde jen o informaci o platebním místu)</a:t>
            </a:r>
          </a:p>
        </p:txBody>
      </p:sp>
    </p:spTree>
    <p:extLst>
      <p:ext uri="{BB962C8B-B14F-4D97-AF65-F5344CB8AC3E}">
        <p14:creationId xmlns:p14="http://schemas.microsoft.com/office/powerpoint/2010/main" val="3278048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Lhůta „do…“</a:t>
            </a:r>
            <a:endParaRPr lang="en-US" altLang="cs-CZ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304926"/>
            <a:ext cx="9487625" cy="504031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sz="2200" dirty="0">
                <a:solidFill>
                  <a:schemeClr val="tx2"/>
                </a:solidFill>
              </a:rPr>
              <a:t>NEPLATNOST: </a:t>
            </a:r>
            <a:r>
              <a:rPr lang="cs-CZ" altLang="cs-CZ" sz="2400" b="1" dirty="0"/>
              <a:t>rozsudek Nejvyššího soudu ze dne 30. 3. 2011, </a:t>
            </a:r>
            <a:r>
              <a:rPr lang="cs-CZ" altLang="cs-CZ" sz="2400" b="1" dirty="0" err="1"/>
              <a:t>sp</a:t>
            </a:r>
            <a:r>
              <a:rPr lang="cs-CZ" altLang="cs-CZ" sz="2400" b="1" dirty="0"/>
              <a:t>. zn. 29 </a:t>
            </a:r>
            <a:r>
              <a:rPr lang="cs-CZ" altLang="cs-CZ" sz="2400" b="1" dirty="0" err="1"/>
              <a:t>Cdo</a:t>
            </a:r>
            <a:r>
              <a:rPr lang="cs-CZ" altLang="cs-CZ" sz="2400" b="1" dirty="0"/>
              <a:t> 3361/2010</a:t>
            </a:r>
            <a:endParaRPr lang="cs-CZ" sz="2400" b="1" dirty="0"/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endParaRPr lang="cs-CZ" sz="2200" dirty="0">
              <a:solidFill>
                <a:schemeClr val="tx2"/>
              </a:solidFill>
            </a:endParaRP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sz="2200" dirty="0"/>
              <a:t>Ale: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sz="2200" dirty="0"/>
              <a:t>Vzhledem k umístění obou údajů na směnce a jejich zřetelné vzájemné vazbě (kdy údaje o splatnosti směnky „na viděnou“ a o lhůtě „do 31. prosince 2009“ jsou součástí jedné a téže doložky, přičemž vymezení lhůty navazuje na text určující, že směnka bude splatná při jejím předložení) totiž nelze než dovodit, že smyslem uvedeného zápisu na směnce bylo (v souladu s ustanovením čl. I. § 34 odst. 1 směnečného zákona) prodloužit zákonnou lhůtu k předložení směnky k placení (od udaného dne vystavení směnky) do 31. prosince 2009. </a:t>
            </a:r>
          </a:p>
          <a:p>
            <a:pPr marL="0" indent="0" algn="r">
              <a:spcBef>
                <a:spcPct val="0"/>
              </a:spcBef>
              <a:buClrTx/>
              <a:buNone/>
              <a:defRPr/>
            </a:pPr>
            <a:r>
              <a:rPr lang="cs-CZ" altLang="cs-CZ" sz="1700" b="1" dirty="0"/>
              <a:t>Rozsudek Nejvyššího soudu ze dne </a:t>
            </a:r>
            <a:r>
              <a:rPr lang="cs-CZ" sz="1700" b="1" dirty="0"/>
              <a:t>30. června 2015, </a:t>
            </a:r>
            <a:r>
              <a:rPr lang="cs-CZ" sz="1700" b="1" dirty="0" err="1"/>
              <a:t>sp</a:t>
            </a:r>
            <a:r>
              <a:rPr lang="cs-CZ" sz="1700" b="1" dirty="0"/>
              <a:t>. zn. 29 </a:t>
            </a:r>
            <a:r>
              <a:rPr lang="cs-CZ" sz="1700" b="1" dirty="0" err="1"/>
              <a:t>Cdo</a:t>
            </a:r>
            <a:r>
              <a:rPr lang="cs-CZ" sz="1700" b="1" dirty="0"/>
              <a:t> 894/2013</a:t>
            </a:r>
            <a:endParaRPr lang="cs-CZ" altLang="cs-CZ" sz="1700" b="1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6144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Místo placení</a:t>
            </a:r>
            <a:endParaRPr lang="en-US" altLang="cs-CZ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50449" y="1470660"/>
            <a:ext cx="10822751" cy="50139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dirty="0"/>
              <a:t>K naplnění požadavku určitosti údaje platebního místa přitom postačí, je-li platební místo na směnce vyznačeno alespoň s přesností obce nebo města </a:t>
            </a:r>
          </a:p>
          <a:p>
            <a:pPr marL="0" indent="0" algn="r">
              <a:spcBef>
                <a:spcPct val="0"/>
              </a:spcBef>
              <a:buClrTx/>
              <a:buNone/>
              <a:defRPr/>
            </a:pPr>
            <a:r>
              <a:rPr lang="cs-CZ" altLang="cs-CZ" sz="2400" dirty="0"/>
              <a:t>	</a:t>
            </a:r>
            <a:r>
              <a:rPr lang="cs-CZ" altLang="cs-CZ" sz="2000" b="1" dirty="0"/>
              <a:t>Rozsudek Nejvyššího soudu ze dne 25. 2. 2009, </a:t>
            </a:r>
            <a:r>
              <a:rPr lang="cs-CZ" altLang="cs-CZ" sz="2000" b="1" dirty="0" err="1"/>
              <a:t>sp</a:t>
            </a:r>
            <a:r>
              <a:rPr lang="cs-CZ" altLang="cs-CZ" sz="2000" b="1" dirty="0"/>
              <a:t>. zn. 29 </a:t>
            </a:r>
            <a:r>
              <a:rPr lang="cs-CZ" altLang="cs-CZ" sz="2000" b="1" dirty="0" err="1"/>
              <a:t>Cdo</a:t>
            </a:r>
            <a:r>
              <a:rPr lang="cs-CZ" altLang="cs-CZ" sz="2000" b="1" dirty="0"/>
              <a:t> 3964/2009</a:t>
            </a:r>
          </a:p>
          <a:p>
            <a:pPr marL="0" indent="0" algn="r">
              <a:spcBef>
                <a:spcPct val="0"/>
              </a:spcBef>
              <a:buClrTx/>
              <a:buNone/>
              <a:defRPr/>
            </a:pPr>
            <a:endParaRPr lang="cs-CZ" altLang="cs-CZ" sz="1700" b="1" dirty="0"/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endParaRPr lang="cs-CZ" altLang="cs-CZ" dirty="0"/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dirty="0"/>
              <a:t>Údaj místa, kde má být placeno, musí být na směnce vyznačen způsobem nevzbuzujícím pochybnosti o tom, kde má výstavce směnky vlastní povinnost plnit a majitel směnky právo plnění vyžadovat; </a:t>
            </a:r>
            <a:r>
              <a:rPr lang="cs-CZ" altLang="cs-CZ" b="1" dirty="0"/>
              <a:t>případná odchylka od „úředně zavedeného“ označení platebního místa (obce), nemající za následek vznik takových pochybností, není významná a není důvodem neplatnosti směnky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dirty="0"/>
              <a:t>"Zkratka statutárního města Karlovy Vary ve znění ,K. Vary' je zkratkou ustálenou a je již spíše notorietou.“ </a:t>
            </a:r>
            <a:endParaRPr lang="cs-CZ" sz="2400" dirty="0"/>
          </a:p>
          <a:p>
            <a:pPr marL="0" indent="0" algn="r" fontAlgn="auto">
              <a:spcAft>
                <a:spcPts val="0"/>
              </a:spcAft>
              <a:buNone/>
              <a:defRPr/>
            </a:pPr>
            <a:r>
              <a:rPr lang="pl-PL" sz="2000" b="1" dirty="0"/>
              <a:t>Rozsudek Nejvyššího soudu ze dne 28. 2. 2013, sp. zn. 29 Cdo 3817/2012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35296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Zákonné platební místo</a:t>
            </a:r>
            <a:endParaRPr lang="en-US" altLang="cs-CZ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600200"/>
            <a:ext cx="10299934" cy="4673600"/>
          </a:xfrm>
        </p:spPr>
        <p:txBody>
          <a:bodyPr>
            <a:normAutofit/>
          </a:bodyPr>
          <a:lstStyle/>
          <a:p>
            <a:pPr marL="72000" indent="0" algn="just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Cizí směnka</a:t>
            </a:r>
          </a:p>
          <a:p>
            <a:pPr lvl="1"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Není-li zvláštního údaje, platí, že místo uvedené u jména směnečníkova je místem platebním a zároveň místem směnečníkova bydliště.</a:t>
            </a:r>
          </a:p>
          <a:p>
            <a:pPr lvl="1" algn="just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  <a:p>
            <a:pPr marL="72000" indent="0" algn="just">
              <a:lnSpc>
                <a:spcPct val="90000"/>
              </a:lnSpc>
              <a:buNone/>
              <a:defRPr/>
            </a:pPr>
            <a:r>
              <a:rPr lang="cs-CZ" altLang="cs-CZ" dirty="0"/>
              <a:t>Vlastní směnka</a:t>
            </a:r>
          </a:p>
          <a:p>
            <a:pPr lvl="1"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Není-li zvláštního údaje, platí, že místo vystavení směnky je místem platebním a zároveň místem výstavcova bydliště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092484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004EAEC1AECDD479F0913B1E9074F3F" ma:contentTypeVersion="14" ma:contentTypeDescription="Vytvoří nový dokument" ma:contentTypeScope="" ma:versionID="69b7f9fa35d6a35e56792185313e91e9">
  <xsd:schema xmlns:xsd="http://www.w3.org/2001/XMLSchema" xmlns:xs="http://www.w3.org/2001/XMLSchema" xmlns:p="http://schemas.microsoft.com/office/2006/metadata/properties" xmlns:ns3="ab5b59dc-8ad3-4911-993d-fbbf83e36f6e" xmlns:ns4="ee152243-e15d-4d21-aebe-9aec54bd7914" targetNamespace="http://schemas.microsoft.com/office/2006/metadata/properties" ma:root="true" ma:fieldsID="da2f274051be9a568e90bd6566c90d3e" ns3:_="" ns4:_="">
    <xsd:import namespace="ab5b59dc-8ad3-4911-993d-fbbf83e36f6e"/>
    <xsd:import namespace="ee152243-e15d-4d21-aebe-9aec54bd79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b59dc-8ad3-4911-993d-fbbf83e36f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52243-e15d-4d21-aebe-9aec54bd791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B36717-77EB-4519-B44A-E33C72E1B9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C6159E-ECB8-4844-A610-0CA15031A3D4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ee152243-e15d-4d21-aebe-9aec54bd7914"/>
    <ds:schemaRef ds:uri="ab5b59dc-8ad3-4911-993d-fbbf83e36f6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FACF1DF-7AE9-4688-962D-FCF38FF062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5b59dc-8ad3-4911-993d-fbbf83e36f6e"/>
    <ds:schemaRef ds:uri="ee152243-e15d-4d21-aebe-9aec54bd79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49</TotalTime>
  <Words>2933</Words>
  <Application>Microsoft Office PowerPoint</Application>
  <PresentationFormat>Širokoúhlá obrazovka</PresentationFormat>
  <Paragraphs>263</Paragraphs>
  <Slides>32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Brush Script MT</vt:lpstr>
      <vt:lpstr>Tahoma</vt:lpstr>
      <vt:lpstr>Vladimir Script</vt:lpstr>
      <vt:lpstr>Wingdings</vt:lpstr>
      <vt:lpstr>Wingdings 3</vt:lpstr>
      <vt:lpstr>Prezentace_MU_CZ</vt:lpstr>
      <vt:lpstr> Prezentace směnky Protestace Postih   </vt:lpstr>
      <vt:lpstr>Manipulace se směnkou vlastní</vt:lpstr>
      <vt:lpstr>Manipulace se směnkou cizí</vt:lpstr>
      <vt:lpstr>Opakování: pozice výstavce vlastní směnky a směnečníka (trasáta)</vt:lpstr>
      <vt:lpstr>Postavení výstavce cizí směnky (trasanta)</vt:lpstr>
      <vt:lpstr>Opakování: Splatnost</vt:lpstr>
      <vt:lpstr>Lhůta „do…“</vt:lpstr>
      <vt:lpstr>Místo placení</vt:lpstr>
      <vt:lpstr>Zákonné platební místo</vt:lpstr>
      <vt:lpstr>Neurčitost místa?</vt:lpstr>
      <vt:lpstr>Směnky lokalizované k věřiteli</vt:lpstr>
      <vt:lpstr>Více provozoven</vt:lpstr>
      <vt:lpstr>Význam prezentace a protestace</vt:lpstr>
      <vt:lpstr>Vyšší moc ve směnečném právu</vt:lpstr>
      <vt:lpstr>Paliativum v důkazním postavení dlužníka?</vt:lpstr>
      <vt:lpstr>Prezentace k přijetí</vt:lpstr>
      <vt:lpstr>Placení směnky před splatností a liberační účinky platby neoprávněnému</vt:lpstr>
      <vt:lpstr>Placení směnky</vt:lpstr>
      <vt:lpstr>Prezentace k placení - průběh</vt:lpstr>
      <vt:lpstr>Placení směnky na cizí měnu</vt:lpstr>
      <vt:lpstr>Protestace</vt:lpstr>
      <vt:lpstr>Musí být tato směnka protestována?</vt:lpstr>
      <vt:lpstr>Musí být tato směnka protestována?</vt:lpstr>
      <vt:lpstr>Protestace – obsah protestní listiny (§ 80)</vt:lpstr>
      <vt:lpstr>Protestační doložka</vt:lpstr>
      <vt:lpstr>Postih</vt:lpstr>
      <vt:lpstr>Postih regulérní a skákavý</vt:lpstr>
      <vt:lpstr>Příklad regulérního a skákavého postihu</vt:lpstr>
      <vt:lpstr>Postižní práva</vt:lpstr>
      <vt:lpstr>Potvrzený účet a škrtnutí rubopisů</vt:lpstr>
      <vt:lpstr>Postižní práva v dalších stupních</vt:lpstr>
      <vt:lpstr>Shrnutí přednášky na příkladu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Kotásek</dc:creator>
  <cp:lastModifiedBy>Josef Kotásek</cp:lastModifiedBy>
  <cp:revision>16</cp:revision>
  <cp:lastPrinted>1601-01-01T00:00:00Z</cp:lastPrinted>
  <dcterms:created xsi:type="dcterms:W3CDTF">2019-10-11T08:57:52Z</dcterms:created>
  <dcterms:modified xsi:type="dcterms:W3CDTF">2024-10-22T08:18:56Z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0x010100D004EAEC1AECDD479F0913B1E9074F3F</vt:lpwstr>
  </property>
</Properties>
</file>