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3"/>
  </p:notesMasterIdLst>
  <p:handoutMasterIdLst>
    <p:handoutMasterId r:id="rId34"/>
  </p:handoutMasterIdLst>
  <p:sldIdLst>
    <p:sldId id="256" r:id="rId5"/>
    <p:sldId id="259" r:id="rId6"/>
    <p:sldId id="261" r:id="rId7"/>
    <p:sldId id="288" r:id="rId8"/>
    <p:sldId id="262" r:id="rId9"/>
    <p:sldId id="285" r:id="rId10"/>
    <p:sldId id="263" r:id="rId11"/>
    <p:sldId id="264" r:id="rId12"/>
    <p:sldId id="265" r:id="rId13"/>
    <p:sldId id="266" r:id="rId14"/>
    <p:sldId id="286" r:id="rId15"/>
    <p:sldId id="267" r:id="rId16"/>
    <p:sldId id="268" r:id="rId17"/>
    <p:sldId id="269" r:id="rId18"/>
    <p:sldId id="270" r:id="rId19"/>
    <p:sldId id="287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1" r:id="rId30"/>
    <p:sldId id="282" r:id="rId31"/>
    <p:sldId id="284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6968D1-EBA8-4375-80B2-C70166D45DC5}" v="3" dt="2024-11-06T08:51:10.9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1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 Kotásek" userId="af1b1a0a-66db-46ae-a887-124d9f3572d3" providerId="ADAL" clId="{B56968D1-EBA8-4375-80B2-C70166D45DC5}"/>
    <pc:docChg chg="custSel addSld modSld">
      <pc:chgData name="Josef Kotásek" userId="af1b1a0a-66db-46ae-a887-124d9f3572d3" providerId="ADAL" clId="{B56968D1-EBA8-4375-80B2-C70166D45DC5}" dt="2024-11-06T08:57:17.650" v="855" actId="20577"/>
      <pc:docMkLst>
        <pc:docMk/>
      </pc:docMkLst>
      <pc:sldChg chg="modSp mod">
        <pc:chgData name="Josef Kotásek" userId="af1b1a0a-66db-46ae-a887-124d9f3572d3" providerId="ADAL" clId="{B56968D1-EBA8-4375-80B2-C70166D45DC5}" dt="2024-11-06T06:45:49.899" v="2" actId="20577"/>
        <pc:sldMkLst>
          <pc:docMk/>
          <pc:sldMk cId="4109268165" sldId="259"/>
        </pc:sldMkLst>
        <pc:spChg chg="mod">
          <ac:chgData name="Josef Kotásek" userId="af1b1a0a-66db-46ae-a887-124d9f3572d3" providerId="ADAL" clId="{B56968D1-EBA8-4375-80B2-C70166D45DC5}" dt="2024-11-06T06:45:49.899" v="2" actId="20577"/>
          <ac:spMkLst>
            <pc:docMk/>
            <pc:sldMk cId="4109268165" sldId="259"/>
            <ac:spMk id="15363" creationId="{00000000-0000-0000-0000-000000000000}"/>
          </ac:spMkLst>
        </pc:spChg>
      </pc:sldChg>
      <pc:sldChg chg="modSp mod">
        <pc:chgData name="Josef Kotásek" userId="af1b1a0a-66db-46ae-a887-124d9f3572d3" providerId="ADAL" clId="{B56968D1-EBA8-4375-80B2-C70166D45DC5}" dt="2024-11-06T06:46:08.283" v="4" actId="14100"/>
        <pc:sldMkLst>
          <pc:docMk/>
          <pc:sldMk cId="1518752233" sldId="261"/>
        </pc:sldMkLst>
        <pc:spChg chg="mod">
          <ac:chgData name="Josef Kotásek" userId="af1b1a0a-66db-46ae-a887-124d9f3572d3" providerId="ADAL" clId="{B56968D1-EBA8-4375-80B2-C70166D45DC5}" dt="2024-11-06T06:46:08.283" v="4" actId="14100"/>
          <ac:spMkLst>
            <pc:docMk/>
            <pc:sldMk cId="1518752233" sldId="261"/>
            <ac:spMk id="10244" creationId="{00000000-0000-0000-0000-000000000000}"/>
          </ac:spMkLst>
        </pc:spChg>
      </pc:sldChg>
      <pc:sldChg chg="modSp mod">
        <pc:chgData name="Josef Kotásek" userId="af1b1a0a-66db-46ae-a887-124d9f3572d3" providerId="ADAL" clId="{B56968D1-EBA8-4375-80B2-C70166D45DC5}" dt="2024-11-06T08:48:34.963" v="447" actId="20577"/>
        <pc:sldMkLst>
          <pc:docMk/>
          <pc:sldMk cId="2079989848" sldId="264"/>
        </pc:sldMkLst>
        <pc:spChg chg="mod">
          <ac:chgData name="Josef Kotásek" userId="af1b1a0a-66db-46ae-a887-124d9f3572d3" providerId="ADAL" clId="{B56968D1-EBA8-4375-80B2-C70166D45DC5}" dt="2024-11-06T08:48:34.963" v="447" actId="20577"/>
          <ac:spMkLst>
            <pc:docMk/>
            <pc:sldMk cId="2079989848" sldId="264"/>
            <ac:spMk id="25603" creationId="{00000000-0000-0000-0000-000000000000}"/>
          </ac:spMkLst>
        </pc:spChg>
      </pc:sldChg>
      <pc:sldChg chg="modSp mod">
        <pc:chgData name="Josef Kotásek" userId="af1b1a0a-66db-46ae-a887-124d9f3572d3" providerId="ADAL" clId="{B56968D1-EBA8-4375-80B2-C70166D45DC5}" dt="2024-11-06T06:47:25.341" v="31" actId="20577"/>
        <pc:sldMkLst>
          <pc:docMk/>
          <pc:sldMk cId="1457679432" sldId="265"/>
        </pc:sldMkLst>
        <pc:spChg chg="mod">
          <ac:chgData name="Josef Kotásek" userId="af1b1a0a-66db-46ae-a887-124d9f3572d3" providerId="ADAL" clId="{B56968D1-EBA8-4375-80B2-C70166D45DC5}" dt="2024-11-06T06:47:25.341" v="31" actId="20577"/>
          <ac:spMkLst>
            <pc:docMk/>
            <pc:sldMk cId="1457679432" sldId="265"/>
            <ac:spMk id="27651" creationId="{00000000-0000-0000-0000-000000000000}"/>
          </ac:spMkLst>
        </pc:spChg>
      </pc:sldChg>
      <pc:sldChg chg="modSp mod">
        <pc:chgData name="Josef Kotásek" userId="af1b1a0a-66db-46ae-a887-124d9f3572d3" providerId="ADAL" clId="{B56968D1-EBA8-4375-80B2-C70166D45DC5}" dt="2024-11-06T06:54:39.738" v="193" actId="20577"/>
        <pc:sldMkLst>
          <pc:docMk/>
          <pc:sldMk cId="1324958225" sldId="270"/>
        </pc:sldMkLst>
        <pc:spChg chg="mod">
          <ac:chgData name="Josef Kotásek" userId="af1b1a0a-66db-46ae-a887-124d9f3572d3" providerId="ADAL" clId="{B56968D1-EBA8-4375-80B2-C70166D45DC5}" dt="2024-11-06T06:52:36.662" v="136" actId="20577"/>
          <ac:spMkLst>
            <pc:docMk/>
            <pc:sldMk cId="1324958225" sldId="270"/>
            <ac:spMk id="37890" creationId="{00000000-0000-0000-0000-000000000000}"/>
          </ac:spMkLst>
        </pc:spChg>
        <pc:spChg chg="mod">
          <ac:chgData name="Josef Kotásek" userId="af1b1a0a-66db-46ae-a887-124d9f3572d3" providerId="ADAL" clId="{B56968D1-EBA8-4375-80B2-C70166D45DC5}" dt="2024-11-06T06:54:39.738" v="193" actId="20577"/>
          <ac:spMkLst>
            <pc:docMk/>
            <pc:sldMk cId="1324958225" sldId="270"/>
            <ac:spMk id="37891" creationId="{00000000-0000-0000-0000-000000000000}"/>
          </ac:spMkLst>
        </pc:spChg>
      </pc:sldChg>
      <pc:sldChg chg="modSp mod">
        <pc:chgData name="Josef Kotásek" userId="af1b1a0a-66db-46ae-a887-124d9f3572d3" providerId="ADAL" clId="{B56968D1-EBA8-4375-80B2-C70166D45DC5}" dt="2024-11-06T06:57:35.866" v="226" actId="27636"/>
        <pc:sldMkLst>
          <pc:docMk/>
          <pc:sldMk cId="3223728844" sldId="278"/>
        </pc:sldMkLst>
        <pc:spChg chg="mod">
          <ac:chgData name="Josef Kotásek" userId="af1b1a0a-66db-46ae-a887-124d9f3572d3" providerId="ADAL" clId="{B56968D1-EBA8-4375-80B2-C70166D45DC5}" dt="2024-11-06T06:57:35.866" v="226" actId="27636"/>
          <ac:spMkLst>
            <pc:docMk/>
            <pc:sldMk cId="3223728844" sldId="278"/>
            <ac:spMk id="13315" creationId="{00000000-0000-0000-0000-000000000000}"/>
          </ac:spMkLst>
        </pc:spChg>
      </pc:sldChg>
      <pc:sldChg chg="modSp mod">
        <pc:chgData name="Josef Kotásek" userId="af1b1a0a-66db-46ae-a887-124d9f3572d3" providerId="ADAL" clId="{B56968D1-EBA8-4375-80B2-C70166D45DC5}" dt="2024-11-06T06:57:52.737" v="227" actId="948"/>
        <pc:sldMkLst>
          <pc:docMk/>
          <pc:sldMk cId="1001638056" sldId="281"/>
        </pc:sldMkLst>
        <pc:spChg chg="mod">
          <ac:chgData name="Josef Kotásek" userId="af1b1a0a-66db-46ae-a887-124d9f3572d3" providerId="ADAL" clId="{B56968D1-EBA8-4375-80B2-C70166D45DC5}" dt="2024-11-06T06:57:52.737" v="227" actId="948"/>
          <ac:spMkLst>
            <pc:docMk/>
            <pc:sldMk cId="1001638056" sldId="281"/>
            <ac:spMk id="58371" creationId="{00000000-0000-0000-0000-000000000000}"/>
          </ac:spMkLst>
        </pc:spChg>
      </pc:sldChg>
      <pc:sldChg chg="modSp mod">
        <pc:chgData name="Josef Kotásek" userId="af1b1a0a-66db-46ae-a887-124d9f3572d3" providerId="ADAL" clId="{B56968D1-EBA8-4375-80B2-C70166D45DC5}" dt="2024-11-06T06:58:08.240" v="229" actId="14100"/>
        <pc:sldMkLst>
          <pc:docMk/>
          <pc:sldMk cId="405528663" sldId="282"/>
        </pc:sldMkLst>
        <pc:spChg chg="mod">
          <ac:chgData name="Josef Kotásek" userId="af1b1a0a-66db-46ae-a887-124d9f3572d3" providerId="ADAL" clId="{B56968D1-EBA8-4375-80B2-C70166D45DC5}" dt="2024-11-06T06:58:08.240" v="229" actId="14100"/>
          <ac:spMkLst>
            <pc:docMk/>
            <pc:sldMk cId="405528663" sldId="282"/>
            <ac:spMk id="60419" creationId="{00000000-0000-0000-0000-000000000000}"/>
          </ac:spMkLst>
        </pc:spChg>
      </pc:sldChg>
      <pc:sldChg chg="modSp mod">
        <pc:chgData name="Josef Kotásek" userId="af1b1a0a-66db-46ae-a887-124d9f3572d3" providerId="ADAL" clId="{B56968D1-EBA8-4375-80B2-C70166D45DC5}" dt="2024-11-06T08:46:46.738" v="396" actId="20577"/>
        <pc:sldMkLst>
          <pc:docMk/>
          <pc:sldMk cId="463388207" sldId="284"/>
        </pc:sldMkLst>
        <pc:spChg chg="mod">
          <ac:chgData name="Josef Kotásek" userId="af1b1a0a-66db-46ae-a887-124d9f3572d3" providerId="ADAL" clId="{B56968D1-EBA8-4375-80B2-C70166D45DC5}" dt="2024-11-06T08:45:27.051" v="369" actId="14100"/>
          <ac:spMkLst>
            <pc:docMk/>
            <pc:sldMk cId="463388207" sldId="284"/>
            <ac:spMk id="64514" creationId="{00000000-0000-0000-0000-000000000000}"/>
          </ac:spMkLst>
        </pc:spChg>
        <pc:spChg chg="mod">
          <ac:chgData name="Josef Kotásek" userId="af1b1a0a-66db-46ae-a887-124d9f3572d3" providerId="ADAL" clId="{B56968D1-EBA8-4375-80B2-C70166D45DC5}" dt="2024-11-06T08:46:46.738" v="396" actId="20577"/>
          <ac:spMkLst>
            <pc:docMk/>
            <pc:sldMk cId="463388207" sldId="284"/>
            <ac:spMk id="64515" creationId="{00000000-0000-0000-0000-000000000000}"/>
          </ac:spMkLst>
        </pc:spChg>
      </pc:sldChg>
      <pc:sldChg chg="modSp mod">
        <pc:chgData name="Josef Kotásek" userId="af1b1a0a-66db-46ae-a887-124d9f3572d3" providerId="ADAL" clId="{B56968D1-EBA8-4375-80B2-C70166D45DC5}" dt="2024-11-06T06:46:47.289" v="26" actId="20577"/>
        <pc:sldMkLst>
          <pc:docMk/>
          <pc:sldMk cId="4034866518" sldId="285"/>
        </pc:sldMkLst>
        <pc:spChg chg="mod">
          <ac:chgData name="Josef Kotásek" userId="af1b1a0a-66db-46ae-a887-124d9f3572d3" providerId="ADAL" clId="{B56968D1-EBA8-4375-80B2-C70166D45DC5}" dt="2024-11-06T06:46:47.289" v="26" actId="20577"/>
          <ac:spMkLst>
            <pc:docMk/>
            <pc:sldMk cId="4034866518" sldId="285"/>
            <ac:spMk id="21508" creationId="{00000000-0000-0000-0000-000000000000}"/>
          </ac:spMkLst>
        </pc:spChg>
      </pc:sldChg>
      <pc:sldChg chg="modSp add mod">
        <pc:chgData name="Josef Kotásek" userId="af1b1a0a-66db-46ae-a887-124d9f3572d3" providerId="ADAL" clId="{B56968D1-EBA8-4375-80B2-C70166D45DC5}" dt="2024-11-06T06:52:03.326" v="128" actId="20577"/>
        <pc:sldMkLst>
          <pc:docMk/>
          <pc:sldMk cId="715257672" sldId="286"/>
        </pc:sldMkLst>
        <pc:spChg chg="mod">
          <ac:chgData name="Josef Kotásek" userId="af1b1a0a-66db-46ae-a887-124d9f3572d3" providerId="ADAL" clId="{B56968D1-EBA8-4375-80B2-C70166D45DC5}" dt="2024-11-06T06:50:44.354" v="118" actId="20577"/>
          <ac:spMkLst>
            <pc:docMk/>
            <pc:sldMk cId="715257672" sldId="286"/>
            <ac:spMk id="29698" creationId="{90CD9130-7B8D-5951-1EE4-610ED66A7109}"/>
          </ac:spMkLst>
        </pc:spChg>
        <pc:spChg chg="mod">
          <ac:chgData name="Josef Kotásek" userId="af1b1a0a-66db-46ae-a887-124d9f3572d3" providerId="ADAL" clId="{B56968D1-EBA8-4375-80B2-C70166D45DC5}" dt="2024-11-06T06:52:03.326" v="128" actId="20577"/>
          <ac:spMkLst>
            <pc:docMk/>
            <pc:sldMk cId="715257672" sldId="286"/>
            <ac:spMk id="29699" creationId="{19E1F746-459B-4060-D0C9-A5F813E9E048}"/>
          </ac:spMkLst>
        </pc:spChg>
      </pc:sldChg>
      <pc:sldChg chg="modSp add mod">
        <pc:chgData name="Josef Kotásek" userId="af1b1a0a-66db-46ae-a887-124d9f3572d3" providerId="ADAL" clId="{B56968D1-EBA8-4375-80B2-C70166D45DC5}" dt="2024-11-06T06:55:37.007" v="224" actId="20577"/>
        <pc:sldMkLst>
          <pc:docMk/>
          <pc:sldMk cId="2959270432" sldId="287"/>
        </pc:sldMkLst>
        <pc:spChg chg="mod">
          <ac:chgData name="Josef Kotásek" userId="af1b1a0a-66db-46ae-a887-124d9f3572d3" providerId="ADAL" clId="{B56968D1-EBA8-4375-80B2-C70166D45DC5}" dt="2024-11-06T06:55:37.007" v="224" actId="20577"/>
          <ac:spMkLst>
            <pc:docMk/>
            <pc:sldMk cId="2959270432" sldId="287"/>
            <ac:spMk id="37890" creationId="{6F386B7F-3650-2E1F-3965-490622D551D9}"/>
          </ac:spMkLst>
        </pc:spChg>
        <pc:spChg chg="mod">
          <ac:chgData name="Josef Kotásek" userId="af1b1a0a-66db-46ae-a887-124d9f3572d3" providerId="ADAL" clId="{B56968D1-EBA8-4375-80B2-C70166D45DC5}" dt="2024-11-06T06:55:13.660" v="209" actId="5793"/>
          <ac:spMkLst>
            <pc:docMk/>
            <pc:sldMk cId="2959270432" sldId="287"/>
            <ac:spMk id="37891" creationId="{C063CADC-4E30-3546-2194-13D9A366A582}"/>
          </ac:spMkLst>
        </pc:spChg>
      </pc:sldChg>
      <pc:sldChg chg="modSp add mod">
        <pc:chgData name="Josef Kotásek" userId="af1b1a0a-66db-46ae-a887-124d9f3572d3" providerId="ADAL" clId="{B56968D1-EBA8-4375-80B2-C70166D45DC5}" dt="2024-11-06T08:57:17.650" v="855" actId="20577"/>
        <pc:sldMkLst>
          <pc:docMk/>
          <pc:sldMk cId="2101763950" sldId="288"/>
        </pc:sldMkLst>
        <pc:spChg chg="mod">
          <ac:chgData name="Josef Kotásek" userId="af1b1a0a-66db-46ae-a887-124d9f3572d3" providerId="ADAL" clId="{B56968D1-EBA8-4375-80B2-C70166D45DC5}" dt="2024-11-06T08:57:17.650" v="855" actId="20577"/>
          <ac:spMkLst>
            <pc:docMk/>
            <pc:sldMk cId="2101763950" sldId="288"/>
            <ac:spMk id="10244" creationId="{BB995097-550E-026C-A409-E8135C9C7D03}"/>
          </ac:spMkLst>
        </pc:spChg>
        <pc:spChg chg="mod">
          <ac:chgData name="Josef Kotásek" userId="af1b1a0a-66db-46ae-a887-124d9f3572d3" providerId="ADAL" clId="{B56968D1-EBA8-4375-80B2-C70166D45DC5}" dt="2024-11-06T08:51:16.773" v="463" actId="20577"/>
          <ac:spMkLst>
            <pc:docMk/>
            <pc:sldMk cId="2101763950" sldId="288"/>
            <ac:spMk id="19458" creationId="{56A23354-B18D-964C-A323-994C01A3AF9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135B5B-3A10-4DFF-84B2-E056A47F3066}" type="slidenum">
              <a:rPr lang="en-US" altLang="cs-CZ" smtClean="0"/>
              <a:pPr>
                <a:spcBef>
                  <a:spcPct val="0"/>
                </a:spcBef>
              </a:pPr>
              <a:t>2</a:t>
            </a:fld>
            <a:endParaRPr lang="en-US" altLang="cs-CZ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646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E5AA28-733C-94CD-6780-BD6E6800F3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56D62B09-6C38-A921-89D6-234FA8E88F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7EF056-6F1E-43AD-A883-B240BBB3AA24}" type="slidenum">
              <a:rPr lang="en-US" altLang="cs-CZ" smtClean="0"/>
              <a:pPr/>
              <a:t>11</a:t>
            </a:fld>
            <a:endParaRPr lang="en-US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C789A58-A3A0-9704-AAAD-440B51603B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DC7FCE67-FB77-428C-B8B8-505A442F2B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300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035F5A-A808-43A4-A18D-BC0421846148}" type="slidenum">
              <a:rPr lang="en-US" altLang="cs-CZ" smtClean="0"/>
              <a:pPr/>
              <a:t>12</a:t>
            </a:fld>
            <a:endParaRPr lang="en-US" altLang="cs-CZ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11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97D763-F10C-4BB6-B2F9-C04FBD11576E}" type="slidenum">
              <a:rPr lang="en-US" altLang="cs-CZ" smtClean="0"/>
              <a:pPr/>
              <a:t>13</a:t>
            </a:fld>
            <a:endParaRPr lang="en-US" altLang="cs-CZ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1879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E9D00CF-8142-4F3B-B1AE-0CA1DB697B40}" type="slidenum">
              <a:rPr lang="en-US" altLang="cs-CZ" smtClean="0"/>
              <a:pPr/>
              <a:t>14</a:t>
            </a:fld>
            <a:endParaRPr lang="en-US" altLang="cs-CZ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317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877877-C86A-4D3C-801D-E8C34590BB47}" type="slidenum">
              <a:rPr lang="en-US" altLang="cs-CZ" smtClean="0">
                <a:solidFill>
                  <a:srgbClr val="000000"/>
                </a:solidFill>
              </a:rPr>
              <a:pPr/>
              <a:t>17</a:t>
            </a:fld>
            <a:endParaRPr lang="en-US" altLang="cs-CZ">
              <a:solidFill>
                <a:srgbClr val="000000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6125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B809AC-9477-45A4-8791-9C00E49E2383}" type="slidenum">
              <a:rPr lang="en-US" altLang="cs-CZ" smtClean="0"/>
              <a:pPr/>
              <a:t>18</a:t>
            </a:fld>
            <a:endParaRPr lang="en-US" altLang="cs-CZ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7616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EE0A009-6CC2-41A8-85B8-775CCF7C4928}" type="slidenum">
              <a:rPr lang="en-US" altLang="cs-CZ" smtClean="0"/>
              <a:pPr/>
              <a:t>20</a:t>
            </a:fld>
            <a:endParaRPr lang="en-US" altLang="cs-CZ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3839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9618A0-A8BF-4F91-9B04-C059D31D1FBE}" type="slidenum">
              <a:rPr lang="en-US" altLang="cs-CZ" smtClean="0"/>
              <a:pPr/>
              <a:t>21</a:t>
            </a:fld>
            <a:endParaRPr lang="en-US" altLang="cs-CZ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2516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320B38-9080-45F1-ACBE-36DD8ED2770E}" type="slidenum">
              <a:rPr lang="en-US" altLang="cs-CZ" smtClean="0"/>
              <a:pPr/>
              <a:t>22</a:t>
            </a:fld>
            <a:endParaRPr lang="en-US" altLang="cs-CZ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172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3E908E-0041-4FC9-B69B-7144E88068E6}" type="slidenum">
              <a:rPr lang="en-US" altLang="cs-CZ" smtClean="0"/>
              <a:pPr/>
              <a:t>23</a:t>
            </a:fld>
            <a:endParaRPr lang="en-US" altLang="cs-CZ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755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93CCAE-17D5-423B-89A6-F35D6B400F9B}" type="slidenum">
              <a:rPr lang="en-US" altLang="cs-CZ" smtClean="0"/>
              <a:pPr/>
              <a:t>3</a:t>
            </a:fld>
            <a:endParaRPr lang="en-US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71612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B108FF-64F0-49A0-8C1F-AFBD80EDA22E}" type="slidenum">
              <a:rPr lang="en-US" altLang="cs-CZ" smtClean="0"/>
              <a:pPr/>
              <a:t>24</a:t>
            </a:fld>
            <a:endParaRPr lang="en-US" altLang="cs-CZ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5578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5A93AE-B833-4725-8BB7-386E97D1ECCF}" type="slidenum">
              <a:rPr lang="en-US" altLang="cs-CZ" smtClean="0"/>
              <a:pPr/>
              <a:t>25</a:t>
            </a:fld>
            <a:endParaRPr lang="en-US" altLang="cs-CZ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5983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6AC10C-AF70-4E73-90D0-2A98705D27C5}" type="slidenum">
              <a:rPr lang="en-US" altLang="cs-CZ" smtClean="0"/>
              <a:pPr/>
              <a:t>26</a:t>
            </a:fld>
            <a:endParaRPr lang="en-US" altLang="cs-CZ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3114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542F72-E581-42EA-B7A2-B192E48A4120}" type="slidenum">
              <a:rPr lang="en-US" altLang="cs-CZ" smtClean="0"/>
              <a:pPr/>
              <a:t>27</a:t>
            </a:fld>
            <a:endParaRPr lang="en-US" altLang="cs-CZ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0350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08512C-C357-4F63-A8F3-24E3E93AD7AB}" type="slidenum">
              <a:rPr lang="en-US" altLang="cs-CZ" smtClean="0"/>
              <a:pPr/>
              <a:t>28</a:t>
            </a:fld>
            <a:endParaRPr lang="en-US" altLang="cs-CZ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63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39117-B36D-8E1B-B3F7-024F003CC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1363B238-524F-F6AD-6026-E53BAABF74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93CCAE-17D5-423B-89A6-F35D6B400F9B}" type="slidenum">
              <a:rPr lang="en-US" altLang="cs-CZ" smtClean="0"/>
              <a:pPr/>
              <a:t>4</a:t>
            </a:fld>
            <a:endParaRPr lang="en-US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E91AA4E-06E0-7B84-9E91-B70243CD67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DC152A24-0E23-9E83-FD5D-32CF39A5D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291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30CE9-DBEF-4EA7-AE1C-1D79EBFF0C3A}" type="slidenum">
              <a:rPr lang="en-US" altLang="cs-CZ" smtClean="0"/>
              <a:pPr/>
              <a:t>5</a:t>
            </a:fld>
            <a:endParaRPr lang="en-US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677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D30CE9-DBEF-4EA7-AE1C-1D79EBFF0C3A}" type="slidenum">
              <a:rPr lang="en-US" altLang="cs-CZ" smtClean="0"/>
              <a:pPr/>
              <a:t>6</a:t>
            </a:fld>
            <a:endParaRPr lang="en-US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503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76EA54-6339-48E1-801B-073B14146F58}" type="slidenum">
              <a:rPr lang="en-US" altLang="cs-CZ" smtClean="0"/>
              <a:pPr/>
              <a:t>7</a:t>
            </a:fld>
            <a:endParaRPr lang="en-US" alt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862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95AD4E-CF20-465E-BCF5-4BD1151C4CE1}" type="slidenum">
              <a:rPr lang="en-US" altLang="cs-CZ" smtClean="0"/>
              <a:pPr/>
              <a:t>8</a:t>
            </a:fld>
            <a:endParaRPr lang="en-US" alt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192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98D4A2-A470-48E3-9255-6BFE2A3D0C6E}" type="slidenum">
              <a:rPr lang="en-US" altLang="cs-CZ" smtClean="0"/>
              <a:pPr/>
              <a:t>9</a:t>
            </a:fld>
            <a:endParaRPr lang="en-US" alt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14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7EF056-6F1E-43AD-A883-B240BBB3AA24}" type="slidenum">
              <a:rPr lang="en-US" altLang="cs-CZ" smtClean="0"/>
              <a:pPr/>
              <a:t>10</a:t>
            </a:fld>
            <a:endParaRPr lang="en-US" alt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63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Katedra obchodního práva / Přednáška z Práva cenných papírů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Převody cenných papírů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Josef Kotásek</a:t>
            </a:r>
          </a:p>
        </p:txBody>
      </p:sp>
    </p:spTree>
    <p:extLst>
      <p:ext uri="{BB962C8B-B14F-4D97-AF65-F5344CB8AC3E}">
        <p14:creationId xmlns:p14="http://schemas.microsoft.com/office/powerpoint/2010/main" val="340333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Ukázka rubopisu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81200" y="1634836"/>
            <a:ext cx="6332220" cy="3851564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just">
              <a:buNone/>
              <a:defRPr/>
            </a:pPr>
            <a:endParaRPr lang="cs-CZ" altLang="cs-CZ" u="sng" dirty="0"/>
          </a:p>
          <a:p>
            <a:pPr marL="0" indent="0" algn="just">
              <a:buNone/>
              <a:defRPr/>
            </a:pPr>
            <a:r>
              <a:rPr lang="cs-CZ" altLang="cs-CZ" u="sng" dirty="0"/>
              <a:t>Za mě na řad panu Karlovi Novému</a:t>
            </a:r>
          </a:p>
          <a:p>
            <a:pPr marL="1143000" lvl="4" algn="just">
              <a:defRPr/>
            </a:pPr>
            <a:r>
              <a:rPr lang="cs-CZ" altLang="cs-CZ" dirty="0"/>
              <a:t> 				</a:t>
            </a:r>
          </a:p>
          <a:p>
            <a:pPr marL="1143000" lvl="4" algn="just">
              <a:defRPr/>
            </a:pPr>
            <a:r>
              <a:rPr lang="cs-CZ" altLang="cs-CZ" dirty="0">
                <a:latin typeface="Brush Script MT" panose="03060802040406070304" pitchFamily="66" charset="0"/>
              </a:rPr>
              <a:t>				</a:t>
            </a:r>
            <a:r>
              <a:rPr lang="cs-CZ" altLang="cs-CZ" sz="1800" u="sng" dirty="0">
                <a:latin typeface="Brush Script MT" panose="03060802040406070304" pitchFamily="66" charset="0"/>
              </a:rPr>
              <a:t>Pavel Starý</a:t>
            </a:r>
            <a:endParaRPr lang="cs-CZ" altLang="cs-CZ" sz="1800" dirty="0">
              <a:latin typeface="Brush Script MT" panose="03060802040406070304" pitchFamily="66" charset="0"/>
            </a:endParaRPr>
          </a:p>
          <a:p>
            <a:pPr algn="just" eaLnBrk="1" hangingPunct="1">
              <a:buFontTx/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algn="just" eaLnBrk="1" hangingPunct="1">
              <a:buFontTx/>
              <a:buNone/>
              <a:defRPr/>
            </a:pPr>
            <a:r>
              <a:rPr lang="cs-CZ" altLang="cs-CZ" i="1" dirty="0"/>
              <a:t>	</a:t>
            </a: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570305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F49AD2-16FD-76B5-D00B-5FC481F8B0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0CD9130-7B8D-5951-1EE4-610ED66A7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Rubopisy na akciích a kmenových listech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9E1F746-459B-4060-D0C9-A5F813E9E04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609600" y="1634836"/>
            <a:ext cx="10454640" cy="3851564"/>
          </a:xfrm>
          <a:ln>
            <a:solidFill>
              <a:schemeClr val="tx1"/>
            </a:solidFill>
          </a:ln>
        </p:spPr>
        <p:txBody>
          <a:bodyPr/>
          <a:lstStyle/>
          <a:p>
            <a:pPr algn="just"/>
            <a:r>
              <a:rPr lang="cs-CZ" b="1" i="0" dirty="0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§ 269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Akcie na jméno se převádí rubopisem, v němž se uvede jednoznačná identifikace nabyvatele.</a:t>
            </a:r>
          </a:p>
          <a:p>
            <a:pPr algn="just"/>
            <a:r>
              <a:rPr lang="cs-CZ" b="1" i="0" dirty="0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§ 210</a:t>
            </a:r>
          </a:p>
          <a:p>
            <a:pPr algn="just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Je-li podíl společníka představován kmenovým listem, uvede se v rubopise jednoznačná identifikace nabyvatele.</a:t>
            </a:r>
          </a:p>
          <a:p>
            <a:pPr algn="just" eaLnBrk="1" hangingPunct="1">
              <a:buFontTx/>
              <a:buNone/>
              <a:defRPr/>
            </a:pP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715257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49580"/>
            <a:ext cx="10753200" cy="393382"/>
          </a:xfrm>
        </p:spPr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Účinky rubopisu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36320" y="1233488"/>
            <a:ext cx="9415780" cy="4781550"/>
          </a:xfrm>
        </p:spPr>
        <p:txBody>
          <a:bodyPr/>
          <a:lstStyle/>
          <a:p>
            <a:pPr algn="just" eaLnBrk="1" hangingPunct="1"/>
            <a:r>
              <a:rPr lang="cs-CZ" altLang="cs-CZ" b="1" dirty="0"/>
              <a:t>Převodní</a:t>
            </a:r>
            <a:r>
              <a:rPr lang="cs-CZ" altLang="cs-CZ" dirty="0"/>
              <a:t> (§ 14)</a:t>
            </a:r>
          </a:p>
          <a:p>
            <a:pPr algn="just" eaLnBrk="1" hangingPunct="1"/>
            <a:endParaRPr lang="cs-CZ" altLang="cs-CZ" b="1" dirty="0"/>
          </a:p>
          <a:p>
            <a:pPr algn="just" eaLnBrk="1" hangingPunct="1"/>
            <a:r>
              <a:rPr lang="cs-CZ" altLang="cs-CZ" b="1" dirty="0"/>
              <a:t>Legitimační</a:t>
            </a:r>
            <a:r>
              <a:rPr lang="cs-CZ" altLang="cs-CZ" dirty="0"/>
              <a:t> (§16)</a:t>
            </a:r>
          </a:p>
          <a:p>
            <a:pPr algn="just" eaLnBrk="1" hangingPunct="1"/>
            <a:endParaRPr lang="cs-CZ" altLang="cs-CZ" b="1" dirty="0"/>
          </a:p>
          <a:p>
            <a:pPr algn="just" eaLnBrk="1" hangingPunct="1"/>
            <a:r>
              <a:rPr lang="cs-CZ" altLang="cs-CZ" b="1" dirty="0"/>
              <a:t>Záruční</a:t>
            </a:r>
            <a:r>
              <a:rPr lang="cs-CZ" altLang="cs-CZ" dirty="0"/>
              <a:t> (§ 15)</a:t>
            </a:r>
          </a:p>
          <a:p>
            <a:pPr algn="just" eaLnBrk="1" hangingPunct="1"/>
            <a:endParaRPr lang="cs-CZ" altLang="cs-CZ" dirty="0"/>
          </a:p>
          <a:p>
            <a:pPr algn="just" eaLnBrk="1" hangingPunct="1"/>
            <a:r>
              <a:rPr lang="cs-CZ" altLang="cs-CZ" dirty="0"/>
              <a:t>„Abstrakční“ – sporné, plyne již z převodního efektu</a:t>
            </a:r>
          </a:p>
          <a:p>
            <a:pPr lvl="1" algn="just" eaLnBrk="1" hangingPunct="1"/>
            <a:endParaRPr lang="cs-CZ" altLang="cs-CZ" sz="1900" dirty="0"/>
          </a:p>
          <a:p>
            <a:pPr algn="just" eaLnBrk="1" hangingPunct="1">
              <a:buFontTx/>
              <a:buNone/>
            </a:pPr>
            <a:endParaRPr lang="cs-CZ" altLang="cs-CZ" dirty="0">
              <a:solidFill>
                <a:schemeClr val="bg1"/>
              </a:solidFill>
            </a:endParaRPr>
          </a:p>
          <a:p>
            <a:pPr algn="just" eaLnBrk="1" hangingPunct="1">
              <a:buFontTx/>
              <a:buNone/>
            </a:pP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3655652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Převodní účinek rubopisu § 14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0520" y="1379220"/>
            <a:ext cx="10675620" cy="5478780"/>
          </a:xfrm>
        </p:spPr>
        <p:txBody>
          <a:bodyPr>
            <a:normAutofit fontScale="40000" lnSpcReduction="20000"/>
          </a:bodyPr>
          <a:lstStyle/>
          <a:p>
            <a:pPr algn="just" eaLnBrk="1" hangingPunct="1">
              <a:defRPr/>
            </a:pPr>
            <a:r>
              <a:rPr lang="cs-CZ" altLang="cs-CZ" sz="4500" dirty="0"/>
              <a:t>Převádí se veškerá práva ze směnky (proto nelze částečný rubopis), nikoli práva převodce</a:t>
            </a:r>
          </a:p>
          <a:p>
            <a:pPr algn="just" eaLnBrk="1" hangingPunct="1">
              <a:defRPr/>
            </a:pPr>
            <a:r>
              <a:rPr lang="cs-CZ" altLang="cs-CZ" sz="4500" dirty="0"/>
              <a:t>Originární nabývání směnečných práv</a:t>
            </a:r>
          </a:p>
          <a:p>
            <a:pPr algn="just" eaLnBrk="1" hangingPunct="1">
              <a:defRPr/>
            </a:pPr>
            <a:r>
              <a:rPr lang="cs-CZ" altLang="cs-CZ" sz="4500" dirty="0"/>
              <a:t>Má to zásadní dopad na námitky dlužníka – ochranná zeď před námitkami z vlastních vztahů dle čl. I § 17 ZSŠ </a:t>
            </a:r>
          </a:p>
          <a:p>
            <a:pPr algn="just" eaLnBrk="1" hangingPunct="1">
              <a:defRPr/>
            </a:pPr>
            <a:r>
              <a:rPr lang="cs-CZ" altLang="cs-CZ" sz="4500" dirty="0"/>
              <a:t>Restrikce námitek z vlastních vztahů</a:t>
            </a:r>
          </a:p>
          <a:p>
            <a:pPr algn="just" eaLnBrk="1" hangingPunct="1">
              <a:defRPr/>
            </a:pPr>
            <a:endParaRPr lang="cs-CZ" sz="45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cs-CZ" sz="45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NS 29 </a:t>
            </a:r>
            <a:r>
              <a:rPr lang="cs-CZ" sz="45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Cdo</a:t>
            </a:r>
            <a:r>
              <a:rPr lang="cs-CZ" sz="45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1678/2020</a:t>
            </a:r>
          </a:p>
          <a:p>
            <a:pPr algn="just" eaLnBrk="1" hangingPunct="1">
              <a:defRPr/>
            </a:pPr>
            <a:r>
              <a:rPr lang="cs-CZ" sz="4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Převod cenného papíru na řad k jinému okamžiku než předáním nabyvateli</a:t>
            </a:r>
            <a:br>
              <a:rPr lang="cs-CZ" sz="4500" dirty="0"/>
            </a:br>
            <a:r>
              <a:rPr lang="cs-CZ" sz="45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Nelze platně dohodnout, že k převodu cenného papíru na řad nedochází jeho předáním nabyvateli, nýbrž k jinému smluvenému okamžiku</a:t>
            </a:r>
            <a:r>
              <a:rPr lang="cs-CZ" sz="45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Tradice věci (obecně) nemusí být vždy uskutečněna pouze fyzickým předáním a převzetím věci; právní panství nad věcí může nabyvatel věci získat i jiným způsobem, který (v souladu s vůlí smluvních stran směřující k převodu věci) nabyvateli umožní věc fakticky ovládat a mít možnost projevit vůli nakládat s věcí jako s vlastní.</a:t>
            </a:r>
            <a:endParaRPr lang="cs-CZ" altLang="cs-CZ" sz="45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97691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Legitimační účinek rubopisu § 16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15999" y="1542473"/>
            <a:ext cx="9716655" cy="48768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defRPr/>
            </a:pPr>
            <a:r>
              <a:rPr lang="cs-CZ" dirty="0"/>
              <a:t>Legitimace indosatáře</a:t>
            </a:r>
          </a:p>
          <a:p>
            <a:pPr algn="just" eaLnBrk="1" hangingPunct="1">
              <a:defRPr/>
            </a:pPr>
            <a:r>
              <a:rPr lang="cs-CZ" dirty="0"/>
              <a:t>formálně nepřetržitá řada indosamentů: řádný majitel směnky (nestačí pouhá detence směnky)</a:t>
            </a:r>
          </a:p>
          <a:p>
            <a:pPr algn="just" eaLnBrk="1" hangingPunct="1">
              <a:defRPr/>
            </a:pPr>
            <a:r>
              <a:rPr lang="cs-CZ" dirty="0"/>
              <a:t>Je-li řada narušena, je třeba doložit jiným důkazem – např. u dědění, sloučení, rozdělení atd., jinak je pouhým držitelem bez legitimace</a:t>
            </a:r>
          </a:p>
          <a:p>
            <a:pPr algn="just" eaLnBrk="1" hangingPunct="1">
              <a:defRPr/>
            </a:pPr>
            <a:r>
              <a:rPr lang="cs-CZ" dirty="0"/>
              <a:t>Zkoumá se pouze formálně (z textu listiny), nutnost materiálního zkoumání by znemožnila obchodovatelnost směnek</a:t>
            </a:r>
          </a:p>
          <a:p>
            <a:pPr algn="just" eaLnBrk="1" hangingPunct="1">
              <a:defRPr/>
            </a:pPr>
            <a:r>
              <a:rPr lang="cs-CZ" dirty="0"/>
              <a:t>Komplikace v souvislostí s přeškrtnutými indosamenty</a:t>
            </a:r>
          </a:p>
          <a:p>
            <a:pPr marL="274638" lvl="1" indent="0" algn="just">
              <a:spcBef>
                <a:spcPct val="0"/>
              </a:spcBef>
              <a:buClrTx/>
              <a:buNone/>
              <a:defRPr/>
            </a:pPr>
            <a:endParaRPr lang="cs-CZ" sz="2400" b="1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08131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Záruční účinek rubopisu dle § 15 SŠZ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29640" y="1524000"/>
            <a:ext cx="9281160" cy="4632326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Indosant odpovídá za přijetí a zaplacení směnky (je nepřímý, postihový dlužník)</a:t>
            </a:r>
          </a:p>
          <a:p>
            <a:pPr algn="just" eaLnBrk="1" hangingPunct="1"/>
            <a:r>
              <a:rPr lang="cs-CZ" altLang="cs-CZ" dirty="0"/>
              <a:t>Čím více indosantů, tím lépe (nominálně) pro věřitele</a:t>
            </a:r>
          </a:p>
          <a:p>
            <a:pPr algn="just" eaLnBrk="1" hangingPunct="1"/>
            <a:r>
              <a:rPr lang="cs-CZ" altLang="cs-CZ" dirty="0"/>
              <a:t>Obvykle ale vylučován doložkou typu „sine obligo“ </a:t>
            </a:r>
          </a:p>
          <a:p>
            <a:pPr algn="just" eaLnBrk="1" hangingPunct="1"/>
            <a:r>
              <a:rPr lang="cs-CZ" altLang="cs-CZ" dirty="0"/>
              <a:t>Synonyma doložek úzkosti </a:t>
            </a:r>
          </a:p>
          <a:p>
            <a:pPr algn="just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24958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C9774-F136-E18C-2887-CDAC75ECD2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6F386B7F-3650-2E1F-3965-490622D55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20" y="297180"/>
            <a:ext cx="11008380" cy="874396"/>
          </a:xfrm>
        </p:spPr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Záruční účinek rubopisu u jiných CP jen smluvní!</a:t>
            </a:r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C063CADC-4E30-3546-2194-13D9A366A58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9120" y="1524000"/>
            <a:ext cx="10187940" cy="4632326"/>
          </a:xfrm>
        </p:spPr>
        <p:txBody>
          <a:bodyPr/>
          <a:lstStyle/>
          <a:p>
            <a:pPr marL="72000" indent="0" algn="just" eaLnBrk="1" hangingPunct="1">
              <a:buNone/>
            </a:pPr>
            <a:r>
              <a:rPr lang="cs-CZ" b="1" i="0" dirty="0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§ 1103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Vlastnické právo k cennému papíru na řad se převádí rubopisem a smlouvou k okamžiku jeho předání. O náležitostech rubopisu a jeho přijetí, jakož i o tom, kdo je z rubopisu oprávněn a jak toto oprávnění prokazuje, platí ustanovení právního předpisu upravujícího směnky; převodce cenného papíru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však ručí za uspokojení práv z cenného papíru, jen je-li k tomu zvlášť zavázán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9270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Zvláštní druhy indosamentů (zvláštnost spočívá v modifikaci účinků)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188720" y="2072640"/>
            <a:ext cx="9837420" cy="4171142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cs-CZ" altLang="cs-CZ" b="1" dirty="0" err="1"/>
              <a:t>Exonerační</a:t>
            </a:r>
            <a:r>
              <a:rPr lang="cs-CZ" altLang="cs-CZ" dirty="0"/>
              <a:t> - § 15 </a:t>
            </a:r>
            <a:r>
              <a:rPr lang="cs-CZ" altLang="cs-CZ" dirty="0" err="1"/>
              <a:t>ods</a:t>
            </a:r>
            <a:r>
              <a:rPr lang="cs-CZ" altLang="cs-CZ" dirty="0"/>
              <a:t>. 1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altLang="cs-CZ" b="1" dirty="0"/>
              <a:t>Přímý </a:t>
            </a:r>
            <a:r>
              <a:rPr lang="cs-CZ" altLang="cs-CZ" dirty="0"/>
              <a:t>(</a:t>
            </a:r>
            <a:r>
              <a:rPr lang="cs-CZ" altLang="cs-CZ" dirty="0" err="1"/>
              <a:t>rektarubopis</a:t>
            </a:r>
            <a:r>
              <a:rPr lang="cs-CZ" altLang="cs-CZ" dirty="0"/>
              <a:t>) - § 15 odst. 2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altLang="cs-CZ" b="1" dirty="0"/>
              <a:t>Zmocňovací </a:t>
            </a:r>
            <a:r>
              <a:rPr lang="cs-CZ" altLang="cs-CZ" dirty="0"/>
              <a:t>(</a:t>
            </a:r>
            <a:r>
              <a:rPr lang="cs-CZ" altLang="cs-CZ" dirty="0" err="1"/>
              <a:t>prokurarubopis</a:t>
            </a:r>
            <a:r>
              <a:rPr lang="cs-CZ" altLang="cs-CZ" dirty="0"/>
              <a:t>) - § 18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altLang="cs-CZ" b="1" dirty="0"/>
              <a:t>Zástavní rubopis </a:t>
            </a:r>
            <a:r>
              <a:rPr lang="cs-CZ" altLang="cs-CZ" dirty="0"/>
              <a:t>- § 19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altLang="cs-CZ" b="1" dirty="0"/>
              <a:t>Zpětný rubopis</a:t>
            </a:r>
            <a:r>
              <a:rPr lang="cs-CZ" altLang="cs-CZ" dirty="0"/>
              <a:t> – není uveden v zákoně jako typ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altLang="cs-CZ" b="1" dirty="0" err="1"/>
              <a:t>Podindosament</a:t>
            </a:r>
            <a:r>
              <a:rPr lang="cs-CZ" altLang="cs-CZ" b="1" dirty="0"/>
              <a:t> -</a:t>
            </a:r>
            <a:r>
              <a:rPr lang="cs-CZ" altLang="cs-CZ" dirty="0"/>
              <a:t> § 20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200" dirty="0"/>
              <a:t>						</a:t>
            </a:r>
            <a:endParaRPr 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331925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1. Exonerační indosament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53441" y="1634835"/>
            <a:ext cx="9962342" cy="456593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  <a:defRPr/>
            </a:pPr>
            <a:r>
              <a:rPr lang="cs-CZ" altLang="cs-CZ" b="1" dirty="0"/>
              <a:t>= s vyloučením odpovědnosti </a:t>
            </a:r>
            <a:r>
              <a:rPr lang="cs-CZ" altLang="cs-CZ" dirty="0"/>
              <a:t>(za přijetí, za zaplacení) </a:t>
            </a:r>
            <a:r>
              <a:rPr lang="cs-CZ" altLang="cs-CZ" b="1" dirty="0"/>
              <a:t>vůči všem</a:t>
            </a:r>
          </a:p>
          <a:p>
            <a:pPr marL="0" indent="0" algn="just">
              <a:buNone/>
              <a:defRPr/>
            </a:pPr>
            <a:endParaRPr lang="cs-CZ" altLang="cs-CZ" dirty="0"/>
          </a:p>
          <a:p>
            <a:pPr algn="just" eaLnBrk="1" hangingPunct="1">
              <a:defRPr/>
            </a:pPr>
            <a:r>
              <a:rPr lang="cs-CZ" altLang="cs-CZ" dirty="0"/>
              <a:t>Nemá záruční účinek</a:t>
            </a:r>
          </a:p>
          <a:p>
            <a:pPr algn="just" eaLnBrk="1" hangingPunct="1">
              <a:defRPr/>
            </a:pPr>
            <a:r>
              <a:rPr lang="cs-CZ" altLang="cs-CZ" dirty="0"/>
              <a:t>Tzv. doložka úzkosti – „sine obligo“, „bez závazků“</a:t>
            </a:r>
          </a:p>
          <a:p>
            <a:pPr algn="just" eaLnBrk="1" hangingPunct="1">
              <a:defRPr/>
            </a:pPr>
            <a:r>
              <a:rPr lang="cs-CZ" altLang="cs-CZ" dirty="0"/>
              <a:t>Z obchodního hlediska svědčil v minulosti o nižší kvalitě směnky (obava z nezaplacení přímým dlužníkem)</a:t>
            </a:r>
          </a:p>
          <a:p>
            <a:pPr algn="just" eaLnBrk="1" hangingPunct="1">
              <a:defRPr/>
            </a:pPr>
            <a:r>
              <a:rPr lang="cs-CZ" altLang="cs-CZ" dirty="0"/>
              <a:t>Další následné rubopisy – všechny standardní účinky, žádný vliv, samostatnost prohlášení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1670932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1982788" y="152400"/>
            <a:ext cx="8229600" cy="990600"/>
          </a:xfrm>
        </p:spPr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2. Přímý (rektarubopis)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9120" y="1219201"/>
            <a:ext cx="9631680" cy="4937125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altLang="cs-CZ" b="1" dirty="0"/>
              <a:t>= se zakázanou další indosací</a:t>
            </a:r>
          </a:p>
          <a:p>
            <a:pPr algn="just" eaLnBrk="1" hangingPunct="1">
              <a:defRPr/>
            </a:pPr>
            <a:r>
              <a:rPr lang="cs-CZ" altLang="cs-CZ" dirty="0"/>
              <a:t>Tzv. negativní </a:t>
            </a:r>
            <a:r>
              <a:rPr lang="cs-CZ" altLang="cs-CZ" dirty="0" err="1"/>
              <a:t>ordredoložka</a:t>
            </a:r>
            <a:r>
              <a:rPr lang="cs-CZ" altLang="cs-CZ" dirty="0"/>
              <a:t> – „nikoli na řad“</a:t>
            </a:r>
          </a:p>
          <a:p>
            <a:pPr algn="just" eaLnBrk="1" hangingPunct="1">
              <a:defRPr/>
            </a:pPr>
            <a:r>
              <a:rPr lang="cs-CZ" altLang="cs-CZ" dirty="0"/>
              <a:t>Modifikace záručního účinku – indosant odpovídá za přijetí a zaplacení jen svému indosatáři, nikoli dalším nabyvatelům (proto přímý)</a:t>
            </a:r>
          </a:p>
          <a:p>
            <a:pPr algn="just" eaLnBrk="1" hangingPunct="1">
              <a:defRPr/>
            </a:pPr>
            <a:r>
              <a:rPr lang="cs-CZ" altLang="cs-CZ" dirty="0">
                <a:highlight>
                  <a:srgbClr val="FFFF00"/>
                </a:highlight>
              </a:rPr>
              <a:t>nedochází</a:t>
            </a:r>
            <a:r>
              <a:rPr lang="cs-CZ" altLang="cs-CZ" dirty="0"/>
              <a:t> ke změně formy směnky na </a:t>
            </a:r>
            <a:r>
              <a:rPr lang="cs-CZ" altLang="cs-CZ" dirty="0" err="1"/>
              <a:t>rektapapír</a:t>
            </a:r>
            <a:r>
              <a:rPr lang="cs-CZ" altLang="cs-CZ" dirty="0"/>
              <a:t> </a:t>
            </a:r>
            <a:r>
              <a:rPr lang="cs-CZ" altLang="cs-CZ" dirty="0">
                <a:sym typeface="Wingdings" panose="05000000000000000000" pitchFamily="2" charset="2"/>
              </a:rPr>
              <a:t> tak je tomu jen a jen u rektadoložky výstavce, ne u doložky indosanta</a:t>
            </a: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12113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7B9899"/>
                </a:solidFill>
              </a:rPr>
              <a:t>Forma CP v OZ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65760" y="1385888"/>
            <a:ext cx="11049000" cy="547211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§</a:t>
            </a:r>
            <a:r>
              <a:rPr lang="cs-CZ" altLang="cs-CZ" sz="2200" dirty="0"/>
              <a:t> 518 (1) Cenný papír může mít formu cenného papíru na doručitele, na řad, nebo na jméno. (2) Obsahuje-li CP jméno oprávněné osoby, má se za to, že se jedná o CP na řad. Neobsahuje-li CP jméno oprávněné osoby, platí, že se jedná o CP na doručitele.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200" dirty="0"/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2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200" dirty="0"/>
              <a:t>§ 1103 (1) Vlastnické právo k CP </a:t>
            </a:r>
            <a:r>
              <a:rPr lang="cs-CZ" altLang="cs-CZ" sz="2200" b="1" dirty="0"/>
              <a:t>na doručitele </a:t>
            </a:r>
            <a:r>
              <a:rPr lang="cs-CZ" altLang="cs-CZ" sz="2200" dirty="0"/>
              <a:t>se převádí smlouvou k okamžiku jeho předání. (2) Vlastnické právo k cennému papíru </a:t>
            </a:r>
            <a:r>
              <a:rPr lang="cs-CZ" altLang="cs-CZ" sz="2200" b="1" dirty="0"/>
              <a:t>na řad </a:t>
            </a:r>
            <a:r>
              <a:rPr lang="cs-CZ" altLang="cs-CZ" sz="2200" dirty="0"/>
              <a:t>se převádí rubopisem a smlouvou k okamžiku jeho předání. O náležitostech rubopisu a jeho přijetí, jakož i o tom, kdo je z rubopisu oprávněn a jak toto oprávnění prokazuje, platí ustanovení právního předpisu upravujícího směnky; převodce CP však ručí za uspokojení práv z CP, jen je-li k tomu zvlášť zavázán. (3) Vlastnické právo k </a:t>
            </a:r>
            <a:r>
              <a:rPr lang="cs-CZ" altLang="cs-CZ" sz="2200" b="1" dirty="0"/>
              <a:t>CP na jméno </a:t>
            </a:r>
            <a:r>
              <a:rPr lang="cs-CZ" altLang="cs-CZ" sz="2200" dirty="0"/>
              <a:t>se převádí už samotnou smlouvou k okamžiku její účinnosti.</a:t>
            </a:r>
          </a:p>
        </p:txBody>
      </p:sp>
    </p:spTree>
    <p:extLst>
      <p:ext uri="{BB962C8B-B14F-4D97-AF65-F5344CB8AC3E}">
        <p14:creationId xmlns:p14="http://schemas.microsoft.com/office/powerpoint/2010/main" val="4109268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3. Zmocňovací (prokuraindosament)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8140" y="1325880"/>
            <a:ext cx="10949940" cy="4903471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60000"/>
              </a:lnSpc>
              <a:buNone/>
              <a:defRPr/>
            </a:pPr>
            <a:r>
              <a:rPr lang="cs-CZ" altLang="cs-CZ" sz="11200" b="1" dirty="0"/>
              <a:t>= zvláštní forma směnečné plné moci k výkonu práv ze směnky </a:t>
            </a:r>
            <a:r>
              <a:rPr lang="cs-CZ" altLang="cs-CZ" sz="11200" dirty="0"/>
              <a:t>(hl. inkaso, ne už k jiným, úkonům – prominutí směnečné pohledávky, prolongaci atd.)</a:t>
            </a:r>
          </a:p>
          <a:p>
            <a:pPr algn="just" eaLnBrk="1" hangingPunct="1">
              <a:lnSpc>
                <a:spcPct val="160000"/>
              </a:lnSpc>
              <a:defRPr/>
            </a:pPr>
            <a:r>
              <a:rPr lang="cs-CZ" altLang="cs-CZ" sz="11200" dirty="0"/>
              <a:t>Doložka „k inkasu“, „k vybrání“, „in </a:t>
            </a:r>
            <a:r>
              <a:rPr lang="cs-CZ" altLang="cs-CZ" sz="11200" dirty="0" err="1"/>
              <a:t>procura</a:t>
            </a:r>
            <a:r>
              <a:rPr lang="cs-CZ" altLang="cs-CZ" sz="11200" dirty="0"/>
              <a:t>“, …</a:t>
            </a:r>
          </a:p>
          <a:p>
            <a:pPr algn="just" eaLnBrk="1" hangingPunct="1">
              <a:lnSpc>
                <a:spcPct val="160000"/>
              </a:lnSpc>
              <a:defRPr/>
            </a:pPr>
            <a:r>
              <a:rPr lang="cs-CZ" altLang="cs-CZ" sz="11200" dirty="0"/>
              <a:t>Pouze legitimační účinek</a:t>
            </a:r>
          </a:p>
          <a:p>
            <a:pPr algn="just" eaLnBrk="1" hangingPunct="1">
              <a:lnSpc>
                <a:spcPct val="160000"/>
              </a:lnSpc>
              <a:defRPr/>
            </a:pPr>
            <a:r>
              <a:rPr lang="cs-CZ" altLang="cs-CZ" sz="11200" dirty="0"/>
              <a:t>Další indosament – jedná se opět jen o zmocňovací (jako substituce), brání se tím zneužití plné moci </a:t>
            </a:r>
            <a:r>
              <a:rPr lang="cs-CZ" altLang="cs-CZ" sz="11200" dirty="0" err="1"/>
              <a:t>prokuraindosatářem</a:t>
            </a:r>
            <a:endParaRPr lang="cs-CZ" altLang="cs-CZ" sz="11200" dirty="0"/>
          </a:p>
          <a:p>
            <a:pPr algn="just" eaLnBrk="1" hangingPunct="1">
              <a:lnSpc>
                <a:spcPct val="160000"/>
              </a:lnSpc>
              <a:defRPr/>
            </a:pPr>
            <a:r>
              <a:rPr lang="cs-CZ" altLang="cs-CZ" sz="11200" dirty="0"/>
              <a:t>Námitky dlužníka - jen ty, které má proti indosantovi	</a:t>
            </a:r>
            <a:r>
              <a:rPr lang="cs-CZ" altLang="cs-CZ" sz="2000" dirty="0"/>
              <a:t>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1294514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4. Zástavní rubopis 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665144"/>
            <a:ext cx="8751891" cy="529272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  <a:defRPr/>
            </a:pPr>
            <a:r>
              <a:rPr lang="cs-CZ" altLang="cs-CZ" sz="3600" dirty="0"/>
              <a:t>= ke směnce se zřizuje zástavní právo za účelem zajištění pohledávky zástavního indosatáře</a:t>
            </a:r>
          </a:p>
          <a:p>
            <a:pPr marL="0" indent="0" algn="just">
              <a:buNone/>
              <a:defRPr/>
            </a:pPr>
            <a:endParaRPr lang="cs-CZ" altLang="cs-CZ" sz="3600" dirty="0"/>
          </a:p>
          <a:p>
            <a:pPr algn="just" eaLnBrk="1" hangingPunct="1">
              <a:defRPr/>
            </a:pPr>
            <a:r>
              <a:rPr lang="cs-CZ" altLang="cs-CZ" sz="3600" dirty="0"/>
              <a:t>Doložka „hodnota v zástavě“, „jako zástava“,  apod.</a:t>
            </a:r>
          </a:p>
          <a:p>
            <a:pPr algn="just" eaLnBrk="1" hangingPunct="1">
              <a:defRPr/>
            </a:pPr>
            <a:r>
              <a:rPr lang="cs-CZ" altLang="cs-CZ" sz="3600" dirty="0"/>
              <a:t>Pouze legitimační účinek – není-li zajišťovaná pohledávka včas splněna, zástavní indosatář může vykonat práva ze směnky /inkasovat) sám a uspokojit se ze směnečné pohledávky</a:t>
            </a:r>
          </a:p>
          <a:p>
            <a:pPr algn="just" eaLnBrk="1" hangingPunct="1">
              <a:defRPr/>
            </a:pPr>
            <a:r>
              <a:rPr lang="cs-CZ" altLang="cs-CZ" sz="3600" dirty="0"/>
              <a:t>Případný další indosament má ex lege jen účinky zmocňovací, protože zástavní indosatář nemůže směnku dále převést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					</a:t>
            </a: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766017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4. Zástavní rubopis II 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97180" y="1291072"/>
            <a:ext cx="11506200" cy="529272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  <a:defRPr/>
            </a:pPr>
            <a:r>
              <a:rPr lang="cs-CZ" altLang="cs-CZ" sz="10000" dirty="0"/>
              <a:t>Obecný režim – u CP na doručitele a na jméno: smlouva plus odevzdání CP, u CP na řad také zástavní rubopis</a:t>
            </a:r>
          </a:p>
          <a:p>
            <a:pPr marL="0" indent="0" algn="just">
              <a:lnSpc>
                <a:spcPct val="170000"/>
              </a:lnSpc>
              <a:buNone/>
              <a:defRPr/>
            </a:pPr>
            <a:r>
              <a:rPr lang="cs-CZ" altLang="cs-CZ" sz="10000" dirty="0"/>
              <a:t>Výjimky – odevzdání třetí osobě (§ 1328 odst. 1), u CP na řad nutný rubopis; rejstřík zástav u Notářské komory u CP na doručitele (§ 1328 odst. 3); CP v úschově (§ 1329)</a:t>
            </a:r>
          </a:p>
          <a:p>
            <a:pPr marL="0" indent="0" algn="just">
              <a:lnSpc>
                <a:spcPct val="170000"/>
              </a:lnSpc>
              <a:buNone/>
              <a:defRPr/>
            </a:pPr>
            <a:r>
              <a:rPr lang="cs-CZ" sz="10000" dirty="0"/>
              <a:t>Na trvání a rozsah zástavního práva k cennému papíru nemá vliv ani výměna zastaveného CP emitentem zástavnímu dlužníkovi za jiný cenný papír, ani přeměna cenného papíru na zaknihovaný cenný papír či obráceně. </a:t>
            </a:r>
          </a:p>
          <a:p>
            <a:pPr marL="0" indent="0" algn="just">
              <a:lnSpc>
                <a:spcPct val="170000"/>
              </a:lnSpc>
              <a:buNone/>
              <a:defRPr/>
            </a:pPr>
            <a:r>
              <a:rPr lang="cs-CZ" altLang="cs-CZ" sz="10000" dirty="0"/>
              <a:t>U zaknihovaných CP: </a:t>
            </a:r>
            <a:r>
              <a:rPr lang="cs-CZ" sz="10000" dirty="0"/>
              <a:t>Zastavení účtu vlastníka zaknihovaných cenných papírů</a:t>
            </a:r>
            <a:endParaRPr lang="cs-CZ" altLang="cs-CZ" sz="10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					</a:t>
            </a: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41931513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388620"/>
            <a:ext cx="10753200" cy="495300"/>
          </a:xfrm>
        </p:spPr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4. Zástavní rubopis III 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56260" y="1112520"/>
            <a:ext cx="10916939" cy="587897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70000"/>
              </a:lnSpc>
              <a:spcAft>
                <a:spcPts val="600"/>
              </a:spcAft>
              <a:buNone/>
              <a:defRPr/>
            </a:pPr>
            <a:r>
              <a:rPr lang="cs-CZ" altLang="cs-CZ" sz="3500" dirty="0"/>
              <a:t>Výkon zástavního práva</a:t>
            </a:r>
          </a:p>
          <a:p>
            <a:pPr marL="0" indent="0" algn="just">
              <a:lnSpc>
                <a:spcPct val="170000"/>
              </a:lnSpc>
              <a:spcAft>
                <a:spcPts val="600"/>
              </a:spcAft>
              <a:buNone/>
              <a:defRPr/>
            </a:pPr>
            <a:r>
              <a:rPr lang="cs-CZ" altLang="cs-CZ" sz="3500" dirty="0"/>
              <a:t>Výkon práv – preference dohody stran (§ 1332 OZ), jinak dražba cenného papíru</a:t>
            </a:r>
          </a:p>
          <a:p>
            <a:pPr marL="0" indent="0" algn="just">
              <a:lnSpc>
                <a:spcPct val="170000"/>
              </a:lnSpc>
              <a:spcAft>
                <a:spcPts val="600"/>
              </a:spcAft>
              <a:buNone/>
              <a:defRPr/>
            </a:pPr>
            <a:r>
              <a:rPr lang="cs-CZ" sz="3500" b="1" dirty="0"/>
              <a:t>Je-li zástavou cenný papír přijatý k obchodování na evropském regulovaném trhu, prodá se na tomto trhu nebo i mimo tento trh nejméně za cenu určenou evropským regulovaným trhem.</a:t>
            </a:r>
            <a:endParaRPr lang="cs-CZ" altLang="cs-CZ" sz="3500" b="1" dirty="0"/>
          </a:p>
          <a:p>
            <a:pPr marL="0" indent="0" algn="just">
              <a:lnSpc>
                <a:spcPct val="170000"/>
              </a:lnSpc>
              <a:spcAft>
                <a:spcPts val="600"/>
              </a:spcAft>
              <a:buNone/>
              <a:defRPr/>
            </a:pPr>
            <a:r>
              <a:rPr lang="cs-CZ" altLang="cs-CZ" sz="3500" b="1" dirty="0"/>
              <a:t>Výnosy</a:t>
            </a:r>
            <a:r>
              <a:rPr lang="cs-CZ" altLang="cs-CZ" sz="3500" dirty="0"/>
              <a:t> – jako u zastavení pohledávky (§ 1332 odst. 2 OZ + § 1336 odst. 1 OZ)</a:t>
            </a:r>
          </a:p>
          <a:p>
            <a:pPr marL="0" indent="0" algn="just">
              <a:lnSpc>
                <a:spcPct val="170000"/>
              </a:lnSpc>
              <a:spcAft>
                <a:spcPts val="600"/>
              </a:spcAft>
              <a:buNone/>
              <a:defRPr/>
            </a:pPr>
            <a:r>
              <a:rPr lang="cs-CZ" altLang="cs-CZ" sz="3500" dirty="0"/>
              <a:t>	2 režimy:</a:t>
            </a:r>
          </a:p>
          <a:p>
            <a:pPr marL="0" indent="0" algn="just">
              <a:lnSpc>
                <a:spcPct val="170000"/>
              </a:lnSpc>
              <a:spcAft>
                <a:spcPts val="600"/>
              </a:spcAft>
              <a:buNone/>
              <a:defRPr/>
            </a:pPr>
            <a:r>
              <a:rPr lang="cs-CZ" altLang="cs-CZ" sz="3500" dirty="0"/>
              <a:t>	Před splatností zajišťovaného dluhu</a:t>
            </a:r>
          </a:p>
          <a:p>
            <a:pPr marL="0" indent="0" algn="just">
              <a:lnSpc>
                <a:spcPct val="170000"/>
              </a:lnSpc>
              <a:spcAft>
                <a:spcPts val="600"/>
              </a:spcAft>
              <a:buNone/>
              <a:defRPr/>
            </a:pPr>
            <a:endParaRPr lang="cs-CZ" altLang="cs-CZ" sz="3500" dirty="0"/>
          </a:p>
          <a:p>
            <a:pPr marL="0" indent="0" algn="just">
              <a:lnSpc>
                <a:spcPct val="170000"/>
              </a:lnSpc>
              <a:spcAft>
                <a:spcPts val="600"/>
              </a:spcAft>
              <a:buNone/>
              <a:defRPr/>
            </a:pPr>
            <a:r>
              <a:rPr lang="cs-CZ" altLang="cs-CZ" sz="3500" dirty="0"/>
              <a:t>	Po splatnosti zajišťovaného dluhu</a:t>
            </a:r>
          </a:p>
          <a:p>
            <a:pPr marL="0" indent="0" algn="just">
              <a:lnSpc>
                <a:spcPct val="170000"/>
              </a:lnSpc>
              <a:spcAft>
                <a:spcPts val="600"/>
              </a:spcAft>
              <a:buNone/>
              <a:defRPr/>
            </a:pPr>
            <a:r>
              <a:rPr lang="cs-CZ" altLang="cs-CZ" sz="3500" dirty="0"/>
              <a:t>	- plnění jen zástavnímu věřiteli (§ 1336 odst. 2 OZ), 	notifikace dlužníkovi! – není ale konstitutivní</a:t>
            </a:r>
          </a:p>
          <a:p>
            <a:pPr marL="274320" indent="-274320" algn="just" fontAlgn="auto">
              <a:lnSpc>
                <a:spcPct val="170000"/>
              </a:lnSpc>
              <a:spcAft>
                <a:spcPts val="600"/>
              </a:spcAft>
              <a:buNone/>
              <a:defRPr/>
            </a:pPr>
            <a:r>
              <a:rPr lang="cs-CZ" altLang="cs-CZ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					</a:t>
            </a: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4105692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5. Zpětný rubopis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1" y="1517714"/>
            <a:ext cx="10101970" cy="497357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  <a:defRPr/>
            </a:pPr>
            <a:r>
              <a:rPr lang="cs-CZ" altLang="cs-CZ" b="1" dirty="0"/>
              <a:t>= rubopis na osobu, která na směnce figuruje</a:t>
            </a:r>
          </a:p>
          <a:p>
            <a:pPr marL="0" indent="0" algn="just">
              <a:lnSpc>
                <a:spcPct val="120000"/>
              </a:lnSpc>
              <a:buNone/>
              <a:defRPr/>
            </a:pPr>
            <a:endParaRPr lang="cs-CZ" altLang="cs-CZ" dirty="0"/>
          </a:p>
          <a:p>
            <a:pPr algn="just" eaLnBrk="1" hangingPunct="1">
              <a:lnSpc>
                <a:spcPct val="120000"/>
              </a:lnSpc>
              <a:defRPr/>
            </a:pPr>
            <a:r>
              <a:rPr lang="cs-CZ" altLang="cs-CZ" dirty="0"/>
              <a:t>Mohou vzniknout problémy z konkurence postavení osob jako indosantů (regresní dlužník) a osob v jiné pozici (přímý,  nepřímý dlužník)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cs-CZ" altLang="cs-CZ" dirty="0"/>
              <a:t>Příklad zpětného rubopisu na některého z indosantů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cs-CZ" altLang="cs-CZ" dirty="0"/>
              <a:t>Jak vyřešit odpovědností vztahy v „indosačním meziprostoru“?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Příklad: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Výstavce ---------- Remitent ----- i ----- i1 ----- i2 ------ i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500" dirty="0"/>
              <a:t>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237288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6. Podindosament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01278" y="1423447"/>
            <a:ext cx="9954706" cy="4518566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cs-CZ" altLang="cs-CZ" b="1" dirty="0"/>
              <a:t>= zvláštnost spočívá ne v modifikaci účinků, ale v době indosace </a:t>
            </a:r>
            <a:r>
              <a:rPr lang="cs-CZ" altLang="cs-CZ" dirty="0"/>
              <a:t>(po protestu pro neplacení nebo po uplynutí lhůty k protestu)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Účinky obyčejné </a:t>
            </a:r>
            <a:r>
              <a:rPr lang="cs-CZ" altLang="cs-CZ" dirty="0" err="1"/>
              <a:t>cesse</a:t>
            </a:r>
            <a:endParaRPr lang="cs-CZ" altLang="cs-CZ" dirty="0"/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Význam z hlediska námitek dlužníka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ZSŠ – u nedatovaného indosamentu – domněnka před uplynutím lhůty k protestu – proto je vhodné datovat  indosamenty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altLang="cs-CZ" dirty="0"/>
              <a:t>Ztěžuje se oběh nezaplacených, „nuzných směnek“ 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en-US" altLang="cs-CZ" sz="2200" dirty="0"/>
          </a:p>
        </p:txBody>
      </p:sp>
    </p:spTree>
    <p:extLst>
      <p:ext uri="{BB962C8B-B14F-4D97-AF65-F5344CB8AC3E}">
        <p14:creationId xmlns:p14="http://schemas.microsoft.com/office/powerpoint/2010/main" val="3124737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Blankotradice II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1852" y="1268412"/>
            <a:ext cx="10275216" cy="5113533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2400" dirty="0"/>
              <a:t>Specifický, velmi jednoduchý způsob převodu směnečných práv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400" dirty="0"/>
              <a:t>Nutným předpokladem – blankoindosament (</a:t>
            </a:r>
            <a:r>
              <a:rPr lang="cs-CZ" altLang="cs-CZ" sz="2400" dirty="0" err="1"/>
              <a:t>blankoindosatář</a:t>
            </a:r>
            <a:r>
              <a:rPr lang="cs-CZ" altLang="cs-CZ" sz="2400" dirty="0"/>
              <a:t> má na výběr – buď nevyplněný indosament sám vyplní, nebo směnku předá bez jakéhokoliv vyplnění další osobě = </a:t>
            </a:r>
            <a:r>
              <a:rPr lang="cs-CZ" altLang="cs-CZ" sz="2400" u="sng" dirty="0" err="1"/>
              <a:t>blankotradice</a:t>
            </a:r>
            <a:r>
              <a:rPr lang="cs-CZ" altLang="cs-CZ" sz="2400" dirty="0"/>
              <a:t>)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400" dirty="0"/>
              <a:t>Směnka se de facto chová jako CP na doručitele, aniž by jim de iure byla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400" dirty="0"/>
              <a:t>Výhody - </a:t>
            </a:r>
            <a:r>
              <a:rPr lang="cs-CZ" altLang="cs-CZ" sz="2400" dirty="0" err="1"/>
              <a:t>bezformálnost</a:t>
            </a:r>
            <a:r>
              <a:rPr lang="cs-CZ" altLang="cs-CZ" sz="2400" dirty="0"/>
              <a:t> převodu, není garanční účinek (žádný zápis na směnce, jakoby směnku vůbec neměl)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400" dirty="0"/>
              <a:t>Důvod - vyhnout se odpovědnosti za zaplacení nebo přijetí, aniž by se ohrozila důvěra ve směnku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400" dirty="0"/>
              <a:t>Riziko – možnost neoprávněného nabytí (krádež a doplnění, tj. svědčí mu pak směnka a je z ní legitimován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400" dirty="0"/>
              <a:t>„Převodní vyplnění </a:t>
            </a:r>
            <a:r>
              <a:rPr lang="cs-CZ" altLang="cs-CZ" sz="2400" dirty="0" err="1"/>
              <a:t>blankorubopisu</a:t>
            </a:r>
            <a:r>
              <a:rPr lang="cs-CZ" altLang="cs-CZ" sz="2400" dirty="0"/>
              <a:t>“ – není další způsob převodu, nic takového neexistuje</a:t>
            </a:r>
            <a:endParaRPr lang="en-US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0016380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Návod na „směnku na doručitele“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665576"/>
            <a:ext cx="10275660" cy="46736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3200" dirty="0"/>
              <a:t>Krok 1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800" dirty="0"/>
              <a:t>Vlastní směnka nebo Zastřená směnka vlastní (Výstavce = směnečník)</a:t>
            </a:r>
          </a:p>
          <a:p>
            <a:pPr lvl="1" algn="just" eaLnBrk="1" hangingPunct="1">
              <a:lnSpc>
                <a:spcPct val="80000"/>
              </a:lnSpc>
            </a:pPr>
            <a:endParaRPr lang="cs-CZ" altLang="cs-CZ" sz="2800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3200" dirty="0"/>
              <a:t>Krok II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800" dirty="0"/>
              <a:t>Indosace směnky remitentem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800" dirty="0"/>
              <a:t>Nevyplněný rubopis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800" dirty="0" err="1"/>
              <a:t>Exonerační</a:t>
            </a:r>
            <a:r>
              <a:rPr lang="cs-CZ" altLang="cs-CZ" sz="2800" dirty="0"/>
              <a:t> doložka</a:t>
            </a:r>
          </a:p>
          <a:p>
            <a:pPr lvl="1" algn="just" eaLnBrk="1" hangingPunct="1">
              <a:lnSpc>
                <a:spcPct val="80000"/>
              </a:lnSpc>
            </a:pPr>
            <a:endParaRPr lang="cs-CZ" altLang="cs-CZ" sz="2800" dirty="0"/>
          </a:p>
          <a:p>
            <a:pPr algn="just" eaLnBrk="1" hangingPunct="1">
              <a:lnSpc>
                <a:spcPct val="80000"/>
              </a:lnSpc>
            </a:pPr>
            <a:r>
              <a:rPr lang="cs-CZ" altLang="cs-CZ" sz="3200" dirty="0"/>
              <a:t>Krok III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2800" dirty="0"/>
              <a:t>Rozlet</a:t>
            </a:r>
          </a:p>
          <a:p>
            <a:pPr lvl="1" algn="just" eaLnBrk="1" hangingPunct="1">
              <a:lnSpc>
                <a:spcPct val="80000"/>
              </a:lnSpc>
            </a:pPr>
            <a:endParaRPr lang="en-US" altLang="cs-CZ" sz="2100" dirty="0"/>
          </a:p>
        </p:txBody>
      </p:sp>
    </p:spTree>
    <p:extLst>
      <p:ext uri="{BB962C8B-B14F-4D97-AF65-F5344CB8AC3E}">
        <p14:creationId xmlns:p14="http://schemas.microsoft.com/office/powerpoint/2010/main" val="405528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0"/>
            <a:ext cx="10753200" cy="512761"/>
          </a:xfrm>
        </p:spPr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Postoupení pohledávky (</a:t>
            </a:r>
            <a:r>
              <a:rPr lang="cs-CZ" altLang="cs-CZ" dirty="0" err="1">
                <a:solidFill>
                  <a:srgbClr val="7B9899"/>
                </a:solidFill>
              </a:rPr>
              <a:t>cesse</a:t>
            </a:r>
            <a:r>
              <a:rPr lang="cs-CZ" altLang="cs-CZ" dirty="0">
                <a:solidFill>
                  <a:srgbClr val="7B9899"/>
                </a:solidFill>
              </a:rPr>
              <a:t>)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31596" y="624840"/>
            <a:ext cx="10454326" cy="5720399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sz="2300" dirty="0"/>
              <a:t>Postupitel (cedent) převádí pohledávku vůči postoupenému na postupníka (cesionáře)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300" dirty="0"/>
              <a:t>Legitimace</a:t>
            </a:r>
          </a:p>
          <a:p>
            <a:pPr lvl="1" algn="just" eaLnBrk="1" hangingPunct="1"/>
            <a:r>
              <a:rPr lang="cs-CZ" altLang="cs-CZ" sz="2300" dirty="0"/>
              <a:t>Indosament:  formální – směnečná listina a nepřetržitost řady indosamentů</a:t>
            </a:r>
          </a:p>
          <a:p>
            <a:pPr lvl="1" algn="just" eaLnBrk="1" hangingPunct="1"/>
            <a:r>
              <a:rPr lang="cs-CZ" altLang="cs-CZ" sz="2300" dirty="0" err="1"/>
              <a:t>Cesse</a:t>
            </a:r>
            <a:r>
              <a:rPr lang="cs-CZ" altLang="cs-CZ" sz="2300" dirty="0"/>
              <a:t>: materiální – cesionář (postupník) musí své oprávnění dlužníkovi prokázat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300" dirty="0"/>
              <a:t>Nutnost informovat dlužníka</a:t>
            </a:r>
          </a:p>
          <a:p>
            <a:pPr lvl="1" algn="just" eaLnBrk="1" hangingPunct="1"/>
            <a:r>
              <a:rPr lang="cs-CZ" altLang="cs-CZ" sz="2300" dirty="0"/>
              <a:t>Indosament:  není zde tato povinnost</a:t>
            </a:r>
          </a:p>
          <a:p>
            <a:pPr lvl="1" algn="just" eaLnBrk="1" hangingPunct="1"/>
            <a:r>
              <a:rPr lang="cs-CZ" altLang="cs-CZ" sz="2300" dirty="0" err="1"/>
              <a:t>Cesse</a:t>
            </a:r>
            <a:r>
              <a:rPr lang="cs-CZ" altLang="cs-CZ" sz="2300" dirty="0"/>
              <a:t>: Ano, bez zbytečného odkladu - jinak může dlužník plnit cedentovi</a:t>
            </a:r>
          </a:p>
          <a:p>
            <a:pPr algn="just" eaLnBrk="1" hangingPunct="1">
              <a:lnSpc>
                <a:spcPct val="100000"/>
              </a:lnSpc>
            </a:pPr>
            <a:r>
              <a:rPr lang="cs-CZ" altLang="cs-CZ" sz="2300" dirty="0"/>
              <a:t>Způsob dalšího převodu</a:t>
            </a:r>
          </a:p>
          <a:p>
            <a:pPr lvl="1" algn="just" eaLnBrk="1" hangingPunct="1"/>
            <a:r>
              <a:rPr lang="cs-CZ" altLang="cs-CZ" sz="2300" dirty="0"/>
              <a:t>Indosament:  opět jen indosací</a:t>
            </a:r>
          </a:p>
          <a:p>
            <a:pPr lvl="1" algn="just" eaLnBrk="1" hangingPunct="1"/>
            <a:r>
              <a:rPr lang="cs-CZ" altLang="cs-CZ" sz="2300" dirty="0" err="1"/>
              <a:t>Cesse</a:t>
            </a:r>
            <a:r>
              <a:rPr lang="cs-CZ" altLang="cs-CZ" sz="2300" dirty="0"/>
              <a:t>: opět jen postoupením pohledávky</a:t>
            </a:r>
          </a:p>
          <a:p>
            <a:pPr lvl="1" algn="just" eaLnBrk="1" hangingPunct="1"/>
            <a:r>
              <a:rPr lang="cs-CZ" altLang="cs-CZ" sz="2300" dirty="0"/>
              <a:t>Nespojitelné cesty převodu! Buď a nebo!</a:t>
            </a:r>
          </a:p>
          <a:p>
            <a:pPr algn="just">
              <a:lnSpc>
                <a:spcPct val="100000"/>
              </a:lnSpc>
            </a:pPr>
            <a:r>
              <a:rPr lang="cs-CZ" altLang="cs-CZ" sz="2300" b="1" dirty="0">
                <a:highlight>
                  <a:srgbClr val="FFFF00"/>
                </a:highlight>
              </a:rPr>
              <a:t>Námitky zachovány – § 1884 OZ: </a:t>
            </a:r>
            <a:r>
              <a:rPr lang="cs-CZ" sz="2300" dirty="0">
                <a:highlight>
                  <a:srgbClr val="FFFF00"/>
                </a:highlight>
              </a:rPr>
              <a:t>Dlužníku zůstávají i po postoupení zachovány námitky proti pohledávce, které měl v době postoupení.</a:t>
            </a:r>
            <a:endParaRPr lang="en-US" altLang="cs-CZ" sz="2300" b="1" dirty="0">
              <a:highlight>
                <a:srgbClr val="FFFF00"/>
              </a:highlight>
            </a:endParaRPr>
          </a:p>
          <a:p>
            <a:pPr lvl="1" algn="just" eaLnBrk="1" hangingPunct="1">
              <a:lnSpc>
                <a:spcPct val="80000"/>
              </a:lnSpc>
            </a:pPr>
            <a:endParaRPr lang="en-US" altLang="cs-CZ" dirty="0"/>
          </a:p>
          <a:p>
            <a:pPr lvl="1" algn="just" eaLnBrk="1" hangingPunct="1">
              <a:lnSpc>
                <a:spcPct val="80000"/>
              </a:lnSpc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463388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SŠZ - obecná úprava pro rubopisy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9459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024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41961" y="1171576"/>
            <a:ext cx="10083166" cy="4993985"/>
          </a:xfrm>
        </p:spPr>
        <p:txBody>
          <a:bodyPr/>
          <a:lstStyle/>
          <a:p>
            <a:pPr marL="274638" lvl="1" indent="0" algn="just">
              <a:buNone/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r>
              <a:rPr lang="cs-CZ" altLang="cs-CZ" dirty="0"/>
              <a:t>§ 1103 OZ: (papíry na řad) </a:t>
            </a:r>
            <a:r>
              <a:rPr lang="cs-CZ" dirty="0"/>
              <a:t>Vlastnické právo k cennému papíru na řad se převádí rubopisem a smlouvou k okamžiku jeho předání. </a:t>
            </a:r>
            <a:r>
              <a:rPr lang="cs-CZ" b="1" dirty="0"/>
              <a:t>O náležitostech rubopisu a jeho přijetí, jakož i o tom, kdo je z rubopisu oprávněn a jak toto oprávnění prokazuje, platí ustanovení právního předpisu upravujícího směnky</a:t>
            </a:r>
            <a:r>
              <a:rPr lang="cs-CZ" dirty="0"/>
              <a:t>; převodce cenného papíru však ručí za uspokojení práv z cenného papíru, jen je-li k tomu zvlášť zavázán.</a:t>
            </a:r>
            <a:endParaRPr lang="cs-CZ" altLang="cs-CZ" dirty="0"/>
          </a:p>
          <a:p>
            <a:pPr lvl="1" algn="just" eaLnBrk="1" hangingPunct="1">
              <a:defRPr/>
            </a:pPr>
            <a:r>
              <a:rPr lang="cs-CZ" altLang="cs-CZ" dirty="0"/>
              <a:t>§ 1897 OZ: (smlouva na řad) </a:t>
            </a:r>
            <a:r>
              <a:rPr lang="cs-CZ" dirty="0"/>
              <a:t>Obsahuje-li smlouva uzavřená v písemné formě ujednání, že je uzavřena na řad některé ze stran nebo jiné ujednání stejného významu, pak tato strana postoupí smlouvu rubopisem listiny. </a:t>
            </a:r>
            <a:r>
              <a:rPr lang="cs-CZ" b="1" dirty="0"/>
              <a:t>O náležitostech rubopisu, jakož i o tom, kdo je z rubopisu oprávněn a jak své právo prokazuje, platí právní předpisy o směnkách</a:t>
            </a:r>
            <a:r>
              <a:rPr lang="cs-CZ" dirty="0"/>
              <a:t>. Podle nich se rovněž posoudí, od koho může požadovat listinu ten, kdo o ni přišel.</a:t>
            </a:r>
          </a:p>
          <a:p>
            <a:pPr lvl="1" algn="just" eaLnBrk="1" hangingPunct="1">
              <a:defRPr/>
            </a:pPr>
            <a:r>
              <a:rPr lang="cs-CZ" altLang="cs-CZ" dirty="0"/>
              <a:t>§ 1946 OZ (poukázka na řad): </a:t>
            </a:r>
            <a:r>
              <a:rPr lang="cs-CZ" dirty="0"/>
              <a:t>O náležitostech rubopisu, jakož i o tom, kdo je z rubopisu oprávněn a jak své právo prokazuje, platí právní </a:t>
            </a:r>
            <a:r>
              <a:rPr lang="cs-CZ" b="1" dirty="0"/>
              <a:t>předpisy o směnkách. </a:t>
            </a:r>
            <a:r>
              <a:rPr lang="cs-CZ" dirty="0"/>
              <a:t>Podle nich se rovněž posoudí, od koho může požadovat poukázku ten, kdo o ni přišel.</a:t>
            </a:r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1875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19FD7-8D50-938B-41B8-F85D50B786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6A23354-B18D-964C-A323-994C01A3A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err="1">
                <a:solidFill>
                  <a:srgbClr val="7B9899"/>
                </a:solidFill>
              </a:rPr>
              <a:t>Titulus</a:t>
            </a:r>
            <a:r>
              <a:rPr lang="cs-CZ" altLang="cs-CZ" dirty="0">
                <a:solidFill>
                  <a:srgbClr val="7B9899"/>
                </a:solidFill>
              </a:rPr>
              <a:t> a modus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19459" name="Rectangle 6">
            <a:extLst>
              <a:ext uri="{FF2B5EF4-FFF2-40B4-BE49-F238E27FC236}">
                <a16:creationId xmlns:a16="http://schemas.microsoft.com/office/drawing/2014/main" id="{90DA8213-E774-EA74-495D-E3685676E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0244" name="Zástupný symbol pro obsah 2">
            <a:extLst>
              <a:ext uri="{FF2B5EF4-FFF2-40B4-BE49-F238E27FC236}">
                <a16:creationId xmlns:a16="http://schemas.microsoft.com/office/drawing/2014/main" id="{BB995097-550E-026C-A409-E8135C9C7D0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41961" y="1171576"/>
            <a:ext cx="10083166" cy="4993985"/>
          </a:xfrm>
        </p:spPr>
        <p:txBody>
          <a:bodyPr/>
          <a:lstStyle/>
          <a:p>
            <a:pPr marL="274638" lvl="1" indent="0" algn="just">
              <a:buNone/>
              <a:defRPr/>
            </a:pPr>
            <a:endParaRPr lang="cs-CZ" altLang="cs-CZ" sz="2400" dirty="0"/>
          </a:p>
          <a:p>
            <a:pPr lvl="1" algn="just" eaLnBrk="1" hangingPunct="1">
              <a:defRPr/>
            </a:pPr>
            <a:r>
              <a:rPr lang="cs-CZ" altLang="cs-CZ" sz="2400" dirty="0"/>
              <a:t>Převod vlastnického práva k cennému papíru je odvislý od jeho formy. </a:t>
            </a:r>
          </a:p>
          <a:p>
            <a:pPr lvl="1" algn="just" eaLnBrk="1" hangingPunct="1">
              <a:defRPr/>
            </a:pPr>
            <a:r>
              <a:rPr lang="cs-CZ" altLang="cs-CZ" sz="2400" dirty="0"/>
              <a:t>U převodu vlastnického práva rozlišujeme právní důvod (</a:t>
            </a:r>
            <a:r>
              <a:rPr lang="cs-CZ" altLang="cs-CZ" sz="2400" dirty="0" err="1"/>
              <a:t>titulus</a:t>
            </a:r>
            <a:r>
              <a:rPr lang="cs-CZ" altLang="cs-CZ" sz="2400" dirty="0"/>
              <a:t>) a způsob (modus) převodu</a:t>
            </a:r>
          </a:p>
          <a:p>
            <a:pPr lvl="1" algn="just" eaLnBrk="1" hangingPunct="1">
              <a:defRPr/>
            </a:pPr>
            <a:r>
              <a:rPr lang="cs-CZ" altLang="cs-CZ" sz="2400" dirty="0"/>
              <a:t>Titulem převodu CP vždy smlouva (kupní, darovací…); modus záleží na formě</a:t>
            </a:r>
          </a:p>
          <a:p>
            <a:pPr lvl="2" algn="just">
              <a:defRPr/>
            </a:pPr>
            <a:r>
              <a:rPr lang="cs-CZ" altLang="cs-CZ" sz="1900" dirty="0"/>
              <a:t>Reálný princip (CP na řad, na doručitele)</a:t>
            </a:r>
          </a:p>
          <a:p>
            <a:pPr lvl="2" algn="just">
              <a:defRPr/>
            </a:pPr>
            <a:r>
              <a:rPr lang="cs-CZ" altLang="cs-CZ" sz="1900" dirty="0"/>
              <a:t>Konsensuální princip - translační účinky smlouvy (CP na jméno)</a:t>
            </a:r>
          </a:p>
          <a:p>
            <a:pPr lvl="1" algn="just" eaLnBrk="1" hangingPunct="1">
              <a:defRPr/>
            </a:pPr>
            <a:r>
              <a:rPr lang="cs-CZ" sz="2400" dirty="0"/>
              <a:t>Titulem převodu zaknihovaných cenných papírů je vždy smlouva</a:t>
            </a:r>
            <a:r>
              <a:rPr lang="cs-CZ" sz="2400"/>
              <a:t>; modus = </a:t>
            </a:r>
            <a:r>
              <a:rPr lang="cs-CZ" sz="2400" dirty="0"/>
              <a:t>zápis převodu</a:t>
            </a:r>
            <a:endParaRPr lang="cs-CZ" altLang="cs-CZ" sz="2400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  <a:p>
            <a:pPr lvl="1" algn="just" eaLnBrk="1" hangingPunct="1"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0176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Převody práv ze směnky (obecně)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2150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52945" y="1459345"/>
            <a:ext cx="9698182" cy="4696981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3 způsoby převodů směnečných práv</a:t>
            </a:r>
          </a:p>
          <a:p>
            <a:pPr lvl="1" algn="just" eaLnBrk="1" hangingPunct="1"/>
            <a:r>
              <a:rPr lang="cs-CZ" altLang="cs-CZ" dirty="0"/>
              <a:t>Indosament</a:t>
            </a:r>
          </a:p>
          <a:p>
            <a:pPr lvl="1" algn="just" eaLnBrk="1" hangingPunct="1"/>
            <a:r>
              <a:rPr lang="cs-CZ" altLang="cs-CZ" dirty="0" err="1"/>
              <a:t>Cesse</a:t>
            </a:r>
            <a:endParaRPr lang="cs-CZ" altLang="cs-CZ" dirty="0"/>
          </a:p>
          <a:p>
            <a:pPr lvl="1" algn="just" eaLnBrk="1" hangingPunct="1"/>
            <a:r>
              <a:rPr lang="cs-CZ" altLang="cs-CZ" dirty="0" err="1"/>
              <a:t>Blankotradice</a:t>
            </a:r>
            <a:r>
              <a:rPr lang="cs-CZ" altLang="cs-CZ" dirty="0"/>
              <a:t> u „technických papírů na doručitele“</a:t>
            </a:r>
          </a:p>
          <a:p>
            <a:pPr algn="just" eaLnBrk="1" hangingPunct="1"/>
            <a:r>
              <a:rPr lang="cs-CZ" altLang="cs-CZ" dirty="0"/>
              <a:t>O převoditelnosti směnky rozhoduje výstavce</a:t>
            </a:r>
          </a:p>
          <a:p>
            <a:pPr algn="just" eaLnBrk="1" hangingPunct="1"/>
            <a:r>
              <a:rPr lang="cs-CZ" altLang="cs-CZ" dirty="0"/>
              <a:t>Rozhodnutí nelze následně měnit – </a:t>
            </a:r>
            <a:r>
              <a:rPr lang="cs-CZ" altLang="cs-CZ" dirty="0" err="1"/>
              <a:t>blankotradice</a:t>
            </a:r>
            <a:r>
              <a:rPr lang="cs-CZ" altLang="cs-CZ" dirty="0"/>
              <a:t> ale možná</a:t>
            </a:r>
          </a:p>
          <a:p>
            <a:pPr algn="just" eaLnBrk="1" hangingPunct="1"/>
            <a:r>
              <a:rPr lang="cs-CZ" altLang="cs-CZ" dirty="0"/>
              <a:t>Výlučnost: lze převádět výlučně jedním způsobem (buď indosament, nebo </a:t>
            </a:r>
            <a:r>
              <a:rPr lang="cs-CZ" altLang="cs-CZ" dirty="0" err="1"/>
              <a:t>cesse</a:t>
            </a:r>
            <a:r>
              <a:rPr lang="cs-CZ" altLang="cs-CZ" dirty="0"/>
              <a:t>)</a:t>
            </a:r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sz="2500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898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19400" y="728254"/>
            <a:ext cx="10753200" cy="451576"/>
          </a:xfrm>
        </p:spPr>
        <p:txBody>
          <a:bodyPr/>
          <a:lstStyle/>
          <a:p>
            <a:pPr algn="just" eaLnBrk="1" hangingPunct="1"/>
            <a:r>
              <a:rPr lang="cs-CZ" altLang="cs-CZ" dirty="0">
                <a:solidFill>
                  <a:srgbClr val="7B9899"/>
                </a:solidFill>
              </a:rPr>
              <a:t>Lze zakázat převod cenného papíru?</a:t>
            </a:r>
            <a:endParaRPr lang="en-US" altLang="cs-CZ" dirty="0">
              <a:solidFill>
                <a:srgbClr val="7B9899"/>
              </a:solidFill>
            </a:endParaRPr>
          </a:p>
        </p:txBody>
      </p:sp>
      <p:sp>
        <p:nvSpPr>
          <p:cNvPr id="21507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2150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01980" y="1459345"/>
            <a:ext cx="11094720" cy="4696981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Dluhopisy a akcie (vinkulace)</a:t>
            </a:r>
          </a:p>
          <a:p>
            <a:pPr algn="just" eaLnBrk="1" hangingPunct="1"/>
            <a:r>
              <a:rPr lang="cs-CZ" altLang="cs-CZ" dirty="0"/>
              <a:t>NS </a:t>
            </a:r>
            <a:r>
              <a:rPr lang="cs-CZ" dirty="0"/>
              <a:t>27 </a:t>
            </a:r>
            <a:r>
              <a:rPr lang="cs-CZ" dirty="0" err="1"/>
              <a:t>ICdo</a:t>
            </a:r>
            <a:r>
              <a:rPr lang="cs-CZ" dirty="0"/>
              <a:t> 30/2022: převod dluhopisu lze v emisních podmínkách omezit i tak, že dluhopis lze převést pouze se souhlasem emitenta.</a:t>
            </a:r>
          </a:p>
          <a:p>
            <a:pPr algn="just" eaLnBrk="1" hangingPunct="1"/>
            <a:r>
              <a:rPr lang="cs-CZ" dirty="0"/>
              <a:t>Legitimní očekávání potenciálního nabyvatele dluhopisu, že dluhopis je převoditelný volně, nechrání zákonodárce prostřednictvím stanovení pravidel pro omezení převoditelnosti dluhopisů, nýbrž prostřednictvím pravidel pro přijetí dluhopisu k obchodování.</a:t>
            </a:r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sz="2500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  <a:p>
            <a:pPr lvl="1" algn="just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86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Indosament I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89527" y="1219201"/>
            <a:ext cx="11092873" cy="4937125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Směnka je zákonný </a:t>
            </a:r>
            <a:r>
              <a:rPr lang="cs-CZ" altLang="cs-CZ" dirty="0" err="1"/>
              <a:t>ordrepapír</a:t>
            </a:r>
            <a:r>
              <a:rPr lang="cs-CZ" altLang="cs-CZ" dirty="0"/>
              <a:t> (cenný papír na řad)</a:t>
            </a:r>
          </a:p>
          <a:p>
            <a:pPr algn="just" eaLnBrk="1" hangingPunct="1"/>
            <a:r>
              <a:rPr lang="cs-CZ" altLang="cs-CZ" dirty="0"/>
              <a:t>Typický a primárně užívaný způsob převodu práv z cenného papíru</a:t>
            </a:r>
          </a:p>
          <a:p>
            <a:pPr algn="just" eaLnBrk="1" hangingPunct="1"/>
            <a:r>
              <a:rPr lang="cs-CZ" altLang="cs-CZ" dirty="0"/>
              <a:t>Samotný však k převodu směnečných práv nepostačuje, nutné bude ještě předání směnečné listiny novému nabyvateli na základě smlouvy o převodu cenného papíru </a:t>
            </a:r>
            <a:r>
              <a:rPr lang="cs-CZ" altLang="cs-CZ" b="1" dirty="0"/>
              <a:t>(§ 1103 OZ</a:t>
            </a:r>
            <a:r>
              <a:rPr lang="cs-CZ" altLang="cs-CZ" dirty="0"/>
              <a:t>), nejčastěji konkludentně uzavřené; Nejčastěji je umístěn na rubu („rubopis“), ale lze i na líci, nic tomu nebrání</a:t>
            </a:r>
          </a:p>
          <a:p>
            <a:pPr algn="just" eaLnBrk="1" hangingPunct="1"/>
            <a:r>
              <a:rPr lang="cs-CZ" altLang="cs-CZ" dirty="0" err="1"/>
              <a:t>Allonge</a:t>
            </a:r>
            <a:r>
              <a:rPr lang="cs-CZ" altLang="cs-CZ" dirty="0"/>
              <a:t> – přívěsek, také opis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57133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Indosament II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88291" y="1754909"/>
            <a:ext cx="10335491" cy="4401417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Účastníci indosace</a:t>
            </a:r>
            <a:endParaRPr lang="en-US" altLang="cs-CZ" dirty="0"/>
          </a:p>
          <a:p>
            <a:pPr lvl="1" algn="just" eaLnBrk="1" hangingPunct="1"/>
            <a:r>
              <a:rPr lang="cs-CZ" altLang="cs-CZ" sz="2400" dirty="0"/>
              <a:t>Indosant (převodce, žirant, rubopisec)</a:t>
            </a:r>
          </a:p>
          <a:p>
            <a:pPr lvl="1" algn="just" eaLnBrk="1" hangingPunct="1"/>
            <a:r>
              <a:rPr lang="cs-CZ" altLang="cs-CZ" sz="2400" dirty="0"/>
              <a:t>Indosatář (nabyvatel, žiratář, rubopisník)</a:t>
            </a:r>
          </a:p>
          <a:p>
            <a:pPr algn="just" eaLnBrk="1" hangingPunct="1"/>
            <a:r>
              <a:rPr lang="cs-CZ" altLang="cs-CZ" dirty="0"/>
              <a:t>Prvním indosantem je remitentem, dalším indosantem je vždy indosatář z předchozího rubopisu</a:t>
            </a:r>
          </a:p>
          <a:p>
            <a:pPr algn="just" eaLnBrk="1" hangingPunct="1">
              <a:lnSpc>
                <a:spcPct val="90000"/>
              </a:lnSpc>
            </a:pPr>
            <a:endParaRPr lang="en-US" altLang="cs-CZ" sz="2000" dirty="0"/>
          </a:p>
        </p:txBody>
      </p:sp>
    </p:spTree>
    <p:extLst>
      <p:ext uri="{BB962C8B-B14F-4D97-AF65-F5344CB8AC3E}">
        <p14:creationId xmlns:p14="http://schemas.microsoft.com/office/powerpoint/2010/main" val="2079989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>
                <a:solidFill>
                  <a:srgbClr val="7B9899"/>
                </a:solidFill>
              </a:rPr>
              <a:t>Indosament III</a:t>
            </a:r>
            <a:endParaRPr lang="en-US" altLang="cs-CZ">
              <a:solidFill>
                <a:srgbClr val="7B9899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8836" y="1330036"/>
            <a:ext cx="10854364" cy="5051714"/>
          </a:xfrm>
        </p:spPr>
        <p:txBody>
          <a:bodyPr/>
          <a:lstStyle/>
          <a:p>
            <a:pPr algn="just" eaLnBrk="1" hangingPunct="1"/>
            <a:r>
              <a:rPr lang="cs-CZ" altLang="cs-CZ" u="sng" dirty="0"/>
              <a:t>Podmíněný indosament</a:t>
            </a:r>
            <a:r>
              <a:rPr lang="cs-CZ" altLang="cs-CZ" dirty="0"/>
              <a:t> – podmínka se považuje za nenapsanou (§ 12 odst. 1 ZSŠ)</a:t>
            </a:r>
          </a:p>
          <a:p>
            <a:pPr algn="just" eaLnBrk="1" hangingPunct="1"/>
            <a:r>
              <a:rPr lang="cs-CZ" altLang="cs-CZ" u="sng" dirty="0"/>
              <a:t>Částečný indosament </a:t>
            </a:r>
            <a:r>
              <a:rPr lang="cs-CZ" altLang="cs-CZ" dirty="0"/>
              <a:t>– je neplatný !! (všechno nebo nic)</a:t>
            </a:r>
          </a:p>
          <a:p>
            <a:pPr algn="just" eaLnBrk="1" hangingPunct="1"/>
            <a:r>
              <a:rPr lang="cs-CZ" altLang="cs-CZ" dirty="0"/>
              <a:t>Vyplněný rubopis – 3 složky</a:t>
            </a:r>
          </a:p>
          <a:p>
            <a:pPr lvl="1" algn="just" eaLnBrk="1" hangingPunct="1"/>
            <a:r>
              <a:rPr lang="cs-CZ" altLang="cs-CZ" sz="2400" dirty="0"/>
              <a:t>Převodní doložka („za nás na řad …“)</a:t>
            </a:r>
          </a:p>
          <a:p>
            <a:pPr lvl="1" algn="just" eaLnBrk="1" hangingPunct="1"/>
            <a:r>
              <a:rPr lang="cs-CZ" altLang="cs-CZ" sz="2400" dirty="0"/>
              <a:t>Identifikace nabyvatele</a:t>
            </a:r>
          </a:p>
          <a:p>
            <a:pPr lvl="1" algn="just" eaLnBrk="1" hangingPunct="1"/>
            <a:r>
              <a:rPr lang="cs-CZ" altLang="cs-CZ" sz="2400" dirty="0"/>
              <a:t>Podpis indosanta</a:t>
            </a:r>
          </a:p>
          <a:p>
            <a:pPr algn="just" eaLnBrk="1" hangingPunct="1"/>
            <a:r>
              <a:rPr lang="cs-CZ" altLang="cs-CZ" b="1" dirty="0"/>
              <a:t>Blankoindosament</a:t>
            </a:r>
            <a:r>
              <a:rPr lang="cs-CZ" altLang="cs-CZ" dirty="0"/>
              <a:t> – buď chybí označení indosatáře, nebo je to pouhý podpis na rubu</a:t>
            </a:r>
          </a:p>
          <a:p>
            <a:pPr algn="just" eaLnBrk="1" hangingPunct="1">
              <a:buFontTx/>
              <a:buNone/>
            </a:pPr>
            <a:endParaRPr lang="cs-CZ" altLang="cs-CZ" dirty="0">
              <a:solidFill>
                <a:schemeClr val="bg1"/>
              </a:solidFill>
            </a:endParaRPr>
          </a:p>
          <a:p>
            <a:pPr algn="just" eaLnBrk="1" hangingPunct="1">
              <a:buFontTx/>
              <a:buNone/>
            </a:pP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14576794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004EAEC1AECDD479F0913B1E9074F3F" ma:contentTypeVersion="14" ma:contentTypeDescription="Vytvoří nový dokument" ma:contentTypeScope="" ma:versionID="69b7f9fa35d6a35e56792185313e91e9">
  <xsd:schema xmlns:xsd="http://www.w3.org/2001/XMLSchema" xmlns:xs="http://www.w3.org/2001/XMLSchema" xmlns:p="http://schemas.microsoft.com/office/2006/metadata/properties" xmlns:ns3="ab5b59dc-8ad3-4911-993d-fbbf83e36f6e" xmlns:ns4="ee152243-e15d-4d21-aebe-9aec54bd7914" targetNamespace="http://schemas.microsoft.com/office/2006/metadata/properties" ma:root="true" ma:fieldsID="da2f274051be9a568e90bd6566c90d3e" ns3:_="" ns4:_="">
    <xsd:import namespace="ab5b59dc-8ad3-4911-993d-fbbf83e36f6e"/>
    <xsd:import namespace="ee152243-e15d-4d21-aebe-9aec54bd791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b59dc-8ad3-4911-993d-fbbf83e36f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52243-e15d-4d21-aebe-9aec54bd791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96D1F1-0AA9-4B8D-8CA6-FA4993D542B4}">
  <ds:schemaRefs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ee152243-e15d-4d21-aebe-9aec54bd7914"/>
    <ds:schemaRef ds:uri="http://schemas.microsoft.com/office/2006/documentManagement/types"/>
    <ds:schemaRef ds:uri="ab5b59dc-8ad3-4911-993d-fbbf83e36f6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6B21E7C-87A9-4F00-94D9-0EBCBCF9EB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5b59dc-8ad3-4911-993d-fbbf83e36f6e"/>
    <ds:schemaRef ds:uri="ee152243-e15d-4d21-aebe-9aec54bd79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9F326C-6696-4076-9A45-EBCF8A1CD844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1093</TotalTime>
  <Words>2231</Words>
  <Application>Microsoft Office PowerPoint</Application>
  <PresentationFormat>Širokoúhlá obrazovka</PresentationFormat>
  <Paragraphs>242</Paragraphs>
  <Slides>28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Brush Script MT</vt:lpstr>
      <vt:lpstr>Tahoma</vt:lpstr>
      <vt:lpstr>Wingdings</vt:lpstr>
      <vt:lpstr>Prezentace_MU_CZ</vt:lpstr>
      <vt:lpstr>Převody cenných papírů</vt:lpstr>
      <vt:lpstr>Forma CP v OZ</vt:lpstr>
      <vt:lpstr>SŠZ - obecná úprava pro rubopisy</vt:lpstr>
      <vt:lpstr>Titulus a modus</vt:lpstr>
      <vt:lpstr>Převody práv ze směnky (obecně)</vt:lpstr>
      <vt:lpstr>Lze zakázat převod cenného papíru?</vt:lpstr>
      <vt:lpstr>Indosament I</vt:lpstr>
      <vt:lpstr>Indosament II</vt:lpstr>
      <vt:lpstr>Indosament III</vt:lpstr>
      <vt:lpstr>Ukázka rubopisu</vt:lpstr>
      <vt:lpstr>Rubopisy na akciích a kmenových listech</vt:lpstr>
      <vt:lpstr>Účinky rubopisu</vt:lpstr>
      <vt:lpstr>Převodní účinek rubopisu § 14</vt:lpstr>
      <vt:lpstr>Legitimační účinek rubopisu § 16</vt:lpstr>
      <vt:lpstr>Záruční účinek rubopisu dle § 15 SŠZ</vt:lpstr>
      <vt:lpstr>Záruční účinek rubopisu u jiných CP jen smluvní!</vt:lpstr>
      <vt:lpstr>Zvláštní druhy indosamentů (zvláštnost spočívá v modifikaci účinků)</vt:lpstr>
      <vt:lpstr>1. Exonerační indosament</vt:lpstr>
      <vt:lpstr>2. Přímý (rektarubopis)</vt:lpstr>
      <vt:lpstr>3. Zmocňovací (prokuraindosament)</vt:lpstr>
      <vt:lpstr>4. Zástavní rubopis </vt:lpstr>
      <vt:lpstr>4. Zástavní rubopis II </vt:lpstr>
      <vt:lpstr>4. Zástavní rubopis III </vt:lpstr>
      <vt:lpstr>5. Zpětný rubopis</vt:lpstr>
      <vt:lpstr>6. Podindosament</vt:lpstr>
      <vt:lpstr>Blankotradice II</vt:lpstr>
      <vt:lpstr>Návod na „směnku na doručitele“</vt:lpstr>
      <vt:lpstr>Postoupení pohledávky (cesse)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Kotásek</dc:creator>
  <cp:lastModifiedBy>Josef Kotásek</cp:lastModifiedBy>
  <cp:revision>9</cp:revision>
  <cp:lastPrinted>1601-01-01T00:00:00Z</cp:lastPrinted>
  <dcterms:created xsi:type="dcterms:W3CDTF">2019-10-11T08:57:52Z</dcterms:created>
  <dcterms:modified xsi:type="dcterms:W3CDTF">2024-11-06T08:57:19Z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0x010100D004EAEC1AECDD479F0913B1E9074F3F</vt:lpwstr>
  </property>
</Properties>
</file>