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1"/>
  </p:notesMasterIdLst>
  <p:handoutMasterIdLst>
    <p:handoutMasterId r:id="rId22"/>
  </p:handoutMasterIdLst>
  <p:sldIdLst>
    <p:sldId id="256" r:id="rId5"/>
    <p:sldId id="493" r:id="rId6"/>
    <p:sldId id="278" r:id="rId7"/>
    <p:sldId id="372" r:id="rId8"/>
    <p:sldId id="457" r:id="rId9"/>
    <p:sldId id="492" r:id="rId10"/>
    <p:sldId id="485" r:id="rId11"/>
    <p:sldId id="486" r:id="rId12"/>
    <p:sldId id="488" r:id="rId13"/>
    <p:sldId id="487" r:id="rId14"/>
    <p:sldId id="489" r:id="rId15"/>
    <p:sldId id="490" r:id="rId16"/>
    <p:sldId id="491" r:id="rId17"/>
    <p:sldId id="455" r:id="rId18"/>
    <p:sldId id="482" r:id="rId19"/>
    <p:sldId id="365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93CA47-ACD9-45C4-B931-7F1621B6BE79}" v="1" dt="2024-11-27T06:37:24.453"/>
    <p1510:client id="{BE79D83C-B829-46E8-9FD4-C5AAEE7E8EE8}" v="15" dt="2024-11-27T02:42:42.7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19" d="100"/>
          <a:sy n="119" d="100"/>
        </p:scale>
        <p:origin x="96" y="27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f Kotásek" userId="af1b1a0a-66db-46ae-a887-124d9f3572d3" providerId="ADAL" clId="{8593CA47-ACD9-45C4-B931-7F1621B6BE79}"/>
    <pc:docChg chg="undo custSel addSld modSld">
      <pc:chgData name="Josef Kotásek" userId="af1b1a0a-66db-46ae-a887-124d9f3572d3" providerId="ADAL" clId="{8593CA47-ACD9-45C4-B931-7F1621B6BE79}" dt="2024-11-27T08:53:05.760" v="589" actId="113"/>
      <pc:docMkLst>
        <pc:docMk/>
      </pc:docMkLst>
      <pc:sldChg chg="modSp mod">
        <pc:chgData name="Josef Kotásek" userId="af1b1a0a-66db-46ae-a887-124d9f3572d3" providerId="ADAL" clId="{8593CA47-ACD9-45C4-B931-7F1621B6BE79}" dt="2024-11-27T08:48:32.118" v="522" actId="14100"/>
        <pc:sldMkLst>
          <pc:docMk/>
          <pc:sldMk cId="1872032013" sldId="278"/>
        </pc:sldMkLst>
        <pc:spChg chg="mod">
          <ac:chgData name="Josef Kotásek" userId="af1b1a0a-66db-46ae-a887-124d9f3572d3" providerId="ADAL" clId="{8593CA47-ACD9-45C4-B931-7F1621B6BE79}" dt="2024-11-27T08:48:32.118" v="522" actId="14100"/>
          <ac:spMkLst>
            <pc:docMk/>
            <pc:sldMk cId="1872032013" sldId="278"/>
            <ac:spMk id="2" creationId="{56A6542A-AC59-2B70-629A-A53C059D7D8B}"/>
          </ac:spMkLst>
        </pc:spChg>
      </pc:sldChg>
      <pc:sldChg chg="modSp mod">
        <pc:chgData name="Josef Kotásek" userId="af1b1a0a-66db-46ae-a887-124d9f3572d3" providerId="ADAL" clId="{8593CA47-ACD9-45C4-B931-7F1621B6BE79}" dt="2024-11-27T08:53:05.760" v="589" actId="113"/>
        <pc:sldMkLst>
          <pc:docMk/>
          <pc:sldMk cId="2190189246" sldId="365"/>
        </pc:sldMkLst>
        <pc:spChg chg="mod">
          <ac:chgData name="Josef Kotásek" userId="af1b1a0a-66db-46ae-a887-124d9f3572d3" providerId="ADAL" clId="{8593CA47-ACD9-45C4-B931-7F1621B6BE79}" dt="2024-11-27T08:53:05.760" v="589" actId="113"/>
          <ac:spMkLst>
            <pc:docMk/>
            <pc:sldMk cId="2190189246" sldId="365"/>
            <ac:spMk id="105475" creationId="{51F918DB-FD0A-42DB-A3CE-06C52193A942}"/>
          </ac:spMkLst>
        </pc:spChg>
      </pc:sldChg>
      <pc:sldChg chg="modSp mod">
        <pc:chgData name="Josef Kotásek" userId="af1b1a0a-66db-46ae-a887-124d9f3572d3" providerId="ADAL" clId="{8593CA47-ACD9-45C4-B931-7F1621B6BE79}" dt="2024-11-27T08:52:52.819" v="588" actId="20577"/>
        <pc:sldMkLst>
          <pc:docMk/>
          <pc:sldMk cId="2088619496" sldId="455"/>
        </pc:sldMkLst>
        <pc:spChg chg="mod">
          <ac:chgData name="Josef Kotásek" userId="af1b1a0a-66db-46ae-a887-124d9f3572d3" providerId="ADAL" clId="{8593CA47-ACD9-45C4-B931-7F1621B6BE79}" dt="2024-11-27T08:52:52.819" v="588" actId="20577"/>
          <ac:spMkLst>
            <pc:docMk/>
            <pc:sldMk cId="2088619496" sldId="455"/>
            <ac:spMk id="5" creationId="{2FAAF057-0618-44DF-8353-1D7AF0A36A7F}"/>
          </ac:spMkLst>
        </pc:spChg>
      </pc:sldChg>
      <pc:sldChg chg="modSp mod">
        <pc:chgData name="Josef Kotásek" userId="af1b1a0a-66db-46ae-a887-124d9f3572d3" providerId="ADAL" clId="{8593CA47-ACD9-45C4-B931-7F1621B6BE79}" dt="2024-11-27T08:50:34.975" v="565" actId="6549"/>
        <pc:sldMkLst>
          <pc:docMk/>
          <pc:sldMk cId="701854776" sldId="457"/>
        </pc:sldMkLst>
        <pc:spChg chg="mod">
          <ac:chgData name="Josef Kotásek" userId="af1b1a0a-66db-46ae-a887-124d9f3572d3" providerId="ADAL" clId="{8593CA47-ACD9-45C4-B931-7F1621B6BE79}" dt="2024-11-27T08:50:34.975" v="565" actId="6549"/>
          <ac:spMkLst>
            <pc:docMk/>
            <pc:sldMk cId="701854776" sldId="457"/>
            <ac:spMk id="5" creationId="{3AADCB42-1F4B-43E5-8A00-60B5E3A31DE5}"/>
          </ac:spMkLst>
        </pc:spChg>
      </pc:sldChg>
      <pc:sldChg chg="modSp mod">
        <pc:chgData name="Josef Kotásek" userId="af1b1a0a-66db-46ae-a887-124d9f3572d3" providerId="ADAL" clId="{8593CA47-ACD9-45C4-B931-7F1621B6BE79}" dt="2024-11-27T08:51:32.228" v="567" actId="20577"/>
        <pc:sldMkLst>
          <pc:docMk/>
          <pc:sldMk cId="1365795435" sldId="487"/>
        </pc:sldMkLst>
        <pc:spChg chg="mod">
          <ac:chgData name="Josef Kotásek" userId="af1b1a0a-66db-46ae-a887-124d9f3572d3" providerId="ADAL" clId="{8593CA47-ACD9-45C4-B931-7F1621B6BE79}" dt="2024-11-27T08:51:32.228" v="567" actId="20577"/>
          <ac:spMkLst>
            <pc:docMk/>
            <pc:sldMk cId="1365795435" sldId="487"/>
            <ac:spMk id="5" creationId="{5B50977F-8C0D-A18D-21D0-861A3C2267B0}"/>
          </ac:spMkLst>
        </pc:spChg>
      </pc:sldChg>
      <pc:sldChg chg="modSp mod">
        <pc:chgData name="Josef Kotásek" userId="af1b1a0a-66db-46ae-a887-124d9f3572d3" providerId="ADAL" clId="{8593CA47-ACD9-45C4-B931-7F1621B6BE79}" dt="2024-11-27T08:51:50.994" v="569" actId="20577"/>
        <pc:sldMkLst>
          <pc:docMk/>
          <pc:sldMk cId="2648929065" sldId="489"/>
        </pc:sldMkLst>
        <pc:spChg chg="mod">
          <ac:chgData name="Josef Kotásek" userId="af1b1a0a-66db-46ae-a887-124d9f3572d3" providerId="ADAL" clId="{8593CA47-ACD9-45C4-B931-7F1621B6BE79}" dt="2024-11-27T08:51:50.994" v="569" actId="20577"/>
          <ac:spMkLst>
            <pc:docMk/>
            <pc:sldMk cId="2648929065" sldId="489"/>
            <ac:spMk id="5" creationId="{AB03DD87-4FC6-CCE3-1B9C-3E9B17DF950F}"/>
          </ac:spMkLst>
        </pc:spChg>
      </pc:sldChg>
      <pc:sldChg chg="modSp mod">
        <pc:chgData name="Josef Kotásek" userId="af1b1a0a-66db-46ae-a887-124d9f3572d3" providerId="ADAL" clId="{8593CA47-ACD9-45C4-B931-7F1621B6BE79}" dt="2024-11-27T08:52:03.174" v="571" actId="20577"/>
        <pc:sldMkLst>
          <pc:docMk/>
          <pc:sldMk cId="1927532422" sldId="490"/>
        </pc:sldMkLst>
        <pc:spChg chg="mod">
          <ac:chgData name="Josef Kotásek" userId="af1b1a0a-66db-46ae-a887-124d9f3572d3" providerId="ADAL" clId="{8593CA47-ACD9-45C4-B931-7F1621B6BE79}" dt="2024-11-27T08:52:03.174" v="571" actId="20577"/>
          <ac:spMkLst>
            <pc:docMk/>
            <pc:sldMk cId="1927532422" sldId="490"/>
            <ac:spMk id="5" creationId="{8816EC2F-4D92-321D-B494-1D7FE6D637F6}"/>
          </ac:spMkLst>
        </pc:spChg>
      </pc:sldChg>
      <pc:sldChg chg="modSp add mod">
        <pc:chgData name="Josef Kotásek" userId="af1b1a0a-66db-46ae-a887-124d9f3572d3" providerId="ADAL" clId="{8593CA47-ACD9-45C4-B931-7F1621B6BE79}" dt="2024-11-27T08:47:06.760" v="456" actId="20577"/>
        <pc:sldMkLst>
          <pc:docMk/>
          <pc:sldMk cId="3580229668" sldId="493"/>
        </pc:sldMkLst>
        <pc:spChg chg="mod">
          <ac:chgData name="Josef Kotásek" userId="af1b1a0a-66db-46ae-a887-124d9f3572d3" providerId="ADAL" clId="{8593CA47-ACD9-45C4-B931-7F1621B6BE79}" dt="2024-11-27T06:46:14.989" v="411" actId="14100"/>
          <ac:spMkLst>
            <pc:docMk/>
            <pc:sldMk cId="3580229668" sldId="493"/>
            <ac:spMk id="103426" creationId="{8FCB1491-0F99-641D-3916-013DB4E26E64}"/>
          </ac:spMkLst>
        </pc:spChg>
        <pc:spChg chg="mod">
          <ac:chgData name="Josef Kotásek" userId="af1b1a0a-66db-46ae-a887-124d9f3572d3" providerId="ADAL" clId="{8593CA47-ACD9-45C4-B931-7F1621B6BE79}" dt="2024-11-27T08:47:06.760" v="456" actId="20577"/>
          <ac:spMkLst>
            <pc:docMk/>
            <pc:sldMk cId="3580229668" sldId="493"/>
            <ac:spMk id="103427" creationId="{8EF13880-AFCB-B918-D3BE-6378B1C1255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19B6CC-6552-8C3F-8406-4226BD9F75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>
            <a:extLst>
              <a:ext uri="{FF2B5EF4-FFF2-40B4-BE49-F238E27FC236}">
                <a16:creationId xmlns:a16="http://schemas.microsoft.com/office/drawing/2014/main" id="{E0E53F27-B3FB-6D15-5D0C-2ADD4D403E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9CB11C-B22B-45C4-A812-C34B514B3108}" type="slidenum">
              <a:rPr lang="en-US" altLang="cs-CZ" smtClean="0"/>
              <a:pPr>
                <a:spcBef>
                  <a:spcPct val="0"/>
                </a:spcBef>
              </a:pPr>
              <a:t>2</a:t>
            </a:fld>
            <a:endParaRPr lang="en-US" altLang="cs-CZ"/>
          </a:p>
        </p:txBody>
      </p:sp>
      <p:sp>
        <p:nvSpPr>
          <p:cNvPr id="104451" name="Rectangle 2">
            <a:extLst>
              <a:ext uri="{FF2B5EF4-FFF2-40B4-BE49-F238E27FC236}">
                <a16:creationId xmlns:a16="http://schemas.microsoft.com/office/drawing/2014/main" id="{D1282890-C24C-2D12-9571-8333EB52B9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>
            <a:extLst>
              <a:ext uri="{FF2B5EF4-FFF2-40B4-BE49-F238E27FC236}">
                <a16:creationId xmlns:a16="http://schemas.microsoft.com/office/drawing/2014/main" id="{4FEC380E-AE2B-2DA6-9E23-FE69AB0660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654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>
            <a:extLst>
              <a:ext uri="{FF2B5EF4-FFF2-40B4-BE49-F238E27FC236}">
                <a16:creationId xmlns:a16="http://schemas.microsoft.com/office/drawing/2014/main" id="{08D50F33-4355-403A-A2E4-F6598FA8E5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9CB11C-B22B-45C4-A812-C34B514B3108}" type="slidenum">
              <a:rPr lang="en-US" altLang="cs-CZ" smtClean="0"/>
              <a:pPr>
                <a:spcBef>
                  <a:spcPct val="0"/>
                </a:spcBef>
              </a:pPr>
              <a:t>4</a:t>
            </a:fld>
            <a:endParaRPr lang="en-US" altLang="cs-CZ"/>
          </a:p>
        </p:txBody>
      </p:sp>
      <p:sp>
        <p:nvSpPr>
          <p:cNvPr id="104451" name="Rectangle 2">
            <a:extLst>
              <a:ext uri="{FF2B5EF4-FFF2-40B4-BE49-F238E27FC236}">
                <a16:creationId xmlns:a16="http://schemas.microsoft.com/office/drawing/2014/main" id="{25E34A8C-238C-4993-A428-F8A98B10FE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>
            <a:extLst>
              <a:ext uri="{FF2B5EF4-FFF2-40B4-BE49-F238E27FC236}">
                <a16:creationId xmlns:a16="http://schemas.microsoft.com/office/drawing/2014/main" id="{66B7EC85-1376-4ADE-8DFA-DC694A1AD9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778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>
            <a:extLst>
              <a:ext uri="{FF2B5EF4-FFF2-40B4-BE49-F238E27FC236}">
                <a16:creationId xmlns:a16="http://schemas.microsoft.com/office/drawing/2014/main" id="{08D50F33-4355-403A-A2E4-F6598FA8E5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9CB11C-B22B-45C4-A812-C34B514B3108}" type="slidenum">
              <a:rPr lang="en-US" altLang="cs-CZ" smtClean="0"/>
              <a:pPr>
                <a:spcBef>
                  <a:spcPct val="0"/>
                </a:spcBef>
              </a:pPr>
              <a:t>15</a:t>
            </a:fld>
            <a:endParaRPr lang="en-US" altLang="cs-CZ"/>
          </a:p>
        </p:txBody>
      </p:sp>
      <p:sp>
        <p:nvSpPr>
          <p:cNvPr id="104451" name="Rectangle 2">
            <a:extLst>
              <a:ext uri="{FF2B5EF4-FFF2-40B4-BE49-F238E27FC236}">
                <a16:creationId xmlns:a16="http://schemas.microsoft.com/office/drawing/2014/main" id="{25E34A8C-238C-4993-A428-F8A98B10FE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>
            <a:extLst>
              <a:ext uri="{FF2B5EF4-FFF2-40B4-BE49-F238E27FC236}">
                <a16:creationId xmlns:a16="http://schemas.microsoft.com/office/drawing/2014/main" id="{66B7EC85-1376-4ADE-8DFA-DC694A1AD9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>
            <a:extLst>
              <a:ext uri="{FF2B5EF4-FFF2-40B4-BE49-F238E27FC236}">
                <a16:creationId xmlns:a16="http://schemas.microsoft.com/office/drawing/2014/main" id="{6B6F0C1C-27DE-47CE-BFFC-74B39E8261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8CF7E06-0590-45CA-AF86-C4BA2EEA25CA}" type="slidenum">
              <a:rPr lang="en-US" altLang="cs-CZ" smtClean="0"/>
              <a:pPr>
                <a:spcBef>
                  <a:spcPct val="0"/>
                </a:spcBef>
              </a:pPr>
              <a:t>16</a:t>
            </a:fld>
            <a:endParaRPr lang="en-US" altLang="cs-CZ"/>
          </a:p>
        </p:txBody>
      </p:sp>
      <p:sp>
        <p:nvSpPr>
          <p:cNvPr id="106499" name="Rectangle 2">
            <a:extLst>
              <a:ext uri="{FF2B5EF4-FFF2-40B4-BE49-F238E27FC236}">
                <a16:creationId xmlns:a16="http://schemas.microsoft.com/office/drawing/2014/main" id="{DC05103F-1D91-45A9-ABA8-4781EDBEEC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>
            <a:extLst>
              <a:ext uri="{FF2B5EF4-FFF2-40B4-BE49-F238E27FC236}">
                <a16:creationId xmlns:a16="http://schemas.microsoft.com/office/drawing/2014/main" id="{BFD86491-9D0A-43DC-A32D-16887E2F15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093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ustetf.com/e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nize.cz/podilove-fondy/438963-fondy-ve-kterych-zmizely-miliardy-dostanou-prisnejsi-pravidl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obchodního </a:t>
            </a:r>
            <a:r>
              <a:rPr lang="cs-CZ"/>
              <a:t>práva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1805940"/>
            <a:ext cx="11361600" cy="2266005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Podílové listy</a:t>
            </a:r>
            <a:br>
              <a:rPr lang="cs-CZ" dirty="0"/>
            </a:br>
            <a:r>
              <a:rPr lang="cs-CZ" dirty="0"/>
              <a:t>Investiční listy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4678680"/>
            <a:ext cx="11361600" cy="1280160"/>
          </a:xfrm>
        </p:spPr>
        <p:txBody>
          <a:bodyPr/>
          <a:lstStyle/>
          <a:p>
            <a:endParaRPr lang="cs-CZ" dirty="0"/>
          </a:p>
          <a:p>
            <a:r>
              <a:rPr lang="cs-CZ" i="1" dirty="0"/>
              <a:t>Josef Kotásek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40333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D6C2DC-E710-E160-0EAF-B06A956AE2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76696E-A513-4566-F44C-0EB82B6624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E3CA9D-8DCD-49F9-A057-2AD793AE6D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4824A6-96B2-1FDB-DC84-7CCCA84D8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Cenné papíry kolektivního investování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B50977F-8C0D-A18D-21D0-861A3C226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96189"/>
            <a:ext cx="11093184" cy="4541811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CP inkorporující podíl na fondech (§ 3 ZISIF)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Podíl v obchodní korporaci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Majetková účast na podílovém fondu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Akcie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Akcie </a:t>
            </a:r>
            <a:r>
              <a:rPr lang="cs-CZ" dirty="0" err="1"/>
              <a:t>SICAVu</a:t>
            </a:r>
            <a:r>
              <a:rPr lang="cs-CZ" dirty="0"/>
              <a:t> (zakladatelské v. investiční)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Investiční listy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Podílové listy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Inominátní CP u svěřenského fondu</a:t>
            </a:r>
          </a:p>
        </p:txBody>
      </p:sp>
    </p:spTree>
    <p:extLst>
      <p:ext uri="{BB962C8B-B14F-4D97-AF65-F5344CB8AC3E}">
        <p14:creationId xmlns:p14="http://schemas.microsoft.com/office/powerpoint/2010/main" val="1365795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1203A1-CCF2-A328-4010-CE655F6199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284D0A7-ECA6-EB5C-11F3-0A337AF57C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47FD9A-211C-08E7-9781-E33B276A08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E3D0E9-776C-F2A2-F296-1C98CD64F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Podílové fondy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B03DD87-4FC6-CCE3-1B9C-3E9B17DF9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96189"/>
            <a:ext cx="11093184" cy="454181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Podílový fond – nemá subjektivitu, nejde o spoluvlastnictví (§ 102)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Samostatná účetní jednotka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Oddělený úpadek ale možný (§ 388a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Obhospodařovatel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obvykle investiční společnost jednající svým jménem na účet fondu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přijímá statut podílového fondu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evidence podílového fondu u ČNB (§ 107)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emituje podílové listy, ale není vlastníkem fondu</a:t>
            </a:r>
          </a:p>
        </p:txBody>
      </p:sp>
    </p:spTree>
    <p:extLst>
      <p:ext uri="{BB962C8B-B14F-4D97-AF65-F5344CB8AC3E}">
        <p14:creationId xmlns:p14="http://schemas.microsoft.com/office/powerpoint/2010/main" val="2648929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5581FD-F399-2EED-54C7-C029A9613B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7B2566D-DD4A-FF7B-8C80-FBE6F461C7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DB0079-7AF9-22A6-645F-E1201A421E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F73401-4D1C-D67A-4126-E529C2DC5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Podílové listy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816EC2F-4D92-321D-B494-1D7FE6D63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80160"/>
            <a:ext cx="11093184" cy="5074919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Emitent: obhospodařovatel, PL se blíží akciím (podíl na likvidačním zůstatku, možnost založení „shromáždění podílníků“ ve statutu)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Variace druhů PL (§ 120 ZISIF)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Kauzální a konstitutivní CP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inkorporace majetkových práv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dochází jím k nabytí podílu na fondu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vydává se po úhradě emisního kurzu (výjimka pro finanční instituce), </a:t>
            </a:r>
            <a:r>
              <a:rPr lang="cs-CZ" b="1" dirty="0"/>
              <a:t>3 měsíce</a:t>
            </a:r>
            <a:r>
              <a:rPr lang="cs-CZ" dirty="0"/>
              <a:t> za nominální cenu, poté tržní – tzv. aktuální hodnota dle § 190 ZISIF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prodloužení na jeden rok pro nadlimitní fondy kvalifikovaných investorů a speciální fondy investující do nemovitostí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prodloužení až na dva roky u podlimitních fondů kvalifikovaných investorů investujících do nemovitostí.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7532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D0FEA4-28DC-8C6C-CEE9-9992F2C1ED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078AD39-4E6B-B6BA-9F13-A992E4B0A8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2F3DFB-4476-F634-447A-822FE2BA22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16A28F-CEA2-10AF-94CD-E1A506FC5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Otevřené a uzavřené podílové fondy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00B7D76-2840-C5F0-6898-7D0D76419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96189"/>
            <a:ext cx="11093184" cy="454181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Otevřený podílový fond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povinnost odkupu PL od podílníků za aktuální kurz snížený o srážku při odkupu (§ 128 ZISIF)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emise není limitována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možnost pozastavení odkupu (§ 134 ZISIF)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Uzavřený podílový fond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neexistuje povinnost odkupu (lze ale stanovit + výjimky pro časová okénka (§ 146 ZISIF)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emise PL kvantitativně omezena (zdola i shora)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vydání minimálního počtu podílových listů nutno dosáhnout v určitém časovém limitu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dle okolností povinnost fond „otevřít“</a:t>
            </a:r>
          </a:p>
        </p:txBody>
      </p:sp>
    </p:spTree>
    <p:extLst>
      <p:ext uri="{BB962C8B-B14F-4D97-AF65-F5344CB8AC3E}">
        <p14:creationId xmlns:p14="http://schemas.microsoft.com/office/powerpoint/2010/main" val="1920237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BE8A1D4-1915-44D5-AE63-603D914B59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A7DE5C5-3AC0-40BD-9BA1-E54DA7BA16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CE2D006-E8DD-4C00-A9B3-58F8C9442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527256"/>
          </a:xfrm>
        </p:spPr>
        <p:txBody>
          <a:bodyPr/>
          <a:lstStyle/>
          <a:p>
            <a:r>
              <a:rPr lang="cs-CZ" dirty="0"/>
              <a:t>Investiční listy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AAF057-0618-44DF-8353-1D7AF0A36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184" y="1197864"/>
            <a:ext cx="11144016" cy="4634136"/>
          </a:xfrm>
        </p:spPr>
        <p:txBody>
          <a:bodyPr/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cs-CZ" dirty="0"/>
              <a:t>Emituje je komanditní společnost na </a:t>
            </a:r>
            <a:r>
              <a:rPr lang="cs-CZ" dirty="0" err="1"/>
              <a:t>inv</a:t>
            </a:r>
            <a:r>
              <a:rPr lang="cs-CZ" dirty="0"/>
              <a:t>. listy (</a:t>
            </a:r>
            <a:r>
              <a:rPr lang="cs-CZ" dirty="0" err="1"/>
              <a:t>k.s.i.l</a:t>
            </a:r>
            <a:r>
              <a:rPr lang="cs-CZ" dirty="0"/>
              <a:t>., § 170 ZISIF)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cs-CZ" dirty="0"/>
              <a:t>Jen 1 komplementář + podíly komanditistů inkorporovány do IL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cs-CZ" dirty="0"/>
              <a:t>Možnost vyloučení komplementáře (§ 181 ZISIF)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cs-CZ" dirty="0"/>
              <a:t>CP na řad, výhradně listina, nelze zaknihovat ani kótovat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cs-CZ" dirty="0"/>
              <a:t>Lze omezit jejich převod (ne však vyloučit)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cs-CZ" dirty="0"/>
              <a:t>Vždy se dědí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cs-CZ" dirty="0"/>
              <a:t>V ČR se prakticky nevyužívají (v lednu 2024 počet </a:t>
            </a:r>
            <a:r>
              <a:rPr lang="cs-CZ" dirty="0" err="1"/>
              <a:t>k.s.i.l</a:t>
            </a:r>
            <a:r>
              <a:rPr lang="cs-CZ" dirty="0"/>
              <a:t>. = 0)</a:t>
            </a:r>
          </a:p>
          <a:p>
            <a:pPr marL="457200" indent="-457200" algn="just"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8619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6FA9FD7B-B9EB-4164-866C-51AE32909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84048"/>
            <a:ext cx="10753200" cy="521208"/>
          </a:xfrm>
        </p:spPr>
        <p:txBody>
          <a:bodyPr/>
          <a:lstStyle/>
          <a:p>
            <a:pPr eaLnBrk="1" hangingPunct="1"/>
            <a:r>
              <a:rPr lang="cs-CZ" altLang="cs-CZ" dirty="0"/>
              <a:t>Fondy dle zaměření</a:t>
            </a:r>
            <a:endParaRPr lang="en-US" altLang="cs-CZ" dirty="0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0C73EE69-0B1D-4AB5-A6DD-4386E5A67FF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50448" y="1225297"/>
            <a:ext cx="10444899" cy="5184648"/>
          </a:xfrm>
        </p:spPr>
        <p:txBody>
          <a:bodyPr/>
          <a:lstStyle/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/>
              <a:t>Fondy peněžního trhu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/>
              <a:t>Dluhopisové podílové fondy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/>
              <a:t>Akciové podílové fondy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/>
              <a:t>Smíšené podílové fondy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/>
              <a:t>Komoditní fondy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/>
              <a:t>Nemovitostní fondy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/>
              <a:t>neplést s REIT - Real </a:t>
            </a:r>
            <a:r>
              <a:rPr lang="cs-CZ" altLang="cs-CZ" sz="1800" dirty="0" err="1"/>
              <a:t>Estate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Investment</a:t>
            </a:r>
            <a:r>
              <a:rPr lang="cs-CZ" altLang="cs-CZ" sz="1800" dirty="0"/>
              <a:t> Trust - veřejně obchodovatelné společnosti, které vlastní a pronajímají nemovitosti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81D589A8-2C39-4B59-8F7F-49A1B0C01E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341906"/>
            <a:ext cx="10753200" cy="715617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ETF</a:t>
            </a:r>
            <a:endParaRPr lang="en-US" dirty="0"/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51F918DB-FD0A-42DB-A3CE-06C52193A94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7622" y="1138989"/>
            <a:ext cx="10639658" cy="519069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400" dirty="0"/>
              <a:t>Exchange </a:t>
            </a:r>
            <a:r>
              <a:rPr lang="cs-CZ" altLang="cs-CZ" sz="2400" dirty="0" err="1"/>
              <a:t>traded</a:t>
            </a:r>
            <a:r>
              <a:rPr lang="cs-CZ" altLang="cs-CZ" sz="2400" dirty="0"/>
              <a:t> </a:t>
            </a:r>
            <a:r>
              <a:rPr lang="cs-CZ" altLang="cs-CZ" sz="2400" dirty="0" err="1"/>
              <a:t>funds</a:t>
            </a:r>
            <a:endParaRPr lang="cs-CZ" altLang="cs-CZ" sz="2400" dirty="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400" dirty="0"/>
              <a:t>§ 50f odst. 3 písm. b) ZPKT „fondem ETF [se rozumí] investiční fond nebo zahraniční investiční fond, je-li alespoň jeden druh jím vydávaných cenných papírů kolektivního investování </a:t>
            </a:r>
            <a:r>
              <a:rPr lang="cs-CZ" altLang="cs-CZ" sz="2400" b="1" dirty="0"/>
              <a:t>obchodován průběžně během obchodního dne </a:t>
            </a:r>
            <a:r>
              <a:rPr lang="cs-CZ" altLang="cs-CZ" sz="2400" dirty="0"/>
              <a:t>v alespoň jednom obchodním systému a s alespoň jedním tvůrcem trhu, který zajišťuje, aby se cena těchto cenných papírů v tomto obchodním systému významně nelišila od jejich aktuální hodnoty.“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400" dirty="0">
                <a:hlinkClick r:id="rId3"/>
              </a:rPr>
              <a:t>https://www.justetf.com/en/</a:t>
            </a:r>
            <a:endParaRPr lang="cs-CZ" altLang="cs-CZ" sz="2400" dirty="0"/>
          </a:p>
          <a:p>
            <a:pPr eaLnBrk="1" hangingPunct="1">
              <a:buFont typeface="Wingdings" panose="05000000000000000000" pitchFamily="2" charset="2"/>
              <a:buChar char="§"/>
            </a:pPr>
            <a:endParaRPr lang="cs-CZ" altLang="cs-CZ" sz="2400" dirty="0"/>
          </a:p>
          <a:p>
            <a:pPr eaLnBrk="1" hangingPunct="1">
              <a:buFont typeface="Wingdings" panose="05000000000000000000" pitchFamily="2" charset="2"/>
              <a:buChar char="§"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190189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9907A5-904D-2FD5-3347-EA74FE4D5A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8FCB1491-0F99-641D-3916-013DB4E26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53" y="80211"/>
            <a:ext cx="11542293" cy="513347"/>
          </a:xfrm>
        </p:spPr>
        <p:txBody>
          <a:bodyPr/>
          <a:lstStyle/>
          <a:p>
            <a:pPr eaLnBrk="1" hangingPunct="1"/>
            <a:r>
              <a:rPr lang="cs-CZ" altLang="cs-CZ" dirty="0"/>
              <a:t>Svět kolektivního investování z pohledu práva</a:t>
            </a:r>
            <a:endParaRPr lang="en-US" altLang="cs-CZ" dirty="0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8EF13880-AFCB-B918-D3BE-6378B1C1255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84484" y="657727"/>
            <a:ext cx="11855116" cy="6200274"/>
          </a:xfrm>
        </p:spPr>
        <p:txBody>
          <a:bodyPr/>
          <a:lstStyle/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/>
              <a:t>Evropské právo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/>
              <a:t> </a:t>
            </a:r>
            <a:r>
              <a:rPr lang="cs-CZ" altLang="cs-CZ" sz="1800" b="1" dirty="0"/>
              <a:t>AIFMD</a:t>
            </a:r>
            <a:r>
              <a:rPr lang="cs-CZ" altLang="cs-CZ" sz="1800" dirty="0"/>
              <a:t> - Směrnice 2011/61/EU o správcích alternativních investičních fondů, zejména fondy kvalifikovaných investorů a speciální fondy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800" b="1" dirty="0"/>
              <a:t>UCITS</a:t>
            </a:r>
            <a:r>
              <a:rPr lang="cs-CZ" altLang="cs-CZ" sz="1800" dirty="0"/>
              <a:t> - Směrnice 2009/65/ES o koordinaci právních a správních předpisů týkajících se subjektů kolektivního investování do převoditelných c. papírů (SKIPCP) - retail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/>
              <a:t> level 2 evropské regulace – prováděcí nařízení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/>
              <a:t> level 3 soft-</a:t>
            </a:r>
            <a:r>
              <a:rPr lang="cs-CZ" altLang="cs-CZ" sz="1800" dirty="0" err="1"/>
              <a:t>law</a:t>
            </a:r>
            <a:r>
              <a:rPr lang="cs-CZ" altLang="cs-CZ" sz="1800" dirty="0"/>
              <a:t> regulace ESMA (</a:t>
            </a:r>
            <a:r>
              <a:rPr lang="cs-CZ" altLang="cs-CZ" sz="1800" dirty="0" err="1"/>
              <a:t>European</a:t>
            </a:r>
            <a:r>
              <a:rPr lang="cs-CZ" altLang="cs-CZ" sz="1800" dirty="0"/>
              <a:t> </a:t>
            </a:r>
            <a:r>
              <a:rPr lang="cs-CZ" altLang="cs-CZ" sz="1800" dirty="0" err="1"/>
              <a:t>Securities</a:t>
            </a:r>
            <a:r>
              <a:rPr lang="cs-CZ" altLang="cs-CZ" sz="1800" dirty="0"/>
              <a:t> and </a:t>
            </a:r>
            <a:r>
              <a:rPr lang="cs-CZ" altLang="cs-CZ" sz="1800" dirty="0" err="1"/>
              <a:t>Markets</a:t>
            </a:r>
            <a:r>
              <a:rPr lang="cs-CZ" altLang="cs-CZ" sz="1800" dirty="0"/>
              <a:t> </a:t>
            </a:r>
            <a:r>
              <a:rPr lang="cs-CZ" altLang="cs-CZ" sz="1800" dirty="0" err="1"/>
              <a:t>Authority</a:t>
            </a:r>
            <a:r>
              <a:rPr lang="cs-CZ" altLang="cs-CZ" sz="1800" dirty="0"/>
              <a:t>) - obecné pokyny (</a:t>
            </a:r>
            <a:r>
              <a:rPr lang="cs-CZ" altLang="cs-CZ" sz="1800" dirty="0" err="1"/>
              <a:t>guidelines</a:t>
            </a:r>
            <a:r>
              <a:rPr lang="cs-CZ" altLang="cs-CZ" sz="1800" dirty="0"/>
              <a:t>), výkladová stanoviska či Q&amp;A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/>
              <a:t>České právo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/>
              <a:t>ZISIF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/>
              <a:t>ZPKT + Prováděcí předpisy, Stanoviska ČNB…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/>
              <a:t>Daně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/>
              <a:t>Sazba daně z příjmů u základního investičního fondu pouze 5 %.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altLang="cs-CZ" sz="2800" dirty="0"/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3580229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A6542A-AC59-2B70-629A-A53C059D7D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52274" y="204072"/>
            <a:ext cx="8887325" cy="861404"/>
          </a:xfrm>
        </p:spPr>
        <p:txBody>
          <a:bodyPr anchor="t">
            <a:normAutofit/>
          </a:bodyPr>
          <a:lstStyle/>
          <a:p>
            <a:pPr algn="l"/>
            <a:r>
              <a:rPr lang="cs-CZ" sz="4000" dirty="0"/>
              <a:t>Pojďte s námi investovat…</a:t>
            </a: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256F4DC3-9319-CE21-2B5B-778A5FAAE6E3}"/>
              </a:ext>
            </a:extLst>
          </p:cNvPr>
          <p:cNvGrpSpPr/>
          <p:nvPr/>
        </p:nvGrpSpPr>
        <p:grpSpPr>
          <a:xfrm>
            <a:off x="703691" y="1065475"/>
            <a:ext cx="10960873" cy="5141033"/>
            <a:chOff x="269739" y="1534906"/>
            <a:chExt cx="8874261" cy="5141033"/>
          </a:xfrm>
        </p:grpSpPr>
        <p:cxnSp>
          <p:nvCxnSpPr>
            <p:cNvPr id="7" name="Přímá spojnice 6">
              <a:extLst>
                <a:ext uri="{FF2B5EF4-FFF2-40B4-BE49-F238E27FC236}">
                  <a16:creationId xmlns:a16="http://schemas.microsoft.com/office/drawing/2014/main" id="{0F799DC3-4C43-FCEA-FECA-2E74A277521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22498" y="4632960"/>
              <a:ext cx="2238878" cy="23554"/>
            </a:xfrm>
            <a:prstGeom prst="line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nice 7">
              <a:extLst>
                <a:ext uri="{FF2B5EF4-FFF2-40B4-BE49-F238E27FC236}">
                  <a16:creationId xmlns:a16="http://schemas.microsoft.com/office/drawing/2014/main" id="{CEA9E8F9-83A0-2BA9-5C7A-00C0AE8476E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971509" y="2353426"/>
              <a:ext cx="1135" cy="2288546"/>
            </a:xfrm>
            <a:prstGeom prst="line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8">
              <a:extLst>
                <a:ext uri="{FF2B5EF4-FFF2-40B4-BE49-F238E27FC236}">
                  <a16:creationId xmlns:a16="http://schemas.microsoft.com/office/drawing/2014/main" id="{9799C84B-8630-B0A5-05B9-5D3824FD2A3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53071" y="4093448"/>
              <a:ext cx="12935" cy="1927898"/>
            </a:xfrm>
            <a:prstGeom prst="line">
              <a:avLst/>
            </a:prstGeom>
            <a:ln w="317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bdélník: se zakulacenými rohy 9">
              <a:extLst>
                <a:ext uri="{FF2B5EF4-FFF2-40B4-BE49-F238E27FC236}">
                  <a16:creationId xmlns:a16="http://schemas.microsoft.com/office/drawing/2014/main" id="{704D04C1-B536-19CB-8FA0-D17F1B8A085B}"/>
                </a:ext>
              </a:extLst>
            </p:cNvPr>
            <p:cNvSpPr/>
            <p:nvPr/>
          </p:nvSpPr>
          <p:spPr>
            <a:xfrm>
              <a:off x="269739" y="4032740"/>
              <a:ext cx="1024550" cy="1174018"/>
            </a:xfrm>
            <a:prstGeom prst="roundRect">
              <a:avLst/>
            </a:prstGeom>
            <a:solidFill>
              <a:srgbClr val="7099CA"/>
            </a:solidFill>
            <a:ln>
              <a:solidFill>
                <a:srgbClr val="7099C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900" b="1" dirty="0"/>
                <a:t>Sbíráte peníze od &gt; 20 lidí?</a:t>
              </a:r>
            </a:p>
          </p:txBody>
        </p:sp>
        <p:cxnSp>
          <p:nvCxnSpPr>
            <p:cNvPr id="11" name="Přímá spojnice se šipkou 10">
              <a:extLst>
                <a:ext uri="{FF2B5EF4-FFF2-40B4-BE49-F238E27FC236}">
                  <a16:creationId xmlns:a16="http://schemas.microsoft.com/office/drawing/2014/main" id="{73478435-3A42-CAE4-F561-ADE00FA4740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0790" y="3323438"/>
              <a:ext cx="0" cy="626817"/>
            </a:xfrm>
            <a:prstGeom prst="straightConnector1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se šipkou 11">
              <a:extLst>
                <a:ext uri="{FF2B5EF4-FFF2-40B4-BE49-F238E27FC236}">
                  <a16:creationId xmlns:a16="http://schemas.microsoft.com/office/drawing/2014/main" id="{1806A148-B86F-986C-92ED-3B70DED3F27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3429" y="5337236"/>
              <a:ext cx="7361" cy="679315"/>
            </a:xfrm>
            <a:prstGeom prst="straightConnector1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9A1B595-105E-65B2-DE37-52125B2E60D8}"/>
                </a:ext>
              </a:extLst>
            </p:cNvPr>
            <p:cNvSpPr/>
            <p:nvPr/>
          </p:nvSpPr>
          <p:spPr>
            <a:xfrm>
              <a:off x="312713" y="2972326"/>
              <a:ext cx="502801" cy="287983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900" b="1" dirty="0"/>
                <a:t>ANO</a:t>
              </a:r>
            </a:p>
          </p:txBody>
        </p:sp>
        <p:cxnSp>
          <p:nvCxnSpPr>
            <p:cNvPr id="14" name="Přímá spojnice se šipkou 13">
              <a:extLst>
                <a:ext uri="{FF2B5EF4-FFF2-40B4-BE49-F238E27FC236}">
                  <a16:creationId xmlns:a16="http://schemas.microsoft.com/office/drawing/2014/main" id="{E7D0B23D-A6F7-B3F0-711B-2E853781DC3B}"/>
                </a:ext>
              </a:extLst>
            </p:cNvPr>
            <p:cNvCxnSpPr>
              <a:cxnSpLocks/>
            </p:cNvCxnSpPr>
            <p:nvPr/>
          </p:nvCxnSpPr>
          <p:spPr>
            <a:xfrm rot="60000">
              <a:off x="870195" y="3109567"/>
              <a:ext cx="189871" cy="0"/>
            </a:xfrm>
            <a:prstGeom prst="straightConnector1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bdélník: se zakulacenými rohy 14">
              <a:extLst>
                <a:ext uri="{FF2B5EF4-FFF2-40B4-BE49-F238E27FC236}">
                  <a16:creationId xmlns:a16="http://schemas.microsoft.com/office/drawing/2014/main" id="{08B4C2FA-89AD-9D42-C57C-4976B032CD5D}"/>
                </a:ext>
              </a:extLst>
            </p:cNvPr>
            <p:cNvSpPr/>
            <p:nvPr/>
          </p:nvSpPr>
          <p:spPr>
            <a:xfrm>
              <a:off x="1102932" y="2691440"/>
              <a:ext cx="502802" cy="849756"/>
            </a:xfrm>
            <a:prstGeom prst="roundRect">
              <a:avLst/>
            </a:prstGeom>
            <a:solidFill>
              <a:srgbClr val="7099CA"/>
            </a:solidFill>
            <a:ln>
              <a:solidFill>
                <a:srgbClr val="7099C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900" b="1" dirty="0"/>
                <a:t>Účel?</a:t>
              </a:r>
            </a:p>
          </p:txBody>
        </p:sp>
        <p:cxnSp>
          <p:nvCxnSpPr>
            <p:cNvPr id="16" name="Přímá spojnice se šipkou 15">
              <a:extLst>
                <a:ext uri="{FF2B5EF4-FFF2-40B4-BE49-F238E27FC236}">
                  <a16:creationId xmlns:a16="http://schemas.microsoft.com/office/drawing/2014/main" id="{E9245EE9-2C6B-852C-F064-2394601BEBE4}"/>
                </a:ext>
              </a:extLst>
            </p:cNvPr>
            <p:cNvCxnSpPr>
              <a:cxnSpLocks/>
            </p:cNvCxnSpPr>
            <p:nvPr/>
          </p:nvCxnSpPr>
          <p:spPr>
            <a:xfrm>
              <a:off x="1639979" y="2832734"/>
              <a:ext cx="229964" cy="0"/>
            </a:xfrm>
            <a:prstGeom prst="straightConnector1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se šipkou 16">
              <a:extLst>
                <a:ext uri="{FF2B5EF4-FFF2-40B4-BE49-F238E27FC236}">
                  <a16:creationId xmlns:a16="http://schemas.microsoft.com/office/drawing/2014/main" id="{3DF65D6F-CD14-24BD-B34E-C1F7CC5DE6CF}"/>
                </a:ext>
              </a:extLst>
            </p:cNvPr>
            <p:cNvCxnSpPr>
              <a:cxnSpLocks/>
            </p:cNvCxnSpPr>
            <p:nvPr/>
          </p:nvCxnSpPr>
          <p:spPr>
            <a:xfrm>
              <a:off x="2321521" y="3197078"/>
              <a:ext cx="0" cy="1623734"/>
            </a:xfrm>
            <a:prstGeom prst="straightConnector1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bdélník: se zakulacenými rohy 17">
              <a:extLst>
                <a:ext uri="{FF2B5EF4-FFF2-40B4-BE49-F238E27FC236}">
                  <a16:creationId xmlns:a16="http://schemas.microsoft.com/office/drawing/2014/main" id="{95E948F6-2D1F-2CD9-5DB6-C48D4B6FED73}"/>
                </a:ext>
              </a:extLst>
            </p:cNvPr>
            <p:cNvSpPr/>
            <p:nvPr/>
          </p:nvSpPr>
          <p:spPr>
            <a:xfrm>
              <a:off x="1889952" y="2562578"/>
              <a:ext cx="1162348" cy="45046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900" b="1" dirty="0"/>
                <a:t>Financování vlastní činnosti</a:t>
              </a:r>
            </a:p>
          </p:txBody>
        </p:sp>
        <p:sp>
          <p:nvSpPr>
            <p:cNvPr id="19" name="Obdélník: se zakulacenými rohy 18">
              <a:extLst>
                <a:ext uri="{FF2B5EF4-FFF2-40B4-BE49-F238E27FC236}">
                  <a16:creationId xmlns:a16="http://schemas.microsoft.com/office/drawing/2014/main" id="{8440CCDE-6EF8-1109-AFE7-5B5B9BE1B832}"/>
                </a:ext>
              </a:extLst>
            </p:cNvPr>
            <p:cNvSpPr/>
            <p:nvPr/>
          </p:nvSpPr>
          <p:spPr>
            <a:xfrm>
              <a:off x="1869943" y="4896158"/>
              <a:ext cx="1206493" cy="83694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900" b="1" dirty="0"/>
                <a:t>Společné investování peněz</a:t>
              </a:r>
            </a:p>
          </p:txBody>
        </p:sp>
        <p:cxnSp>
          <p:nvCxnSpPr>
            <p:cNvPr id="20" name="Přímá spojnice se šipkou 19">
              <a:extLst>
                <a:ext uri="{FF2B5EF4-FFF2-40B4-BE49-F238E27FC236}">
                  <a16:creationId xmlns:a16="http://schemas.microsoft.com/office/drawing/2014/main" id="{3278A9B5-807B-BCEA-2F17-AE460BD250A4}"/>
                </a:ext>
              </a:extLst>
            </p:cNvPr>
            <p:cNvCxnSpPr>
              <a:cxnSpLocks/>
            </p:cNvCxnSpPr>
            <p:nvPr/>
          </p:nvCxnSpPr>
          <p:spPr>
            <a:xfrm>
              <a:off x="3097403" y="2770859"/>
              <a:ext cx="213670" cy="0"/>
            </a:xfrm>
            <a:prstGeom prst="straightConnector1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bdélník: se zakulacenými rohy 20">
              <a:extLst>
                <a:ext uri="{FF2B5EF4-FFF2-40B4-BE49-F238E27FC236}">
                  <a16:creationId xmlns:a16="http://schemas.microsoft.com/office/drawing/2014/main" id="{78D7F97A-849C-FDF6-B1CD-A46CE02A4BFB}"/>
                </a:ext>
              </a:extLst>
            </p:cNvPr>
            <p:cNvSpPr/>
            <p:nvPr/>
          </p:nvSpPr>
          <p:spPr>
            <a:xfrm>
              <a:off x="3352578" y="2378169"/>
              <a:ext cx="1041215" cy="785381"/>
            </a:xfrm>
            <a:prstGeom prst="roundRect">
              <a:avLst/>
            </a:prstGeom>
            <a:solidFill>
              <a:srgbClr val="7099CA"/>
            </a:solidFill>
            <a:ln>
              <a:solidFill>
                <a:srgbClr val="7099C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900" b="1" dirty="0"/>
                <a:t>Jak peníze shromažďujete?</a:t>
              </a:r>
            </a:p>
          </p:txBody>
        </p:sp>
        <p:cxnSp>
          <p:nvCxnSpPr>
            <p:cNvPr id="22" name="Přímá spojnice se šipkou 21">
              <a:extLst>
                <a:ext uri="{FF2B5EF4-FFF2-40B4-BE49-F238E27FC236}">
                  <a16:creationId xmlns:a16="http://schemas.microsoft.com/office/drawing/2014/main" id="{528E813C-4C34-7258-1702-B8B4B5E6B7A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07341" y="2566619"/>
              <a:ext cx="246707" cy="90013"/>
            </a:xfrm>
            <a:prstGeom prst="straightConnector1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se šipkou 22">
              <a:extLst>
                <a:ext uri="{FF2B5EF4-FFF2-40B4-BE49-F238E27FC236}">
                  <a16:creationId xmlns:a16="http://schemas.microsoft.com/office/drawing/2014/main" id="{6BA7F8C4-33B8-BB7E-6D10-736B0C89A134}"/>
                </a:ext>
              </a:extLst>
            </p:cNvPr>
            <p:cNvCxnSpPr>
              <a:cxnSpLocks/>
            </p:cNvCxnSpPr>
            <p:nvPr/>
          </p:nvCxnSpPr>
          <p:spPr>
            <a:xfrm>
              <a:off x="4471340" y="2794580"/>
              <a:ext cx="240812" cy="0"/>
            </a:xfrm>
            <a:prstGeom prst="straightConnector1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nice se šipkou 23">
              <a:extLst>
                <a:ext uri="{FF2B5EF4-FFF2-40B4-BE49-F238E27FC236}">
                  <a16:creationId xmlns:a16="http://schemas.microsoft.com/office/drawing/2014/main" id="{7D0BA8E8-C12C-D9B3-35E5-22009904FC1D}"/>
                </a:ext>
              </a:extLst>
            </p:cNvPr>
            <p:cNvCxnSpPr>
              <a:cxnSpLocks/>
            </p:cNvCxnSpPr>
            <p:nvPr/>
          </p:nvCxnSpPr>
          <p:spPr>
            <a:xfrm>
              <a:off x="5675445" y="3529169"/>
              <a:ext cx="226585" cy="6383"/>
            </a:xfrm>
            <a:prstGeom prst="straightConnector1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bdélník: se zakulacenými rohy 24">
              <a:extLst>
                <a:ext uri="{FF2B5EF4-FFF2-40B4-BE49-F238E27FC236}">
                  <a16:creationId xmlns:a16="http://schemas.microsoft.com/office/drawing/2014/main" id="{A078B0E2-6BB5-DE7E-7F37-2C65C440D026}"/>
                </a:ext>
              </a:extLst>
            </p:cNvPr>
            <p:cNvSpPr/>
            <p:nvPr/>
          </p:nvSpPr>
          <p:spPr>
            <a:xfrm>
              <a:off x="4797919" y="1890566"/>
              <a:ext cx="821482" cy="383145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900" b="1" dirty="0"/>
                <a:t>Zápůjčky / úvěry</a:t>
              </a:r>
            </a:p>
          </p:txBody>
        </p:sp>
        <p:sp>
          <p:nvSpPr>
            <p:cNvPr id="26" name="Obdélník: se zakulacenými rohy 25">
              <a:extLst>
                <a:ext uri="{FF2B5EF4-FFF2-40B4-BE49-F238E27FC236}">
                  <a16:creationId xmlns:a16="http://schemas.microsoft.com/office/drawing/2014/main" id="{6D1C5049-47F2-2719-F463-E7C9FA7DC90C}"/>
                </a:ext>
              </a:extLst>
            </p:cNvPr>
            <p:cNvSpPr/>
            <p:nvPr/>
          </p:nvSpPr>
          <p:spPr>
            <a:xfrm>
              <a:off x="4782449" y="2438874"/>
              <a:ext cx="824122" cy="70231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900" b="1" dirty="0"/>
                <a:t>Dluhopisy a podobné (směnky)</a:t>
              </a:r>
            </a:p>
          </p:txBody>
        </p:sp>
        <p:sp>
          <p:nvSpPr>
            <p:cNvPr id="27" name="Obdélník: se zakulacenými rohy 26">
              <a:extLst>
                <a:ext uri="{FF2B5EF4-FFF2-40B4-BE49-F238E27FC236}">
                  <a16:creationId xmlns:a16="http://schemas.microsoft.com/office/drawing/2014/main" id="{16D35563-9588-FE5A-44AB-EE16836AA646}"/>
                </a:ext>
              </a:extLst>
            </p:cNvPr>
            <p:cNvSpPr/>
            <p:nvPr/>
          </p:nvSpPr>
          <p:spPr>
            <a:xfrm>
              <a:off x="4781121" y="3365587"/>
              <a:ext cx="831469" cy="28438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900" b="1" dirty="0"/>
                <a:t>Akcie</a:t>
              </a:r>
            </a:p>
          </p:txBody>
        </p:sp>
        <p:cxnSp>
          <p:nvCxnSpPr>
            <p:cNvPr id="28" name="Přímá spojnice se šipkou 27">
              <a:extLst>
                <a:ext uri="{FF2B5EF4-FFF2-40B4-BE49-F238E27FC236}">
                  <a16:creationId xmlns:a16="http://schemas.microsoft.com/office/drawing/2014/main" id="{518B0652-698F-7161-6E11-6E8CB55570A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22498" y="2088398"/>
              <a:ext cx="2371234" cy="17233"/>
            </a:xfrm>
            <a:prstGeom prst="straightConnector1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bdélník: se zakulacenými rohy 28">
              <a:extLst>
                <a:ext uri="{FF2B5EF4-FFF2-40B4-BE49-F238E27FC236}">
                  <a16:creationId xmlns:a16="http://schemas.microsoft.com/office/drawing/2014/main" id="{B93BFA2F-5E19-A4A0-6521-038D26F4AC10}"/>
                </a:ext>
              </a:extLst>
            </p:cNvPr>
            <p:cNvSpPr/>
            <p:nvPr/>
          </p:nvSpPr>
          <p:spPr>
            <a:xfrm>
              <a:off x="5941981" y="2381578"/>
              <a:ext cx="964800" cy="784800"/>
            </a:xfrm>
            <a:prstGeom prst="roundRect">
              <a:avLst/>
            </a:prstGeom>
            <a:solidFill>
              <a:srgbClr val="7099CA"/>
            </a:solidFill>
            <a:ln>
              <a:solidFill>
                <a:srgbClr val="7099C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900" b="1" dirty="0"/>
                <a:t>Provádíte to soustavně?</a:t>
              </a:r>
            </a:p>
          </p:txBody>
        </p:sp>
        <p:cxnSp>
          <p:nvCxnSpPr>
            <p:cNvPr id="30" name="Přímá spojnice se šipkou 29">
              <a:extLst>
                <a:ext uri="{FF2B5EF4-FFF2-40B4-BE49-F238E27FC236}">
                  <a16:creationId xmlns:a16="http://schemas.microsoft.com/office/drawing/2014/main" id="{78686EE3-12A5-3BF1-385A-63E1362D19F9}"/>
                </a:ext>
              </a:extLst>
            </p:cNvPr>
            <p:cNvCxnSpPr>
              <a:cxnSpLocks/>
            </p:cNvCxnSpPr>
            <p:nvPr/>
          </p:nvCxnSpPr>
          <p:spPr>
            <a:xfrm>
              <a:off x="5663610" y="2824863"/>
              <a:ext cx="238420" cy="1045"/>
            </a:xfrm>
            <a:prstGeom prst="straightConnector1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nice se šipkou 30">
              <a:extLst>
                <a:ext uri="{FF2B5EF4-FFF2-40B4-BE49-F238E27FC236}">
                  <a16:creationId xmlns:a16="http://schemas.microsoft.com/office/drawing/2014/main" id="{1C331084-760A-E098-BAE8-B7777A3F4CB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014329" y="3131835"/>
              <a:ext cx="411498" cy="316046"/>
            </a:xfrm>
            <a:prstGeom prst="straightConnector1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bdélník: se zakulacenými rohy 31">
              <a:extLst>
                <a:ext uri="{FF2B5EF4-FFF2-40B4-BE49-F238E27FC236}">
                  <a16:creationId xmlns:a16="http://schemas.microsoft.com/office/drawing/2014/main" id="{F9D92BEE-5F0B-CAB6-2932-DCD76B2BFAE5}"/>
                </a:ext>
              </a:extLst>
            </p:cNvPr>
            <p:cNvSpPr/>
            <p:nvPr/>
          </p:nvSpPr>
          <p:spPr>
            <a:xfrm>
              <a:off x="8261272" y="1534906"/>
              <a:ext cx="839199" cy="964800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900" b="1" dirty="0"/>
                <a:t>Riziko „černé banky“</a:t>
              </a:r>
            </a:p>
          </p:txBody>
        </p:sp>
        <p:cxnSp>
          <p:nvCxnSpPr>
            <p:cNvPr id="33" name="Přímá spojnice se šipkou 32">
              <a:extLst>
                <a:ext uri="{FF2B5EF4-FFF2-40B4-BE49-F238E27FC236}">
                  <a16:creationId xmlns:a16="http://schemas.microsoft.com/office/drawing/2014/main" id="{222FEC52-9535-3302-1DD9-19DFD17E552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99473" y="4352453"/>
              <a:ext cx="316482" cy="8188"/>
            </a:xfrm>
            <a:prstGeom prst="straightConnector1">
              <a:avLst/>
            </a:prstGeom>
            <a:ln w="31750">
              <a:solidFill>
                <a:srgbClr val="FFCC6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bdélník: se zakulacenými rohy 33">
              <a:extLst>
                <a:ext uri="{FF2B5EF4-FFF2-40B4-BE49-F238E27FC236}">
                  <a16:creationId xmlns:a16="http://schemas.microsoft.com/office/drawing/2014/main" id="{B1AFE011-3FE5-D43A-54C3-EDF4F59816AD}"/>
                </a:ext>
              </a:extLst>
            </p:cNvPr>
            <p:cNvSpPr/>
            <p:nvPr/>
          </p:nvSpPr>
          <p:spPr>
            <a:xfrm>
              <a:off x="5941981" y="3346200"/>
              <a:ext cx="1023051" cy="837851"/>
            </a:xfrm>
            <a:prstGeom prst="roundRect">
              <a:avLst/>
            </a:prstGeom>
            <a:solidFill>
              <a:srgbClr val="7099CA"/>
            </a:solidFill>
            <a:ln>
              <a:solidFill>
                <a:srgbClr val="7099C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900" b="1" dirty="0"/>
                <a:t>Jsou cenné papíry nabízeny </a:t>
              </a:r>
            </a:p>
            <a:p>
              <a:pPr algn="ctr"/>
              <a:r>
                <a:rPr lang="cs-CZ" sz="900" b="1" dirty="0"/>
                <a:t>&gt; 150 lidem?</a:t>
              </a:r>
            </a:p>
          </p:txBody>
        </p:sp>
        <p:sp>
          <p:nvSpPr>
            <p:cNvPr id="35" name="Obdélník: se zakulacenými rohy 34">
              <a:extLst>
                <a:ext uri="{FF2B5EF4-FFF2-40B4-BE49-F238E27FC236}">
                  <a16:creationId xmlns:a16="http://schemas.microsoft.com/office/drawing/2014/main" id="{E0745595-F5DE-181E-8594-67A410E8B4EE}"/>
                </a:ext>
              </a:extLst>
            </p:cNvPr>
            <p:cNvSpPr/>
            <p:nvPr/>
          </p:nvSpPr>
          <p:spPr>
            <a:xfrm>
              <a:off x="8264664" y="5742110"/>
              <a:ext cx="845048" cy="933829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900" b="1" dirty="0"/>
                <a:t>Bez  licence / povolení</a:t>
              </a:r>
            </a:p>
          </p:txBody>
        </p:sp>
        <p:sp>
          <p:nvSpPr>
            <p:cNvPr id="36" name="Obdélník: se zakulacenými rohy 35">
              <a:extLst>
                <a:ext uri="{FF2B5EF4-FFF2-40B4-BE49-F238E27FC236}">
                  <a16:creationId xmlns:a16="http://schemas.microsoft.com/office/drawing/2014/main" id="{D259E5B2-18ED-D449-4B61-95DC61AAFA50}"/>
                </a:ext>
              </a:extLst>
            </p:cNvPr>
            <p:cNvSpPr/>
            <p:nvPr/>
          </p:nvSpPr>
          <p:spPr>
            <a:xfrm>
              <a:off x="5969483" y="4905421"/>
              <a:ext cx="964800" cy="784800"/>
            </a:xfrm>
            <a:prstGeom prst="roundRect">
              <a:avLst/>
            </a:prstGeom>
            <a:solidFill>
              <a:srgbClr val="7099CA"/>
            </a:solidFill>
            <a:ln>
              <a:solidFill>
                <a:srgbClr val="7099C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900" b="1" dirty="0"/>
                <a:t>Je investice alespoň 125.000 EUR?</a:t>
              </a:r>
            </a:p>
          </p:txBody>
        </p:sp>
        <p:sp>
          <p:nvSpPr>
            <p:cNvPr id="37" name="Obdélník: se zakulacenými rohy 36">
              <a:extLst>
                <a:ext uri="{FF2B5EF4-FFF2-40B4-BE49-F238E27FC236}">
                  <a16:creationId xmlns:a16="http://schemas.microsoft.com/office/drawing/2014/main" id="{B62211AD-68FD-3BC5-4FA5-4286D3F81A75}"/>
                </a:ext>
              </a:extLst>
            </p:cNvPr>
            <p:cNvSpPr/>
            <p:nvPr/>
          </p:nvSpPr>
          <p:spPr>
            <a:xfrm>
              <a:off x="319389" y="6128274"/>
              <a:ext cx="502801" cy="287983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900" b="1" dirty="0"/>
                <a:t>NE</a:t>
              </a:r>
            </a:p>
          </p:txBody>
        </p:sp>
        <p:cxnSp>
          <p:nvCxnSpPr>
            <p:cNvPr id="38" name="Přímá spojnice se šipkou 37">
              <a:extLst>
                <a:ext uri="{FF2B5EF4-FFF2-40B4-BE49-F238E27FC236}">
                  <a16:creationId xmlns:a16="http://schemas.microsoft.com/office/drawing/2014/main" id="{ADE98A07-E578-15D2-0D46-AAB39C86E3B9}"/>
                </a:ext>
              </a:extLst>
            </p:cNvPr>
            <p:cNvCxnSpPr>
              <a:cxnSpLocks/>
            </p:cNvCxnSpPr>
            <p:nvPr/>
          </p:nvCxnSpPr>
          <p:spPr>
            <a:xfrm>
              <a:off x="4411394" y="5351848"/>
              <a:ext cx="377265" cy="0"/>
            </a:xfrm>
            <a:prstGeom prst="straightConnector1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Přímá spojnice se šipkou 38">
              <a:extLst>
                <a:ext uri="{FF2B5EF4-FFF2-40B4-BE49-F238E27FC236}">
                  <a16:creationId xmlns:a16="http://schemas.microsoft.com/office/drawing/2014/main" id="{24172D3F-C6A1-6B25-A58E-CB4CDA5FE9E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29729" y="2165023"/>
              <a:ext cx="340596" cy="230782"/>
            </a:xfrm>
            <a:prstGeom prst="straightConnector1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bdélník: se zakulacenými rohy 39">
              <a:extLst>
                <a:ext uri="{FF2B5EF4-FFF2-40B4-BE49-F238E27FC236}">
                  <a16:creationId xmlns:a16="http://schemas.microsoft.com/office/drawing/2014/main" id="{1CA46949-81B5-ED86-C91F-12225C310F4D}"/>
                </a:ext>
              </a:extLst>
            </p:cNvPr>
            <p:cNvSpPr/>
            <p:nvPr/>
          </p:nvSpPr>
          <p:spPr>
            <a:xfrm>
              <a:off x="7319344" y="2485883"/>
              <a:ext cx="467911" cy="203352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900" b="1" dirty="0"/>
                <a:t>ANO</a:t>
              </a:r>
            </a:p>
          </p:txBody>
        </p:sp>
        <p:sp>
          <p:nvSpPr>
            <p:cNvPr id="41" name="Obdélník: se zakulacenými rohy 40">
              <a:extLst>
                <a:ext uri="{FF2B5EF4-FFF2-40B4-BE49-F238E27FC236}">
                  <a16:creationId xmlns:a16="http://schemas.microsoft.com/office/drawing/2014/main" id="{4E1AED34-CEBD-3E90-161F-3941A7BB9567}"/>
                </a:ext>
              </a:extLst>
            </p:cNvPr>
            <p:cNvSpPr/>
            <p:nvPr/>
          </p:nvSpPr>
          <p:spPr>
            <a:xfrm>
              <a:off x="7314885" y="2842607"/>
              <a:ext cx="467911" cy="193237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900" b="1" dirty="0"/>
                <a:t>NE</a:t>
              </a:r>
            </a:p>
          </p:txBody>
        </p:sp>
        <p:cxnSp>
          <p:nvCxnSpPr>
            <p:cNvPr id="42" name="Přímá spojnice se šipkou 41">
              <a:extLst>
                <a:ext uri="{FF2B5EF4-FFF2-40B4-BE49-F238E27FC236}">
                  <a16:creationId xmlns:a16="http://schemas.microsoft.com/office/drawing/2014/main" id="{1CE722AC-7A39-F8C2-6AC4-D9B0CE3AB49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40714" y="5336532"/>
              <a:ext cx="319425" cy="1068"/>
            </a:xfrm>
            <a:prstGeom prst="straightConnector1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bdélník: se zakulacenými rohy 42">
              <a:extLst>
                <a:ext uri="{FF2B5EF4-FFF2-40B4-BE49-F238E27FC236}">
                  <a16:creationId xmlns:a16="http://schemas.microsoft.com/office/drawing/2014/main" id="{7BA8DA3A-0245-3DBC-0EA2-E69B2AE48E5F}"/>
                </a:ext>
              </a:extLst>
            </p:cNvPr>
            <p:cNvSpPr/>
            <p:nvPr/>
          </p:nvSpPr>
          <p:spPr>
            <a:xfrm>
              <a:off x="8229864" y="3674840"/>
              <a:ext cx="870607" cy="964800"/>
            </a:xfrm>
            <a:prstGeom prst="roundRect">
              <a:avLst/>
            </a:prstGeom>
            <a:solidFill>
              <a:srgbClr val="FFCC66"/>
            </a:solidFill>
            <a:ln>
              <a:solidFill>
                <a:srgbClr val="FFCC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900" b="1" dirty="0"/>
                <a:t>Registrace u ČNB dle § 15 ZISIF</a:t>
              </a:r>
            </a:p>
          </p:txBody>
        </p:sp>
        <p:sp>
          <p:nvSpPr>
            <p:cNvPr id="44" name="Obdélník: se zakulacenými rohy 43">
              <a:extLst>
                <a:ext uri="{FF2B5EF4-FFF2-40B4-BE49-F238E27FC236}">
                  <a16:creationId xmlns:a16="http://schemas.microsoft.com/office/drawing/2014/main" id="{B65D0AE0-DA77-7C5B-50B1-693811EB26E7}"/>
                </a:ext>
              </a:extLst>
            </p:cNvPr>
            <p:cNvSpPr/>
            <p:nvPr/>
          </p:nvSpPr>
          <p:spPr>
            <a:xfrm>
              <a:off x="8229864" y="4740052"/>
              <a:ext cx="914136" cy="924501"/>
            </a:xfrm>
            <a:prstGeom prst="roundRect">
              <a:avLst/>
            </a:prstGeom>
            <a:solidFill>
              <a:srgbClr val="C45B58"/>
            </a:solidFill>
            <a:ln>
              <a:solidFill>
                <a:srgbClr val="C45B5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900" b="1" dirty="0"/>
                <a:t>Riziko „pokoutného fondu“</a:t>
              </a:r>
            </a:p>
          </p:txBody>
        </p:sp>
        <p:sp>
          <p:nvSpPr>
            <p:cNvPr id="45" name="Obdélník: se zakulacenými rohy 44">
              <a:extLst>
                <a:ext uri="{FF2B5EF4-FFF2-40B4-BE49-F238E27FC236}">
                  <a16:creationId xmlns:a16="http://schemas.microsoft.com/office/drawing/2014/main" id="{8B4427B3-4481-B1A3-0E56-B3680DC9978C}"/>
                </a:ext>
              </a:extLst>
            </p:cNvPr>
            <p:cNvSpPr/>
            <p:nvPr/>
          </p:nvSpPr>
          <p:spPr>
            <a:xfrm>
              <a:off x="8252879" y="2604873"/>
              <a:ext cx="863298" cy="964800"/>
            </a:xfrm>
            <a:prstGeom prst="roundRect">
              <a:avLst/>
            </a:prstGeom>
            <a:solidFill>
              <a:srgbClr val="FD9966"/>
            </a:solidFill>
            <a:ln>
              <a:solidFill>
                <a:srgbClr val="FD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900" b="1" dirty="0"/>
                <a:t>Riziko povinného prospektu</a:t>
              </a:r>
            </a:p>
          </p:txBody>
        </p:sp>
        <p:sp>
          <p:nvSpPr>
            <p:cNvPr id="46" name="Obdélník: se zakulacenými rohy 45">
              <a:extLst>
                <a:ext uri="{FF2B5EF4-FFF2-40B4-BE49-F238E27FC236}">
                  <a16:creationId xmlns:a16="http://schemas.microsoft.com/office/drawing/2014/main" id="{FB150227-38A9-DF92-CE12-C91FB1B6CAF1}"/>
                </a:ext>
              </a:extLst>
            </p:cNvPr>
            <p:cNvSpPr/>
            <p:nvPr/>
          </p:nvSpPr>
          <p:spPr>
            <a:xfrm>
              <a:off x="3311073" y="4905942"/>
              <a:ext cx="1035833" cy="845496"/>
            </a:xfrm>
            <a:prstGeom prst="roundRect">
              <a:avLst/>
            </a:prstGeom>
            <a:solidFill>
              <a:srgbClr val="7099CA"/>
            </a:solidFill>
            <a:ln>
              <a:solidFill>
                <a:srgbClr val="7099C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900" b="1" dirty="0"/>
                <a:t>Je výnos pevný /  závislý na výnosu investic?</a:t>
              </a:r>
            </a:p>
          </p:txBody>
        </p:sp>
        <p:cxnSp>
          <p:nvCxnSpPr>
            <p:cNvPr id="47" name="Přímá spojnice se šipkou 46">
              <a:extLst>
                <a:ext uri="{FF2B5EF4-FFF2-40B4-BE49-F238E27FC236}">
                  <a16:creationId xmlns:a16="http://schemas.microsoft.com/office/drawing/2014/main" id="{6080490C-9ACA-1F86-9CC4-5B321017C058}"/>
                </a:ext>
              </a:extLst>
            </p:cNvPr>
            <p:cNvCxnSpPr>
              <a:cxnSpLocks/>
            </p:cNvCxnSpPr>
            <p:nvPr/>
          </p:nvCxnSpPr>
          <p:spPr>
            <a:xfrm>
              <a:off x="3097403" y="5314632"/>
              <a:ext cx="177455" cy="0"/>
            </a:xfrm>
            <a:prstGeom prst="straightConnector1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bdélník: se zakulacenými rohy 47">
              <a:extLst>
                <a:ext uri="{FF2B5EF4-FFF2-40B4-BE49-F238E27FC236}">
                  <a16:creationId xmlns:a16="http://schemas.microsoft.com/office/drawing/2014/main" id="{3A4DD2C4-7306-33DF-2C22-8A6DEE8400AE}"/>
                </a:ext>
              </a:extLst>
            </p:cNvPr>
            <p:cNvSpPr/>
            <p:nvPr/>
          </p:nvSpPr>
          <p:spPr>
            <a:xfrm>
              <a:off x="4824152" y="4530435"/>
              <a:ext cx="843713" cy="30252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900" b="1" dirty="0"/>
                <a:t>Pevný výnos</a:t>
              </a:r>
            </a:p>
          </p:txBody>
        </p:sp>
        <p:sp>
          <p:nvSpPr>
            <p:cNvPr id="49" name="Obdélník: se zakulacenými rohy 48">
              <a:extLst>
                <a:ext uri="{FF2B5EF4-FFF2-40B4-BE49-F238E27FC236}">
                  <a16:creationId xmlns:a16="http://schemas.microsoft.com/office/drawing/2014/main" id="{78252CCC-EF34-13D7-6AC5-D7B415BCAD0B}"/>
                </a:ext>
              </a:extLst>
            </p:cNvPr>
            <p:cNvSpPr/>
            <p:nvPr/>
          </p:nvSpPr>
          <p:spPr>
            <a:xfrm>
              <a:off x="4846220" y="5188616"/>
              <a:ext cx="843713" cy="280147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900" b="1" dirty="0"/>
                <a:t>Závislý výnos</a:t>
              </a:r>
            </a:p>
          </p:txBody>
        </p:sp>
        <p:cxnSp>
          <p:nvCxnSpPr>
            <p:cNvPr id="50" name="Přímá spojnice se šipkou 49">
              <a:extLst>
                <a:ext uri="{FF2B5EF4-FFF2-40B4-BE49-F238E27FC236}">
                  <a16:creationId xmlns:a16="http://schemas.microsoft.com/office/drawing/2014/main" id="{E286DCD1-ACA8-4A86-6C40-8A4D1913628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43985" y="4735944"/>
              <a:ext cx="389226" cy="199312"/>
            </a:xfrm>
            <a:prstGeom prst="straightConnector1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Přímá spojnice se šipkou 50">
              <a:extLst>
                <a:ext uri="{FF2B5EF4-FFF2-40B4-BE49-F238E27FC236}">
                  <a16:creationId xmlns:a16="http://schemas.microsoft.com/office/drawing/2014/main" id="{DEB4892C-6472-C071-E6BD-A5674E20222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16212" y="4942603"/>
              <a:ext cx="289442" cy="139501"/>
            </a:xfrm>
            <a:prstGeom prst="straightConnector1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Přímá spojnice se šipkou 51">
              <a:extLst>
                <a:ext uri="{FF2B5EF4-FFF2-40B4-BE49-F238E27FC236}">
                  <a16:creationId xmlns:a16="http://schemas.microsoft.com/office/drawing/2014/main" id="{7A4C19DB-2003-EBB5-C786-9444C9587471}"/>
                </a:ext>
              </a:extLst>
            </p:cNvPr>
            <p:cNvCxnSpPr>
              <a:cxnSpLocks/>
            </p:cNvCxnSpPr>
            <p:nvPr/>
          </p:nvCxnSpPr>
          <p:spPr>
            <a:xfrm>
              <a:off x="6996505" y="5410765"/>
              <a:ext cx="277552" cy="99660"/>
            </a:xfrm>
            <a:prstGeom prst="straightConnector1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bdélník: se zakulacenými rohy 52">
              <a:extLst>
                <a:ext uri="{FF2B5EF4-FFF2-40B4-BE49-F238E27FC236}">
                  <a16:creationId xmlns:a16="http://schemas.microsoft.com/office/drawing/2014/main" id="{7B601454-5A93-C8DD-31F7-C3A27E375D92}"/>
                </a:ext>
              </a:extLst>
            </p:cNvPr>
            <p:cNvSpPr/>
            <p:nvPr/>
          </p:nvSpPr>
          <p:spPr>
            <a:xfrm>
              <a:off x="7320914" y="4773269"/>
              <a:ext cx="468000" cy="20520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900" b="1" dirty="0"/>
                <a:t>ANO</a:t>
              </a:r>
            </a:p>
          </p:txBody>
        </p:sp>
        <p:sp>
          <p:nvSpPr>
            <p:cNvPr id="54" name="Obdélník: se zakulacenými rohy 53">
              <a:extLst>
                <a:ext uri="{FF2B5EF4-FFF2-40B4-BE49-F238E27FC236}">
                  <a16:creationId xmlns:a16="http://schemas.microsoft.com/office/drawing/2014/main" id="{2FEC3743-5D62-E1B1-01E5-69646586585E}"/>
                </a:ext>
              </a:extLst>
            </p:cNvPr>
            <p:cNvSpPr/>
            <p:nvPr/>
          </p:nvSpPr>
          <p:spPr>
            <a:xfrm>
              <a:off x="7319344" y="5397197"/>
              <a:ext cx="468000" cy="20520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900" b="1" dirty="0"/>
                <a:t>NE</a:t>
              </a:r>
            </a:p>
          </p:txBody>
        </p:sp>
        <p:cxnSp>
          <p:nvCxnSpPr>
            <p:cNvPr id="55" name="Přímá spojnice se šipkou 54">
              <a:extLst>
                <a:ext uri="{FF2B5EF4-FFF2-40B4-BE49-F238E27FC236}">
                  <a16:creationId xmlns:a16="http://schemas.microsoft.com/office/drawing/2014/main" id="{1EACC324-DFD8-DF57-0942-6BCD904251C3}"/>
                </a:ext>
              </a:extLst>
            </p:cNvPr>
            <p:cNvCxnSpPr>
              <a:cxnSpLocks/>
            </p:cNvCxnSpPr>
            <p:nvPr/>
          </p:nvCxnSpPr>
          <p:spPr>
            <a:xfrm>
              <a:off x="6990626" y="2900412"/>
              <a:ext cx="254241" cy="87761"/>
            </a:xfrm>
            <a:prstGeom prst="straightConnector1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nice se šipkou 55">
              <a:extLst>
                <a:ext uri="{FF2B5EF4-FFF2-40B4-BE49-F238E27FC236}">
                  <a16:creationId xmlns:a16="http://schemas.microsoft.com/office/drawing/2014/main" id="{9A7E177F-FA39-635F-26FB-AC7DC3CBABA9}"/>
                </a:ext>
              </a:extLst>
            </p:cNvPr>
            <p:cNvCxnSpPr>
              <a:cxnSpLocks/>
            </p:cNvCxnSpPr>
            <p:nvPr/>
          </p:nvCxnSpPr>
          <p:spPr>
            <a:xfrm>
              <a:off x="895016" y="6322674"/>
              <a:ext cx="7326703" cy="0"/>
            </a:xfrm>
            <a:prstGeom prst="straightConnector1">
              <a:avLst/>
            </a:prstGeom>
            <a:ln w="3175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Přímá spojnice se šipkou 56">
              <a:extLst>
                <a:ext uri="{FF2B5EF4-FFF2-40B4-BE49-F238E27FC236}">
                  <a16:creationId xmlns:a16="http://schemas.microsoft.com/office/drawing/2014/main" id="{5021118B-B136-683B-7208-6649E2182FF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24173" y="3523959"/>
              <a:ext cx="249884" cy="162259"/>
            </a:xfrm>
            <a:prstGeom prst="straightConnector1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Přímá spojnice se šipkou 57">
              <a:extLst>
                <a:ext uri="{FF2B5EF4-FFF2-40B4-BE49-F238E27FC236}">
                  <a16:creationId xmlns:a16="http://schemas.microsoft.com/office/drawing/2014/main" id="{F41986A4-FF45-91FC-E0AA-D66AD6629684}"/>
                </a:ext>
              </a:extLst>
            </p:cNvPr>
            <p:cNvCxnSpPr>
              <a:cxnSpLocks/>
            </p:cNvCxnSpPr>
            <p:nvPr/>
          </p:nvCxnSpPr>
          <p:spPr>
            <a:xfrm>
              <a:off x="7037504" y="4033716"/>
              <a:ext cx="256674" cy="75807"/>
            </a:xfrm>
            <a:prstGeom prst="straightConnector1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Obdélník: se zakulacenými rohy 58">
              <a:extLst>
                <a:ext uri="{FF2B5EF4-FFF2-40B4-BE49-F238E27FC236}">
                  <a16:creationId xmlns:a16="http://schemas.microsoft.com/office/drawing/2014/main" id="{6839902E-76AB-ADE2-BEA1-1A4B459FFF8C}"/>
                </a:ext>
              </a:extLst>
            </p:cNvPr>
            <p:cNvSpPr/>
            <p:nvPr/>
          </p:nvSpPr>
          <p:spPr>
            <a:xfrm>
              <a:off x="7344075" y="3386745"/>
              <a:ext cx="467911" cy="203352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900" b="1" dirty="0"/>
                <a:t>ANO</a:t>
              </a:r>
            </a:p>
          </p:txBody>
        </p:sp>
        <p:sp>
          <p:nvSpPr>
            <p:cNvPr id="60" name="Obdélník: se zakulacenými rohy 59">
              <a:extLst>
                <a:ext uri="{FF2B5EF4-FFF2-40B4-BE49-F238E27FC236}">
                  <a16:creationId xmlns:a16="http://schemas.microsoft.com/office/drawing/2014/main" id="{3F3B5680-ED1E-9DDE-63DB-2B5270389983}"/>
                </a:ext>
              </a:extLst>
            </p:cNvPr>
            <p:cNvSpPr/>
            <p:nvPr/>
          </p:nvSpPr>
          <p:spPr>
            <a:xfrm>
              <a:off x="7332532" y="4008945"/>
              <a:ext cx="467911" cy="193237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900" b="1" dirty="0"/>
                <a:t>NE</a:t>
              </a:r>
            </a:p>
          </p:txBody>
        </p:sp>
        <p:cxnSp>
          <p:nvCxnSpPr>
            <p:cNvPr id="61" name="Přímá spojnice se šipkou 60">
              <a:extLst>
                <a:ext uri="{FF2B5EF4-FFF2-40B4-BE49-F238E27FC236}">
                  <a16:creationId xmlns:a16="http://schemas.microsoft.com/office/drawing/2014/main" id="{56B4AC56-0F03-1701-A390-D946840DE48F}"/>
                </a:ext>
              </a:extLst>
            </p:cNvPr>
            <p:cNvCxnSpPr>
              <a:cxnSpLocks/>
            </p:cNvCxnSpPr>
            <p:nvPr/>
          </p:nvCxnSpPr>
          <p:spPr>
            <a:xfrm>
              <a:off x="8038475" y="6021346"/>
              <a:ext cx="210510" cy="0"/>
            </a:xfrm>
            <a:prstGeom prst="straightConnector1">
              <a:avLst/>
            </a:prstGeom>
            <a:ln w="3302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Přímá spojnice se šipkou 61">
              <a:extLst>
                <a:ext uri="{FF2B5EF4-FFF2-40B4-BE49-F238E27FC236}">
                  <a16:creationId xmlns:a16="http://schemas.microsoft.com/office/drawing/2014/main" id="{B98BF3F0-1A27-7599-8FCC-2BDAC573DD5F}"/>
                </a:ext>
              </a:extLst>
            </p:cNvPr>
            <p:cNvCxnSpPr>
              <a:cxnSpLocks/>
            </p:cNvCxnSpPr>
            <p:nvPr/>
          </p:nvCxnSpPr>
          <p:spPr>
            <a:xfrm>
              <a:off x="7856139" y="5488186"/>
              <a:ext cx="345006" cy="0"/>
            </a:xfrm>
            <a:prstGeom prst="straightConnector1">
              <a:avLst/>
            </a:prstGeom>
            <a:ln w="31750">
              <a:solidFill>
                <a:srgbClr val="C45B5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Přímá spojnice se šipkou 62">
              <a:extLst>
                <a:ext uri="{FF2B5EF4-FFF2-40B4-BE49-F238E27FC236}">
                  <a16:creationId xmlns:a16="http://schemas.microsoft.com/office/drawing/2014/main" id="{A965299A-131E-29CB-DF21-15CBF3BB7E55}"/>
                </a:ext>
              </a:extLst>
            </p:cNvPr>
            <p:cNvCxnSpPr>
              <a:cxnSpLocks/>
            </p:cNvCxnSpPr>
            <p:nvPr/>
          </p:nvCxnSpPr>
          <p:spPr>
            <a:xfrm>
              <a:off x="7971509" y="2353426"/>
              <a:ext cx="244446" cy="0"/>
            </a:xfrm>
            <a:prstGeom prst="straightConnector1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Přímá spojnice se šipkou 63">
              <a:extLst>
                <a:ext uri="{FF2B5EF4-FFF2-40B4-BE49-F238E27FC236}">
                  <a16:creationId xmlns:a16="http://schemas.microsoft.com/office/drawing/2014/main" id="{525107BC-AD6B-AC4F-570A-5768FA127F4C}"/>
                </a:ext>
              </a:extLst>
            </p:cNvPr>
            <p:cNvCxnSpPr>
              <a:cxnSpLocks/>
            </p:cNvCxnSpPr>
            <p:nvPr/>
          </p:nvCxnSpPr>
          <p:spPr>
            <a:xfrm>
              <a:off x="4393793" y="3200803"/>
              <a:ext cx="318359" cy="294571"/>
            </a:xfrm>
            <a:prstGeom prst="straightConnector1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Přímá spojnice 64">
              <a:extLst>
                <a:ext uri="{FF2B5EF4-FFF2-40B4-BE49-F238E27FC236}">
                  <a16:creationId xmlns:a16="http://schemas.microsoft.com/office/drawing/2014/main" id="{A3DD4290-9D17-0CD4-4987-11A1CF471819}"/>
                </a:ext>
              </a:extLst>
            </p:cNvPr>
            <p:cNvCxnSpPr>
              <a:cxnSpLocks/>
            </p:cNvCxnSpPr>
            <p:nvPr/>
          </p:nvCxnSpPr>
          <p:spPr>
            <a:xfrm>
              <a:off x="1639979" y="3200803"/>
              <a:ext cx="681542" cy="0"/>
            </a:xfrm>
            <a:prstGeom prst="line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Přímá spojnice se šipkou 65">
              <a:extLst>
                <a:ext uri="{FF2B5EF4-FFF2-40B4-BE49-F238E27FC236}">
                  <a16:creationId xmlns:a16="http://schemas.microsoft.com/office/drawing/2014/main" id="{A47378BE-6300-6922-E50F-50E16D3EFBA4}"/>
                </a:ext>
              </a:extLst>
            </p:cNvPr>
            <p:cNvCxnSpPr>
              <a:cxnSpLocks/>
            </p:cNvCxnSpPr>
            <p:nvPr/>
          </p:nvCxnSpPr>
          <p:spPr>
            <a:xfrm>
              <a:off x="7866659" y="3447881"/>
              <a:ext cx="349296" cy="0"/>
            </a:xfrm>
            <a:prstGeom prst="straightConnector1">
              <a:avLst/>
            </a:prstGeom>
            <a:ln w="31750">
              <a:solidFill>
                <a:srgbClr val="FD996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Přímá spojnice 66">
              <a:extLst>
                <a:ext uri="{FF2B5EF4-FFF2-40B4-BE49-F238E27FC236}">
                  <a16:creationId xmlns:a16="http://schemas.microsoft.com/office/drawing/2014/main" id="{37727CB2-D776-C621-98F7-6AFBADDC713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48301" y="4093448"/>
              <a:ext cx="226689" cy="0"/>
            </a:xfrm>
            <a:prstGeom prst="line">
              <a:avLst/>
            </a:prstGeom>
            <a:ln w="317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Přímá spojnice 67">
              <a:extLst>
                <a:ext uri="{FF2B5EF4-FFF2-40B4-BE49-F238E27FC236}">
                  <a16:creationId xmlns:a16="http://schemas.microsoft.com/office/drawing/2014/main" id="{8A693B37-77BF-F7F1-CE8C-6399C5004E2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11046" y="2602854"/>
              <a:ext cx="171083" cy="1251"/>
            </a:xfrm>
            <a:prstGeom prst="line">
              <a:avLst/>
            </a:prstGeom>
            <a:ln w="317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Přímá spojnice 68">
              <a:extLst>
                <a:ext uri="{FF2B5EF4-FFF2-40B4-BE49-F238E27FC236}">
                  <a16:creationId xmlns:a16="http://schemas.microsoft.com/office/drawing/2014/main" id="{27A9C4D6-1831-D84F-EEA8-6187B3447FE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08653" y="4351971"/>
              <a:ext cx="0" cy="544187"/>
            </a:xfrm>
            <a:prstGeom prst="line">
              <a:avLst/>
            </a:prstGeom>
            <a:ln w="31750">
              <a:solidFill>
                <a:srgbClr val="FFCC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Přímá spojnice 69">
              <a:extLst>
                <a:ext uri="{FF2B5EF4-FFF2-40B4-BE49-F238E27FC236}">
                  <a16:creationId xmlns:a16="http://schemas.microsoft.com/office/drawing/2014/main" id="{613BBACB-8FE9-33C9-3EA3-3C7226357ABA}"/>
                </a:ext>
              </a:extLst>
            </p:cNvPr>
            <p:cNvCxnSpPr>
              <a:cxnSpLocks/>
            </p:cNvCxnSpPr>
            <p:nvPr/>
          </p:nvCxnSpPr>
          <p:spPr>
            <a:xfrm>
              <a:off x="7805760" y="4875869"/>
              <a:ext cx="100759" cy="0"/>
            </a:xfrm>
            <a:prstGeom prst="line">
              <a:avLst/>
            </a:prstGeom>
            <a:ln w="31750">
              <a:solidFill>
                <a:srgbClr val="FFCC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TextovéPole 72">
            <a:extLst>
              <a:ext uri="{FF2B5EF4-FFF2-40B4-BE49-F238E27FC236}">
                <a16:creationId xmlns:a16="http://schemas.microsoft.com/office/drawing/2014/main" id="{9E73FB4C-E5C0-0966-DA6F-868850180DBD}"/>
              </a:ext>
            </a:extLst>
          </p:cNvPr>
          <p:cNvSpPr txBox="1"/>
          <p:nvPr/>
        </p:nvSpPr>
        <p:spPr>
          <a:xfrm>
            <a:off x="256114" y="6211021"/>
            <a:ext cx="99618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(z prezentace J. Topinky z Havel a </a:t>
            </a:r>
            <a:r>
              <a:rPr lang="cs-CZ" sz="2000" dirty="0" err="1">
                <a:solidFill>
                  <a:schemeClr val="accent1">
                    <a:lumMod val="50000"/>
                  </a:schemeClr>
                </a:solidFill>
              </a:rPr>
              <a:t>partners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 v PCP na podzim 2023)</a:t>
            </a:r>
          </a:p>
        </p:txBody>
      </p:sp>
    </p:spTree>
    <p:extLst>
      <p:ext uri="{BB962C8B-B14F-4D97-AF65-F5344CB8AC3E}">
        <p14:creationId xmlns:p14="http://schemas.microsoft.com/office/powerpoint/2010/main" val="1872032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6FA9FD7B-B9EB-4164-866C-51AE32909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62393"/>
            <a:ext cx="10753200" cy="502781"/>
          </a:xfrm>
        </p:spPr>
        <p:txBody>
          <a:bodyPr/>
          <a:lstStyle/>
          <a:p>
            <a:pPr eaLnBrk="1" hangingPunct="1"/>
            <a:r>
              <a:rPr lang="cs-CZ" altLang="cs-CZ" dirty="0"/>
              <a:t>Nelicencovaní správci („</a:t>
            </a:r>
            <a:r>
              <a:rPr lang="cs-CZ" altLang="cs-CZ" dirty="0" err="1"/>
              <a:t>minifondy</a:t>
            </a:r>
            <a:r>
              <a:rPr lang="cs-CZ" altLang="cs-CZ" dirty="0"/>
              <a:t>“) </a:t>
            </a:r>
            <a:endParaRPr lang="en-US" altLang="cs-CZ" dirty="0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0C73EE69-0B1D-4AB5-A6DD-4386E5A67FF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84484" y="842211"/>
            <a:ext cx="11855116" cy="5911515"/>
          </a:xfrm>
        </p:spPr>
        <p:txBody>
          <a:bodyPr/>
          <a:lstStyle/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/>
              <a:t>§ 15 ZISIF, novela! 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/>
              <a:t>„Osoba rizikového kapitálu“ (v názvu nesmí být žádný odkaz na fond)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/>
              <a:t>Registrace u ČNB (za 10.000,- Kč), povinnosti dle AML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b="0" i="0" dirty="0">
                <a:solidFill>
                  <a:srgbClr val="07254E"/>
                </a:solidFill>
                <a:effectLst/>
                <a:latin typeface="Poppins" panose="020B0502040204020203" pitchFamily="2" charset="-18"/>
              </a:rPr>
              <a:t>Sdělení klíčových informací podle nařízení EU č. 1286/2014</a:t>
            </a:r>
            <a:endParaRPr lang="cs-CZ" altLang="cs-CZ" sz="2800" dirty="0"/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/>
              <a:t>Limitovaný okruh investorů (max. 20 menších investorů, resp. objem investice nad 125.000 EUR)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b="0" i="0" dirty="0">
                <a:solidFill>
                  <a:srgbClr val="000000"/>
                </a:solidFill>
                <a:effectLst/>
                <a:latin typeface="Public Sans"/>
              </a:rPr>
              <a:t>počet všech investorů větší než 20: ČNB se předkládá zprávu auditora o ověření dodržení počtu investorů, kteří nesplňují minimální výši svěřených prostředků (jednou ročně)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/>
              <a:t> informační povinnosti nelicencovaných správců vůči investorům: povinné předání informací o rizikovosti investice + investiční horizont + poplatky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>
                <a:hlinkClick r:id="rId3"/>
              </a:rPr>
              <a:t>https://www.penize.cz/podilove-fondy/438963-fondy-ve-kterych-zmizely-miliardy-dostanou-prisnejsi-pravidla</a:t>
            </a:r>
            <a:endParaRPr lang="cs-CZ" altLang="cs-CZ" sz="1800" dirty="0"/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63070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37ED4C2-5C8B-4C7C-8DDD-2A773FAD48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E15516-C247-4446-A106-D7B5052616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C669C1D-12AC-4D3E-8D2C-86AEBC69C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Licencovaní investiční správci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AADCB42-1F4B-43E5-8A00-60B5E3A31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96189"/>
            <a:ext cx="11093184" cy="454181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Kolektivní investování – společná správa majetku správcem pro více investorů za účelem zhodnocení díky jednotné investiční strategii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Rozhodný limit - § 16 ZISIF (100 mil. EURO)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„Investiční správce“ dle § 7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Fondy kolektivního investování v. fondy kvalifikovaných investorů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Fondy kolektivního investování (retail)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Standardní fondy (UCITS)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Speciální fondy (AIFMD)</a:t>
            </a:r>
          </a:p>
        </p:txBody>
      </p:sp>
    </p:spTree>
    <p:extLst>
      <p:ext uri="{BB962C8B-B14F-4D97-AF65-F5344CB8AC3E}">
        <p14:creationId xmlns:p14="http://schemas.microsoft.com/office/powerpoint/2010/main" val="701854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39C9A3-0092-A2D5-A367-11C75D5EF2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EF6915E-1B6A-E6D9-0BB6-79A0A8C41B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4615D93-5AC3-4E3B-4A81-5D485E2A4F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FEA6322-6B88-BF2C-585B-2BD84840A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Pokoutné investiční fondy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2131218-AFEB-60A7-E61D-19C61CDAA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96189"/>
            <a:ext cx="11093184" cy="454181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§ 98 odst. 1 ZISIF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dirty="0"/>
              <a:t>Zakazuje se shromažďovat, jakož i pokusit se shromažďovat, peněžní prostředky nebo penězi ocenitelné věci od veřejnosti za účelem jejich společného investování nebo investování takto nabytých peněžních prostředků nebo penězi ocenitelných věcí, </a:t>
            </a:r>
            <a:r>
              <a:rPr lang="cs-CZ" b="1" dirty="0"/>
              <a:t>má-li být návratnost investice nebo zisk investora byť jen částečně závislý na hodnotě nebo výnosu majetku</a:t>
            </a:r>
            <a:r>
              <a:rPr lang="cs-CZ" dirty="0"/>
              <a:t>, do kterého byly peněžní prostředky nebo penězi ocenitelné věci investovány, jinak než za podmínek, které stanoví nebo připouští tento zákon.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Dopadá i na osoby rizikového kapitálu (§ 15 ZISIF)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Výjimky (kvalifikovaní investoři)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§ 99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Zakazuje se umožnit nebo usnadnit jinému činnost zakázanou podle § 98 její propagací nebo zajištěním její dostupnosti jiným způsobem.</a:t>
            </a:r>
          </a:p>
        </p:txBody>
      </p:sp>
    </p:spTree>
    <p:extLst>
      <p:ext uri="{BB962C8B-B14F-4D97-AF65-F5344CB8AC3E}">
        <p14:creationId xmlns:p14="http://schemas.microsoft.com/office/powerpoint/2010/main" val="2950769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ABA87B-0FD0-C6F4-188B-E667837717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2F4FC57-1692-CC22-048E-4F3D1C5A71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B07CD1-87B2-C153-D46C-1F5229A910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F0E9BC4-0459-8F90-847B-E19767E06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formy investičních fondů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A75114C-3BD4-7190-9920-97CF9A84A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96189"/>
            <a:ext cx="11093184" cy="454181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Fondy kolektivního investování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Podílový fond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Akciová společnost (včetně SICAV)</a:t>
            </a:r>
          </a:p>
          <a:p>
            <a:pPr marL="324000" lvl="1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Fondy kvalifikovaných investorů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Podílový fond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Akciová společnost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Komanditní společnost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SE + družstvo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Svěřenský fond</a:t>
            </a:r>
          </a:p>
        </p:txBody>
      </p:sp>
    </p:spTree>
    <p:extLst>
      <p:ext uri="{BB962C8B-B14F-4D97-AF65-F5344CB8AC3E}">
        <p14:creationId xmlns:p14="http://schemas.microsoft.com/office/powerpoint/2010/main" val="1102300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D33310-9AAA-CDFF-CF88-5B49240DBD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28DBF85-4427-2052-A460-E44066D504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E4EF49D-7057-14A8-EC8F-E2C70EDD88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496F86-E64D-A16A-1761-0B26850B8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Samosprávný a nesamosprávný </a:t>
            </a:r>
            <a:r>
              <a:rPr lang="cs-CZ" dirty="0" err="1"/>
              <a:t>inv</a:t>
            </a:r>
            <a:r>
              <a:rPr lang="cs-CZ" dirty="0"/>
              <a:t>. fond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4DA7FCD-D211-BA83-5E6E-FE69C3332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96189"/>
            <a:ext cx="11093184" cy="454181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Fond s formou obchodní korporace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Může získat povolení k obhospodařování investičního fondu - tzv. samosprávný fond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Autonomní správa majetku samosprávního fondu (§ 8)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Jinak tzv. nesamosprávný fond: funkci </a:t>
            </a:r>
            <a:r>
              <a:rPr lang="cs-CZ" dirty="0" err="1"/>
              <a:t>stat</a:t>
            </a:r>
            <a:r>
              <a:rPr lang="cs-CZ" dirty="0"/>
              <a:t>. orgánu vykonává investiční společnost jako obhospodařovatel </a:t>
            </a:r>
          </a:p>
          <a:p>
            <a:pPr marL="324000" lvl="1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SICAV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Specifická a.s. v ZISIF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Akciová společnost s proměnným základním kapitálem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b="0" i="0" dirty="0">
                <a:solidFill>
                  <a:srgbClr val="07254E"/>
                </a:solidFill>
                <a:effectLst/>
              </a:rPr>
              <a:t>minimální výše zapisovaného základního kapitálu 1 Kč, zbytek ZK proměnný, není v OR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07254E"/>
                </a:solidFill>
              </a:rPr>
              <a:t>Samosprávný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07254E"/>
                </a:solidFill>
              </a:rPr>
              <a:t>Nesamosprávný</a:t>
            </a: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4911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70A805-237F-1EB6-82F8-30B3C60E72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BFDC7EB-BF70-5C41-28B4-0A628A38B9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EFA4CB-209A-F198-D757-096B8AFCD5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DF9917-6C31-AC01-C123-DBF90ABAD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03504"/>
            <a:ext cx="10753200" cy="568072"/>
          </a:xfrm>
        </p:spPr>
        <p:txBody>
          <a:bodyPr/>
          <a:lstStyle/>
          <a:p>
            <a:r>
              <a:rPr lang="cs-CZ" dirty="0"/>
              <a:t>Akcie SICAV a tzv. podfondy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121B591-F359-CE8B-D26F-AF8D884F6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71577"/>
            <a:ext cx="11093184" cy="4966424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Akcie zakladatelské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standardní akcie akciové společnosti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„vlastnické“ akcie (právo na řízení společnosti, právo na podíl na zisku a na likvidačním zůstatku)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Akcie investiční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podíl investora na fondu, právo na odkoupení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upisování investičních akcií a jejich zpětný odkup neovlivňuje výši zapisovaného ZK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obdoba podílových listů v režimu a.s.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Podfondy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účetně a majetkově oddělené části jmění </a:t>
            </a:r>
            <a:r>
              <a:rPr lang="cs-CZ" dirty="0" err="1"/>
              <a:t>SICAVu</a:t>
            </a: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bez právní subjektivity, „zavěšené pod SICAV“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akcie SICAV se obvykle emitují k podfondům disponujícím vlastním statutem: kopie klasické struktury podílových fondů.</a:t>
            </a:r>
          </a:p>
        </p:txBody>
      </p:sp>
    </p:spTree>
    <p:extLst>
      <p:ext uri="{BB962C8B-B14F-4D97-AF65-F5344CB8AC3E}">
        <p14:creationId xmlns:p14="http://schemas.microsoft.com/office/powerpoint/2010/main" val="80636235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004EAEC1AECDD479F0913B1E9074F3F" ma:contentTypeVersion="14" ma:contentTypeDescription="Vytvoří nový dokument" ma:contentTypeScope="" ma:versionID="69b7f9fa35d6a35e56792185313e91e9">
  <xsd:schema xmlns:xsd="http://www.w3.org/2001/XMLSchema" xmlns:xs="http://www.w3.org/2001/XMLSchema" xmlns:p="http://schemas.microsoft.com/office/2006/metadata/properties" xmlns:ns3="ab5b59dc-8ad3-4911-993d-fbbf83e36f6e" xmlns:ns4="ee152243-e15d-4d21-aebe-9aec54bd7914" targetNamespace="http://schemas.microsoft.com/office/2006/metadata/properties" ma:root="true" ma:fieldsID="da2f274051be9a568e90bd6566c90d3e" ns3:_="" ns4:_="">
    <xsd:import namespace="ab5b59dc-8ad3-4911-993d-fbbf83e36f6e"/>
    <xsd:import namespace="ee152243-e15d-4d21-aebe-9aec54bd79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b59dc-8ad3-4911-993d-fbbf83e36f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152243-e15d-4d21-aebe-9aec54bd791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5BDF8CA-B394-4627-86F9-3AA3B3B3F5E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DD0EAD-CE9C-4D74-B785-C66A1CD269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5b59dc-8ad3-4911-993d-fbbf83e36f6e"/>
    <ds:schemaRef ds:uri="ee152243-e15d-4d21-aebe-9aec54bd79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D7D79FF-1269-47EC-8901-092D6AA37F32}">
  <ds:schemaRefs>
    <ds:schemaRef ds:uri="http://schemas.microsoft.com/office/2006/metadata/properties"/>
    <ds:schemaRef ds:uri="http://purl.org/dc/elements/1.1/"/>
    <ds:schemaRef ds:uri="http://purl.org/dc/dcmitype/"/>
    <ds:schemaRef ds:uri="http://purl.org/dc/terms/"/>
    <ds:schemaRef ds:uri="http://schemas.microsoft.com/office/infopath/2007/PartnerControls"/>
    <ds:schemaRef ds:uri="ab5b59dc-8ad3-4911-993d-fbbf83e36f6e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ee152243-e15d-4d21-aebe-9aec54bd7914"/>
  </ds:schemaRefs>
</ds:datastoreItem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</Template>
  <TotalTime>2071</TotalTime>
  <Words>1328</Words>
  <Application>Microsoft Office PowerPoint</Application>
  <PresentationFormat>Širokoúhlá obrazovka</PresentationFormat>
  <Paragraphs>187</Paragraphs>
  <Slides>16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Poppins</vt:lpstr>
      <vt:lpstr>Public Sans</vt:lpstr>
      <vt:lpstr>Tahoma</vt:lpstr>
      <vt:lpstr>Wingdings</vt:lpstr>
      <vt:lpstr>Prezentace_MU_CZ</vt:lpstr>
      <vt:lpstr> Podílové listy Investiční listy   </vt:lpstr>
      <vt:lpstr>Svět kolektivního investování z pohledu práva</vt:lpstr>
      <vt:lpstr>Pojďte s námi investovat…</vt:lpstr>
      <vt:lpstr>Nelicencovaní správci („minifondy“) </vt:lpstr>
      <vt:lpstr>Licencovaní investiční správci</vt:lpstr>
      <vt:lpstr>Pokoutné investiční fondy</vt:lpstr>
      <vt:lpstr>Právní formy investičních fondů</vt:lpstr>
      <vt:lpstr>Samosprávný a nesamosprávný inv. fond  </vt:lpstr>
      <vt:lpstr>Akcie SICAV a tzv. podfondy  </vt:lpstr>
      <vt:lpstr>Cenné papíry kolektivního investování  </vt:lpstr>
      <vt:lpstr>Podílové fondy  </vt:lpstr>
      <vt:lpstr>Podílové listy  </vt:lpstr>
      <vt:lpstr>Otevřené a uzavřené podílové fondy  </vt:lpstr>
      <vt:lpstr>Investiční listy</vt:lpstr>
      <vt:lpstr>Fondy dle zaměření</vt:lpstr>
      <vt:lpstr>ETF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Josef Kotásek</dc:creator>
  <cp:lastModifiedBy>Josef Kotásek</cp:lastModifiedBy>
  <cp:revision>188</cp:revision>
  <cp:lastPrinted>1601-01-01T00:00:00Z</cp:lastPrinted>
  <dcterms:created xsi:type="dcterms:W3CDTF">2019-10-11T08:57:52Z</dcterms:created>
  <dcterms:modified xsi:type="dcterms:W3CDTF">2024-11-27T08:53:11Z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0x010100D004EAEC1AECDD479F0913B1E9074F3F</vt:lpwstr>
  </property>
</Properties>
</file>