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0" r:id="rId3"/>
    <p:sldId id="290" r:id="rId4"/>
    <p:sldId id="289" r:id="rId5"/>
    <p:sldId id="257" r:id="rId6"/>
    <p:sldId id="295" r:id="rId7"/>
    <p:sldId id="278" r:id="rId8"/>
    <p:sldId id="281" r:id="rId9"/>
    <p:sldId id="296" r:id="rId10"/>
    <p:sldId id="282" r:id="rId11"/>
    <p:sldId id="283" r:id="rId12"/>
    <p:sldId id="284" r:id="rId13"/>
    <p:sldId id="285" r:id="rId14"/>
    <p:sldId id="286" r:id="rId15"/>
    <p:sldId id="288" r:id="rId16"/>
    <p:sldId id="287" r:id="rId17"/>
    <p:sldId id="291" r:id="rId18"/>
    <p:sldId id="292" r:id="rId19"/>
    <p:sldId id="293" r:id="rId20"/>
    <p:sldId id="294" r:id="rId21"/>
    <p:sldId id="279" r:id="rId22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1325" autoAdjust="0"/>
  </p:normalViewPr>
  <p:slideViewPr>
    <p:cSldViewPr snapToGrid="0">
      <p:cViewPr varScale="1">
        <p:scale>
          <a:sx n="92" d="100"/>
          <a:sy n="92" d="100"/>
        </p:scale>
        <p:origin x="-840" y="-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886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clanek/spravni-rad-informace-o-spravnim-radu.aspx" TargetMode="External"/><Relationship Id="rId2" Type="http://schemas.openxmlformats.org/officeDocument/2006/relationships/hyperlink" Target="https://vyhledavac.nssoud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law/podzim2024/MP701Zk/index-kYuvkV.qwarp?mode=edi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846276"/>
            <a:ext cx="8522680" cy="117158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/>
              <a:t>Správní právo procesní </a:t>
            </a:r>
            <a:r>
              <a:rPr lang="cs-CZ" sz="2800" b="0" dirty="0"/>
              <a:t>– pojem a místo v systému správního práva. </a:t>
            </a:r>
            <a:r>
              <a:rPr lang="cs-CZ" sz="2800" dirty="0"/>
              <a:t>Správní řád </a:t>
            </a:r>
            <a:r>
              <a:rPr lang="cs-CZ" sz="2800" b="0" dirty="0"/>
              <a:t>– systematika, rozsah působnosti a vtah ke zvláštním právním úpravám.</a:t>
            </a:r>
            <a:r>
              <a:rPr lang="cs-CZ" sz="2800" b="0" dirty="0"/>
              <a:t/>
            </a:r>
            <a:br>
              <a:rPr lang="cs-CZ" sz="2800" b="0" dirty="0"/>
            </a:br>
            <a:r>
              <a:rPr lang="cs-CZ" sz="2800" b="0" dirty="0"/>
              <a:t/>
            </a:r>
            <a:br>
              <a:rPr lang="cs-CZ" sz="2800" b="0" dirty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70353" y="4318173"/>
            <a:ext cx="8522680" cy="1208506"/>
          </a:xfrm>
        </p:spPr>
        <p:txBody>
          <a:bodyPr/>
          <a:lstStyle/>
          <a:p>
            <a:pPr algn="ctr"/>
            <a:r>
              <a:rPr lang="cs-CZ" alt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MP701Zk </a:t>
            </a: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</a:t>
            </a:r>
            <a:r>
              <a:rPr lang="cs-CZ" alt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právo procesní</a:t>
            </a:r>
            <a:r>
              <a:rPr lang="cs-CZ" altLang="cs-CZ" dirty="0">
                <a:solidFill>
                  <a:schemeClr val="tx2"/>
                </a:solidFill>
              </a:rPr>
              <a:t/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1. přednáška </a:t>
            </a:r>
            <a:r>
              <a:rPr lang="cs-CZ" altLang="cs-CZ" dirty="0" smtClean="0">
                <a:solidFill>
                  <a:schemeClr val="tx2"/>
                </a:solidFill>
              </a:rPr>
              <a:t>23. </a:t>
            </a:r>
            <a:r>
              <a:rPr lang="cs-CZ" altLang="cs-CZ" dirty="0">
                <a:solidFill>
                  <a:schemeClr val="tx2"/>
                </a:solidFill>
              </a:rPr>
              <a:t>9. </a:t>
            </a:r>
            <a:r>
              <a:rPr lang="cs-CZ" altLang="cs-CZ" dirty="0" smtClean="0">
                <a:solidFill>
                  <a:schemeClr val="tx2"/>
                </a:solidFill>
              </a:rPr>
              <a:t>2024</a:t>
            </a:r>
            <a:r>
              <a:rPr lang="cs-CZ" altLang="cs-CZ" dirty="0">
                <a:solidFill>
                  <a:schemeClr val="tx2"/>
                </a:solidFill>
              </a:rPr>
              <a:t/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 smtClean="0">
                <a:solidFill>
                  <a:schemeClr val="tx2"/>
                </a:solidFill>
              </a:rPr>
              <a:t>doc. JUDr</a:t>
            </a:r>
            <a:r>
              <a:rPr lang="cs-CZ" altLang="cs-CZ" dirty="0">
                <a:solidFill>
                  <a:schemeClr val="tx2"/>
                </a:solidFill>
              </a:rPr>
              <a:t>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280"/>
    </mc:Choice>
    <mc:Fallback xmlns="">
      <p:transition spd="slow" advTm="7828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89413"/>
            <a:ext cx="8066301" cy="4442587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Předmětem: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při vydávání </a:t>
            </a:r>
            <a:r>
              <a:rPr lang="cs-CZ" sz="2400" b="1" dirty="0"/>
              <a:t>NSA; </a:t>
            </a:r>
            <a:r>
              <a:rPr lang="cs-CZ" sz="2400" dirty="0"/>
              <a:t>(vnitřní*vnější)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při vydávání </a:t>
            </a:r>
            <a:r>
              <a:rPr lang="cs-CZ" sz="2400" b="1" dirty="0"/>
              <a:t>ISA; správní řízení </a:t>
            </a:r>
            <a:r>
              <a:rPr lang="cs-CZ" sz="2400" dirty="0"/>
              <a:t>(obecné a zvláštní), správní proces </a:t>
            </a:r>
            <a:r>
              <a:rPr lang="cs-CZ" sz="2400" i="1" dirty="0" err="1"/>
              <a:t>stricto</a:t>
            </a:r>
            <a:r>
              <a:rPr lang="cs-CZ" sz="2400" i="1" dirty="0"/>
              <a:t> </a:t>
            </a:r>
            <a:r>
              <a:rPr lang="cs-CZ" sz="2400" i="1" dirty="0" err="1"/>
              <a:t>sensu</a:t>
            </a:r>
            <a:r>
              <a:rPr lang="cs-CZ" sz="2400" i="1" dirty="0"/>
              <a:t>; </a:t>
            </a:r>
            <a:r>
              <a:rPr lang="cs-CZ" sz="2400" dirty="0"/>
              <a:t>(vnitřní*vnější)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k vydávání </a:t>
            </a:r>
            <a:r>
              <a:rPr lang="cs-CZ" sz="2400" b="1" dirty="0"/>
              <a:t>tzv. jiných úkonů (také jsou ISA)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při vydávání </a:t>
            </a:r>
            <a:r>
              <a:rPr lang="cs-CZ" sz="2400" b="1" dirty="0"/>
              <a:t>OOP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(kupř. souhlasy) při uzavírání </a:t>
            </a:r>
            <a:r>
              <a:rPr lang="cs-CZ" sz="2400" b="1" dirty="0"/>
              <a:t>VŘPS</a:t>
            </a:r>
            <a:r>
              <a:rPr lang="cs-CZ" sz="2400" dirty="0"/>
              <a:t> (pozor, samy jsou hmotněprávní) a jejich </a:t>
            </a:r>
            <a:r>
              <a:rPr lang="cs-CZ" sz="2400" b="1" dirty="0"/>
              <a:t>přezkoumání</a:t>
            </a:r>
            <a:r>
              <a:rPr lang="cs-CZ" sz="2400" dirty="0"/>
              <a:t>, jakož i </a:t>
            </a:r>
            <a:r>
              <a:rPr lang="cs-CZ" sz="2400" b="1" dirty="0"/>
              <a:t>řešení sporů </a:t>
            </a:r>
            <a:r>
              <a:rPr lang="cs-CZ" sz="2400" dirty="0"/>
              <a:t>z nich plynoucích (§ 141 </a:t>
            </a:r>
            <a:r>
              <a:rPr lang="cs-CZ" sz="2400" dirty="0" err="1"/>
              <a:t>SpŘ</a:t>
            </a:r>
            <a:r>
              <a:rPr lang="cs-CZ" sz="2400" dirty="0"/>
              <a:t>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Problematika faktických úkonů a zásahů </a:t>
            </a:r>
            <a:r>
              <a:rPr lang="cs-CZ" sz="2400" dirty="0"/>
              <a:t>(nemají </a:t>
            </a:r>
            <a:r>
              <a:rPr lang="cs-CZ" sz="2400" dirty="0" smtClean="0"/>
              <a:t>proces, nejde o procesní formu)</a:t>
            </a:r>
            <a:endParaRPr lang="cs-CZ" sz="2400" dirty="0"/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 smtClean="0"/>
              <a:t>Někdy </a:t>
            </a:r>
            <a:r>
              <a:rPr lang="cs-CZ" sz="2400" b="1" dirty="0"/>
              <a:t>zařazováno i správní soudnictví (pro procesní povahu) </a:t>
            </a:r>
            <a:r>
              <a:rPr lang="cs-CZ" sz="2400" b="1" dirty="0" smtClean="0"/>
              <a:t>– sporné</a:t>
            </a:r>
          </a:p>
        </p:txBody>
      </p:sp>
    </p:spTree>
    <p:extLst>
      <p:ext uri="{BB962C8B-B14F-4D97-AF65-F5344CB8AC3E}">
        <p14:creationId xmlns:p14="http://schemas.microsoft.com/office/powerpoint/2010/main" val="1078310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6343" y="387491"/>
            <a:ext cx="8066301" cy="451576"/>
          </a:xfrm>
        </p:spPr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85653"/>
            <a:ext cx="8066301" cy="484634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Nejširší pojetí SPP: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Všechny procesní postupy </a:t>
            </a:r>
            <a:r>
              <a:rPr lang="cs-CZ" sz="2400" dirty="0"/>
              <a:t>v oblasti veřejné správy, jak vnitřní, tak vnější, normativní i aplikační, …, a to včetně </a:t>
            </a:r>
            <a:r>
              <a:rPr lang="cs-CZ" sz="2400" b="1" dirty="0"/>
              <a:t>správního soudnictví</a:t>
            </a:r>
          </a:p>
          <a:p>
            <a:pPr algn="just">
              <a:lnSpc>
                <a:spcPct val="100000"/>
              </a:lnSpc>
            </a:pPr>
            <a:endParaRPr lang="cs-CZ" sz="2400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Užší pojetí SPP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Převážně odpovídá obsahu, resp. </a:t>
            </a:r>
            <a:r>
              <a:rPr lang="cs-CZ" sz="2400" b="1" dirty="0"/>
              <a:t>rozsahu působnosti </a:t>
            </a:r>
            <a:r>
              <a:rPr lang="cs-CZ" sz="2400" b="1" dirty="0" err="1"/>
              <a:t>SpŘ</a:t>
            </a:r>
            <a:r>
              <a:rPr lang="cs-CZ" sz="2400" dirty="0"/>
              <a:t>: </a:t>
            </a:r>
            <a:r>
              <a:rPr lang="cs-CZ" sz="2400" b="1" dirty="0"/>
              <a:t>ISA</a:t>
            </a:r>
            <a:r>
              <a:rPr lang="cs-CZ" sz="2400" dirty="0"/>
              <a:t> (tj. rozhodnutí ve správním řízení a tzv. jiné úkony), </a:t>
            </a:r>
            <a:r>
              <a:rPr lang="cs-CZ" sz="2400" b="1" dirty="0"/>
              <a:t>SSA</a:t>
            </a:r>
            <a:r>
              <a:rPr lang="cs-CZ" sz="2400" dirty="0"/>
              <a:t>, </a:t>
            </a:r>
            <a:r>
              <a:rPr lang="cs-CZ" sz="2400" b="1" dirty="0"/>
              <a:t>VŘPS</a:t>
            </a:r>
            <a:r>
              <a:rPr lang="cs-CZ" sz="2400" dirty="0"/>
              <a:t> </a:t>
            </a:r>
          </a:p>
          <a:p>
            <a:pPr algn="just">
              <a:lnSpc>
                <a:spcPct val="100000"/>
              </a:lnSpc>
            </a:pPr>
            <a:endParaRPr lang="cs-CZ" sz="2400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Nejužší pojetí SPP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Správní řízení</a:t>
            </a:r>
            <a:r>
              <a:rPr lang="cs-CZ" sz="2400" dirty="0"/>
              <a:t>, jakožto proces k vydání správního rozhodnutí, coby ISA, kterým se zakládají, mění ruší nebo prohlašuje (ne)existence P a Po</a:t>
            </a:r>
          </a:p>
        </p:txBody>
      </p:sp>
    </p:spTree>
    <p:extLst>
      <p:ext uri="{BB962C8B-B14F-4D97-AF65-F5344CB8AC3E}">
        <p14:creationId xmlns:p14="http://schemas.microsoft.com/office/powerpoint/2010/main" val="4049770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Prameny správního práva procesního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8176"/>
            <a:ext cx="8066301" cy="394382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ÚČR a LZSP </a:t>
            </a:r>
            <a:r>
              <a:rPr lang="cs-CZ" sz="2400" dirty="0"/>
              <a:t>(</a:t>
            </a:r>
            <a:r>
              <a:rPr lang="cs-CZ" sz="2400" b="1" dirty="0"/>
              <a:t>zásada zákonnosti</a:t>
            </a:r>
            <a:r>
              <a:rPr lang="cs-CZ" sz="2400" dirty="0"/>
              <a:t>; státní moc lze uplatňovat jen v mezích, případech a způsoby, které zákon stanoví; důsledkem je mj. </a:t>
            </a:r>
            <a:r>
              <a:rPr lang="cs-CZ" sz="2400" b="1" dirty="0"/>
              <a:t>vázanost stanovenou procesní formou), čl. 36 LZPS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Čl. 6 odst. 1 EÚLP (právo na řádný/fair/spravedlivý proces; </a:t>
            </a:r>
            <a:r>
              <a:rPr lang="cs-CZ" sz="2400" dirty="0"/>
              <a:t>zejména ve vztahu k soudní ochraně, ale i na správní řízení, coby rozhodování mj. o trestním obvinění a občanských závazcích), </a:t>
            </a:r>
            <a:r>
              <a:rPr lang="cs-CZ" sz="2400" b="1" dirty="0"/>
              <a:t>čl. 13 EÚLP a opravné prostředky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Soft </a:t>
            </a:r>
            <a:r>
              <a:rPr lang="cs-CZ" sz="2400" b="1" dirty="0" err="1"/>
              <a:t>law</a:t>
            </a:r>
            <a:r>
              <a:rPr lang="cs-CZ" sz="2400" b="1" dirty="0"/>
              <a:t> Rady Evropy („principy dobré správy“)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5053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Prameny správního práva procesního a jeho další faktory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8176"/>
            <a:ext cx="8066301" cy="394382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Právo EU: čl. 41 LZPEU, </a:t>
            </a:r>
            <a:r>
              <a:rPr lang="cs-CZ" sz="2400" dirty="0"/>
              <a:t>návrhy </a:t>
            </a:r>
            <a:r>
              <a:rPr lang="cs-CZ" sz="2400" dirty="0" err="1"/>
              <a:t>SpŘ</a:t>
            </a:r>
            <a:r>
              <a:rPr lang="cs-CZ" sz="2400" dirty="0"/>
              <a:t> EU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Zákony:</a:t>
            </a:r>
          </a:p>
          <a:p>
            <a:pPr algn="just">
              <a:lnSpc>
                <a:spcPct val="100000"/>
              </a:lnSpc>
            </a:pPr>
            <a:r>
              <a:rPr lang="cs-CZ" sz="2400" b="1" dirty="0" err="1"/>
              <a:t>SpŘ</a:t>
            </a:r>
            <a:r>
              <a:rPr lang="cs-CZ" sz="2400" dirty="0"/>
              <a:t> (z. č. 500/2004 Sb.) – lex </a:t>
            </a:r>
            <a:r>
              <a:rPr lang="cs-CZ" sz="2400" dirty="0" err="1"/>
              <a:t>generalis</a:t>
            </a: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Lex </a:t>
            </a:r>
            <a:r>
              <a:rPr lang="cs-CZ" sz="2400" dirty="0" err="1"/>
              <a:t>specialis</a:t>
            </a:r>
            <a:r>
              <a:rPr lang="cs-CZ" sz="2400" dirty="0"/>
              <a:t> (několik stovek </a:t>
            </a:r>
            <a:r>
              <a:rPr lang="cs-CZ" sz="2400" b="1" dirty="0"/>
              <a:t>tzv. zvláštních zákonů</a:t>
            </a:r>
            <a:r>
              <a:rPr lang="cs-CZ" sz="2400" dirty="0"/>
              <a:t>) kupř.: 20/1987 Sb., 254/2001 Sb., </a:t>
            </a:r>
            <a:r>
              <a:rPr lang="cs-CZ" sz="2400" dirty="0" smtClean="0"/>
              <a:t>283/2021 </a:t>
            </a:r>
            <a:r>
              <a:rPr lang="cs-CZ" sz="2400" dirty="0"/>
              <a:t>Sb., 250/2016 Sb., ...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Prováděcí právní předpisy: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Vyhláška č. 520/2005 Sb., …</a:t>
            </a:r>
          </a:p>
        </p:txBody>
      </p:sp>
    </p:spTree>
    <p:extLst>
      <p:ext uri="{BB962C8B-B14F-4D97-AF65-F5344CB8AC3E}">
        <p14:creationId xmlns:p14="http://schemas.microsoft.com/office/powerpoint/2010/main" val="181628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b="1" dirty="0"/>
              <a:t>Komentáře, vzory: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Vedral, J. Správní řád. Komentář. 2. vyd. Praha. </a:t>
            </a:r>
            <a:r>
              <a:rPr lang="cs-CZ" sz="2000" dirty="0" err="1"/>
              <a:t>Bova</a:t>
            </a:r>
            <a:r>
              <a:rPr lang="cs-CZ" sz="2000" dirty="0"/>
              <a:t> Polygon, 2012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Průcha, P. Správní řád s poznámkami a judikaturou. 4. vyd. Praha: </a:t>
            </a:r>
            <a:r>
              <a:rPr lang="cs-CZ" sz="2000" dirty="0" err="1"/>
              <a:t>Leges</a:t>
            </a:r>
            <a:r>
              <a:rPr lang="cs-CZ" sz="2000" dirty="0"/>
              <a:t>, 2019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Potěšil, L. a kol. Správní řád. Komentář. 2. vyd. Praha: C. H. Beck, 2020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Potěšil, L. a kol. Vzory podání a úkonů podle správního řádu s vysvětlivkami. 2. vyd. Praha: </a:t>
            </a:r>
            <a:r>
              <a:rPr lang="cs-CZ" sz="2000" dirty="0" err="1"/>
              <a:t>Leges</a:t>
            </a:r>
            <a:r>
              <a:rPr lang="cs-CZ" sz="2000" dirty="0"/>
              <a:t>, 2020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Kopecký, M. a kol. Správní řád. Komentář.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ČR, 2022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Jemelka, L. a kol. Správní řád. Komentář. 7 vyd. Praha: C. H. Beck, 2023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06246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Učebnice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Sládeček, V. Obecné správní právo. </a:t>
            </a:r>
            <a:r>
              <a:rPr lang="cs-CZ" sz="2400" dirty="0" smtClean="0"/>
              <a:t>4. </a:t>
            </a:r>
            <a:r>
              <a:rPr lang="cs-CZ" sz="2400" dirty="0"/>
              <a:t>vyd. Praha: </a:t>
            </a:r>
            <a:r>
              <a:rPr lang="cs-CZ" sz="2400" dirty="0" err="1"/>
              <a:t>Wolters</a:t>
            </a:r>
            <a:r>
              <a:rPr lang="cs-CZ" sz="2400" dirty="0"/>
              <a:t> </a:t>
            </a:r>
            <a:r>
              <a:rPr lang="cs-CZ" sz="2400" dirty="0" err="1"/>
              <a:t>Kluwer</a:t>
            </a:r>
            <a:r>
              <a:rPr lang="cs-CZ" sz="2400" dirty="0"/>
              <a:t> ČR, 2019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Skulová, S. a kol. Správní právo procesní. 4. vyd. Plzeň: Aleš Čeněk, 2020</a:t>
            </a:r>
          </a:p>
          <a:p>
            <a:pPr algn="just">
              <a:lnSpc>
                <a:spcPct val="100000"/>
              </a:lnSpc>
            </a:pPr>
            <a:r>
              <a:rPr lang="cs-CZ" sz="2400" dirty="0" err="1"/>
              <a:t>Frumarová</a:t>
            </a:r>
            <a:r>
              <a:rPr lang="cs-CZ" sz="2400" dirty="0"/>
              <a:t>, K. a kol. Správní právo procesní. Praha: C. H. Beck, 2021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Kopecký, M. Správní právo. Obecná část. 3. vyd. Praha: C. H. Beck, 2023</a:t>
            </a:r>
          </a:p>
        </p:txBody>
      </p:sp>
    </p:spTree>
    <p:extLst>
      <p:ext uri="{BB962C8B-B14F-4D97-AF65-F5344CB8AC3E}">
        <p14:creationId xmlns:p14="http://schemas.microsoft.com/office/powerpoint/2010/main" val="3478608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b="1" dirty="0"/>
              <a:t>Judikatura a PS MV: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>
                <a:hlinkClick r:id="rId2"/>
              </a:rPr>
              <a:t>https://vyhledavac.nssoud.cz/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>
                <a:hlinkClick r:id="rId3"/>
              </a:rPr>
              <a:t>https://www.mvcr.cz/clanek/spravni-rad-informace-o-spravnim-radu.aspx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9815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řád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36914"/>
            <a:ext cx="8066301" cy="4395086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 smtClean="0"/>
              <a:t>0. interní instrukce z 1855, 1876 Správní soud –     podstatné porušení ustanovení o řízení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 smtClean="0"/>
              <a:t>8/1928 </a:t>
            </a:r>
            <a:r>
              <a:rPr lang="cs-CZ" sz="2400" b="1" dirty="0"/>
              <a:t>Sb.</a:t>
            </a:r>
            <a:r>
              <a:rPr lang="cs-CZ" sz="2400" dirty="0"/>
              <a:t> – 137 ustanovení, pouze správní řízení, vliv AVG z 1925 a judikatury NSS (a předchozí)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20/1955 Sb. </a:t>
            </a:r>
            <a:r>
              <a:rPr lang="cs-CZ" sz="2400" dirty="0"/>
              <a:t>– 53 ustanovení, pouze správní řízení 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91/1960 Sb. </a:t>
            </a:r>
            <a:r>
              <a:rPr lang="cs-CZ" sz="2400" dirty="0"/>
              <a:t>– pouhých 36 ustanovení, pouze správní řízení (cílem bylo zjednodušit, ale …)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Zákon č. 71/1967 Sb. </a:t>
            </a:r>
            <a:r>
              <a:rPr lang="cs-CZ" sz="2400" dirty="0"/>
              <a:t>– 86 ustanovení, zejména správní řízení 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Zákon č. 500/2004 Sb. </a:t>
            </a:r>
            <a:r>
              <a:rPr lang="cs-CZ" sz="2400" dirty="0"/>
              <a:t>– původně 184 ustanovení, zejména správní řízení (§ 9 až 153, což je cca 75% obsahu správního řádu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407332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řád jako lex </a:t>
            </a:r>
            <a:r>
              <a:rPr lang="cs-CZ" dirty="0" err="1"/>
              <a:t>generalis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§ 1 odst. 1 a 3: </a:t>
            </a:r>
            <a:r>
              <a:rPr lang="cs-CZ" sz="2000" b="1" dirty="0"/>
              <a:t>rozsah působnosti</a:t>
            </a:r>
            <a:r>
              <a:rPr lang="cs-CZ" sz="2000" dirty="0"/>
              <a:t>, kdy/na co se </a:t>
            </a:r>
            <a:r>
              <a:rPr lang="cs-CZ" sz="2000" dirty="0" err="1"/>
              <a:t>SpŘ</a:t>
            </a:r>
            <a:r>
              <a:rPr lang="cs-CZ" sz="2000" dirty="0"/>
              <a:t> (ne)použije; tzv. </a:t>
            </a:r>
            <a:r>
              <a:rPr lang="cs-CZ" sz="2000" b="1" dirty="0"/>
              <a:t>vnější vrchnostenská veřejná správa</a:t>
            </a:r>
            <a:r>
              <a:rPr lang="cs-CZ" sz="2000" dirty="0"/>
              <a:t> a současně při postupech daných </a:t>
            </a:r>
            <a:r>
              <a:rPr lang="cs-CZ" sz="2000" dirty="0" err="1"/>
              <a:t>SpŘ</a:t>
            </a:r>
            <a:r>
              <a:rPr lang="cs-CZ" sz="2000" dirty="0"/>
              <a:t> (tj. systematika </a:t>
            </a:r>
            <a:r>
              <a:rPr lang="cs-CZ" sz="2000" dirty="0" err="1"/>
              <a:t>SpŘ</a:t>
            </a:r>
            <a:r>
              <a:rPr lang="cs-CZ" sz="20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§ 1 odst. 1 </a:t>
            </a:r>
            <a:r>
              <a:rPr lang="cs-CZ" sz="2000" dirty="0" err="1"/>
              <a:t>SpŘ</a:t>
            </a:r>
            <a:r>
              <a:rPr lang="cs-CZ" sz="2000" dirty="0"/>
              <a:t>: legislativní zkratka „</a:t>
            </a:r>
            <a:r>
              <a:rPr lang="cs-CZ" sz="2000" b="1" dirty="0"/>
              <a:t>správní orgán</a:t>
            </a:r>
            <a:r>
              <a:rPr lang="cs-CZ" sz="20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§ 1 odst. 2 </a:t>
            </a:r>
            <a:r>
              <a:rPr lang="cs-CZ" sz="2000" dirty="0" err="1"/>
              <a:t>SpŘ</a:t>
            </a:r>
            <a:r>
              <a:rPr lang="cs-CZ" sz="2000" dirty="0"/>
              <a:t>: </a:t>
            </a:r>
            <a:r>
              <a:rPr lang="cs-CZ" sz="2000" i="1" dirty="0"/>
              <a:t>Tento zákon nebo jeho jednotlivá ustanovení se použijí, nestanoví-li zvláštní zákon jiný postup</a:t>
            </a:r>
            <a:r>
              <a:rPr lang="cs-CZ" sz="2000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dirty="0" err="1"/>
              <a:t>SpŘ</a:t>
            </a:r>
            <a:r>
              <a:rPr lang="cs-CZ" sz="2000" dirty="0"/>
              <a:t> jako </a:t>
            </a:r>
            <a:r>
              <a:rPr lang="cs-CZ" sz="2000" b="1" dirty="0"/>
              <a:t>lex </a:t>
            </a:r>
            <a:r>
              <a:rPr lang="cs-CZ" sz="2000" b="1" dirty="0" err="1"/>
              <a:t>generalis</a:t>
            </a:r>
            <a:r>
              <a:rPr lang="cs-CZ" sz="2000" b="1" dirty="0"/>
              <a:t> (obecný), subsidiarita (podpůrnost) </a:t>
            </a:r>
            <a:r>
              <a:rPr lang="cs-CZ" sz="2000" dirty="0" err="1"/>
              <a:t>SpŘ</a:t>
            </a: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Ve zvl. zákonech </a:t>
            </a:r>
            <a:r>
              <a:rPr lang="cs-CZ" sz="2000" b="1" dirty="0"/>
              <a:t>netřeba vymezovat vztah </a:t>
            </a:r>
            <a:r>
              <a:rPr lang="cs-CZ" sz="2000" dirty="0"/>
              <a:t>ke </a:t>
            </a:r>
            <a:r>
              <a:rPr lang="cs-CZ" sz="2000" dirty="0" err="1"/>
              <a:t>SpŘ</a:t>
            </a:r>
            <a:r>
              <a:rPr lang="cs-CZ" sz="2000" dirty="0"/>
              <a:t>, je dán právě § 1 odst. 2 </a:t>
            </a:r>
            <a:r>
              <a:rPr lang="cs-CZ" sz="2000" dirty="0" err="1"/>
              <a:t>SpŘ</a:t>
            </a: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err="1"/>
              <a:t>SpŘ</a:t>
            </a:r>
            <a:r>
              <a:rPr lang="cs-CZ" sz="2000" dirty="0"/>
              <a:t> má 8 částí, vzájemně provázané (srov. „obdobně“ a „přiměřeně“ v § 154, 170 a 174 odst. 1), návaznost na tzv. formy činnosti</a:t>
            </a:r>
          </a:p>
        </p:txBody>
      </p:sp>
    </p:spTree>
    <p:extLst>
      <p:ext uri="{BB962C8B-B14F-4D97-AF65-F5344CB8AC3E}">
        <p14:creationId xmlns:p14="http://schemas.microsoft.com/office/powerpoint/2010/main" val="2446262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řád: systematika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„společné“; zásady, subsidiarita, stížnost, role § 177 </a:t>
            </a:r>
            <a:r>
              <a:rPr lang="cs-CZ" sz="2000" b="1" dirty="0"/>
              <a:t>(č. I + VII)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ISA rozhodnutí </a:t>
            </a:r>
            <a:r>
              <a:rPr lang="cs-CZ" sz="2000" b="1" dirty="0"/>
              <a:t>(č. II a III</a:t>
            </a:r>
            <a:r>
              <a:rPr lang="cs-CZ" sz="2000" b="1" dirty="0" smtClean="0"/>
              <a:t>), </a:t>
            </a:r>
            <a:r>
              <a:rPr lang="cs-CZ" sz="2000" dirty="0" smtClean="0"/>
              <a:t>pozor vztah II a III části!</a:t>
            </a: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ISA tzv. jiné úkony </a:t>
            </a:r>
            <a:r>
              <a:rPr lang="cs-CZ" sz="2000" b="1" dirty="0"/>
              <a:t>(č. IV), </a:t>
            </a:r>
            <a:r>
              <a:rPr lang="cs-CZ" sz="2000" b="1" dirty="0">
                <a:solidFill>
                  <a:srgbClr val="FF0000"/>
                </a:solidFill>
              </a:rPr>
              <a:t>podpůrná role části IV. </a:t>
            </a:r>
            <a:r>
              <a:rPr lang="cs-CZ" sz="2000" dirty="0"/>
              <a:t>podle § 177 odst. 2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VŘPS </a:t>
            </a:r>
            <a:r>
              <a:rPr lang="cs-CZ" sz="2000" b="1" dirty="0"/>
              <a:t>(č. V)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SSA (neboli OOP, </a:t>
            </a:r>
            <a:r>
              <a:rPr lang="cs-CZ" sz="2000" b="1" dirty="0"/>
              <a:t>č. VI</a:t>
            </a:r>
            <a:r>
              <a:rPr lang="cs-CZ" sz="20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Pro všechny tyto „procesy“ je </a:t>
            </a:r>
            <a:r>
              <a:rPr lang="cs-CZ" sz="2000" dirty="0" err="1"/>
              <a:t>SpŘ</a:t>
            </a:r>
            <a:r>
              <a:rPr lang="cs-CZ" sz="2000" dirty="0"/>
              <a:t> </a:t>
            </a:r>
            <a:r>
              <a:rPr lang="cs-CZ" sz="2000" b="1" dirty="0"/>
              <a:t>lex </a:t>
            </a:r>
            <a:r>
              <a:rPr lang="cs-CZ" sz="2000" b="1" dirty="0" err="1"/>
              <a:t>generalis</a:t>
            </a:r>
            <a:r>
              <a:rPr lang="cs-CZ" sz="2000" dirty="0"/>
              <a:t>, role zvláštních zákonů (mohou </a:t>
            </a:r>
            <a:r>
              <a:rPr lang="cs-CZ" sz="2000" dirty="0" err="1"/>
              <a:t>SpŘ</a:t>
            </a:r>
            <a:r>
              <a:rPr lang="cs-CZ" sz="2000" dirty="0"/>
              <a:t> vyloučit zcela? § 177 odst. 1)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zvl. zákon (zvláštnost, specifičnost) a poté </a:t>
            </a:r>
            <a:r>
              <a:rPr lang="cs-CZ" sz="2000" dirty="0" err="1"/>
              <a:t>SpŘ</a:t>
            </a:r>
            <a:r>
              <a:rPr lang="cs-CZ" sz="2000" dirty="0"/>
              <a:t>; kupř. vymezení účastníků, lhůty pro vydání rozhodnutí, vyloučení opravných prostředků, využití závazných stanovisek, …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3618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věci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29703" y="1515356"/>
            <a:ext cx="8066301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 smtClean="0"/>
              <a:t>učebnice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studijní </a:t>
            </a:r>
            <a:r>
              <a:rPr lang="cs-CZ" b="1" dirty="0"/>
              <a:t>materiály </a:t>
            </a:r>
            <a:r>
              <a:rPr lang="cs-CZ" dirty="0"/>
              <a:t>v IS MUNI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interaktivní osnova </a:t>
            </a:r>
            <a:r>
              <a:rPr lang="cs-CZ" dirty="0"/>
              <a:t>v IS MUNI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is.muni.cz/auth/el/law/podzim2024/MP701Zk/index-kYuvkV.qwarp?mode=edit</a:t>
            </a:r>
            <a:r>
              <a:rPr lang="cs-CZ" dirty="0" smtClean="0"/>
              <a:t> </a:t>
            </a: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navazuje </a:t>
            </a:r>
            <a:r>
              <a:rPr lang="cs-CZ" b="1" dirty="0"/>
              <a:t>a rozvíjí </a:t>
            </a:r>
            <a:r>
              <a:rPr lang="cs-CZ" dirty="0" smtClean="0"/>
              <a:t>Správní právo I (a </a:t>
            </a:r>
            <a:r>
              <a:rPr lang="cs-CZ" dirty="0" smtClean="0"/>
              <a:t>Úvod do studia veřejné správy) 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seminární výuka </a:t>
            </a:r>
            <a:r>
              <a:rPr lang="cs-CZ" dirty="0" smtClean="0"/>
              <a:t>(6x): tzv. </a:t>
            </a:r>
            <a:r>
              <a:rPr lang="cs-CZ" b="1" dirty="0" smtClean="0">
                <a:solidFill>
                  <a:srgbClr val="FF0000"/>
                </a:solidFill>
              </a:rPr>
              <a:t>cvičebnice</a:t>
            </a:r>
            <a:r>
              <a:rPr lang="cs-CZ" dirty="0" smtClean="0"/>
              <a:t> (i jako příprava na zkoušku)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zkouška</a:t>
            </a:r>
            <a:r>
              <a:rPr lang="cs-CZ" b="1" dirty="0"/>
              <a:t>: </a:t>
            </a:r>
            <a:r>
              <a:rPr lang="cs-CZ" dirty="0"/>
              <a:t>příklad a k tomu otázky, i teoretické</a:t>
            </a:r>
          </a:p>
        </p:txBody>
      </p:sp>
    </p:spTree>
    <p:extLst>
      <p:ext uri="{BB962C8B-B14F-4D97-AF65-F5344CB8AC3E}">
        <p14:creationId xmlns:p14="http://schemas.microsoft.com/office/powerpoint/2010/main" val="3722101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7748" y="273191"/>
            <a:ext cx="8066301" cy="451576"/>
          </a:xfrm>
        </p:spPr>
        <p:txBody>
          <a:bodyPr/>
          <a:lstStyle/>
          <a:p>
            <a:r>
              <a:rPr lang="cs-CZ" dirty="0"/>
              <a:t>Správní </a:t>
            </a:r>
            <a:r>
              <a:rPr lang="cs-CZ" dirty="0" smtClean="0"/>
              <a:t>řízení: na dalších přednáškách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85900"/>
            <a:ext cx="8066301" cy="43461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Správní řízení a jeho (legální) definice v </a:t>
            </a:r>
            <a:r>
              <a:rPr lang="cs-CZ" sz="2200" b="1" dirty="0"/>
              <a:t>§ 9 správního řádu: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200" i="1" dirty="0"/>
              <a:t>„Správní řízení je </a:t>
            </a:r>
            <a:r>
              <a:rPr lang="cs-CZ" sz="2200" b="1" i="1" dirty="0"/>
              <a:t>postup</a:t>
            </a:r>
            <a:r>
              <a:rPr lang="cs-CZ" sz="2200" i="1" dirty="0"/>
              <a:t> </a:t>
            </a:r>
            <a:r>
              <a:rPr lang="cs-CZ" sz="2200" b="1" i="1" dirty="0"/>
              <a:t>správního orgánu</a:t>
            </a:r>
            <a:r>
              <a:rPr lang="cs-CZ" sz="2200" i="1" dirty="0"/>
              <a:t>, jehož </a:t>
            </a:r>
            <a:r>
              <a:rPr lang="cs-CZ" sz="2200" b="1" i="1" dirty="0"/>
              <a:t>účelem</a:t>
            </a:r>
            <a:r>
              <a:rPr lang="cs-CZ" sz="2200" i="1" dirty="0"/>
              <a:t> je vydání rozhodnutí, jímž se v určité věci zakládají, mění nebo ruší </a:t>
            </a:r>
            <a:r>
              <a:rPr lang="cs-CZ" sz="2200" b="1" i="1" dirty="0"/>
              <a:t>práva anebo povinnosti</a:t>
            </a:r>
            <a:r>
              <a:rPr lang="cs-CZ" sz="2200" i="1" dirty="0"/>
              <a:t> </a:t>
            </a:r>
            <a:r>
              <a:rPr lang="cs-CZ" sz="2200" b="1" i="1" dirty="0"/>
              <a:t>jmenovitě určené osoby </a:t>
            </a:r>
            <a:r>
              <a:rPr lang="cs-CZ" sz="2200" i="1" dirty="0"/>
              <a:t>nebo jímž se v určité věci prohlašuje, že taková osoba práva nebo povinnosti má anebo nemá.“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200" i="1" dirty="0"/>
          </a:p>
          <a:p>
            <a:pPr algn="just">
              <a:lnSpc>
                <a:spcPct val="100000"/>
              </a:lnSpc>
            </a:pPr>
            <a:r>
              <a:rPr lang="cs-CZ" sz="2200" b="1" dirty="0"/>
              <a:t>část II. a III. </a:t>
            </a:r>
            <a:r>
              <a:rPr lang="cs-CZ" sz="2200" dirty="0"/>
              <a:t>správního řádu (§ 9 až 153)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Klíčové prvky/pojmové znaky (důležité z hlediska zjednodušování/zjednodušení): 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b="1" dirty="0"/>
              <a:t>Postup</a:t>
            </a:r>
            <a:r>
              <a:rPr lang="cs-CZ" sz="1600" dirty="0"/>
              <a:t> (založený na vzájemné interakci správního orgánu a účastníka řízení)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dirty="0"/>
              <a:t>Nezastupitelná role </a:t>
            </a:r>
            <a:r>
              <a:rPr lang="cs-CZ" sz="1600" b="1" dirty="0"/>
              <a:t>správního orgánu </a:t>
            </a:r>
            <a:r>
              <a:rPr lang="cs-CZ" sz="1600" dirty="0"/>
              <a:t>(jakožto reprezentanta veřejné moci a při ochraně a prosazování  veřejného zájmu ve sféře veřejné správy)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b="1" dirty="0"/>
              <a:t>Účelem</a:t>
            </a:r>
            <a:r>
              <a:rPr lang="cs-CZ" sz="1600" dirty="0"/>
              <a:t> je rozhodnout, tj. není samoúčelné (výsledkem je „rozhodnutí“)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dirty="0"/>
              <a:t>Rozhodnutí se vztahuje k </a:t>
            </a:r>
            <a:r>
              <a:rPr lang="cs-CZ" sz="1600" b="1" dirty="0"/>
              <a:t>právům a povinnostem účastníka řízení </a:t>
            </a:r>
            <a:r>
              <a:rPr lang="cs-CZ" sz="1600" dirty="0"/>
              <a:t>(tzv. dvojí konkrétnost)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960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Skulová, S. a kol. Správní právo procesní. 4. vyd. Plzeň: Aleš Čeněk, 2020, s. 15 </a:t>
            </a:r>
            <a:r>
              <a:rPr lang="cs-CZ" dirty="0" smtClean="0"/>
              <a:t>- 42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09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77750" y="1338711"/>
            <a:ext cx="8066301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Dne 1. 8. 2023 byla formou datové zprávy podána do datové schránky u věcně příslušného Ministerstva zdravotnictví žádost paní Květy Květákové o poskytnutí jednorázové peněžní částky osobám sterilizovaným v rozporu s právem podle zákona č. 297/2021 Sb., a to ve výši 300.000 Kč. Žádost podal jménem žadatelky její zástupce advokát Mgr. Svačina. Ten raději, po svých negativních zkušenostech s technikou, dne 3. 8. 2023 podal ještě tutéž žádost k poštovní přepravě, přičemž tato zásilka byla ministerstvu doručena dne 5. 8. 2023. V rozporu s § 6 odst. 1 písm. a) uvedeného zákona žadatelka v žádosti neuvedla číslo účtu, na který má být předmětná částka poukázána. Přitom ostatní požadované náležitosti byly splněny. V rámci posuzování žádosti žadatelky a při dokazování v probíhajícím správním řízení si Ministerstvo zdravotnictví opatřilo zdravotnickou dokumentaci žadatelky. Z ní vyplynulo, že zákrok byl sice proveden, nicméně zdravotnická dokumentace v tomto směru nebyla úplná. V návaznosti na tuto skutečnost dne 1. 11. 2023 rozhodlo ministerstvo o žádosti negativně. Toto rozhodnutí zaslalo výhradně žadatelce Květě Květákové do vlastních rukou; ta však nebyla poštovní doručovatelkou zastižena, a proto bylo rozhodnutí uloženo k vyzvednutí dne 4. 11. 2023 a posléze se vrátilo zpět ministerstvu</a:t>
            </a:r>
            <a:r>
              <a:rPr lang="cs-CZ" sz="1600" i="1" dirty="0" smtClean="0"/>
              <a:t>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dirty="0" smtClean="0"/>
              <a:t>(</a:t>
            </a:r>
            <a:r>
              <a:rPr lang="cs-CZ" sz="1600" b="1" dirty="0" err="1" smtClean="0"/>
              <a:t>off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topic</a:t>
            </a:r>
            <a:r>
              <a:rPr lang="cs-CZ" sz="1600" dirty="0" smtClean="0"/>
              <a:t>, mj. dané problematice se aktuálně vyslovil NSS v rozsudku ze dne 4. 7. 2024, </a:t>
            </a:r>
            <a:r>
              <a:rPr lang="cs-CZ" sz="1600" dirty="0" err="1" smtClean="0"/>
              <a:t>sp</a:t>
            </a:r>
            <a:r>
              <a:rPr lang="cs-CZ" sz="1600" dirty="0" smtClean="0"/>
              <a:t>. zn</a:t>
            </a:r>
            <a:r>
              <a:rPr lang="cs-CZ" sz="1600" dirty="0"/>
              <a:t>. 9 As </a:t>
            </a:r>
            <a:r>
              <a:rPr lang="cs-CZ" sz="1600" dirty="0" smtClean="0"/>
              <a:t>61/2023, takže příklady jsou „ze života“, mají spojitost s aktuálně řešenými případy)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43595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5C129195-D3D3-40D1-966B-9250C1976F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B317A191-2601-4877-8A85-8275EF794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73DE4F1E-B28C-4817-A315-E3111296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DA422F3B-1383-4B93-B579-C556491D5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Cílem této přednášky je, kromě sdělení základních organizačních informací a požadavků na ukončení předmětu zkouškou, zodpovězení otázky </a:t>
            </a:r>
            <a:r>
              <a:rPr lang="cs-CZ" sz="1800" b="1" dirty="0"/>
              <a:t>co je to správní právo procesní a jaké je jeho místo v systému správního práva. </a:t>
            </a:r>
            <a:endParaRPr lang="cs-CZ" sz="1800" b="1" dirty="0" smtClean="0"/>
          </a:p>
          <a:p>
            <a:pPr algn="just">
              <a:lnSpc>
                <a:spcPct val="100000"/>
              </a:lnSpc>
            </a:pPr>
            <a:r>
              <a:rPr lang="cs-CZ" sz="1800" dirty="0" smtClean="0"/>
              <a:t>Dále </a:t>
            </a:r>
            <a:r>
              <a:rPr lang="cs-CZ" sz="1800" dirty="0"/>
              <a:t>se přednáška zaměří na to, co tvoří </a:t>
            </a:r>
            <a:r>
              <a:rPr lang="cs-CZ" sz="1800" b="1" dirty="0"/>
              <a:t>správní právo procesní</a:t>
            </a:r>
            <a:r>
              <a:rPr lang="cs-CZ" sz="1800" dirty="0"/>
              <a:t> a jak jej lze </a:t>
            </a:r>
            <a:r>
              <a:rPr lang="cs-CZ" sz="1800" dirty="0" smtClean="0"/>
              <a:t>chápat</a:t>
            </a: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 smtClean="0"/>
              <a:t>Následně </a:t>
            </a:r>
            <a:r>
              <a:rPr lang="cs-CZ" sz="1800" dirty="0"/>
              <a:t>je dalším cílem přednášky seznámit studenty se základním pramenem správního práva procesního, kterým je </a:t>
            </a:r>
            <a:r>
              <a:rPr lang="cs-CZ" sz="1800" b="1" dirty="0"/>
              <a:t>správní řád</a:t>
            </a:r>
            <a:r>
              <a:rPr lang="cs-CZ" sz="1800" dirty="0"/>
              <a:t>. Zmíněn tak bude </a:t>
            </a:r>
            <a:r>
              <a:rPr lang="cs-CZ" sz="1800" b="1" dirty="0"/>
              <a:t>rozsah působnosti správního řádu, jeho subsidiární aplikace, jakož i vnitřní systematika</a:t>
            </a:r>
            <a:r>
              <a:rPr lang="cs-CZ" sz="1800" b="1" dirty="0" smtClean="0"/>
              <a:t>.</a:t>
            </a: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26625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3555"/>
            <a:ext cx="8066301" cy="440844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600" i="1" dirty="0"/>
              <a:t>Jaké postavení má správní právo procesní v systému správního práva z odvětvově právního pohledu?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Jaký je rozdíl mezi správním procesem a správním právem procesním?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Co je to správní právo procesní? Jaké jsou jeho vztahy k dalším (a kterým) systémovým složkám správního práva?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Co je předmětem správního práva procesního?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Co je správním právem procesním v širším smyslu, v užším smyslu a v nejužším slova smyslu?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Jaká je  vnitřní systematika správního řádu?  Které postupy správních orgánů upravuje správní řád výslovně?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Vymezte rozsah působnosti správního řádu. Co se rozumí jeho tzv. pozitivním  vymezením a co jeho tzv. negativním vymezením 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Vztahuje se správní řád i na postupy orgánů územní samosprávy v samostatné působnosti?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Jaké si vybavíte zvláštní úpravy  postupů správních orgánů ve vztahu k úpravě ve správním řádu?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Jaká je role správního řádu v oblasti správního práva procesního?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Co upravuje správní řád a jaký je tedy rozsah jeho působnosti?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Jaký má správní řád vztah ke zvláštním zákonům a proč? Jakým pojmem se tento vztah označuje a kde je upraven?</a:t>
            </a: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i="1" dirty="0"/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8825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3555"/>
            <a:ext cx="8066301" cy="440844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i="1" dirty="0"/>
              <a:t>Co je předmětem úpravy správního práva procesního, a jaká je převažující metoda regulace správních procesů ? </a:t>
            </a:r>
            <a:endParaRPr lang="cs-CZ" sz="1600" i="1" dirty="0" smtClean="0"/>
          </a:p>
          <a:p>
            <a:pPr algn="just">
              <a:lnSpc>
                <a:spcPct val="100000"/>
              </a:lnSpc>
            </a:pPr>
            <a:r>
              <a:rPr lang="cs-CZ" sz="1600" i="1" dirty="0" smtClean="0"/>
              <a:t>Jaký </a:t>
            </a:r>
            <a:r>
              <a:rPr lang="cs-CZ" sz="1600" i="1" dirty="0"/>
              <a:t>je účel zákonné procesní úpravy rozhodování správních orgánů, a to z pohledu správního orgánu, a z pohledu dotčených osob? </a:t>
            </a:r>
            <a:endParaRPr lang="cs-CZ" sz="1600" i="1" dirty="0" smtClean="0"/>
          </a:p>
          <a:p>
            <a:pPr algn="just">
              <a:lnSpc>
                <a:spcPct val="100000"/>
              </a:lnSpc>
            </a:pPr>
            <a:r>
              <a:rPr lang="cs-CZ" sz="1600" i="1" dirty="0" smtClean="0"/>
              <a:t>Jak </a:t>
            </a:r>
            <a:r>
              <a:rPr lang="cs-CZ" sz="1600" i="1" dirty="0"/>
              <a:t>souvisí právní úprava správních procesů s otázkou vymezení pravomoci správních orgánů, a jejich </a:t>
            </a:r>
            <a:r>
              <a:rPr lang="cs-CZ" sz="1600" i="1" dirty="0" smtClean="0"/>
              <a:t>působnosti?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 smtClean="0"/>
              <a:t>Jak </a:t>
            </a:r>
            <a:r>
              <a:rPr lang="cs-CZ" sz="1600" i="1" dirty="0"/>
              <a:t>je nastaven právní základ procesích postupů správních orgánů, a co jej </a:t>
            </a:r>
            <a:r>
              <a:rPr lang="cs-CZ" sz="1600" i="1" dirty="0" smtClean="0"/>
              <a:t>tvoří?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 smtClean="0"/>
              <a:t>Jak </a:t>
            </a:r>
            <a:r>
              <a:rPr lang="cs-CZ" sz="1600" i="1" dirty="0"/>
              <a:t>daleko do historie sahá tato tradice </a:t>
            </a:r>
            <a:r>
              <a:rPr lang="cs-CZ" sz="1600" i="1" dirty="0" smtClean="0"/>
              <a:t>?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Které procesní formy veřejné správy jsou zaměřeny navenek, tedy vůči adresátům působení veřejné </a:t>
            </a:r>
            <a:r>
              <a:rPr lang="cs-CZ" sz="1600" i="1" dirty="0" smtClean="0"/>
              <a:t>správy? </a:t>
            </a:r>
            <a:r>
              <a:rPr lang="cs-CZ" sz="1600" i="1" dirty="0"/>
              <a:t>A které z nich jsou upraveny ve správním řádu ? Je tato úprava úplná ? </a:t>
            </a:r>
            <a:endParaRPr lang="cs-CZ" sz="1600" i="1" dirty="0" smtClean="0"/>
          </a:p>
          <a:p>
            <a:pPr algn="just">
              <a:lnSpc>
                <a:spcPct val="100000"/>
              </a:lnSpc>
            </a:pPr>
            <a:r>
              <a:rPr lang="cs-CZ" sz="1600" i="1" dirty="0" smtClean="0"/>
              <a:t>Disponuje </a:t>
            </a:r>
            <a:r>
              <a:rPr lang="cs-CZ" sz="1600" i="1" dirty="0"/>
              <a:t>každá z procesních forem upravených ve správním řád samostatnou, resp. ucelenou právní úpravou ? </a:t>
            </a:r>
            <a:endParaRPr lang="cs-CZ" sz="1600" i="1" dirty="0" smtClean="0"/>
          </a:p>
          <a:p>
            <a:pPr algn="just">
              <a:lnSpc>
                <a:spcPct val="100000"/>
              </a:lnSpc>
            </a:pPr>
            <a:r>
              <a:rPr lang="cs-CZ" sz="1600" i="1" dirty="0" smtClean="0"/>
              <a:t>Jsou </a:t>
            </a:r>
            <a:r>
              <a:rPr lang="cs-CZ" sz="1600" i="1" dirty="0"/>
              <a:t>všechny procesní formy správních orgánů tzv. „pojmenované“? </a:t>
            </a:r>
            <a:endParaRPr lang="cs-CZ" sz="1600" i="1" dirty="0" smtClean="0"/>
          </a:p>
          <a:p>
            <a:pPr algn="just">
              <a:lnSpc>
                <a:spcPct val="100000"/>
              </a:lnSpc>
            </a:pPr>
            <a:r>
              <a:rPr lang="cs-CZ" sz="1600" i="1" dirty="0" smtClean="0"/>
              <a:t>Jakým </a:t>
            </a:r>
            <a:r>
              <a:rPr lang="cs-CZ" sz="1600" i="1" dirty="0"/>
              <a:t>postupem jsou vydávány průkaz studenta vysoké školy, a potvrzení o studiu na vysoké škole ? </a:t>
            </a:r>
            <a:endParaRPr lang="cs-CZ" sz="1600" i="1" dirty="0" smtClean="0"/>
          </a:p>
          <a:p>
            <a:pPr algn="just">
              <a:lnSpc>
                <a:spcPct val="100000"/>
              </a:lnSpc>
            </a:pPr>
            <a:r>
              <a:rPr lang="cs-CZ" sz="1600" i="1" dirty="0" smtClean="0"/>
              <a:t>Jaký </a:t>
            </a:r>
            <a:r>
              <a:rPr lang="cs-CZ" sz="1600" i="1" dirty="0"/>
              <a:t>je vztah části čtvrté správního řádu k ostatním částem zákona? </a:t>
            </a:r>
            <a:endParaRPr lang="cs-CZ" sz="1600" i="1" dirty="0" smtClean="0"/>
          </a:p>
          <a:p>
            <a:pPr algn="just">
              <a:lnSpc>
                <a:spcPct val="100000"/>
              </a:lnSpc>
            </a:pPr>
            <a:r>
              <a:rPr lang="cs-CZ" sz="1600" i="1" dirty="0" smtClean="0"/>
              <a:t>Je </a:t>
            </a:r>
            <a:r>
              <a:rPr lang="cs-CZ" sz="1600" i="1" dirty="0"/>
              <a:t>namístě hovořit u procesních postupů veřejné správy o fair procesu či spravedlivém rozhodnutí ?</a:t>
            </a:r>
            <a:endParaRPr lang="cs-CZ" sz="1600" i="1" dirty="0"/>
          </a:p>
          <a:p>
            <a:pPr algn="just">
              <a:lnSpc>
                <a:spcPct val="100000"/>
              </a:lnSpc>
            </a:pP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1571780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80000"/>
              </a:lnSpc>
              <a:buNone/>
              <a:defRPr/>
            </a:pPr>
            <a:r>
              <a:rPr lang="cs-CZ" sz="2400" b="1" dirty="0"/>
              <a:t>Nejen členění, ale také soudržnost a jednota:</a:t>
            </a:r>
          </a:p>
          <a:p>
            <a:pPr marL="72000" indent="0" algn="just"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organizační</a:t>
            </a:r>
            <a:r>
              <a:rPr lang="cs-CZ" sz="2400" dirty="0"/>
              <a:t> („</a:t>
            </a:r>
            <a:r>
              <a:rPr lang="cs-CZ" sz="2400" i="1" dirty="0"/>
              <a:t>KDO</a:t>
            </a:r>
            <a:r>
              <a:rPr lang="cs-CZ" sz="2400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hmotné</a:t>
            </a:r>
            <a:r>
              <a:rPr lang="cs-CZ" sz="2400" dirty="0"/>
              <a:t> („</a:t>
            </a:r>
            <a:r>
              <a:rPr lang="cs-CZ" sz="2400" i="1" dirty="0"/>
              <a:t>CO</a:t>
            </a:r>
            <a:r>
              <a:rPr lang="cs-CZ" sz="2400" dirty="0"/>
              <a:t>“) – normy upravující </a:t>
            </a:r>
            <a:r>
              <a:rPr lang="cs-CZ" sz="2400" dirty="0" err="1"/>
              <a:t>P+Po</a:t>
            </a:r>
            <a:r>
              <a:rPr lang="cs-CZ" sz="2400" dirty="0"/>
              <a:t>, úprava jednotlivých oblastí a úseků veřejné správy (nesprávně 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procesní</a:t>
            </a:r>
            <a:r>
              <a:rPr lang="cs-CZ" sz="2400" dirty="0"/>
              <a:t> („</a:t>
            </a:r>
            <a:r>
              <a:rPr lang="cs-CZ" sz="2400" i="1" dirty="0"/>
              <a:t>JAK</a:t>
            </a:r>
            <a:r>
              <a:rPr lang="cs-CZ" sz="2400" dirty="0"/>
              <a:t>“) – </a:t>
            </a:r>
            <a:r>
              <a:rPr lang="cs-CZ" sz="2400" b="1" dirty="0"/>
              <a:t>úprava procesních postupů ve veřejné </a:t>
            </a:r>
            <a:r>
              <a:rPr lang="cs-CZ" sz="2400" b="1" dirty="0" smtClean="0"/>
              <a:t>správě</a:t>
            </a:r>
            <a:endParaRPr lang="cs-CZ" sz="24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trestní</a:t>
            </a:r>
            <a:r>
              <a:rPr lang="cs-CZ" sz="2400" dirty="0"/>
              <a:t> – stanovuje následky za porušení právních </a:t>
            </a:r>
            <a:r>
              <a:rPr lang="cs-CZ" sz="2400" dirty="0" smtClean="0"/>
              <a:t>norem v oblasti veřejné správy (tzv. správně </a:t>
            </a:r>
            <a:r>
              <a:rPr lang="cs-CZ" sz="2400" dirty="0"/>
              <a:t>právní </a:t>
            </a:r>
            <a:r>
              <a:rPr lang="cs-CZ" sz="2400" dirty="0" smtClean="0"/>
              <a:t>odpovědnost), </a:t>
            </a:r>
            <a:r>
              <a:rPr lang="cs-CZ" sz="2400" dirty="0"/>
              <a:t>oprávnění veřejné správy </a:t>
            </a:r>
            <a:r>
              <a:rPr lang="cs-CZ" sz="2400" dirty="0" smtClean="0"/>
              <a:t>trestat (správní trestání)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810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6344" y="292488"/>
            <a:ext cx="8066301" cy="451576"/>
          </a:xfrm>
        </p:spPr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831273"/>
            <a:ext cx="8066301" cy="50007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Procesní část</a:t>
            </a:r>
            <a:r>
              <a:rPr lang="cs-CZ" sz="2400" dirty="0"/>
              <a:t> SP (SP v normativním a instrumentálním pojetí), součást jeho </a:t>
            </a:r>
            <a:r>
              <a:rPr lang="cs-CZ" sz="2400" b="1" dirty="0">
                <a:solidFill>
                  <a:srgbClr val="FF0000"/>
                </a:solidFill>
              </a:rPr>
              <a:t>obecné </a:t>
            </a:r>
            <a:r>
              <a:rPr lang="cs-CZ" sz="2400" b="1" dirty="0" smtClean="0">
                <a:solidFill>
                  <a:srgbClr val="FF0000"/>
                </a:solidFill>
              </a:rPr>
              <a:t>části; </a:t>
            </a:r>
            <a:r>
              <a:rPr lang="cs-CZ" sz="2400" dirty="0" smtClean="0"/>
              <a:t>p</a:t>
            </a:r>
            <a:r>
              <a:rPr lang="cs-CZ" sz="2400" dirty="0" smtClean="0"/>
              <a:t>rocesní </a:t>
            </a:r>
            <a:r>
              <a:rPr lang="cs-CZ" sz="2400" dirty="0"/>
              <a:t>obor (x civilní proces a trestní proces; možná inspirace)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 smtClean="0"/>
              <a:t>Integrální</a:t>
            </a:r>
            <a:r>
              <a:rPr lang="cs-CZ" sz="2400" dirty="0" smtClean="0"/>
              <a:t> </a:t>
            </a:r>
            <a:r>
              <a:rPr lang="cs-CZ" sz="2400" dirty="0"/>
              <a:t>část SP, nemá smysl </a:t>
            </a:r>
            <a:r>
              <a:rPr lang="cs-CZ" sz="2400" dirty="0" smtClean="0"/>
              <a:t>sama </a:t>
            </a:r>
            <a:r>
              <a:rPr lang="cs-CZ" sz="2400" dirty="0"/>
              <a:t>o sobě a bez vztahu k dalším částem SP; proto co platí o SP, platí též o SPP </a:t>
            </a:r>
            <a:r>
              <a:rPr lang="cs-CZ" sz="2400" dirty="0" smtClean="0"/>
              <a:t>(vztahy při výkonu VS; administrativně </a:t>
            </a:r>
            <a:r>
              <a:rPr lang="cs-CZ" sz="2400" dirty="0"/>
              <a:t>právní </a:t>
            </a:r>
            <a:r>
              <a:rPr lang="cs-CZ" sz="2400" b="1" dirty="0"/>
              <a:t>metoda regulace </a:t>
            </a:r>
            <a:r>
              <a:rPr lang="cs-CZ" sz="2400" dirty="0"/>
              <a:t>a </a:t>
            </a:r>
            <a:r>
              <a:rPr lang="cs-CZ" sz="2400" b="1" dirty="0"/>
              <a:t>mocenské (vrchnostenské) a jednostranné</a:t>
            </a:r>
            <a:r>
              <a:rPr lang="cs-CZ" sz="2400" dirty="0"/>
              <a:t> vztahy, přítomnost </a:t>
            </a:r>
            <a:r>
              <a:rPr lang="cs-CZ" sz="2400" b="1" dirty="0"/>
              <a:t>správního orgánu</a:t>
            </a:r>
            <a:r>
              <a:rPr lang="cs-CZ" sz="2400" dirty="0"/>
              <a:t>, </a:t>
            </a:r>
            <a:r>
              <a:rPr lang="cs-CZ" sz="2400" b="1" dirty="0"/>
              <a:t>soudržnost</a:t>
            </a:r>
            <a:r>
              <a:rPr lang="cs-CZ" sz="2400" dirty="0"/>
              <a:t> (jednak uvnitř SPP, ale i v SP, kdy „hmota realizována skrz proces“)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431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6344" y="292488"/>
            <a:ext cx="8066301" cy="451576"/>
          </a:xfrm>
        </p:spPr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94955"/>
            <a:ext cx="8066301" cy="463704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 smtClean="0"/>
              <a:t>Když </a:t>
            </a:r>
            <a:r>
              <a:rPr lang="cs-CZ" sz="2400" dirty="0"/>
              <a:t>právo upravuje společenské (proto) právní vztahy, předmětem SPP je </a:t>
            </a:r>
            <a:r>
              <a:rPr lang="cs-CZ" sz="2400" b="1" dirty="0"/>
              <a:t>úprava </a:t>
            </a:r>
            <a:r>
              <a:rPr lang="cs-CZ" sz="2400" dirty="0"/>
              <a:t>(úplně všech?)</a:t>
            </a:r>
            <a:r>
              <a:rPr lang="cs-CZ" sz="2400" b="1" dirty="0"/>
              <a:t> procesních vztahů v oblasti veřejné správy, </a:t>
            </a:r>
            <a:r>
              <a:rPr lang="cs-CZ" sz="2400" dirty="0"/>
              <a:t>procesy při vydávání (nejen) </a:t>
            </a:r>
            <a:r>
              <a:rPr lang="cs-CZ" sz="2400" b="1" dirty="0"/>
              <a:t>správních aktů: normativní, individuální a smíšené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Procesní formy/formy činnosti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sp>
        <p:nvSpPr>
          <p:cNvPr id="6" name="Šipka doprava 5"/>
          <p:cNvSpPr/>
          <p:nvPr/>
        </p:nvSpPr>
        <p:spPr bwMode="auto">
          <a:xfrm>
            <a:off x="5723906" y="1114794"/>
            <a:ext cx="783772" cy="19000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9830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288</TotalTime>
  <Words>2254</Words>
  <Application>Microsoft Office PowerPoint</Application>
  <PresentationFormat>Vlastní</PresentationFormat>
  <Paragraphs>181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Prezentace_MU_CZ</vt:lpstr>
      <vt:lpstr>Správní právo procesní – pojem a místo v systému správního práva. Správní řád – systematika, rozsah působnosti a vtah ke zvláštním právním úpravám.   </vt:lpstr>
      <vt:lpstr>Organizační věci</vt:lpstr>
      <vt:lpstr>Zkouška</vt:lpstr>
      <vt:lpstr>Cíl přednášky</vt:lpstr>
      <vt:lpstr>Otázky, na které se pokusíme odpovědět:</vt:lpstr>
      <vt:lpstr>Otázky, na které se pokusíme odpovědět:</vt:lpstr>
      <vt:lpstr>Správní právo procesní</vt:lpstr>
      <vt:lpstr>Správní právo procesní</vt:lpstr>
      <vt:lpstr>Správní právo procesní</vt:lpstr>
      <vt:lpstr>Správní právo procesní</vt:lpstr>
      <vt:lpstr>Správní právo procesní</vt:lpstr>
      <vt:lpstr>Prameny správního práva procesního</vt:lpstr>
      <vt:lpstr>Prameny správního práva procesního a jeho další faktory</vt:lpstr>
      <vt:lpstr>Vlivy na správní právo procesní</vt:lpstr>
      <vt:lpstr>Vlivy na správní právo procesní</vt:lpstr>
      <vt:lpstr>Vlivy na správní právo procesní</vt:lpstr>
      <vt:lpstr>Správní řád</vt:lpstr>
      <vt:lpstr>Správní řád jako lex generalis</vt:lpstr>
      <vt:lpstr>Správní řád: systematika</vt:lpstr>
      <vt:lpstr>Správní řízení: na dalších přednáškách</vt:lpstr>
      <vt:lpstr>Literatura: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Lukáš</cp:lastModifiedBy>
  <cp:revision>97</cp:revision>
  <cp:lastPrinted>2019-11-18T06:05:28Z</cp:lastPrinted>
  <dcterms:created xsi:type="dcterms:W3CDTF">2019-11-18T05:31:11Z</dcterms:created>
  <dcterms:modified xsi:type="dcterms:W3CDTF">2024-09-20T10:34:09Z</dcterms:modified>
</cp:coreProperties>
</file>