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344" r:id="rId3"/>
    <p:sldId id="286" r:id="rId4"/>
    <p:sldId id="257" r:id="rId5"/>
    <p:sldId id="258" r:id="rId6"/>
    <p:sldId id="278" r:id="rId7"/>
    <p:sldId id="287" r:id="rId8"/>
    <p:sldId id="345" r:id="rId9"/>
    <p:sldId id="338" r:id="rId10"/>
    <p:sldId id="337" r:id="rId11"/>
    <p:sldId id="320" r:id="rId12"/>
    <p:sldId id="341" r:id="rId13"/>
    <p:sldId id="321" r:id="rId14"/>
    <p:sldId id="322" r:id="rId15"/>
    <p:sldId id="323" r:id="rId16"/>
    <p:sldId id="332" r:id="rId17"/>
    <p:sldId id="324" r:id="rId18"/>
    <p:sldId id="333" r:id="rId19"/>
    <p:sldId id="334" r:id="rId20"/>
    <p:sldId id="325" r:id="rId21"/>
    <p:sldId id="339" r:id="rId22"/>
    <p:sldId id="326" r:id="rId23"/>
    <p:sldId id="343" r:id="rId24"/>
    <p:sldId id="327" r:id="rId25"/>
    <p:sldId id="331" r:id="rId26"/>
    <p:sldId id="342" r:id="rId27"/>
    <p:sldId id="336" r:id="rId28"/>
    <p:sldId id="335" r:id="rId29"/>
    <p:sldId id="328" r:id="rId30"/>
    <p:sldId id="329" r:id="rId31"/>
    <p:sldId id="330" r:id="rId32"/>
    <p:sldId id="340" r:id="rId33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E83983-8D5F-445D-A962-5B7A569E6988}" v="1" dt="2024-11-22T16:20:46.9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754" autoAdjust="0"/>
  </p:normalViewPr>
  <p:slideViewPr>
    <p:cSldViewPr snapToGrid="0">
      <p:cViewPr varScale="1">
        <p:scale>
          <a:sx n="83" d="100"/>
          <a:sy n="83" d="100"/>
        </p:scale>
        <p:origin x="-1080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7174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Pořád zůstává „žhavě aktuální“. NSS stále řeší pandemická opatření.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058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cience.law.muni.cz/knihy/monografie/svoboda-zalobni-typy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590674"/>
            <a:ext cx="8522680" cy="307657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práv poskytovaná správním soudnictvím – řízení před správními soudy; zvláštní druhy řízení. </a:t>
            </a:r>
            <a:endParaRPr lang="cs-CZ" sz="36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778" y="4816070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MP701Zk Správní právo procesní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 smtClean="0">
                <a:solidFill>
                  <a:schemeClr val="tx2"/>
                </a:solidFill>
              </a:rPr>
              <a:t>10. </a:t>
            </a:r>
            <a:r>
              <a:rPr lang="cs-CZ" altLang="cs-CZ" dirty="0">
                <a:solidFill>
                  <a:schemeClr val="tx2"/>
                </a:solidFill>
              </a:rPr>
              <a:t>přednáška </a:t>
            </a:r>
            <a:r>
              <a:rPr lang="cs-CZ" altLang="cs-CZ" dirty="0" smtClean="0">
                <a:solidFill>
                  <a:schemeClr val="tx2"/>
                </a:solidFill>
              </a:rPr>
              <a:t>2. </a:t>
            </a:r>
            <a:r>
              <a:rPr lang="cs-CZ" altLang="cs-CZ" dirty="0">
                <a:solidFill>
                  <a:schemeClr val="tx2"/>
                </a:solidFill>
              </a:rPr>
              <a:t>12. </a:t>
            </a:r>
            <a:r>
              <a:rPr lang="cs-CZ" altLang="cs-CZ" dirty="0" smtClean="0">
                <a:solidFill>
                  <a:schemeClr val="tx2"/>
                </a:solidFill>
              </a:rPr>
              <a:t>2024</a:t>
            </a:r>
            <a:r>
              <a:rPr lang="cs-CZ" altLang="cs-CZ" dirty="0">
                <a:solidFill>
                  <a:schemeClr val="tx2"/>
                </a:solidFill>
              </a:rPr>
              <a:t/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 smtClean="0">
                <a:solidFill>
                  <a:schemeClr val="tx2"/>
                </a:solidFill>
              </a:rPr>
              <a:t>doc. </a:t>
            </a:r>
            <a:r>
              <a:rPr lang="cs-CZ" altLang="cs-CZ" dirty="0" smtClean="0">
                <a:solidFill>
                  <a:schemeClr val="tx2"/>
                </a:solidFill>
              </a:rPr>
              <a:t>JUDr</a:t>
            </a:r>
            <a:r>
              <a:rPr lang="cs-CZ" altLang="cs-CZ" dirty="0">
                <a:solidFill>
                  <a:schemeClr val="tx2"/>
                </a:solidFill>
              </a:rPr>
              <a:t>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739"/>
    </mc:Choice>
    <mc:Fallback xmlns="">
      <p:transition spd="slow" advTm="12273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16B99B4D-EE2D-4599-85E4-B1B24A1F1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DDCC2C1-C936-455A-9CB6-71E7113B74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3F3F9AA7-778D-48B4-B994-B11083406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žalobního typu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xmlns="" id="{A7250913-761B-4F24-81D6-7348A8BA98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764596"/>
              </p:ext>
            </p:extLst>
          </p:nvPr>
        </p:nvGraphicFramePr>
        <p:xfrm>
          <a:off x="499587" y="1272619"/>
          <a:ext cx="7937404" cy="4691098"/>
        </p:xfrm>
        <a:graphic>
          <a:graphicData uri="http://schemas.openxmlformats.org/drawingml/2006/table">
            <a:tbl>
              <a:tblPr/>
              <a:tblGrid>
                <a:gridCol w="7937404">
                  <a:extLst>
                    <a:ext uri="{9D8B030D-6E8A-4147-A177-3AD203B41FA5}">
                      <a16:colId xmlns:a16="http://schemas.microsoft.com/office/drawing/2014/main" xmlns="" val="3650260992"/>
                    </a:ext>
                  </a:extLst>
                </a:gridCol>
              </a:tblGrid>
              <a:tr h="4691098">
                <a:tc>
                  <a:txBody>
                    <a:bodyPr/>
                    <a:lstStyle/>
                    <a:p>
                      <a:pPr algn="just"/>
                      <a:r>
                        <a:rPr lang="cs-CZ" sz="2000" i="1" dirty="0"/>
                        <a:t>Pokud soud dospěje k názoru, že posouzení nároku, kterého se žalobce domáhá, se </a:t>
                      </a:r>
                      <a:r>
                        <a:rPr lang="cs-CZ" sz="2000" b="1" i="1" dirty="0"/>
                        <a:t>lze úspěšně domoci pouze prostřednictvím jiného žalobního (návrhového) typu, je třeba žalobce vyzvat k návrhu na připuštění změny </a:t>
                      </a:r>
                      <a:r>
                        <a:rPr lang="cs-CZ" sz="2000" i="1" dirty="0"/>
                        <a:t>návrhu postupem podle § 36 odst. 1 s. ř. s. ve spojení s § 95 o. s. ř. Protože nedodržení soudem stanoveného postupu (nesplnění výzvy) může mít za následek odmítnutí návrhu (nebo zastavení řízení), o čemž musí být účastník </a:t>
                      </a:r>
                      <a:r>
                        <a:rPr lang="cs-CZ" sz="2000" b="1" i="1" dirty="0"/>
                        <a:t>poučen, musí mít taková výzva formu usnesení</a:t>
                      </a:r>
                      <a:r>
                        <a:rPr lang="cs-CZ" sz="2000" i="1" dirty="0"/>
                        <a:t>. Postup soudu, který vyzve ke změně návrhu tak, že takto případně změněný návrh by nebylo možno věcně projednat, a následně takovou změnu připustí, představuje vadu řízení ve smyslu § 103 odst. 1 písm. d) s. ř. s., jež by mohla mít za následek nezákonné rozhodnutí o věci samé</a:t>
                      </a:r>
                      <a:r>
                        <a:rPr lang="cs-CZ" sz="2000" dirty="0"/>
                        <a:t>. (Podle rozhodnutí Nejvyššího správního soudu ze dne 19. 11. 2020, č. j. 8 As 34/2020 - 100</a:t>
                      </a:r>
                    </a:p>
                  </a:txBody>
                  <a:tcPr marL="27974" marR="27974" marT="13987" marB="139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2041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65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357" y="27319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Žaloba na ochranu proti nečinnosti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3718"/>
            <a:ext cx="8066301" cy="41382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79, </a:t>
            </a:r>
            <a:r>
              <a:rPr lang="cs-CZ" sz="2400" b="1" dirty="0"/>
              <a:t>nečinnost</a:t>
            </a:r>
            <a:r>
              <a:rPr lang="cs-CZ" sz="2400" dirty="0"/>
              <a:t> při vydání „</a:t>
            </a:r>
            <a:r>
              <a:rPr lang="cs-CZ" sz="2400" dirty="0">
                <a:solidFill>
                  <a:srgbClr val="FF0000"/>
                </a:solidFill>
              </a:rPr>
              <a:t>rozhodnutí</a:t>
            </a:r>
            <a:r>
              <a:rPr lang="cs-CZ" sz="2400" dirty="0"/>
              <a:t>“ podle § 65 odst. 1 nebo </a:t>
            </a:r>
            <a:r>
              <a:rPr lang="cs-CZ" sz="2400" dirty="0">
                <a:solidFill>
                  <a:srgbClr val="FF0000"/>
                </a:solidFill>
              </a:rPr>
              <a:t>osvědčení</a:t>
            </a:r>
            <a:r>
              <a:rPr lang="cs-CZ" sz="2400" dirty="0"/>
              <a:t> (ne při „fikci rozhodnutí“)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Nutnost </a:t>
            </a:r>
            <a:r>
              <a:rPr lang="cs-CZ" sz="2400" b="1" dirty="0"/>
              <a:t>předchozího marného vyčerpání prostředků nápravy</a:t>
            </a:r>
            <a:r>
              <a:rPr lang="cs-CZ" sz="2400" dirty="0"/>
              <a:t> (zejm. § 80/3 </a:t>
            </a:r>
            <a:r>
              <a:rPr lang="cs-CZ" sz="2400" dirty="0" err="1"/>
              <a:t>SpŘ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Skutkový stav ke dni rozhodování soudu </a:t>
            </a:r>
            <a:r>
              <a:rPr lang="cs-CZ" sz="2400" dirty="0"/>
              <a:t>(x když je v mezidobí ukončena nečinnost, žaloba není důvodná)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Žalovaný</a:t>
            </a:r>
            <a:r>
              <a:rPr lang="cs-CZ" sz="2400" dirty="0"/>
              <a:t> je ten správní orgán, který je nečinný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Přikáže vydat rozhodnutí/osvědčení v přiměřené lhůtě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Lhůta pro podání žaloby: </a:t>
            </a:r>
            <a:r>
              <a:rPr lang="cs-CZ" sz="2400" b="1" dirty="0"/>
              <a:t>1 rok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0561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194C0A66-114F-4FD6-936A-CFB5FD758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DD41CCBF-DD8B-46FE-93A9-A7DF2AE28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FE61FD92-E1EB-47BF-A839-BD3CAE13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Žaloba na ochranu proti nečinnosti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105ACDAE-CA31-4083-B178-47D681404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i="1" dirty="0"/>
              <a:t>Podmínkou pro podání žaloby na ochranu před nečinností správního orgánu je předchozí (neúspěšné) podání žádosti o ochranu před nečinností podle § 80 odst. 3 správního řádu, které zpravidla představuje účinný prostředek ochrany. Trvání na jeho vyčerpání před podáním žaloby tedy je zásadně pravidlem, přičemž opačný postup je akceptovatelný jen v případě, že tento prostředek by zjevně nebyl schopný ochranu zajistit. </a:t>
            </a:r>
            <a:r>
              <a:rPr lang="cs-CZ" sz="2400" dirty="0"/>
              <a:t>(rozsudek NSS ze dne 8. 3. 2022, č. j. 4 As 354/2021-39)</a:t>
            </a:r>
          </a:p>
        </p:txBody>
      </p:sp>
    </p:spTree>
    <p:extLst>
      <p:ext uri="{BB962C8B-B14F-4D97-AF65-F5344CB8AC3E}">
        <p14:creationId xmlns:p14="http://schemas.microsoft.com/office/powerpoint/2010/main" val="1399825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1209"/>
            <a:ext cx="8066301" cy="447079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Subsidiární či zbytková povaha </a:t>
            </a:r>
            <a:r>
              <a:rPr lang="cs-CZ" sz="2400" dirty="0"/>
              <a:t>(§ 82 až 87), zásah </a:t>
            </a:r>
            <a:r>
              <a:rPr lang="cs-CZ" sz="2400" b="1" dirty="0"/>
              <a:t>není rozhodnutím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Ochrana před </a:t>
            </a:r>
            <a:r>
              <a:rPr lang="cs-CZ" sz="2400" b="1" dirty="0">
                <a:solidFill>
                  <a:srgbClr val="FF0000"/>
                </a:solidFill>
              </a:rPr>
              <a:t>trvajícím zásahem </a:t>
            </a:r>
            <a:r>
              <a:rPr lang="cs-CZ" sz="2400" dirty="0"/>
              <a:t>(aby byl ukončen/neopakoval se a byl obnoven původní stav) a zásahem </a:t>
            </a:r>
            <a:r>
              <a:rPr lang="cs-CZ" sz="2400" b="1" dirty="0"/>
              <a:t>již </a:t>
            </a:r>
            <a:r>
              <a:rPr lang="cs-CZ" sz="2400" b="1" dirty="0">
                <a:solidFill>
                  <a:srgbClr val="FF0000"/>
                </a:solidFill>
              </a:rPr>
              <a:t>ukončeným </a:t>
            </a:r>
            <a:r>
              <a:rPr lang="cs-CZ" sz="2400" dirty="0"/>
              <a:t>(určení nezákonnosti – vliv na </a:t>
            </a:r>
            <a:r>
              <a:rPr lang="cs-CZ" sz="2400" b="1" dirty="0"/>
              <a:t>následný nárok na náhradu škody nebo nemajetkové újmy</a:t>
            </a:r>
            <a:r>
              <a:rPr 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Lhůta pro podání žaloby: 2 měsíce </a:t>
            </a:r>
            <a:r>
              <a:rPr lang="cs-CZ" sz="2400" dirty="0"/>
              <a:t>(subjektivní) a 2 roky (objektivní)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Nepřípustnost, pokud se lze ochrany domáhat jinak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Projednává se </a:t>
            </a:r>
            <a:r>
              <a:rPr lang="cs-CZ" sz="2400" b="1" dirty="0"/>
              <a:t>přednostně</a:t>
            </a:r>
            <a:r>
              <a:rPr lang="cs-CZ" sz="2400" dirty="0"/>
              <a:t> podle § 56/3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77959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429054"/>
            <a:ext cx="8066301" cy="451576"/>
          </a:xfrm>
        </p:spPr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40427"/>
            <a:ext cx="8066301" cy="449157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(NSS, </a:t>
            </a:r>
            <a:r>
              <a:rPr lang="cs-CZ" sz="2400" dirty="0" err="1"/>
              <a:t>sp</a:t>
            </a:r>
            <a:r>
              <a:rPr lang="cs-CZ" sz="2400" dirty="0"/>
              <a:t>. zn. 2 </a:t>
            </a:r>
            <a:r>
              <a:rPr lang="cs-CZ" sz="2400" dirty="0" err="1"/>
              <a:t>Aps</a:t>
            </a:r>
            <a:r>
              <a:rPr lang="cs-CZ" sz="2400" dirty="0"/>
              <a:t> 1/2005, 603/2005 Sb. NSS) „</a:t>
            </a:r>
            <a:r>
              <a:rPr lang="cs-CZ" sz="2400" i="1" dirty="0"/>
              <a:t>ochrana podle § 82 … je důvodná tehdy, jsou-li – a to </a:t>
            </a:r>
            <a:r>
              <a:rPr lang="cs-CZ" sz="2400" i="1" dirty="0">
                <a:solidFill>
                  <a:srgbClr val="FF0000"/>
                </a:solidFill>
              </a:rPr>
              <a:t>kumulativně</a:t>
            </a:r>
            <a:r>
              <a:rPr lang="cs-CZ" sz="2400" i="1" dirty="0"/>
              <a:t>, tedy zároveň – splněny následující podmínky: Žalobce musí být </a:t>
            </a:r>
            <a:r>
              <a:rPr lang="cs-CZ" sz="2400" b="1" i="1" dirty="0">
                <a:solidFill>
                  <a:srgbClr val="FF0000"/>
                </a:solidFill>
              </a:rPr>
              <a:t>přímo</a:t>
            </a:r>
            <a:r>
              <a:rPr lang="cs-CZ" sz="2400" i="1" dirty="0"/>
              <a:t> (1. podmínka) </a:t>
            </a:r>
            <a:r>
              <a:rPr lang="cs-CZ" sz="2400" b="1" i="1" dirty="0">
                <a:solidFill>
                  <a:srgbClr val="FF0000"/>
                </a:solidFill>
              </a:rPr>
              <a:t>zkrácen na svých právech </a:t>
            </a:r>
            <a:r>
              <a:rPr lang="cs-CZ" sz="2400" i="1" dirty="0"/>
              <a:t>(2. podmínka) </a:t>
            </a:r>
            <a:r>
              <a:rPr lang="cs-CZ" sz="2400" b="1" i="1" dirty="0">
                <a:solidFill>
                  <a:srgbClr val="FF0000"/>
                </a:solidFill>
              </a:rPr>
              <a:t>nezákonným </a:t>
            </a:r>
            <a:r>
              <a:rPr lang="cs-CZ" sz="2400" i="1" dirty="0"/>
              <a:t>(3. podmínka) zásahem, pokynem nebo donucením (‚</a:t>
            </a:r>
            <a:r>
              <a:rPr lang="cs-CZ" sz="2400" b="1" i="1" dirty="0">
                <a:solidFill>
                  <a:srgbClr val="FF0000"/>
                </a:solidFill>
              </a:rPr>
              <a:t>zásahem</a:t>
            </a:r>
            <a:r>
              <a:rPr lang="cs-CZ" sz="2400" i="1" dirty="0"/>
              <a:t>‘ správního orgánu v širším smyslu) správního orgánu, které </a:t>
            </a:r>
            <a:r>
              <a:rPr lang="cs-CZ" sz="2400" b="1" i="1" dirty="0">
                <a:solidFill>
                  <a:srgbClr val="FF0000"/>
                </a:solidFill>
              </a:rPr>
              <a:t>nejsou rozhodnutím </a:t>
            </a:r>
            <a:r>
              <a:rPr lang="cs-CZ" sz="2400" i="1" dirty="0"/>
              <a:t>(4. podmínka), a byl zaměřen </a:t>
            </a:r>
            <a:r>
              <a:rPr lang="cs-CZ" sz="2400" b="1" i="1" dirty="0">
                <a:solidFill>
                  <a:srgbClr val="FF0000"/>
                </a:solidFill>
              </a:rPr>
              <a:t>přímo proti němu </a:t>
            </a:r>
            <a:r>
              <a:rPr lang="cs-CZ" sz="2400" i="1" dirty="0"/>
              <a:t>nebo v jeho důsledku bylo proti němu přímo zasaženo (5. podmínka), přičemž ‚zásah‘ v širším smyslu nebo jeho důsledky musí </a:t>
            </a:r>
            <a:r>
              <a:rPr lang="cs-CZ" sz="2400" b="1" i="1" dirty="0">
                <a:solidFill>
                  <a:srgbClr val="FF0000"/>
                </a:solidFill>
              </a:rPr>
              <a:t>trvat nebo musí hrozit</a:t>
            </a:r>
            <a:r>
              <a:rPr lang="cs-CZ" sz="2400" i="1" dirty="0"/>
              <a:t> opakování ‚zásahu‘“ (6. podmínka). Není-li byť jen jediná z uvedených podmínek splněna, nelze ochranu podle § 82 … poskytnout.“ 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5395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85900"/>
            <a:ext cx="8066301" cy="4346100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NSS, </a:t>
            </a:r>
            <a:r>
              <a:rPr lang="cs-CZ" dirty="0" err="1"/>
              <a:t>sp</a:t>
            </a:r>
            <a:r>
              <a:rPr lang="cs-CZ" dirty="0"/>
              <a:t>. zn. 4 </a:t>
            </a:r>
            <a:r>
              <a:rPr lang="cs-CZ" dirty="0" err="1"/>
              <a:t>Aps</a:t>
            </a:r>
            <a:r>
              <a:rPr lang="cs-CZ" dirty="0"/>
              <a:t> 2/2010, 2339/2011 Sb. NSS</a:t>
            </a:r>
            <a:r>
              <a:rPr lang="cs-CZ" i="1" dirty="0"/>
              <a:t>, „§ 85 s. ř. s. jako podmínku přípustnosti žaloby na ochranu před nezákonným zásahem </a:t>
            </a:r>
            <a:r>
              <a:rPr lang="cs-CZ" i="1" dirty="0">
                <a:solidFill>
                  <a:srgbClr val="FF0000"/>
                </a:solidFill>
              </a:rPr>
              <a:t>nevyžaduje předchozí vyčerpání řádných opravných prostředků</a:t>
            </a:r>
            <a:r>
              <a:rPr lang="cs-CZ" i="1" dirty="0"/>
              <a:t>, ale toliko </a:t>
            </a:r>
            <a:r>
              <a:rPr lang="cs-CZ" i="1" dirty="0">
                <a:solidFill>
                  <a:srgbClr val="FF0000"/>
                </a:solidFill>
              </a:rPr>
              <a:t>nemožnost domáhat se ochrany nebo nápravy jinými právními prostředky</a:t>
            </a:r>
            <a:r>
              <a:rPr lang="cs-CZ" i="1" dirty="0"/>
              <a:t>. V tomto případě je proto třeba zkoumat, zda právní úprava v tom kterém případě prostředky ochrany před nezákonným zásahem připouští, či nikoliv.“ 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236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92382"/>
            <a:ext cx="8066301" cy="443961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NSS (</a:t>
            </a:r>
            <a:r>
              <a:rPr lang="cs-CZ" sz="2000" dirty="0" err="1"/>
              <a:t>sp</a:t>
            </a:r>
            <a:r>
              <a:rPr lang="cs-CZ" sz="2000" dirty="0"/>
              <a:t>. zn. 1 </a:t>
            </a:r>
            <a:r>
              <a:rPr lang="cs-CZ" sz="2000" dirty="0" err="1"/>
              <a:t>Afs</a:t>
            </a:r>
            <a:r>
              <a:rPr lang="cs-CZ" sz="2000" dirty="0"/>
              <a:t> 58/2017) „</a:t>
            </a:r>
            <a:r>
              <a:rPr lang="cs-CZ" sz="2000" i="1" dirty="0"/>
              <a:t>Podání žaloby, kterou se žalobce domáhá </a:t>
            </a:r>
            <a:r>
              <a:rPr lang="cs-CZ" sz="2000" i="1" dirty="0">
                <a:solidFill>
                  <a:srgbClr val="FF0000"/>
                </a:solidFill>
              </a:rPr>
              <a:t>pouze určení, že zásah byl nezákonný</a:t>
            </a:r>
            <a:r>
              <a:rPr lang="cs-CZ" sz="2000" i="1" dirty="0"/>
              <a:t>, </a:t>
            </a:r>
            <a:r>
              <a:rPr lang="cs-CZ" sz="2000" i="1" dirty="0">
                <a:solidFill>
                  <a:srgbClr val="FF0000"/>
                </a:solidFill>
              </a:rPr>
              <a:t>není podmíněno vyčerpáním jiných právních prostředků ochrany nebo nápravy před správním orgánem</a:t>
            </a:r>
            <a:r>
              <a:rPr lang="cs-CZ" sz="2000" i="1" dirty="0"/>
              <a:t> ve smyslu § 85 s. ř. s. Subjektivní lhůta pro podání žaloby běží od okamžiku, kdy se do sféry žalobce dostanou </a:t>
            </a:r>
            <a:r>
              <a:rPr lang="cs-CZ" sz="2000" i="1" dirty="0">
                <a:solidFill>
                  <a:srgbClr val="FF0000"/>
                </a:solidFill>
              </a:rPr>
              <a:t>takové informace, na jejichž základě mohl seznat, v čem jednání veřejné správy, jež má být nezákonným zásahem spočívá </a:t>
            </a:r>
            <a:r>
              <a:rPr lang="cs-CZ" sz="2000" i="1" dirty="0"/>
              <a:t>a že je zaměřeno proti němu.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FF0000"/>
                </a:solidFill>
              </a:rPr>
              <a:t>Stížnost ani žádost o prošetření způsobu vyřízení stížnosti </a:t>
            </a:r>
            <a:r>
              <a:rPr lang="cs-CZ" sz="2000" i="1" dirty="0"/>
              <a:t>dle § 261 daňového řádu </a:t>
            </a:r>
            <a:r>
              <a:rPr lang="cs-CZ" sz="2000" i="1" dirty="0">
                <a:solidFill>
                  <a:srgbClr val="FF0000"/>
                </a:solidFill>
              </a:rPr>
              <a:t>není jiným právním prostředkem ochrany </a:t>
            </a:r>
            <a:r>
              <a:rPr lang="cs-CZ" sz="2000" i="1" dirty="0"/>
              <a:t>nebo nápravy ve smyslu § 85 s. ř. s., který je nutno před podáním žaloby na ochranu před nezákonným zásahem, pokynem nebo donucením správce daně vyčerpat. Případné podání takové stížnosti nemá vliv na běh subjektivní lhůty pro podání žaloby.</a:t>
            </a:r>
            <a:r>
              <a:rPr lang="cs-CZ" sz="2000" dirty="0"/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2139005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NSS (</a:t>
            </a:r>
            <a:r>
              <a:rPr lang="cs-CZ" dirty="0" err="1"/>
              <a:t>sp</a:t>
            </a:r>
            <a:r>
              <a:rPr lang="cs-CZ" dirty="0"/>
              <a:t>. zn. 7 </a:t>
            </a:r>
            <a:r>
              <a:rPr lang="cs-CZ" dirty="0" err="1"/>
              <a:t>Aps</a:t>
            </a:r>
            <a:r>
              <a:rPr lang="cs-CZ" dirty="0"/>
              <a:t> 3/2008, 2206/2011 Sb. NSS) </a:t>
            </a:r>
            <a:r>
              <a:rPr lang="cs-CZ" i="1" dirty="0"/>
              <a:t>„</a:t>
            </a:r>
            <a:r>
              <a:rPr lang="cs-CZ" i="1" dirty="0">
                <a:solidFill>
                  <a:srgbClr val="FF0000"/>
                </a:solidFill>
              </a:rPr>
              <a:t>jakékoliv jiné konání či opomenutí konat, nelze-li je podřadit pod pojem rozhodnutí </a:t>
            </a:r>
            <a:r>
              <a:rPr lang="cs-CZ" i="1" dirty="0"/>
              <a:t>ve smyslu § 65 odst. 1 … Zásahem proto může být i nezákonná nečinnost spočívající </a:t>
            </a:r>
            <a:r>
              <a:rPr lang="cs-CZ" i="1" dirty="0">
                <a:solidFill>
                  <a:srgbClr val="FF0000"/>
                </a:solidFill>
              </a:rPr>
              <a:t>v neučinění nějakého úkonu jiného než rozhodnutí</a:t>
            </a:r>
            <a:r>
              <a:rPr lang="cs-CZ" i="1" dirty="0"/>
              <a:t>“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409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8530" y="200454"/>
            <a:ext cx="8066301" cy="451576"/>
          </a:xfrm>
        </p:spPr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0876" y="810491"/>
            <a:ext cx="8066301" cy="51773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Co všechno může být zásahem?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„tradiční zásahy“ příslušníků bezpečnostních sborů (při výkonu veřejné správy – nikoliv kupř. při trestním řízení)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„zbytková“ nečinnost, nemůže-li být řešena nečinnostní žalobou – nevydání „akčního plánu ochrany ovzduší“, 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realizace (neukončené) (daňové) kontroly, kontroly realizované NKÚ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odstranění (odtah) vozidla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provádění místního šetření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změna RČ ex offo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(ne)provedení záznamu v katastru nemovitostí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neumožnění podílet se na výkonu mandátu člena akademického senátu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nezřízení datové schránky na žádost</a:t>
            </a:r>
          </a:p>
          <a:p>
            <a:pPr marL="529200" indent="-457200" algn="just">
              <a:lnSpc>
                <a:spcPct val="100000"/>
              </a:lnSpc>
              <a:buAutoNum type="alphaLcParenR"/>
            </a:pPr>
            <a:r>
              <a:rPr lang="cs-CZ" sz="2000" dirty="0"/>
              <a:t>potvrzení o stavu osobního daňového účtu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529200" indent="-457200" algn="just">
              <a:lnSpc>
                <a:spcPct val="100000"/>
              </a:lnSpc>
              <a:buAutoNum type="alphaL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9399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8530" y="200454"/>
            <a:ext cx="8066301" cy="451576"/>
          </a:xfrm>
        </p:spPr>
        <p:txBody>
          <a:bodyPr/>
          <a:lstStyle/>
          <a:p>
            <a:r>
              <a:rPr lang="cs-CZ" dirty="0"/>
              <a:t>Zásahová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654627"/>
            <a:ext cx="8066301" cy="5177373"/>
          </a:xfrm>
        </p:spPr>
        <p:txBody>
          <a:bodyPr/>
          <a:lstStyle/>
          <a:p>
            <a:pPr marL="529200" indent="-457200" algn="just">
              <a:lnSpc>
                <a:spcPct val="100000"/>
              </a:lnSpc>
              <a:buFont typeface="+mj-lt"/>
              <a:buAutoNum type="alphaLcParenR" startAt="11"/>
            </a:pPr>
            <a:r>
              <a:rPr lang="cs-CZ" sz="2000" dirty="0"/>
              <a:t>vyznačení doložky právní moci nebo vykonatelnosti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potvrzení …. (tzv. jiné úkony dle č. IV </a:t>
            </a:r>
            <a:r>
              <a:rPr lang="cs-CZ" sz="2000" dirty="0" err="1"/>
              <a:t>SpŘ</a:t>
            </a:r>
            <a:r>
              <a:rPr lang="cs-CZ" sz="2000" dirty="0"/>
              <a:t>)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nedoručení rozhodnutí o odvolání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úkony provozovatele letiště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neprovedení zápisu do registr žáků přihlášených k maturitní zkoušce a výsledků maturitní zkoušky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výzva k odstranění reklamního zařízení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registrace zaměnitelného názvu politické strany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opatření inspektora krajské veterinární správy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odmítnutí nebo otálení s uzavřením veřejnoprávní smlouvy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postup při šetření podnětu k zahájení řízení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bránění přijetí žádosti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sdělení o neumožnění vykonání justiční zkoušky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nezahájení řízení ex offo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výzva k prokázání příjmů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r>
              <a:rPr lang="cs-CZ" sz="2000" dirty="0"/>
              <a:t>nezahájení řízení o odstranění stavby</a:t>
            </a:r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endParaRPr lang="cs-CZ" sz="2000" dirty="0"/>
          </a:p>
          <a:p>
            <a:pPr marL="529200" indent="-457200" algn="just">
              <a:lnSpc>
                <a:spcPct val="100000"/>
              </a:lnSpc>
              <a:buAutoNum type="alphaLcParenR" startAt="11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84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BF7FA5BF-B9A4-41C6-8021-843DE13F94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4CC0E112-5B46-4613-BDF8-EB60F46393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AF187CE-9108-4EA2-9879-506B1937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pic>
        <p:nvPicPr>
          <p:cNvPr id="1026" name="Picture 2" descr="Může jít o obrázek kniha, deník a text">
            <a:extLst>
              <a:ext uri="{FF2B5EF4-FFF2-40B4-BE49-F238E27FC236}">
                <a16:creationId xmlns:a16="http://schemas.microsoft.com/office/drawing/2014/main" xmlns="" id="{598FACDD-6E2C-471B-9A38-2CE9229950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660" y="1692275"/>
            <a:ext cx="5723519" cy="41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72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Kompetenční žaloba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65118"/>
            <a:ext cx="8066301" cy="436688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Věcná příslušnost svěřena přímo </a:t>
            </a:r>
            <a:r>
              <a:rPr lang="cs-CZ" sz="2400" b="1" dirty="0"/>
              <a:t>NSS </a:t>
            </a:r>
            <a:r>
              <a:rPr lang="cs-CZ" sz="2400" dirty="0"/>
              <a:t>(sedmičlenný senát)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Kompetenční spor (nepodařilo se vyřešit podle § 133 </a:t>
            </a:r>
            <a:r>
              <a:rPr lang="cs-CZ" sz="2400" dirty="0" err="1"/>
              <a:t>SpŘ</a:t>
            </a:r>
            <a:r>
              <a:rPr lang="cs-CZ" sz="2400" dirty="0"/>
              <a:t>), stranami kompetenčního sporu: </a:t>
            </a:r>
            <a:r>
              <a:rPr lang="cs-CZ" sz="2400" b="1" dirty="0"/>
              <a:t>orgán státní správy a samosprávy</a:t>
            </a:r>
            <a:r>
              <a:rPr lang="cs-CZ" sz="2400" dirty="0"/>
              <a:t>, </a:t>
            </a:r>
            <a:r>
              <a:rPr lang="cs-CZ" sz="2400" b="1" dirty="0"/>
              <a:t>orgány samosprávy</a:t>
            </a:r>
            <a:r>
              <a:rPr lang="cs-CZ" sz="2400" dirty="0"/>
              <a:t>, nebo </a:t>
            </a:r>
            <a:r>
              <a:rPr lang="cs-CZ" sz="2400" b="1" dirty="0"/>
              <a:t>ústřední orgány státní správy </a:t>
            </a:r>
            <a:r>
              <a:rPr lang="cs-CZ" sz="2400" dirty="0"/>
              <a:t>(zákon č. 2/1969 Sb.)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Žalobní legitimace § 98</a:t>
            </a:r>
            <a:r>
              <a:rPr lang="cs-CZ" sz="2400" dirty="0"/>
              <a:t> – správní orgány i účastník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Rozsudkem se </a:t>
            </a:r>
            <a:r>
              <a:rPr lang="cs-CZ" sz="2400" dirty="0">
                <a:solidFill>
                  <a:srgbClr val="FF0000"/>
                </a:solidFill>
              </a:rPr>
              <a:t>určí, který správní orgán má pravomoc vydat rozhodnutí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192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98220894-83FD-42CC-991A-5BD1255BE1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3C75B878-B9F1-45A8-AE39-4995C571C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EFB0A6EC-3C1A-4680-9F59-92136C7F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Přezkoumání OOP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CFE27BBC-65EC-4DB8-BACB-B9B61EABD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Jak to bylo?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2005 novela SŘS a </a:t>
            </a:r>
            <a:r>
              <a:rPr lang="cs-CZ" sz="2400" b="1" dirty="0"/>
              <a:t>umožnění</a:t>
            </a:r>
            <a:r>
              <a:rPr lang="cs-CZ" sz="2400" dirty="0"/>
              <a:t> soudního přezkumu – ale vůči jakým OOP?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Až od 1. 1. 2006 účinnost správního řádu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Posuzování </a:t>
            </a:r>
            <a:r>
              <a:rPr lang="cs-CZ" sz="2400" b="1" dirty="0"/>
              <a:t>rozšířeným senátem NSS a následně ÚS</a:t>
            </a:r>
            <a:r>
              <a:rPr lang="cs-CZ" sz="2400" dirty="0"/>
              <a:t>; preference materiálního pojetí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Změny lhůty ke přezkoumání</a:t>
            </a:r>
            <a:r>
              <a:rPr lang="cs-CZ" sz="2400" dirty="0"/>
              <a:t>: od neomezené k postupnému zkracování 3 – 1 rok</a:t>
            </a:r>
          </a:p>
        </p:txBody>
      </p:sp>
    </p:spTree>
    <p:extLst>
      <p:ext uri="{BB962C8B-B14F-4D97-AF65-F5344CB8AC3E}">
        <p14:creationId xmlns:p14="http://schemas.microsoft.com/office/powerpoint/2010/main" val="20754033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NSS (</a:t>
            </a:r>
            <a:r>
              <a:rPr lang="cs-CZ" sz="2400" dirty="0" err="1"/>
              <a:t>sp</a:t>
            </a:r>
            <a:r>
              <a:rPr lang="cs-CZ" sz="2400" dirty="0"/>
              <a:t>. zn. 1 </a:t>
            </a:r>
            <a:r>
              <a:rPr lang="cs-CZ" sz="2400" dirty="0" err="1"/>
              <a:t>Ao</a:t>
            </a:r>
            <a:r>
              <a:rPr lang="cs-CZ" sz="2400" dirty="0"/>
              <a:t> 1/2005, 740/2006 Sb. NSS) „</a:t>
            </a:r>
            <a:r>
              <a:rPr lang="cs-CZ" sz="2400" i="1" dirty="0"/>
              <a:t>Opatření obecné povahy je </a:t>
            </a:r>
            <a:r>
              <a:rPr lang="cs-CZ" sz="2400" i="1" dirty="0">
                <a:solidFill>
                  <a:srgbClr val="FF0000"/>
                </a:solidFill>
              </a:rPr>
              <a:t>správním aktem</a:t>
            </a:r>
            <a:r>
              <a:rPr lang="cs-CZ" sz="2400" i="1" dirty="0"/>
              <a:t> s </a:t>
            </a:r>
            <a:r>
              <a:rPr lang="cs-CZ" sz="2400" i="1" dirty="0">
                <a:solidFill>
                  <a:srgbClr val="FF0000"/>
                </a:solidFill>
              </a:rPr>
              <a:t>konkrétně určeným předmětem </a:t>
            </a:r>
            <a:r>
              <a:rPr lang="cs-CZ" sz="2400" i="1" dirty="0"/>
              <a:t>(vztahuje se tedy k určité konkrétní situaci) a </a:t>
            </a:r>
            <a:r>
              <a:rPr lang="cs-CZ" sz="2400" i="1" dirty="0">
                <a:solidFill>
                  <a:srgbClr val="FF0000"/>
                </a:solidFill>
              </a:rPr>
              <a:t>s obecně vymezeným okruhem adresátů</a:t>
            </a:r>
            <a:r>
              <a:rPr lang="cs-CZ" sz="2400" i="1" dirty="0"/>
              <a:t>. Je-li určitý akt pouze formálně označen jako opatření obecné povahy, avšak z </a:t>
            </a:r>
            <a:r>
              <a:rPr lang="cs-CZ" sz="2400" b="1" i="1" u="sng" dirty="0">
                <a:solidFill>
                  <a:srgbClr val="FF0000"/>
                </a:solidFill>
              </a:rPr>
              <a:t>materiálního hlediska </a:t>
            </a:r>
            <a:r>
              <a:rPr lang="cs-CZ" sz="2400" i="1" dirty="0"/>
              <a:t>nesplňuje jeho pojmové znaky (konkrétnost předmětu, obecnost adresátů), Nejvyšší správní soud jej k námitce navrhovatele zruší (§ 101d odst. 2 s. ř. s.). Opatření obecné povahy nemůže nahrazovat podzákonnou normotvorbu ani nad rámec zákona stanovovat nové povinnosti; slouží toliko ke konkretizaci již existujících povinností, vyplývajících ze zákona, a nikoliv k ukládání nových povinností, které zákon neobsahuje</a:t>
            </a:r>
            <a:r>
              <a:rPr lang="cs-CZ" sz="2400" dirty="0"/>
              <a:t>.“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8194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03AE3FAA-0C48-463B-8EA8-A7D6FAA1FD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8E49F42C-E101-44BB-BBED-F2383F79F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6C9891E-DC42-4957-B6F0-E5741B8BB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2F43DF91-8A9E-440A-AB59-6738A1157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Možnost soudní ochrany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Návrh na zrušení OOP § 101a násl. SŘS 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Tzv. incidenční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NSS, </a:t>
            </a:r>
            <a:r>
              <a:rPr lang="cs-CZ" sz="2000" dirty="0" err="1"/>
              <a:t>sp</a:t>
            </a:r>
            <a:r>
              <a:rPr lang="cs-CZ" sz="2000" dirty="0"/>
              <a:t>. zn. 3 As 79/2021: </a:t>
            </a:r>
            <a:r>
              <a:rPr lang="cs-CZ" sz="2000" i="1" dirty="0"/>
              <a:t>soudní řád správní rozlišuje dva typy návrhu na zrušení opatření obecné povahy … Prvním typem návrhu je návrh na soudní přezkum …, který může podat každý, kdo tvrdí, že byl na svých právech opatřením obecné povahy zkrácen, a to ve lhůtě stanovené v § 101b odst. 1 … Druhým typem je návrh na incidenční přezkum opatření obecné povahy dle § 101a odst. 1 věty druhé …, který je oprávněn podat jen ten, kdo současně oprávněn podat ve správním soudnictví žalobu nebo jiný návrh ve věci, ve které bylo opatření obecné povahy užito; tento návrh je třeba podat společně se žalobou …, a to bez ohledu na lhůtu uvedenou v § 101b odst. 1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91265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Lhůta pro rozhodnutí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Lhůta pro podání návrhu: </a:t>
            </a:r>
            <a:r>
              <a:rPr lang="cs-CZ" sz="2400" b="1" dirty="0"/>
              <a:t>1 rok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Materiální pojetí opatření obecné povahy </a:t>
            </a:r>
            <a:r>
              <a:rPr lang="cs-CZ" sz="2400" dirty="0"/>
              <a:t>(nález ÚS ze dne 19. 11. 2008, </a:t>
            </a:r>
            <a:r>
              <a:rPr lang="cs-CZ" sz="2400" dirty="0" err="1"/>
              <a:t>sp</a:t>
            </a:r>
            <a:r>
              <a:rPr lang="cs-CZ" sz="2400" dirty="0"/>
              <a:t>. zn. </a:t>
            </a:r>
            <a:r>
              <a:rPr lang="cs-CZ" sz="2400" dirty="0" err="1"/>
              <a:t>Pl</a:t>
            </a:r>
            <a:r>
              <a:rPr lang="cs-CZ" sz="2400" dirty="0"/>
              <a:t>. ÚS 14/07)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5884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8921" y="366709"/>
            <a:ext cx="8066301" cy="451576"/>
          </a:xfrm>
        </p:spPr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NSS (</a:t>
            </a:r>
            <a:r>
              <a:rPr lang="cs-CZ" sz="2000" dirty="0" err="1"/>
              <a:t>sp</a:t>
            </a:r>
            <a:r>
              <a:rPr lang="cs-CZ" sz="2000" dirty="0"/>
              <a:t>. zn. 2 As 187/2017) „</a:t>
            </a:r>
            <a:r>
              <a:rPr lang="cs-CZ" sz="2000" i="1" dirty="0"/>
              <a:t>Aktivní věcná legitimace navrhovatele v řízení o návrhu na zrušení opatření obecné povahy je dána, pokud soud dospěje ke skutkovému a právnímu závěru o skutečném vztahu úpravy obsažené v napadené části opatření obecné povahy a </a:t>
            </a:r>
            <a:r>
              <a:rPr lang="cs-CZ" sz="2000" i="1" dirty="0">
                <a:solidFill>
                  <a:srgbClr val="FF0000"/>
                </a:solidFill>
              </a:rPr>
              <a:t>právní sféry navrhovatele</a:t>
            </a:r>
            <a:r>
              <a:rPr lang="cs-CZ" sz="2000" i="1" dirty="0"/>
              <a:t> a zároveň o podstatné </a:t>
            </a:r>
            <a:r>
              <a:rPr lang="cs-CZ" sz="2000" i="1" dirty="0">
                <a:solidFill>
                  <a:srgbClr val="FF0000"/>
                </a:solidFill>
              </a:rPr>
              <a:t>nezákonnosti napadené regulace obsažené v </a:t>
            </a:r>
            <a:r>
              <a:rPr lang="cs-CZ" sz="2000" i="1" dirty="0"/>
              <a:t>opatření obecné povahy posuzované z hlediska kompetenčních, procesních i hmotněprávních předpisů (§ 101a odst. 1 věta první a § 101d odst. 2 věta první s. ř. s.). V případě, že úprava obsažená v napadeném opatření obecné povahy </a:t>
            </a:r>
            <a:r>
              <a:rPr lang="cs-CZ" sz="2000" i="1" dirty="0">
                <a:solidFill>
                  <a:srgbClr val="FF0000"/>
                </a:solidFill>
              </a:rPr>
              <a:t>skutečně negativně zasahuje do právní sféry navrhovatele</a:t>
            </a:r>
            <a:r>
              <a:rPr lang="cs-CZ" sz="2000" i="1" dirty="0"/>
              <a:t>, může se navrhovatel v řízení o návrhu na zrušení opatření obecné povahy úspěšně dovolat i porušení právních předpisů, jejichž primárním účelem je ochrana veřejného zájmu. Výjimkou jsou případy, kdy je na první pohled zřejmé, že navrhovatelem namítané porušení veřejného zájmu se zcela míjí s právní sférou navrhovatele</a:t>
            </a:r>
            <a:r>
              <a:rPr lang="cs-CZ" sz="2000" dirty="0"/>
              <a:t>.“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20760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8D30DF90-76FD-4194-8428-3EC79C2D59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38026DE-0C90-4D1E-9FDA-CDD99D674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D6E984A9-98D2-42A5-A873-7D5C00E54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na zrušení OOP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4C8602D2-A940-4A27-BA68-84B5F346D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K podání návrhu na zrušení opatření obecné povahy nebo jeho části podle § 101a odst. 1 zákona č. 150/2002 Sb., soudního řádu správního, ve znění pozdějších předpisů, není nutné, aby napadené opatření obecné povahy ukládalo povinnost navrhovateli, ale postačí logicky konsekventní a myslitelné tvrzení, že navrhovatel jím je dotčen na svých právech. Není-li takové dotčení náležitě posouzeno, dojde k porušení základního práva navrhovatele na přístup k soudu zaručené v čl. 36 odst. 1 a 2 Listiny základních práv a svobod. </a:t>
            </a:r>
            <a:r>
              <a:rPr lang="cs-CZ" sz="2000" dirty="0"/>
              <a:t>(nález ÚS ze dne 19. 7. 2022, </a:t>
            </a:r>
            <a:r>
              <a:rPr lang="cs-CZ" sz="2000" dirty="0" err="1"/>
              <a:t>sp</a:t>
            </a:r>
            <a:r>
              <a:rPr lang="cs-CZ" sz="2000" dirty="0"/>
              <a:t>. zn. IV. ÚS 2431/21-1)</a:t>
            </a:r>
          </a:p>
        </p:txBody>
      </p:sp>
    </p:spTree>
    <p:extLst>
      <p:ext uri="{BB962C8B-B14F-4D97-AF65-F5344CB8AC3E}">
        <p14:creationId xmlns:p14="http://schemas.microsoft.com/office/powerpoint/2010/main" val="3180548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7AAC541E-2819-40CE-833B-D9C1825454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0DF13CAA-035D-4EFE-BFF9-FF6CE8C28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81A2E009-0812-4247-9B0D-7523BAD0A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pojetí OOP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xmlns="" id="{646AD9F0-04D0-43F0-9362-994812894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321622"/>
              </p:ext>
            </p:extLst>
          </p:nvPr>
        </p:nvGraphicFramePr>
        <p:xfrm>
          <a:off x="565608" y="1602557"/>
          <a:ext cx="8040230" cy="2937058"/>
        </p:xfrm>
        <a:graphic>
          <a:graphicData uri="http://schemas.openxmlformats.org/drawingml/2006/table">
            <a:tbl>
              <a:tblPr/>
              <a:tblGrid>
                <a:gridCol w="8040230">
                  <a:extLst>
                    <a:ext uri="{9D8B030D-6E8A-4147-A177-3AD203B41FA5}">
                      <a16:colId xmlns:a16="http://schemas.microsoft.com/office/drawing/2014/main" xmlns="" val="956768292"/>
                    </a:ext>
                  </a:extLst>
                </a:gridCol>
              </a:tblGrid>
              <a:tr h="1727681">
                <a:tc>
                  <a:txBody>
                    <a:bodyPr/>
                    <a:lstStyle/>
                    <a:p>
                      <a:pPr algn="just"/>
                      <a:r>
                        <a:rPr lang="cs-CZ" sz="2400" dirty="0"/>
                        <a:t/>
                      </a:r>
                      <a:br>
                        <a:rPr lang="cs-CZ" sz="2400" dirty="0"/>
                      </a:br>
                      <a:r>
                        <a:rPr lang="cs-CZ" sz="2400" b="1" dirty="0"/>
                        <a:t>Mimořádná opatření </a:t>
                      </a:r>
                      <a:r>
                        <a:rPr lang="cs-CZ" sz="2400" dirty="0"/>
                        <a:t>vydávaná podle § 85 zákona č. 258/2000 Sb., o ochraně veřejného zdraví, jsou </a:t>
                      </a:r>
                      <a:r>
                        <a:rPr lang="cs-CZ" sz="2400" b="1" dirty="0"/>
                        <a:t>opatřeními obecné povahy</a:t>
                      </a:r>
                      <a:r>
                        <a:rPr lang="cs-CZ" sz="2400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6222255"/>
                  </a:ext>
                </a:extLst>
              </a:tr>
              <a:tr h="1209377">
                <a:tc>
                  <a:txBody>
                    <a:bodyPr/>
                    <a:lstStyle/>
                    <a:p>
                      <a:pPr algn="just"/>
                      <a:r>
                        <a:rPr lang="cs-CZ" sz="2400" dirty="0"/>
                        <a:t>(Podle rozhodnutí Nejvyššího správního soudu ze dne 13. 10. 2020, č. j. 4 As 258/2020 - 60)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5334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9247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5C9E9E66-93DE-4554-8941-3039C21B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ECA6FA0F-CC52-4338-8797-6977F44C8E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D4C3E995-EED1-4278-B2C6-F15302E9B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napadených OOP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xmlns="" id="{2F080A4E-24E7-4B95-9D80-9B9CF0B7A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422589"/>
              </p:ext>
            </p:extLst>
          </p:nvPr>
        </p:nvGraphicFramePr>
        <p:xfrm>
          <a:off x="539750" y="1442301"/>
          <a:ext cx="8066088" cy="4458878"/>
        </p:xfrm>
        <a:graphic>
          <a:graphicData uri="http://schemas.openxmlformats.org/drawingml/2006/table">
            <a:tbl>
              <a:tblPr/>
              <a:tblGrid>
                <a:gridCol w="8066088">
                  <a:extLst>
                    <a:ext uri="{9D8B030D-6E8A-4147-A177-3AD203B41FA5}">
                      <a16:colId xmlns:a16="http://schemas.microsoft.com/office/drawing/2014/main" xmlns="" val="4212652936"/>
                    </a:ext>
                  </a:extLst>
                </a:gridCol>
              </a:tblGrid>
              <a:tr h="3483499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/>
                        <a:t>Je-li jedno opatření obecné povahy nahrazeno obsahově obdobným opatřením obecné povahy v časovém intervalu, který reálně znemožňuje soudní přezkum prvního opatření, </a:t>
                      </a:r>
                      <a:r>
                        <a:rPr lang="cs-CZ" sz="2000" b="1" dirty="0"/>
                        <a:t>připustí soud změnu původního návrhu na zrušení prvního opatření </a:t>
                      </a:r>
                      <a:r>
                        <a:rPr lang="cs-CZ" sz="2000" dirty="0"/>
                        <a:t>(§ 95 odst. 2 o. s. ř. použitý přiměřeně podle § 64 s. ř. s). Neučiní-li to, a naopak návrh odmítne pro neodstranitelný nedostatek podmínek řízení spočívající v neexistenci napadeného prvního opatření obecné povahy, poruší tím právo na spravedlivý proces a na účinnou soudní ochranu ve smyslu čl. 36 odst. 2 Listiny základních práv a svobod.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9439869"/>
                  </a:ext>
                </a:extLst>
              </a:tr>
              <a:tr h="975379">
                <a:tc>
                  <a:txBody>
                    <a:bodyPr/>
                    <a:lstStyle/>
                    <a:p>
                      <a:pPr algn="just"/>
                      <a:r>
                        <a:rPr lang="cs-CZ" sz="2000" dirty="0"/>
                        <a:t>(Podle rozhodnutí Nejvyššího správního soudu ze dne 4. 6. 2020, č. j. 6 As 88/2020 – 44)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246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760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50485" y="5916272"/>
            <a:ext cx="5941032" cy="252000"/>
          </a:xfrm>
        </p:spPr>
        <p:txBody>
          <a:bodyPr/>
          <a:lstStyle/>
          <a:p>
            <a:pPr algn="just"/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20945" y="5916272"/>
            <a:ext cx="189033" cy="252000"/>
          </a:xfrm>
        </p:spPr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0485" y="408272"/>
            <a:ext cx="8066301" cy="4515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Návrh na zrušení služebního předpisu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85" y="1839190"/>
            <a:ext cx="8066301" cy="368108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Výlučná místní příslušnost </a:t>
            </a:r>
            <a:r>
              <a:rPr lang="cs-CZ" dirty="0"/>
              <a:t>(správního úseku) Městského soudu v Praze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Podává </a:t>
            </a:r>
            <a:r>
              <a:rPr lang="cs-CZ" b="1" dirty="0"/>
              <a:t>nejvyšší státní tajemník </a:t>
            </a:r>
            <a:r>
              <a:rPr lang="cs-CZ" dirty="0"/>
              <a:t>do 30 dnů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16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58636"/>
            <a:ext cx="8066301" cy="427336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řízení před správními soudy, </a:t>
            </a:r>
            <a:r>
              <a:rPr lang="cs-CZ" sz="2400" b="1" dirty="0"/>
              <a:t>zvláštní druhy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tzv. </a:t>
            </a:r>
            <a:r>
              <a:rPr lang="cs-CZ" sz="2400" b="1" dirty="0"/>
              <a:t>nečinnostní</a:t>
            </a:r>
            <a:r>
              <a:rPr lang="cs-CZ" sz="2400" dirty="0"/>
              <a:t> a </a:t>
            </a:r>
            <a:r>
              <a:rPr lang="cs-CZ" sz="2400" b="1" dirty="0"/>
              <a:t>zásahová žaloba </a:t>
            </a:r>
            <a:r>
              <a:rPr lang="cs-CZ" sz="2400" dirty="0"/>
              <a:t>a jejich specifika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soudní přezkum </a:t>
            </a:r>
            <a:r>
              <a:rPr lang="cs-CZ" sz="2400" b="1" dirty="0"/>
              <a:t>opatření obecné povahy</a:t>
            </a:r>
            <a:r>
              <a:rPr lang="cs-CZ" sz="2400" dirty="0"/>
              <a:t> a </a:t>
            </a:r>
            <a:r>
              <a:rPr lang="cs-CZ" sz="2400" b="1" dirty="0"/>
              <a:t>služebních předpisů</a:t>
            </a: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b="1" dirty="0"/>
              <a:t>kompetenční žaloba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01548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§ 88 ochrana ve věcech seznamu voličů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89 ochrana ve věcech registrace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90 vyslovení </a:t>
            </a:r>
            <a:r>
              <a:rPr lang="cs-CZ" b="1" dirty="0">
                <a:solidFill>
                  <a:schemeClr val="accent2"/>
                </a:solidFill>
              </a:rPr>
              <a:t>neplatnosti voleb a hlasování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 ochrana ve věcech zániku mandátu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§ 91a o</a:t>
            </a:r>
            <a:r>
              <a:rPr lang="es-ES" dirty="0"/>
              <a:t>chrana ve věcech místního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91b o</a:t>
            </a:r>
            <a:r>
              <a:rPr lang="es-ES" dirty="0"/>
              <a:t>chrana ve věcech </a:t>
            </a:r>
            <a:r>
              <a:rPr lang="cs-CZ" dirty="0"/>
              <a:t>krajského</a:t>
            </a:r>
            <a:r>
              <a:rPr lang="es-ES" dirty="0"/>
              <a:t> referenda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§ 94 ochrana ve věcech návrhu na registraci, rozpuštění, pozastavení nebo znovuobnovení politické strany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8904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703" y="210846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Návrhy volební, referendové a „politických stran“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2773"/>
            <a:ext cx="8066301" cy="442922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Podle </a:t>
            </a:r>
            <a:r>
              <a:rPr lang="cs-CZ" b="1" dirty="0"/>
              <a:t>zvl. zákonů </a:t>
            </a:r>
            <a:r>
              <a:rPr lang="cs-CZ" dirty="0"/>
              <a:t>– zejména </a:t>
            </a:r>
            <a:r>
              <a:rPr lang="cs-CZ" b="1" dirty="0"/>
              <a:t>lhůty</a:t>
            </a:r>
            <a:r>
              <a:rPr lang="cs-CZ" dirty="0"/>
              <a:t> a věcná/místní </a:t>
            </a:r>
            <a:r>
              <a:rPr lang="cs-CZ" b="1" dirty="0"/>
              <a:t>příslušnost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Celostátní volby: NSS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Jinak volby: KS</a:t>
            </a:r>
          </a:p>
        </p:txBody>
      </p:sp>
    </p:spTree>
    <p:extLst>
      <p:ext uri="{BB962C8B-B14F-4D97-AF65-F5344CB8AC3E}">
        <p14:creationId xmlns:p14="http://schemas.microsoft.com/office/powerpoint/2010/main" val="1637584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378C9826-F8E3-4831-B893-A9EC1B2425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D889ABB5-7885-4CE4-90AC-D686C90A2C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16416240-7167-4597-9996-1338D439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425800BF-56AF-4497-B694-D7B10EAB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Komentáře (Beck,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</a:t>
            </a:r>
            <a:r>
              <a:rPr lang="cs-CZ" sz="2000" dirty="0" err="1"/>
              <a:t>Leges</a:t>
            </a:r>
            <a:r>
              <a:rPr lang="cs-CZ" sz="20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Učebnice: </a:t>
            </a:r>
          </a:p>
          <a:p>
            <a:pPr lvl="1" algn="just"/>
            <a:r>
              <a:rPr lang="cs-CZ" dirty="0"/>
              <a:t>Skulová, S. a kol. Správní právo procesní. 4. vydání. Plzeň: Aleš Čeněk, 2020, s. 321 - 327</a:t>
            </a:r>
          </a:p>
          <a:p>
            <a:pPr lvl="1" algn="just"/>
            <a:r>
              <a:rPr lang="cs-CZ" dirty="0"/>
              <a:t>Sládeček, V. Obecné správní právo. 4.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2019, s. 430 – 433 a 468</a:t>
            </a:r>
          </a:p>
          <a:p>
            <a:pPr lvl="1" algn="just"/>
            <a:r>
              <a:rPr lang="cs-CZ" dirty="0"/>
              <a:t>Kopecký, M. Správní právo. Obecná část. 3. vydání. Praha: C. H. Beck, 2019, s. 506 – 519</a:t>
            </a:r>
          </a:p>
          <a:p>
            <a:pPr lvl="1" algn="just"/>
            <a:r>
              <a:rPr lang="cs-CZ" dirty="0" err="1"/>
              <a:t>Frumarová</a:t>
            </a:r>
            <a:r>
              <a:rPr lang="cs-CZ" dirty="0"/>
              <a:t>, K. a kol. Správní soudnictví. Praha: </a:t>
            </a:r>
            <a:r>
              <a:rPr lang="cs-CZ" dirty="0" err="1"/>
              <a:t>Leges</a:t>
            </a:r>
            <a:r>
              <a:rPr lang="cs-CZ" dirty="0"/>
              <a:t>, 2022, s. 434 - 604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31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43863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Tak, jakými mnohými formami se navenek uskutečňuje veřejná správa, stejně široká je a musí být pravomoc správních soudů, které zajišťují jejich přezkum a ochranu jimi dotčených subjektivních práv.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Přednáška se zaměří na to, jaký vztah mezi tzv. základními žalobními typy, resp. žalobami (rozhodnutí, nečinnost a zásah). Přiblíží i další, spíše okrajové, avšak ne méně důležité kompetence správního soudnictví.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se při výstavbě dálnic čeká na rozhodnutí soudů, a to několikeré?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všechno lze a nelze považovat za tzv. zásah nebo opatření obecné povahy?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Mohou správní soudy přezkoumávat normativní akty?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konkrétním příkladem zásahu správního orgánu a předmětem příslušného žalobního řízení?  </a:t>
            </a:r>
          </a:p>
          <a:p>
            <a:pPr algn="just">
              <a:lnSpc>
                <a:spcPct val="100000"/>
              </a:lnSpc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soudnictví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4869" y="1377467"/>
            <a:ext cx="8066301" cy="44640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b="1" dirty="0"/>
              <a:t>Co už o víme a na co navazujeme …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Účel správního soudnictví </a:t>
            </a:r>
            <a:r>
              <a:rPr lang="cs-CZ" dirty="0"/>
              <a:t>a </a:t>
            </a:r>
            <a:r>
              <a:rPr lang="cs-CZ" b="1" dirty="0">
                <a:solidFill>
                  <a:srgbClr val="FF0000"/>
                </a:solidFill>
              </a:rPr>
              <a:t>systematika</a:t>
            </a:r>
            <a:r>
              <a:rPr lang="cs-CZ" dirty="0"/>
              <a:t> soudního řádu správního</a:t>
            </a:r>
          </a:p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Žaloba proti rozhodnutí </a:t>
            </a:r>
            <a:r>
              <a:rPr lang="cs-CZ" dirty="0"/>
              <a:t>správního orgánu (§ 65 až 78 SŘS)</a:t>
            </a:r>
            <a:endParaRPr lang="cs-CZ" b="1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262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196402" cy="44055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b="1" dirty="0"/>
              <a:t>§ 4 odst. 1 a pravomoc ve věcech žalob:</a:t>
            </a:r>
          </a:p>
          <a:p>
            <a:pPr lvl="1" algn="just"/>
            <a:r>
              <a:rPr lang="cs-CZ" sz="2200" dirty="0"/>
              <a:t>proti </a:t>
            </a:r>
            <a:r>
              <a:rPr lang="cs-CZ" sz="2200" dirty="0">
                <a:solidFill>
                  <a:srgbClr val="FF0000"/>
                </a:solidFill>
              </a:rPr>
              <a:t>rozhodnutí</a:t>
            </a:r>
            <a:r>
              <a:rPr lang="cs-CZ" sz="2200" dirty="0"/>
              <a:t> správního orgánu (§ 65 až 78)</a:t>
            </a:r>
          </a:p>
          <a:p>
            <a:pPr lvl="1" algn="just"/>
            <a:r>
              <a:rPr lang="cs-CZ" sz="2200" dirty="0"/>
              <a:t>na ochranu proti </a:t>
            </a:r>
            <a:r>
              <a:rPr lang="cs-CZ" sz="2200" dirty="0">
                <a:solidFill>
                  <a:srgbClr val="FF0000"/>
                </a:solidFill>
              </a:rPr>
              <a:t>nečinnosti </a:t>
            </a:r>
            <a:r>
              <a:rPr lang="cs-CZ" sz="2200" dirty="0"/>
              <a:t>správního orgánu (§ 79 až 81)</a:t>
            </a:r>
          </a:p>
          <a:p>
            <a:pPr lvl="1" algn="just"/>
            <a:r>
              <a:rPr lang="cs-CZ" sz="2200" dirty="0"/>
              <a:t>na ochranu před </a:t>
            </a:r>
            <a:r>
              <a:rPr lang="cs-CZ" sz="2200" dirty="0">
                <a:solidFill>
                  <a:srgbClr val="FF0000"/>
                </a:solidFill>
              </a:rPr>
              <a:t>nezákonným</a:t>
            </a:r>
            <a:r>
              <a:rPr lang="cs-CZ" sz="2200" dirty="0"/>
              <a:t> zásahem správního orgánu (§ 82 až 87)</a:t>
            </a:r>
          </a:p>
          <a:p>
            <a:pPr lvl="1" algn="just"/>
            <a:r>
              <a:rPr lang="cs-CZ" sz="2200" dirty="0"/>
              <a:t>kompetenčních (§ 97 až 101) </a:t>
            </a:r>
          </a:p>
          <a:p>
            <a:pPr marL="0" indent="0" algn="just">
              <a:buNone/>
            </a:pPr>
            <a:r>
              <a:rPr lang="cs-CZ" sz="2200" b="1" dirty="0"/>
              <a:t>§ 4 odst. 2 a pravomoc ve věcech návrhů:</a:t>
            </a:r>
          </a:p>
          <a:p>
            <a:pPr lvl="1" algn="just"/>
            <a:r>
              <a:rPr lang="cs-CZ" sz="2200" dirty="0"/>
              <a:t>Volby, místní a krajské referendum (§ 88 až 93)</a:t>
            </a:r>
          </a:p>
          <a:p>
            <a:pPr lvl="1" algn="just"/>
            <a:r>
              <a:rPr lang="cs-CZ" sz="2200" dirty="0"/>
              <a:t>Politické strany a hnutí (§ 94 až 96)</a:t>
            </a:r>
          </a:p>
          <a:p>
            <a:pPr lvl="1" algn="just"/>
            <a:r>
              <a:rPr lang="cs-CZ" sz="2200" dirty="0"/>
              <a:t>Zrušení opatření obecné povahy (§ 101a až 101d)</a:t>
            </a:r>
          </a:p>
          <a:p>
            <a:pPr marL="0" indent="0" algn="just">
              <a:buNone/>
            </a:pPr>
            <a:r>
              <a:rPr lang="cs-CZ" sz="2200" b="1" dirty="0"/>
              <a:t>Řízení o zrušení služebního předpisu </a:t>
            </a:r>
            <a:r>
              <a:rPr lang="cs-CZ" sz="2200" dirty="0"/>
              <a:t>(§ 101e až 101f)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8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Žalobní druhy</a:t>
            </a:r>
            <a:r>
              <a:rPr lang="cs-CZ" sz="2400" dirty="0"/>
              <a:t>, NSS (</a:t>
            </a:r>
            <a:r>
              <a:rPr lang="cs-CZ" sz="2400" dirty="0" err="1"/>
              <a:t>sp</a:t>
            </a:r>
            <a:r>
              <a:rPr lang="cs-CZ" sz="2400" dirty="0"/>
              <a:t>. zn. 6 </a:t>
            </a:r>
            <a:r>
              <a:rPr lang="cs-CZ" sz="2400" dirty="0" err="1"/>
              <a:t>Aps</a:t>
            </a:r>
            <a:r>
              <a:rPr lang="cs-CZ" sz="2400" dirty="0"/>
              <a:t> 2/2005), ve správním soudnictví </a:t>
            </a:r>
            <a:r>
              <a:rPr lang="cs-CZ" sz="2400" dirty="0">
                <a:solidFill>
                  <a:srgbClr val="FF0000"/>
                </a:solidFill>
              </a:rPr>
              <a:t>není navrhovatel povinen výslovně určit, dle jakého ustanovení či dílu soudního řádu správního bude soud jeho návrh posuzovat</a:t>
            </a:r>
            <a:r>
              <a:rPr lang="cs-CZ" sz="2400" dirty="0"/>
              <a:t>, ani soud není tímto případným návrhem vázán. Dle § 2 odst. 1 s. ř. s. soudy ve správním soudnictví poskytují ochranu veřejným subjektivním právům fyzických i právnických osob způsobem stanoveným tímto zákonem za podmínek stanovených tímto nebo zvláštním zákonem. Z tohoto ustanovení je zřejmé, </a:t>
            </a:r>
            <a:r>
              <a:rPr lang="cs-CZ" sz="2400" dirty="0">
                <a:solidFill>
                  <a:srgbClr val="FF0000"/>
                </a:solidFill>
              </a:rPr>
              <a:t>že způsob poskytnutí ochrany </a:t>
            </a:r>
            <a:r>
              <a:rPr lang="cs-CZ" sz="2400" dirty="0"/>
              <a:t>(tj. volbu příslušného typu řízení v rámci hlavy druhé části třetí s. ř. s.) </a:t>
            </a:r>
            <a:r>
              <a:rPr lang="cs-CZ" sz="2400" dirty="0">
                <a:solidFill>
                  <a:srgbClr val="FF0000"/>
                </a:solidFill>
              </a:rPr>
              <a:t>je stanoven zákonem, pouze jím je soud vázán, nikoli tvrzením žalobce.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750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Tzv. žalobní typy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SVOBODA, T. a kol. Žalobní typy ve správním soudnictví – aktuální otázky. Brno: Masarykova univerzita, 2022, 271 s. </a:t>
            </a:r>
            <a:r>
              <a:rPr lang="cs-CZ" sz="2000" dirty="0">
                <a:hlinkClick r:id="rId2"/>
              </a:rPr>
              <a:t>https://science.law.muni.cz/knihy/monografie/svoboda-zalobni-typy.pdf</a:t>
            </a:r>
            <a:r>
              <a:rPr lang="cs-CZ" sz="20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CODL, D. Základní triáda správních žalob. K realizovatelnosti jednotného žalobního typu. Praha: C. H. Beck, 2023, 208 s. </a:t>
            </a:r>
          </a:p>
        </p:txBody>
      </p:sp>
    </p:spTree>
    <p:extLst>
      <p:ext uri="{BB962C8B-B14F-4D97-AF65-F5344CB8AC3E}">
        <p14:creationId xmlns:p14="http://schemas.microsoft.com/office/powerpoint/2010/main" val="265980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A7042499-5064-4B82-878C-B1DC2D5AE9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1257BFB7-8C04-4748-B454-B4798DF58B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14EC5C8F-9D2B-43A1-9734-59CEC7E3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žalobního typu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FBB44394-6713-4CF3-9EFC-9577D4E93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„</a:t>
            </a:r>
            <a:r>
              <a:rPr lang="cs-CZ" sz="2000" i="1" dirty="0"/>
              <a:t>Postup Nejvyššího správního soudu, který vedl k odmítnutí žaloby stěžovatele z důvodu </a:t>
            </a:r>
            <a:r>
              <a:rPr lang="cs-CZ" sz="2000" b="1" i="1" dirty="0"/>
              <a:t>nesprávné volby žalobního typu v situaci, která nebyla pro stěžovatele žádným způsobem předvídatelná</a:t>
            </a:r>
            <a:r>
              <a:rPr lang="cs-CZ" sz="2000" i="1" dirty="0"/>
              <a:t>, je porušením práva stěžovatele na přístup k soudu garantovaného v čl. 36 odst. 1 Listiny.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Před odmítnutím žaloby pro špatnou volbu žalobního typu bylo povinností soudu </a:t>
            </a:r>
            <a:r>
              <a:rPr lang="cs-CZ" sz="2000" b="1" i="1" dirty="0"/>
              <a:t>poučit stěžovatele, že hodlá vycházet z jiného právního posouzení věci, a nabídnout mu příležitost účinně argumentovat ve vztahu k otázkám, na jejichž řešení bude rozhodnutí soudu o odmítnutí žaloby spočívat</a:t>
            </a:r>
            <a:r>
              <a:rPr lang="cs-CZ" sz="2000" i="1" dirty="0"/>
              <a:t>. Opačný postup je tzv. překvapivým rozhodnutím, jehož zákaz plyne z práva na spravedlivý proces dle čl. 36 odst. 1 Listiny</a:t>
            </a:r>
            <a:r>
              <a:rPr lang="cs-CZ" sz="2000" dirty="0"/>
              <a:t>.“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(nález ÚS ze dne 14. 8. 2019, </a:t>
            </a:r>
            <a:r>
              <a:rPr lang="cs-CZ" sz="2000" dirty="0" err="1"/>
              <a:t>sp</a:t>
            </a:r>
            <a:r>
              <a:rPr lang="cs-CZ" sz="2000" dirty="0"/>
              <a:t>. zn. II. ÚS 2398/18)</a:t>
            </a:r>
          </a:p>
        </p:txBody>
      </p:sp>
    </p:spTree>
    <p:extLst>
      <p:ext uri="{BB962C8B-B14F-4D97-AF65-F5344CB8AC3E}">
        <p14:creationId xmlns:p14="http://schemas.microsoft.com/office/powerpoint/2010/main" val="42938794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</TotalTime>
  <Words>3073</Words>
  <Application>Microsoft Office PowerPoint</Application>
  <PresentationFormat>Vlastní</PresentationFormat>
  <Paragraphs>220</Paragraphs>
  <Slides>32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Prezentace_MU_CZ</vt:lpstr>
      <vt:lpstr> Ochrana práv poskytovaná správním soudnictvím – řízení před správními soudy; zvláštní druhy řízení. </vt:lpstr>
      <vt:lpstr>Správní soudnictví</vt:lpstr>
      <vt:lpstr>Obsah přednášky</vt:lpstr>
      <vt:lpstr>Otázky, na které se pokusíme odpovědět:</vt:lpstr>
      <vt:lpstr>Správní soudnictví</vt:lpstr>
      <vt:lpstr>Správní soudnictví</vt:lpstr>
      <vt:lpstr>Správní soudnictví</vt:lpstr>
      <vt:lpstr>Tzv. žalobní typy</vt:lpstr>
      <vt:lpstr>Výběr žalobního typu</vt:lpstr>
      <vt:lpstr>Výběr žalobního typu</vt:lpstr>
      <vt:lpstr>Žaloba na ochranu proti nečinnosti</vt:lpstr>
      <vt:lpstr>Žaloba na ochranu proti nečinnosti</vt:lpstr>
      <vt:lpstr>Zásahová žaloba</vt:lpstr>
      <vt:lpstr>Zásahová žaloba</vt:lpstr>
      <vt:lpstr>Zásahová žaloba</vt:lpstr>
      <vt:lpstr>Zásahová žaloba</vt:lpstr>
      <vt:lpstr>Zásahová žaloba</vt:lpstr>
      <vt:lpstr>Zásahová žaloba</vt:lpstr>
      <vt:lpstr>Zásahová žaloba</vt:lpstr>
      <vt:lpstr>Kompetenční žaloba</vt:lpstr>
      <vt:lpstr>Přezkoumání OOP</vt:lpstr>
      <vt:lpstr>Návrh na zrušení OOP</vt:lpstr>
      <vt:lpstr>Návrh na zrušení OOP</vt:lpstr>
      <vt:lpstr>Návrh na zrušení OOP</vt:lpstr>
      <vt:lpstr>Návrh na zrušení OOP</vt:lpstr>
      <vt:lpstr>Návrh na zrušení OOP</vt:lpstr>
      <vt:lpstr>Materiální pojetí OOP</vt:lpstr>
      <vt:lpstr>Změny napadených OOP</vt:lpstr>
      <vt:lpstr>Návrh na zrušení služebního předpisu</vt:lpstr>
      <vt:lpstr>Návrhy volební, referendové a „politických stran“</vt:lpstr>
      <vt:lpstr>Návrhy volební, referendové a „politických stran“</vt:lpstr>
      <vt:lpstr>Prameny: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Lukáš</cp:lastModifiedBy>
  <cp:revision>76</cp:revision>
  <cp:lastPrinted>2019-11-18T06:05:28Z</cp:lastPrinted>
  <dcterms:created xsi:type="dcterms:W3CDTF">2019-11-18T05:31:11Z</dcterms:created>
  <dcterms:modified xsi:type="dcterms:W3CDTF">2024-12-01T09:37:26Z</dcterms:modified>
</cp:coreProperties>
</file>