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1"/>
  </p:notesMasterIdLst>
  <p:handoutMasterIdLst>
    <p:handoutMasterId r:id="rId32"/>
  </p:handoutMasterIdLst>
  <p:sldIdLst>
    <p:sldId id="256" r:id="rId2"/>
    <p:sldId id="289" r:id="rId3"/>
    <p:sldId id="290" r:id="rId4"/>
    <p:sldId id="291" r:id="rId5"/>
    <p:sldId id="292" r:id="rId6"/>
    <p:sldId id="315" r:id="rId7"/>
    <p:sldId id="316" r:id="rId8"/>
    <p:sldId id="293" r:id="rId9"/>
    <p:sldId id="294" r:id="rId10"/>
    <p:sldId id="308" r:id="rId11"/>
    <p:sldId id="295" r:id="rId12"/>
    <p:sldId id="296" r:id="rId13"/>
    <p:sldId id="297" r:id="rId14"/>
    <p:sldId id="298" r:id="rId15"/>
    <p:sldId id="299" r:id="rId16"/>
    <p:sldId id="300" r:id="rId17"/>
    <p:sldId id="301" r:id="rId18"/>
    <p:sldId id="302" r:id="rId19"/>
    <p:sldId id="303" r:id="rId20"/>
    <p:sldId id="304" r:id="rId21"/>
    <p:sldId id="305" r:id="rId22"/>
    <p:sldId id="307" r:id="rId23"/>
    <p:sldId id="309" r:id="rId24"/>
    <p:sldId id="310" r:id="rId25"/>
    <p:sldId id="311" r:id="rId26"/>
    <p:sldId id="312" r:id="rId27"/>
    <p:sldId id="313" r:id="rId28"/>
    <p:sldId id="314" r:id="rId29"/>
    <p:sldId id="279" r:id="rId30"/>
  </p:sldIdLst>
  <p:sldSz cx="9145588"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guide id="11" pos="321">
          <p15:clr>
            <a:srgbClr val="A4A3A4"/>
          </p15:clr>
        </p15:guide>
        <p15:guide id="12" pos="5419">
          <p15:clr>
            <a:srgbClr val="A4A3A4"/>
          </p15:clr>
        </p15:guide>
        <p15:guide id="13" pos="682">
          <p15:clr>
            <a:srgbClr val="A4A3A4"/>
          </p15:clr>
        </p15:guide>
        <p15:guide id="14" pos="2766">
          <p15:clr>
            <a:srgbClr val="A4A3A4"/>
          </p15:clr>
        </p15:guide>
        <p15:guide id="15" pos="2977">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81325" autoAdjust="0"/>
  </p:normalViewPr>
  <p:slideViewPr>
    <p:cSldViewPr snapToGrid="0">
      <p:cViewPr varScale="1">
        <p:scale>
          <a:sx n="92" d="100"/>
          <a:sy n="92" d="100"/>
        </p:scale>
        <p:origin x="-840" y="-102"/>
      </p:cViewPr>
      <p:guideLst>
        <p:guide orient="horz" pos="1120"/>
        <p:guide orient="horz" pos="1272"/>
        <p:guide orient="horz" pos="715"/>
        <p:guide orient="horz" pos="3861"/>
        <p:guide orient="horz" pos="3944"/>
        <p:guide pos="428"/>
        <p:guide pos="7224"/>
        <p:guide pos="909"/>
        <p:guide pos="3688"/>
        <p:guide pos="3968"/>
        <p:guide pos="321"/>
        <p:guide pos="5419"/>
        <p:guide pos="682"/>
        <p:guide pos="2766"/>
        <p:guide pos="2977"/>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a:t>
            </a:fld>
            <a:endParaRPr lang="cs-CZ" altLang="cs-CZ"/>
          </a:p>
        </p:txBody>
      </p:sp>
    </p:spTree>
    <p:extLst>
      <p:ext uri="{BB962C8B-B14F-4D97-AF65-F5344CB8AC3E}">
        <p14:creationId xmlns:p14="http://schemas.microsoft.com/office/powerpoint/2010/main" val="35088698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754"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 xmlns:a16="http://schemas.microsoft.com/office/drawing/2014/main" id="{9622FDD6-5C71-4DE9-BFBE-6443A2855E5C}"/>
              </a:ext>
            </a:extLst>
          </p:cNvPr>
          <p:cNvSpPr>
            <a:spLocks noGrp="1"/>
          </p:cNvSpPr>
          <p:nvPr>
            <p:ph sz="quarter" idx="24"/>
          </p:nvPr>
        </p:nvSpPr>
        <p:spPr>
          <a:xfrm>
            <a:off x="540092" y="718713"/>
            <a:ext cx="391568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 xmlns:a16="http://schemas.microsoft.com/office/drawing/2014/main" id="{8D903DEB-B441-46DB-8462-2640DC8DB3E8}"/>
              </a:ext>
            </a:extLst>
          </p:cNvPr>
          <p:cNvSpPr>
            <a:spLocks noGrp="1"/>
          </p:cNvSpPr>
          <p:nvPr>
            <p:ph type="body" sz="quarter" idx="13"/>
          </p:nvPr>
        </p:nvSpPr>
        <p:spPr>
          <a:xfrm>
            <a:off x="54009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 xmlns:a16="http://schemas.microsoft.com/office/drawing/2014/main" id="{66F1D7B9-D1BE-446E-87CA-6AD81AFA8389}"/>
              </a:ext>
            </a:extLst>
          </p:cNvPr>
          <p:cNvSpPr>
            <a:spLocks noGrp="1"/>
          </p:cNvSpPr>
          <p:nvPr>
            <p:ph type="body" sz="quarter" idx="19"/>
          </p:nvPr>
        </p:nvSpPr>
        <p:spPr>
          <a:xfrm>
            <a:off x="540637" y="4068000"/>
            <a:ext cx="391568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 xmlns:a16="http://schemas.microsoft.com/office/drawing/2014/main" id="{3947EF07-8AF7-4904-8565-F5D81E4282DE}"/>
              </a:ext>
            </a:extLst>
          </p:cNvPr>
          <p:cNvSpPr>
            <a:spLocks noGrp="1"/>
          </p:cNvSpPr>
          <p:nvPr>
            <p:ph type="body" sz="quarter" idx="20"/>
          </p:nvPr>
        </p:nvSpPr>
        <p:spPr>
          <a:xfrm>
            <a:off x="468927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 xmlns:a16="http://schemas.microsoft.com/office/drawing/2014/main" id="{334B9440-7A06-4BF8-9532-C11248171B0C}"/>
              </a:ext>
            </a:extLst>
          </p:cNvPr>
          <p:cNvSpPr>
            <a:spLocks noGrp="1"/>
          </p:cNvSpPr>
          <p:nvPr>
            <p:ph type="body" sz="quarter" idx="22"/>
          </p:nvPr>
        </p:nvSpPr>
        <p:spPr>
          <a:xfrm>
            <a:off x="4689817" y="4068000"/>
            <a:ext cx="391568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 xmlns:a16="http://schemas.microsoft.com/office/drawing/2014/main" id="{263AA377-982D-4CA3-B9BD-C61AF6524812}"/>
              </a:ext>
            </a:extLst>
          </p:cNvPr>
          <p:cNvSpPr>
            <a:spLocks noGrp="1"/>
          </p:cNvSpPr>
          <p:nvPr>
            <p:ph sz="quarter" idx="25"/>
          </p:nvPr>
        </p:nvSpPr>
        <p:spPr>
          <a:xfrm>
            <a:off x="4689273" y="718713"/>
            <a:ext cx="3915681" cy="3204001"/>
          </a:xfrm>
        </p:spPr>
        <p:txBody>
          <a:bodyPr/>
          <a:lstStyle/>
          <a:p>
            <a:pPr lvl="0"/>
            <a:r>
              <a:rPr lang="cs-CZ"/>
              <a:t>Upravte styly předlohy textu.</a:t>
            </a:r>
          </a:p>
        </p:txBody>
      </p:sp>
      <p:pic>
        <p:nvPicPr>
          <p:cNvPr id="16" name="Obrázek 15">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94" y="6228000"/>
            <a:ext cx="5941032"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310554" y="6228000"/>
            <a:ext cx="189033"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9145588"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6133"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sp>
        <p:nvSpPr>
          <p:cNvPr id="3" name="Zástupný symbol pro zápatí 1"/>
          <p:cNvSpPr>
            <a:spLocks noGrp="1"/>
          </p:cNvSpPr>
          <p:nvPr>
            <p:ph type="ftr" sz="quarter" idx="10"/>
          </p:nvPr>
        </p:nvSpPr>
        <p:spPr>
          <a:xfrm>
            <a:off x="540094" y="6228000"/>
            <a:ext cx="5941032"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310554" y="6228000"/>
            <a:ext cx="189033"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pic>
        <p:nvPicPr>
          <p:cNvPr id="5" name="Obrázek 4">
            <a:extLst>
              <a:ext uri="{FF2B5EF4-FFF2-40B4-BE49-F238E27FC236}">
                <a16:creationId xmlns=""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8877" y="2019299"/>
            <a:ext cx="4106255" cy="2833317"/>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sp>
        <p:nvSpPr>
          <p:cNvPr id="3" name="Zástupný symbol pro zápatí 1">
            <a:extLst>
              <a:ext uri="{FF2B5EF4-FFF2-40B4-BE49-F238E27FC236}">
                <a16:creationId xmlns="" xmlns:a16="http://schemas.microsoft.com/office/drawing/2014/main" id="{AA728D69-F43C-45BB-A655-A4B6ABA23BCA}"/>
              </a:ext>
            </a:extLst>
          </p:cNvPr>
          <p:cNvSpPr>
            <a:spLocks noGrp="1"/>
          </p:cNvSpPr>
          <p:nvPr>
            <p:ph type="ftr" sz="quarter" idx="10"/>
          </p:nvPr>
        </p:nvSpPr>
        <p:spPr>
          <a:xfrm>
            <a:off x="540094" y="6228000"/>
            <a:ext cx="5941032"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 xmlns:a16="http://schemas.microsoft.com/office/drawing/2014/main" id="{B1B107C1-A64C-4C75-A4EF-124CAB9AEE0A}"/>
              </a:ext>
            </a:extLst>
          </p:cNvPr>
          <p:cNvSpPr>
            <a:spLocks noGrp="1"/>
          </p:cNvSpPr>
          <p:nvPr>
            <p:ph type="sldNum" sz="quarter" idx="11"/>
          </p:nvPr>
        </p:nvSpPr>
        <p:spPr>
          <a:xfrm>
            <a:off x="310554" y="6228000"/>
            <a:ext cx="189033"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pic>
        <p:nvPicPr>
          <p:cNvPr id="6" name="Obráze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7994" y="2434289"/>
            <a:ext cx="7187994" cy="186355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94" y="6228000"/>
            <a:ext cx="5941032"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1" name="Obrázek 10">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101"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 xmlns:a16="http://schemas.microsoft.com/office/drawing/2014/main" id="{9F610B39-FB78-4767-BA31-C3D4E7D5586C}"/>
              </a:ext>
            </a:extLst>
          </p:cNvPr>
          <p:cNvSpPr>
            <a:spLocks noGrp="1"/>
          </p:cNvSpPr>
          <p:nvPr>
            <p:ph type="body" sz="quarter" idx="26"/>
          </p:nvPr>
        </p:nvSpPr>
        <p:spPr>
          <a:xfrm>
            <a:off x="540638" y="1296001"/>
            <a:ext cx="391568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sp>
        <p:nvSpPr>
          <p:cNvPr id="21" name="Zástupný symbol pro text 7">
            <a:extLst>
              <a:ext uri="{FF2B5EF4-FFF2-40B4-BE49-F238E27FC236}">
                <a16:creationId xmlns="" xmlns:a16="http://schemas.microsoft.com/office/drawing/2014/main" id="{9F610B39-FB78-4767-BA31-C3D4E7D5586C}"/>
              </a:ext>
            </a:extLst>
          </p:cNvPr>
          <p:cNvSpPr>
            <a:spLocks noGrp="1"/>
          </p:cNvSpPr>
          <p:nvPr>
            <p:ph type="body" sz="quarter" idx="27"/>
          </p:nvPr>
        </p:nvSpPr>
        <p:spPr>
          <a:xfrm>
            <a:off x="4689273" y="1290515"/>
            <a:ext cx="391568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540094" y="169200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4689274" y="169027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539447" y="1695075"/>
            <a:ext cx="3914489"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4689274" y="1667024"/>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 xmlns:a16="http://schemas.microsoft.com/office/drawing/2014/main" id="{548D6DE9-EB16-4D0A-9F96-DD69C3E97213}"/>
              </a:ext>
            </a:extLst>
          </p:cNvPr>
          <p:cNvSpPr>
            <a:spLocks noGrp="1"/>
          </p:cNvSpPr>
          <p:nvPr>
            <p:ph sz="quarter" idx="22"/>
          </p:nvPr>
        </p:nvSpPr>
        <p:spPr>
          <a:xfrm>
            <a:off x="3330579" y="1692003"/>
            <a:ext cx="248407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 xmlns:a16="http://schemas.microsoft.com/office/drawing/2014/main" id="{C2D097E9-9E99-4F02-A434-E69D713D0FBC}"/>
              </a:ext>
            </a:extLst>
          </p:cNvPr>
          <p:cNvSpPr>
            <a:spLocks noGrp="1"/>
          </p:cNvSpPr>
          <p:nvPr>
            <p:ph type="body" sz="quarter" idx="12"/>
          </p:nvPr>
        </p:nvSpPr>
        <p:spPr>
          <a:xfrm>
            <a:off x="540093"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 xmlns:a16="http://schemas.microsoft.com/office/drawing/2014/main" id="{7E169087-A2FD-4849-9AAC-BD41AA07A5EA}"/>
              </a:ext>
            </a:extLst>
          </p:cNvPr>
          <p:cNvSpPr>
            <a:spLocks noGrp="1"/>
          </p:cNvSpPr>
          <p:nvPr>
            <p:ph type="body" sz="quarter" idx="14"/>
          </p:nvPr>
        </p:nvSpPr>
        <p:spPr>
          <a:xfrm>
            <a:off x="3330579"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 xmlns:a16="http://schemas.microsoft.com/office/drawing/2014/main" id="{E14CE5FF-FB97-4634-9714-4B5C0FDA3862}"/>
              </a:ext>
            </a:extLst>
          </p:cNvPr>
          <p:cNvSpPr>
            <a:spLocks noGrp="1"/>
          </p:cNvSpPr>
          <p:nvPr>
            <p:ph type="body" sz="quarter" idx="15"/>
          </p:nvPr>
        </p:nvSpPr>
        <p:spPr>
          <a:xfrm>
            <a:off x="6121963" y="4414270"/>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 xmlns:a16="http://schemas.microsoft.com/office/drawing/2014/main" id="{DD220DBF-2B26-4E32-826A-79839FF51027}"/>
              </a:ext>
            </a:extLst>
          </p:cNvPr>
          <p:cNvSpPr>
            <a:spLocks noGrp="1"/>
          </p:cNvSpPr>
          <p:nvPr>
            <p:ph type="body" sz="quarter" idx="19"/>
          </p:nvPr>
        </p:nvSpPr>
        <p:spPr>
          <a:xfrm>
            <a:off x="540638" y="4025136"/>
            <a:ext cx="248407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 xmlns:a16="http://schemas.microsoft.com/office/drawing/2014/main" id="{AD9E96F9-7F56-4453-A9FC-693AF7E57BB4}"/>
              </a:ext>
            </a:extLst>
          </p:cNvPr>
          <p:cNvSpPr>
            <a:spLocks noGrp="1"/>
          </p:cNvSpPr>
          <p:nvPr>
            <p:ph type="body" sz="quarter" idx="20"/>
          </p:nvPr>
        </p:nvSpPr>
        <p:spPr>
          <a:xfrm>
            <a:off x="3330935" y="4025136"/>
            <a:ext cx="248407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 xmlns:a16="http://schemas.microsoft.com/office/drawing/2014/main" id="{88362389-3E8C-4129-819C-75F0F7922D0F}"/>
              </a:ext>
            </a:extLst>
          </p:cNvPr>
          <p:cNvSpPr>
            <a:spLocks noGrp="1"/>
          </p:cNvSpPr>
          <p:nvPr>
            <p:ph type="body" sz="quarter" idx="21"/>
          </p:nvPr>
        </p:nvSpPr>
        <p:spPr>
          <a:xfrm>
            <a:off x="6122140" y="4025136"/>
            <a:ext cx="248407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 xmlns:a16="http://schemas.microsoft.com/office/drawing/2014/main" id="{DE897ACA-C285-471C-BF3F-2886D04C7F9F}"/>
              </a:ext>
            </a:extLst>
          </p:cNvPr>
          <p:cNvSpPr>
            <a:spLocks noGrp="1"/>
          </p:cNvSpPr>
          <p:nvPr>
            <p:ph sz="quarter" idx="23"/>
          </p:nvPr>
        </p:nvSpPr>
        <p:spPr>
          <a:xfrm>
            <a:off x="540093" y="1692003"/>
            <a:ext cx="2484075" cy="2230711"/>
          </a:xfrm>
        </p:spPr>
        <p:txBody>
          <a:bodyPr/>
          <a:lstStyle/>
          <a:p>
            <a:pPr lvl="0"/>
            <a:r>
              <a:rPr lang="cs-CZ"/>
              <a:t>Upravte styly předlohy textu.</a:t>
            </a:r>
          </a:p>
        </p:txBody>
      </p:sp>
      <p:sp>
        <p:nvSpPr>
          <p:cNvPr id="20" name="Zástupný symbol pro obsah 12">
            <a:extLst>
              <a:ext uri="{FF2B5EF4-FFF2-40B4-BE49-F238E27FC236}">
                <a16:creationId xmlns="" xmlns:a16="http://schemas.microsoft.com/office/drawing/2014/main" id="{9AF93628-9CF3-4CB5-A8C7-735B527D49B2}"/>
              </a:ext>
            </a:extLst>
          </p:cNvPr>
          <p:cNvSpPr>
            <a:spLocks noGrp="1"/>
          </p:cNvSpPr>
          <p:nvPr>
            <p:ph sz="quarter" idx="24"/>
          </p:nvPr>
        </p:nvSpPr>
        <p:spPr>
          <a:xfrm>
            <a:off x="6121064" y="1692003"/>
            <a:ext cx="2484075" cy="2230711"/>
          </a:xfrm>
        </p:spPr>
        <p:txBody>
          <a:bodyPr/>
          <a:lstStyle/>
          <a:p>
            <a:pPr lvl="0"/>
            <a:r>
              <a:rPr lang="cs-CZ"/>
              <a:t>Upravte styly předlohy textu.</a:t>
            </a:r>
          </a:p>
        </p:txBody>
      </p:sp>
      <p:sp>
        <p:nvSpPr>
          <p:cNvPr id="19"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pic>
        <p:nvPicPr>
          <p:cNvPr id="22" name="Obrázek 21">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4704976" y="692150"/>
            <a:ext cx="3901418"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539447" y="692151"/>
            <a:ext cx="3914489" cy="4899635"/>
          </a:xfrm>
        </p:spPr>
        <p:txBody>
          <a:bodyPr/>
          <a:lstStyle/>
          <a:p>
            <a:pPr lvl="0"/>
            <a:r>
              <a:rPr lang="cs-CZ"/>
              <a:t>Upravte styly předlohy textu.</a:t>
            </a:r>
          </a:p>
        </p:txBody>
      </p:sp>
      <p:sp>
        <p:nvSpPr>
          <p:cNvPr id="10"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Upravte styly předlohy textu.</a:t>
            </a:r>
          </a:p>
        </p:txBody>
      </p:sp>
      <p:pic>
        <p:nvPicPr>
          <p:cNvPr id="8" name="Obrázek 7">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540094" y="692150"/>
            <a:ext cx="8066301"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94" y="6228000"/>
            <a:ext cx="5941032"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310554" y="6228000"/>
            <a:ext cx="189033"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 xmlns:a16="http://schemas.microsoft.com/office/drawing/2014/main" id="{E73EFD05-44F7-4406-AC4D-1167FBFF8008}"/>
              </a:ext>
            </a:extLst>
          </p:cNvPr>
          <p:cNvSpPr>
            <a:spLocks noGrp="1"/>
          </p:cNvSpPr>
          <p:nvPr>
            <p:ph type="title"/>
          </p:nvPr>
        </p:nvSpPr>
        <p:spPr>
          <a:xfrm>
            <a:off x="540094" y="720000"/>
            <a:ext cx="8066301"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 xmlns:a16="http://schemas.microsoft.com/office/drawing/2014/main" id="{A4DA628E-D8CA-41EE-AA1A-D14D1A53A264}"/>
              </a:ext>
            </a:extLst>
          </p:cNvPr>
          <p:cNvSpPr>
            <a:spLocks noGrp="1"/>
          </p:cNvSpPr>
          <p:nvPr>
            <p:ph type="body" idx="1"/>
          </p:nvPr>
        </p:nvSpPr>
        <p:spPr>
          <a:xfrm>
            <a:off x="539193" y="1872000"/>
            <a:ext cx="8066301"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310554" y="1846276"/>
            <a:ext cx="8522680" cy="1171580"/>
          </a:xfrm>
        </p:spPr>
        <p:txBody>
          <a:bodyPr/>
          <a:lstStyle/>
          <a:p>
            <a:r>
              <a:rPr lang="cs-CZ" sz="2800" b="0" dirty="0"/>
              <a:t>Subjekty správního řízení.</a:t>
            </a:r>
            <a:br>
              <a:rPr lang="cs-CZ" sz="2800" b="0" dirty="0"/>
            </a:br>
            <a:r>
              <a:rPr lang="cs-CZ" sz="2800" b="0" dirty="0" smtClean="0"/>
              <a:t>Úprava </a:t>
            </a:r>
            <a:r>
              <a:rPr lang="cs-CZ" sz="2800" b="0" dirty="0"/>
              <a:t>procesních pojmů a institutů.</a:t>
            </a:r>
            <a:br>
              <a:rPr lang="cs-CZ" sz="2800" b="0" dirty="0"/>
            </a:br>
            <a:r>
              <a:rPr lang="cs-CZ" sz="2800" b="0" dirty="0"/>
              <a:t>Postup před zahájením řízení.</a:t>
            </a:r>
            <a:br>
              <a:rPr lang="cs-CZ" sz="2800" b="0" dirty="0"/>
            </a:br>
            <a:r>
              <a:rPr lang="cs-CZ" sz="2800" b="0" dirty="0"/>
              <a:t/>
            </a:r>
            <a:br>
              <a:rPr lang="cs-CZ" sz="2800" b="0" dirty="0"/>
            </a:br>
            <a:r>
              <a:rPr lang="cs-CZ" sz="2800" b="0" dirty="0"/>
              <a:t/>
            </a:r>
            <a:br>
              <a:rPr lang="cs-CZ" sz="2800" b="0" dirty="0"/>
            </a:br>
            <a:r>
              <a:rPr lang="cs-CZ" sz="2800" dirty="0"/>
              <a:t/>
            </a:r>
            <a:br>
              <a:rPr lang="cs-CZ" sz="2800" dirty="0"/>
            </a:br>
            <a:endParaRPr lang="cs-CZ" sz="2800" dirty="0"/>
          </a:p>
        </p:txBody>
      </p:sp>
      <p:sp>
        <p:nvSpPr>
          <p:cNvPr id="5" name="Podnadpis 4"/>
          <p:cNvSpPr>
            <a:spLocks noGrp="1"/>
          </p:cNvSpPr>
          <p:nvPr>
            <p:ph type="subTitle" idx="1"/>
          </p:nvPr>
        </p:nvSpPr>
        <p:spPr>
          <a:xfrm>
            <a:off x="270353" y="4318173"/>
            <a:ext cx="8522680" cy="1208506"/>
          </a:xfrm>
        </p:spPr>
        <p:txBody>
          <a:bodyPr/>
          <a:lstStyle/>
          <a:p>
            <a:pPr algn="ctr"/>
            <a:r>
              <a:rPr lang="cs-CZ" altLang="cs-CZ" dirty="0" smtClean="0">
                <a:solidFill>
                  <a:schemeClr val="tx2"/>
                </a:solidFill>
                <a:effectLst>
                  <a:outerShdw blurRad="38100" dist="38100" dir="2700000" algn="tl">
                    <a:srgbClr val="000000">
                      <a:alpha val="43137"/>
                    </a:srgbClr>
                  </a:outerShdw>
                </a:effectLst>
              </a:rPr>
              <a:t>MP701Zk </a:t>
            </a:r>
            <a:r>
              <a:rPr lang="cs-CZ" altLang="cs-CZ" dirty="0">
                <a:solidFill>
                  <a:schemeClr val="tx2"/>
                </a:solidFill>
                <a:effectLst>
                  <a:outerShdw blurRad="38100" dist="38100" dir="2700000" algn="tl">
                    <a:srgbClr val="000000">
                      <a:alpha val="43137"/>
                    </a:srgbClr>
                  </a:outerShdw>
                </a:effectLst>
              </a:rPr>
              <a:t>Správní </a:t>
            </a:r>
            <a:r>
              <a:rPr lang="cs-CZ" altLang="cs-CZ" dirty="0" smtClean="0">
                <a:solidFill>
                  <a:schemeClr val="tx2"/>
                </a:solidFill>
                <a:effectLst>
                  <a:outerShdw blurRad="38100" dist="38100" dir="2700000" algn="tl">
                    <a:srgbClr val="000000">
                      <a:alpha val="43137"/>
                    </a:srgbClr>
                  </a:outerShdw>
                </a:effectLst>
              </a:rPr>
              <a:t>právo procesní</a:t>
            </a:r>
            <a:r>
              <a:rPr lang="cs-CZ" altLang="cs-CZ" dirty="0">
                <a:solidFill>
                  <a:schemeClr val="tx2"/>
                </a:solidFill>
              </a:rPr>
              <a:t/>
            </a:r>
            <a:br>
              <a:rPr lang="cs-CZ" altLang="cs-CZ" dirty="0">
                <a:solidFill>
                  <a:schemeClr val="tx2"/>
                </a:solidFill>
              </a:rPr>
            </a:br>
            <a:r>
              <a:rPr lang="cs-CZ" altLang="cs-CZ" dirty="0" smtClean="0">
                <a:solidFill>
                  <a:schemeClr val="tx2"/>
                </a:solidFill>
              </a:rPr>
              <a:t>3. </a:t>
            </a:r>
            <a:r>
              <a:rPr lang="cs-CZ" altLang="cs-CZ" dirty="0">
                <a:solidFill>
                  <a:schemeClr val="tx2"/>
                </a:solidFill>
              </a:rPr>
              <a:t>přednáška </a:t>
            </a:r>
            <a:r>
              <a:rPr lang="cs-CZ" altLang="cs-CZ" dirty="0" smtClean="0">
                <a:solidFill>
                  <a:schemeClr val="tx2"/>
                </a:solidFill>
              </a:rPr>
              <a:t>7. 10. </a:t>
            </a:r>
            <a:r>
              <a:rPr lang="cs-CZ" altLang="cs-CZ" dirty="0" smtClean="0">
                <a:solidFill>
                  <a:schemeClr val="tx2"/>
                </a:solidFill>
              </a:rPr>
              <a:t>2024</a:t>
            </a:r>
            <a:r>
              <a:rPr lang="cs-CZ" altLang="cs-CZ" dirty="0">
                <a:solidFill>
                  <a:schemeClr val="tx2"/>
                </a:solidFill>
              </a:rPr>
              <a:t/>
            </a:r>
            <a:br>
              <a:rPr lang="cs-CZ" altLang="cs-CZ" dirty="0">
                <a:solidFill>
                  <a:schemeClr val="tx2"/>
                </a:solidFill>
              </a:rPr>
            </a:br>
            <a:r>
              <a:rPr lang="cs-CZ" altLang="cs-CZ" dirty="0" smtClean="0">
                <a:solidFill>
                  <a:schemeClr val="tx2"/>
                </a:solidFill>
              </a:rPr>
              <a:t>doc. JUDr</a:t>
            </a:r>
            <a:r>
              <a:rPr lang="cs-CZ" altLang="cs-CZ" dirty="0">
                <a:solidFill>
                  <a:schemeClr val="tx2"/>
                </a:solidFill>
              </a:rPr>
              <a:t>. Lukáš Potěšil, Ph.D.</a:t>
            </a:r>
            <a:endParaRPr lang="cs-CZ" dirty="0"/>
          </a:p>
        </p:txBody>
      </p:sp>
    </p:spTree>
    <p:extLst>
      <p:ext uri="{BB962C8B-B14F-4D97-AF65-F5344CB8AC3E}">
        <p14:creationId xmlns:p14="http://schemas.microsoft.com/office/powerpoint/2010/main" val="3975330329"/>
      </p:ext>
    </p:extLst>
  </p:cSld>
  <p:clrMapOvr>
    <a:masterClrMapping/>
  </p:clrMapOvr>
  <mc:AlternateContent xmlns:mc="http://schemas.openxmlformats.org/markup-compatibility/2006" xmlns:p14="http://schemas.microsoft.com/office/powerpoint/2010/main">
    <mc:Choice Requires="p14">
      <p:transition spd="slow" p14:dur="2000" advTm="78280"/>
    </mc:Choice>
    <mc:Fallback xmlns="">
      <p:transition spd="slow" advTm="7828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Správní řízení: subjekty</a:t>
            </a:r>
          </a:p>
        </p:txBody>
      </p:sp>
      <p:sp>
        <p:nvSpPr>
          <p:cNvPr id="5" name="Zástupný symbol pro obsah 4"/>
          <p:cNvSpPr>
            <a:spLocks noGrp="1"/>
          </p:cNvSpPr>
          <p:nvPr>
            <p:ph idx="1"/>
          </p:nvPr>
        </p:nvSpPr>
        <p:spPr/>
        <p:txBody>
          <a:bodyPr/>
          <a:lstStyle/>
          <a:p>
            <a:pPr marL="72000" lvl="0" indent="0" algn="just">
              <a:lnSpc>
                <a:spcPct val="100000"/>
              </a:lnSpc>
              <a:buClrTx/>
              <a:buNone/>
            </a:pPr>
            <a:r>
              <a:rPr lang="cs-CZ" altLang="cs-CZ" sz="2000" b="1" dirty="0" smtClean="0">
                <a:solidFill>
                  <a:srgbClr val="000000"/>
                </a:solidFill>
              </a:rPr>
              <a:t>Procesní práva účastníků: </a:t>
            </a:r>
          </a:p>
          <a:p>
            <a:pPr lvl="0" algn="just">
              <a:lnSpc>
                <a:spcPct val="100000"/>
              </a:lnSpc>
              <a:buClrTx/>
              <a:buFontTx/>
              <a:buChar char="•"/>
            </a:pPr>
            <a:r>
              <a:rPr lang="cs-CZ" altLang="cs-CZ" sz="2000" dirty="0" smtClean="0">
                <a:solidFill>
                  <a:srgbClr val="000000"/>
                </a:solidFill>
              </a:rPr>
              <a:t>§ </a:t>
            </a:r>
            <a:r>
              <a:rPr lang="cs-CZ" altLang="cs-CZ" sz="2000" dirty="0">
                <a:solidFill>
                  <a:srgbClr val="000000"/>
                </a:solidFill>
              </a:rPr>
              <a:t>36 odst. 1 – </a:t>
            </a:r>
            <a:r>
              <a:rPr lang="cs-CZ" altLang="cs-CZ" sz="2000" b="1" dirty="0">
                <a:solidFill>
                  <a:srgbClr val="000000"/>
                </a:solidFill>
              </a:rPr>
              <a:t>činit návrhy </a:t>
            </a:r>
            <a:r>
              <a:rPr lang="cs-CZ" altLang="cs-CZ" sz="2000" dirty="0">
                <a:solidFill>
                  <a:srgbClr val="000000"/>
                </a:solidFill>
              </a:rPr>
              <a:t>* koncentrace</a:t>
            </a:r>
          </a:p>
          <a:p>
            <a:pPr lvl="0" algn="just">
              <a:lnSpc>
                <a:spcPct val="100000"/>
              </a:lnSpc>
              <a:buClrTx/>
              <a:buFontTx/>
              <a:buChar char="•"/>
            </a:pPr>
            <a:r>
              <a:rPr lang="cs-CZ" altLang="cs-CZ" sz="2000" dirty="0">
                <a:solidFill>
                  <a:srgbClr val="000000"/>
                </a:solidFill>
              </a:rPr>
              <a:t>§ 36 odst. 2 – právo </a:t>
            </a:r>
            <a:r>
              <a:rPr lang="cs-CZ" altLang="cs-CZ" sz="2000" b="1" dirty="0">
                <a:solidFill>
                  <a:srgbClr val="000000"/>
                </a:solidFill>
              </a:rPr>
              <a:t>vyjádřit se</a:t>
            </a:r>
          </a:p>
          <a:p>
            <a:pPr lvl="0" algn="just">
              <a:lnSpc>
                <a:spcPct val="100000"/>
              </a:lnSpc>
              <a:buClrTx/>
              <a:buFontTx/>
              <a:buChar char="•"/>
            </a:pPr>
            <a:r>
              <a:rPr lang="cs-CZ" altLang="cs-CZ" sz="2000" dirty="0">
                <a:solidFill>
                  <a:srgbClr val="000000"/>
                </a:solidFill>
              </a:rPr>
              <a:t>§ 36 odst. 3 – </a:t>
            </a:r>
            <a:r>
              <a:rPr lang="cs-CZ" altLang="cs-CZ" sz="2000" b="1" dirty="0">
                <a:solidFill>
                  <a:srgbClr val="000000"/>
                </a:solidFill>
              </a:rPr>
              <a:t>seznámení se s podklady </a:t>
            </a:r>
            <a:r>
              <a:rPr lang="cs-CZ" altLang="cs-CZ" sz="2000" b="1" dirty="0">
                <a:solidFill>
                  <a:srgbClr val="FF0000"/>
                </a:solidFill>
              </a:rPr>
              <a:t>PŘED</a:t>
            </a:r>
            <a:r>
              <a:rPr lang="cs-CZ" altLang="cs-CZ" sz="2000" b="1" dirty="0">
                <a:solidFill>
                  <a:srgbClr val="000000"/>
                </a:solidFill>
              </a:rPr>
              <a:t> vydáním rozhodnutí, </a:t>
            </a:r>
            <a:r>
              <a:rPr lang="cs-CZ" altLang="cs-CZ" sz="2000" dirty="0">
                <a:solidFill>
                  <a:srgbClr val="000000"/>
                </a:solidFill>
              </a:rPr>
              <a:t>pro řízení v I. i II. stupni, </a:t>
            </a:r>
            <a:r>
              <a:rPr lang="cs-CZ" altLang="cs-CZ" sz="2000" b="1" dirty="0"/>
              <a:t>významné</a:t>
            </a:r>
            <a:r>
              <a:rPr lang="cs-CZ" altLang="cs-CZ" sz="2000" b="1" dirty="0">
                <a:solidFill>
                  <a:srgbClr val="FF0000"/>
                </a:solidFill>
              </a:rPr>
              <a:t> procesní pochybení</a:t>
            </a:r>
          </a:p>
          <a:p>
            <a:pPr lvl="0" algn="just">
              <a:lnSpc>
                <a:spcPct val="100000"/>
              </a:lnSpc>
              <a:buClrTx/>
              <a:buFontTx/>
              <a:buChar char="•"/>
            </a:pPr>
            <a:r>
              <a:rPr lang="cs-CZ" altLang="cs-CZ" sz="2000" dirty="0"/>
              <a:t>§ 36 odst. 4 - </a:t>
            </a:r>
            <a:r>
              <a:rPr lang="cs-CZ" altLang="cs-CZ" sz="2000" b="1" dirty="0"/>
              <a:t>podpůrce</a:t>
            </a:r>
            <a:r>
              <a:rPr lang="cs-CZ" altLang="cs-CZ" sz="2000" dirty="0"/>
              <a:t> – podmínky dle NOZ + </a:t>
            </a:r>
            <a:r>
              <a:rPr lang="cs-CZ" altLang="cs-CZ" sz="2000" dirty="0" smtClean="0"/>
              <a:t>specifika</a:t>
            </a:r>
          </a:p>
          <a:p>
            <a:pPr marL="72000" lvl="0" indent="0" algn="just">
              <a:lnSpc>
                <a:spcPct val="100000"/>
              </a:lnSpc>
              <a:buClrTx/>
              <a:buNone/>
            </a:pPr>
            <a:endParaRPr lang="cs-CZ" altLang="cs-CZ" sz="2000" dirty="0" smtClean="0"/>
          </a:p>
          <a:p>
            <a:pPr marL="72000" lvl="0" indent="0" algn="just">
              <a:lnSpc>
                <a:spcPct val="100000"/>
              </a:lnSpc>
              <a:buClrTx/>
              <a:buNone/>
            </a:pPr>
            <a:endParaRPr lang="cs-CZ" altLang="cs-CZ" sz="2000" dirty="0"/>
          </a:p>
          <a:p>
            <a:pPr lvl="0" algn="just">
              <a:lnSpc>
                <a:spcPct val="100000"/>
              </a:lnSpc>
              <a:buClrTx/>
              <a:buFontTx/>
              <a:buChar char="•"/>
            </a:pPr>
            <a:r>
              <a:rPr lang="cs-CZ" altLang="cs-CZ" sz="2000" dirty="0" smtClean="0"/>
              <a:t>§ 80 odst. 2 </a:t>
            </a:r>
            <a:r>
              <a:rPr lang="cs-CZ" altLang="cs-CZ" sz="2000" dirty="0" err="1" smtClean="0"/>
              <a:t>PřesZ</a:t>
            </a:r>
            <a:r>
              <a:rPr lang="cs-CZ" altLang="cs-CZ" sz="2000" dirty="0" smtClean="0"/>
              <a:t> poučení o právu žádat o nařízení ústního jednání</a:t>
            </a:r>
            <a:endParaRPr lang="cs-CZ" altLang="cs-CZ" sz="2000" dirty="0"/>
          </a:p>
          <a:p>
            <a:pPr>
              <a:lnSpc>
                <a:spcPct val="100000"/>
              </a:lnSpc>
            </a:pPr>
            <a:endParaRPr lang="cs-CZ" sz="2000" dirty="0"/>
          </a:p>
        </p:txBody>
      </p:sp>
    </p:spTree>
    <p:extLst>
      <p:ext uri="{BB962C8B-B14F-4D97-AF65-F5344CB8AC3E}">
        <p14:creationId xmlns:p14="http://schemas.microsoft.com/office/powerpoint/2010/main" val="412049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smtClean="0"/>
              <a:t>Správní řízení: procesní </a:t>
            </a:r>
            <a:r>
              <a:rPr lang="cs-CZ" dirty="0"/>
              <a:t>pojmy a úkony </a:t>
            </a:r>
          </a:p>
        </p:txBody>
      </p:sp>
      <p:sp>
        <p:nvSpPr>
          <p:cNvPr id="5" name="Zástupný symbol pro obsah 4"/>
          <p:cNvSpPr>
            <a:spLocks noGrp="1"/>
          </p:cNvSpPr>
          <p:nvPr>
            <p:ph idx="1"/>
          </p:nvPr>
        </p:nvSpPr>
        <p:spPr/>
        <p:txBody>
          <a:bodyPr/>
          <a:lstStyle/>
          <a:p>
            <a:pPr algn="just">
              <a:lnSpc>
                <a:spcPct val="100000"/>
              </a:lnSpc>
            </a:pPr>
            <a:endParaRPr lang="cs-CZ" sz="2000" dirty="0" smtClean="0"/>
          </a:p>
          <a:p>
            <a:pPr algn="just">
              <a:lnSpc>
                <a:spcPct val="100000"/>
              </a:lnSpc>
            </a:pPr>
            <a:r>
              <a:rPr lang="cs-CZ" sz="2000" dirty="0" smtClean="0"/>
              <a:t>Využitelnost </a:t>
            </a:r>
            <a:r>
              <a:rPr lang="cs-CZ" sz="2000" b="1" dirty="0"/>
              <a:t>nejen ve správním řízení </a:t>
            </a:r>
          </a:p>
          <a:p>
            <a:pPr algn="just">
              <a:lnSpc>
                <a:spcPct val="100000"/>
              </a:lnSpc>
            </a:pPr>
            <a:r>
              <a:rPr lang="cs-CZ" sz="2000" b="1" dirty="0">
                <a:solidFill>
                  <a:srgbClr val="FF0000"/>
                </a:solidFill>
              </a:rPr>
              <a:t>Procesní úkony správního orgánu: </a:t>
            </a:r>
            <a:r>
              <a:rPr lang="cs-CZ" sz="2000" b="1" dirty="0"/>
              <a:t>vedení řízení a spisu </a:t>
            </a:r>
            <a:r>
              <a:rPr lang="cs-CZ" sz="2000" dirty="0"/>
              <a:t>(§ 15 až 18) </a:t>
            </a:r>
            <a:r>
              <a:rPr lang="cs-CZ" sz="2000" b="1" dirty="0"/>
              <a:t>doručování</a:t>
            </a:r>
            <a:r>
              <a:rPr lang="cs-CZ" sz="2000" dirty="0"/>
              <a:t> (§ 19 až 25), </a:t>
            </a:r>
            <a:r>
              <a:rPr lang="cs-CZ" sz="2000" b="1" dirty="0"/>
              <a:t>úřední deska </a:t>
            </a:r>
            <a:r>
              <a:rPr lang="cs-CZ" sz="2000" dirty="0"/>
              <a:t>(§ 26), </a:t>
            </a:r>
            <a:r>
              <a:rPr lang="cs-CZ" sz="2000" b="1" dirty="0"/>
              <a:t>přijímání </a:t>
            </a:r>
            <a:r>
              <a:rPr lang="cs-CZ" sz="2000" b="1" dirty="0">
                <a:solidFill>
                  <a:srgbClr val="00B050"/>
                </a:solidFill>
              </a:rPr>
              <a:t>podání </a:t>
            </a:r>
            <a:r>
              <a:rPr lang="cs-CZ" sz="2000" dirty="0"/>
              <a:t>(§ 37), realizace nahlížení a odepření </a:t>
            </a:r>
            <a:r>
              <a:rPr lang="cs-CZ" sz="2000" b="1" dirty="0">
                <a:solidFill>
                  <a:srgbClr val="00B050"/>
                </a:solidFill>
              </a:rPr>
              <a:t>nahlížení do spisu </a:t>
            </a:r>
            <a:r>
              <a:rPr lang="cs-CZ" sz="2000" dirty="0"/>
              <a:t>(§ 38), určování </a:t>
            </a:r>
            <a:r>
              <a:rPr lang="cs-CZ" sz="2000" b="1" dirty="0"/>
              <a:t>procesních lhůt </a:t>
            </a:r>
            <a:r>
              <a:rPr lang="cs-CZ" sz="2000" dirty="0"/>
              <a:t>(§ 39), </a:t>
            </a:r>
          </a:p>
          <a:p>
            <a:pPr algn="just">
              <a:lnSpc>
                <a:spcPct val="100000"/>
              </a:lnSpc>
            </a:pPr>
            <a:r>
              <a:rPr lang="cs-CZ" sz="2000" b="1" dirty="0">
                <a:solidFill>
                  <a:srgbClr val="FF0000"/>
                </a:solidFill>
              </a:rPr>
              <a:t>Procesní práva účastníků řízení: </a:t>
            </a:r>
            <a:r>
              <a:rPr lang="cs-CZ" sz="2000" b="1" dirty="0"/>
              <a:t>práva podle </a:t>
            </a:r>
            <a:r>
              <a:rPr lang="cs-CZ" sz="2000" dirty="0"/>
              <a:t>§ 36, </a:t>
            </a:r>
            <a:r>
              <a:rPr lang="cs-CZ" sz="2000" b="1" dirty="0">
                <a:solidFill>
                  <a:srgbClr val="00B050"/>
                </a:solidFill>
              </a:rPr>
              <a:t>podání</a:t>
            </a:r>
            <a:r>
              <a:rPr lang="cs-CZ" sz="2000" dirty="0"/>
              <a:t> (§ 37), </a:t>
            </a:r>
            <a:r>
              <a:rPr lang="cs-CZ" sz="2000" b="1" dirty="0">
                <a:solidFill>
                  <a:srgbClr val="00B050"/>
                </a:solidFill>
              </a:rPr>
              <a:t>nahlížení do spisu</a:t>
            </a:r>
            <a:r>
              <a:rPr lang="cs-CZ" sz="2000" dirty="0">
                <a:solidFill>
                  <a:srgbClr val="00B050"/>
                </a:solidFill>
              </a:rPr>
              <a:t> </a:t>
            </a:r>
            <a:r>
              <a:rPr lang="cs-CZ" sz="2000" dirty="0"/>
              <a:t>(§ 38)</a:t>
            </a:r>
            <a:r>
              <a:rPr lang="cs-CZ" sz="2000" i="1" dirty="0"/>
              <a:t> </a:t>
            </a:r>
          </a:p>
          <a:p>
            <a:pPr algn="just">
              <a:lnSpc>
                <a:spcPct val="100000"/>
              </a:lnSpc>
            </a:pPr>
            <a:r>
              <a:rPr lang="cs-CZ" sz="2000" b="1" dirty="0"/>
              <a:t>Počítání času </a:t>
            </a:r>
            <a:r>
              <a:rPr lang="cs-CZ" sz="2000" dirty="0"/>
              <a:t>(§ 40)</a:t>
            </a:r>
            <a:r>
              <a:rPr lang="cs-CZ" sz="2000" b="1" dirty="0"/>
              <a:t> a navrácení v předešlý stav </a:t>
            </a:r>
            <a:r>
              <a:rPr lang="cs-CZ" sz="2000" dirty="0"/>
              <a:t>(prominutí zmeškání úkonu § 41)</a:t>
            </a:r>
          </a:p>
          <a:p>
            <a:pPr>
              <a:lnSpc>
                <a:spcPct val="100000"/>
              </a:lnSpc>
            </a:pPr>
            <a:endParaRPr lang="cs-CZ" sz="2000" dirty="0"/>
          </a:p>
        </p:txBody>
      </p:sp>
    </p:spTree>
    <p:extLst>
      <p:ext uri="{BB962C8B-B14F-4D97-AF65-F5344CB8AC3E}">
        <p14:creationId xmlns:p14="http://schemas.microsoft.com/office/powerpoint/2010/main" val="1289735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smtClean="0"/>
              <a:t>Procesní </a:t>
            </a:r>
            <a:r>
              <a:rPr lang="cs-CZ" dirty="0"/>
              <a:t>pojmy a </a:t>
            </a:r>
            <a:r>
              <a:rPr lang="cs-CZ" dirty="0" smtClean="0"/>
              <a:t>úkony </a:t>
            </a:r>
            <a:endParaRPr lang="cs-CZ" dirty="0"/>
          </a:p>
        </p:txBody>
      </p:sp>
      <p:sp>
        <p:nvSpPr>
          <p:cNvPr id="5" name="Zástupný symbol pro obsah 4"/>
          <p:cNvSpPr>
            <a:spLocks noGrp="1"/>
          </p:cNvSpPr>
          <p:nvPr>
            <p:ph idx="1"/>
          </p:nvPr>
        </p:nvSpPr>
        <p:spPr>
          <a:xfrm>
            <a:off x="540094" y="1891144"/>
            <a:ext cx="8066301" cy="3940855"/>
          </a:xfrm>
        </p:spPr>
        <p:txBody>
          <a:bodyPr/>
          <a:lstStyle/>
          <a:p>
            <a:pPr marL="72000" indent="0" algn="just">
              <a:lnSpc>
                <a:spcPct val="100000"/>
              </a:lnSpc>
              <a:buNone/>
            </a:pPr>
            <a:r>
              <a:rPr lang="cs-CZ" sz="2000" b="1" dirty="0">
                <a:solidFill>
                  <a:srgbClr val="FF0000"/>
                </a:solidFill>
              </a:rPr>
              <a:t>Obecné otázky správního </a:t>
            </a:r>
            <a:r>
              <a:rPr lang="cs-CZ" sz="2000" b="1" dirty="0" smtClean="0">
                <a:solidFill>
                  <a:srgbClr val="FF0000"/>
                </a:solidFill>
              </a:rPr>
              <a:t>řízení:</a:t>
            </a:r>
          </a:p>
          <a:p>
            <a:pPr algn="just">
              <a:lnSpc>
                <a:spcPct val="100000"/>
              </a:lnSpc>
            </a:pPr>
            <a:r>
              <a:rPr lang="cs-CZ" sz="2000" dirty="0" smtClean="0"/>
              <a:t>Řízení </a:t>
            </a:r>
            <a:r>
              <a:rPr lang="cs-CZ" sz="2000" dirty="0"/>
              <a:t>vede (V a M) </a:t>
            </a:r>
            <a:r>
              <a:rPr lang="cs-CZ" sz="2000" b="1" dirty="0"/>
              <a:t>příslušný správní orgán </a:t>
            </a:r>
            <a:r>
              <a:rPr lang="cs-CZ" sz="2000" dirty="0"/>
              <a:t>(§ 10 – 12 + 130 -133) a konkrétně potom tzv. </a:t>
            </a:r>
            <a:r>
              <a:rPr lang="cs-CZ" sz="2000" b="1" dirty="0"/>
              <a:t>oprávněná úřední osoba </a:t>
            </a:r>
            <a:r>
              <a:rPr lang="cs-CZ" sz="2000" dirty="0"/>
              <a:t>(§ 15) </a:t>
            </a:r>
          </a:p>
          <a:p>
            <a:pPr algn="just">
              <a:lnSpc>
                <a:spcPct val="100000"/>
              </a:lnSpc>
            </a:pPr>
            <a:r>
              <a:rPr lang="cs-CZ" sz="2000" dirty="0"/>
              <a:t>Zásada </a:t>
            </a:r>
            <a:r>
              <a:rPr lang="cs-CZ" sz="2000" b="1" dirty="0"/>
              <a:t>písemnosti</a:t>
            </a:r>
            <a:r>
              <a:rPr lang="cs-CZ" sz="2000" dirty="0"/>
              <a:t> (§ 15), </a:t>
            </a:r>
            <a:r>
              <a:rPr lang="cs-CZ" sz="2000" b="1" dirty="0"/>
              <a:t>lze i ústní </a:t>
            </a:r>
            <a:r>
              <a:rPr lang="cs-CZ" sz="2000" dirty="0"/>
              <a:t>úkony (např. podání ústně do protokolu, nebo ústní jednání)</a:t>
            </a:r>
          </a:p>
          <a:p>
            <a:pPr algn="just">
              <a:lnSpc>
                <a:spcPct val="100000"/>
              </a:lnSpc>
            </a:pPr>
            <a:r>
              <a:rPr lang="cs-CZ" sz="2000" dirty="0"/>
              <a:t>Jednacím jazykem je </a:t>
            </a:r>
            <a:r>
              <a:rPr lang="cs-CZ" sz="2000" b="1" dirty="0"/>
              <a:t>český jazyk </a:t>
            </a:r>
            <a:r>
              <a:rPr lang="cs-CZ" sz="2000" dirty="0"/>
              <a:t>(§ 16)</a:t>
            </a:r>
          </a:p>
          <a:p>
            <a:pPr algn="just">
              <a:lnSpc>
                <a:spcPct val="100000"/>
              </a:lnSpc>
            </a:pPr>
            <a:r>
              <a:rPr lang="cs-CZ" sz="2000" dirty="0"/>
              <a:t>V každé věci se </a:t>
            </a:r>
            <a:r>
              <a:rPr lang="cs-CZ" sz="2000" b="1" dirty="0"/>
              <a:t>zakládá a vede spis </a:t>
            </a:r>
            <a:r>
              <a:rPr lang="cs-CZ" sz="2000" dirty="0"/>
              <a:t>(§ 17)</a:t>
            </a:r>
          </a:p>
          <a:p>
            <a:pPr algn="just">
              <a:lnSpc>
                <a:spcPct val="100000"/>
              </a:lnSpc>
            </a:pPr>
            <a:r>
              <a:rPr lang="cs-CZ" sz="2000" dirty="0"/>
              <a:t>O každém jednání s účastníkem se sepisuje </a:t>
            </a:r>
            <a:r>
              <a:rPr lang="cs-CZ" sz="2000" b="1" dirty="0"/>
              <a:t>protokol</a:t>
            </a:r>
            <a:r>
              <a:rPr lang="cs-CZ" sz="2000" dirty="0"/>
              <a:t> (§ 18), který je součástí spisu</a:t>
            </a:r>
          </a:p>
          <a:p>
            <a:pPr>
              <a:lnSpc>
                <a:spcPct val="100000"/>
              </a:lnSpc>
            </a:pPr>
            <a:endParaRPr lang="cs-CZ" sz="2000" dirty="0"/>
          </a:p>
        </p:txBody>
      </p:sp>
    </p:spTree>
    <p:extLst>
      <p:ext uri="{BB962C8B-B14F-4D97-AF65-F5344CB8AC3E}">
        <p14:creationId xmlns:p14="http://schemas.microsoft.com/office/powerpoint/2010/main" val="2427483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smtClean="0"/>
              <a:t>Procesní </a:t>
            </a:r>
            <a:r>
              <a:rPr lang="cs-CZ" dirty="0"/>
              <a:t>pojmy a úkony </a:t>
            </a:r>
          </a:p>
        </p:txBody>
      </p:sp>
      <p:sp>
        <p:nvSpPr>
          <p:cNvPr id="5" name="Zástupný symbol pro obsah 4"/>
          <p:cNvSpPr>
            <a:spLocks noGrp="1"/>
          </p:cNvSpPr>
          <p:nvPr>
            <p:ph idx="1"/>
          </p:nvPr>
        </p:nvSpPr>
        <p:spPr>
          <a:xfrm>
            <a:off x="540094" y="1974272"/>
            <a:ext cx="8066301" cy="3857727"/>
          </a:xfrm>
        </p:spPr>
        <p:txBody>
          <a:bodyPr/>
          <a:lstStyle/>
          <a:p>
            <a:pPr algn="just">
              <a:lnSpc>
                <a:spcPct val="100000"/>
              </a:lnSpc>
            </a:pPr>
            <a:r>
              <a:rPr lang="cs-CZ" sz="2000" b="1" dirty="0">
                <a:solidFill>
                  <a:schemeClr val="tx2"/>
                </a:solidFill>
              </a:rPr>
              <a:t>Úřední osoba </a:t>
            </a:r>
            <a:r>
              <a:rPr lang="cs-CZ" sz="2000" dirty="0"/>
              <a:t>(§ 14) – každý, kdo se podílí na výkonu pravomoci správního </a:t>
            </a:r>
            <a:r>
              <a:rPr lang="cs-CZ" sz="2000" dirty="0" smtClean="0"/>
              <a:t>orgánu; </a:t>
            </a:r>
            <a:r>
              <a:rPr lang="cs-CZ" sz="2000" b="1" dirty="0" smtClean="0"/>
              <a:t>podjatost a vyloučení, tzv. systémová podjatost</a:t>
            </a:r>
            <a:endParaRPr lang="cs-CZ" sz="2000" b="1" dirty="0"/>
          </a:p>
          <a:p>
            <a:pPr algn="just">
              <a:lnSpc>
                <a:spcPct val="100000"/>
              </a:lnSpc>
            </a:pPr>
            <a:r>
              <a:rPr lang="cs-CZ" sz="2000" b="1" dirty="0">
                <a:solidFill>
                  <a:srgbClr val="FF0000"/>
                </a:solidFill>
              </a:rPr>
              <a:t>Oprávněná</a:t>
            </a:r>
            <a:r>
              <a:rPr lang="cs-CZ" sz="2000" dirty="0"/>
              <a:t> </a:t>
            </a:r>
            <a:r>
              <a:rPr lang="cs-CZ" sz="2000" b="1" dirty="0">
                <a:solidFill>
                  <a:schemeClr val="tx2"/>
                </a:solidFill>
              </a:rPr>
              <a:t>úřední osoba </a:t>
            </a:r>
            <a:r>
              <a:rPr lang="cs-CZ" sz="2000" dirty="0"/>
              <a:t>(§ 15) – </a:t>
            </a:r>
            <a:r>
              <a:rPr lang="cs-CZ" sz="2000" b="1" dirty="0"/>
              <a:t>oprávněna</a:t>
            </a:r>
            <a:r>
              <a:rPr lang="cs-CZ" sz="2000" dirty="0"/>
              <a:t> v daném řízení jednat, podepisuje rozhodnutí, protokol, … o jejím určení je záznam ve spise (vím, kdo bude rozhodovat – námitka podjatosti)</a:t>
            </a:r>
          </a:p>
          <a:p>
            <a:pPr algn="just">
              <a:lnSpc>
                <a:spcPct val="100000"/>
              </a:lnSpc>
            </a:pPr>
            <a:r>
              <a:rPr lang="cs-CZ" sz="2000" dirty="0"/>
              <a:t>zvl. zákony stanoví požadavky (úřednická </a:t>
            </a:r>
            <a:r>
              <a:rPr lang="cs-CZ" sz="2000" dirty="0">
                <a:solidFill>
                  <a:srgbClr val="FF0000"/>
                </a:solidFill>
              </a:rPr>
              <a:t>zkouška</a:t>
            </a:r>
            <a:r>
              <a:rPr lang="cs-CZ" sz="2000" dirty="0"/>
              <a:t> („</a:t>
            </a:r>
            <a:r>
              <a:rPr lang="cs-CZ" sz="2000" b="1" dirty="0"/>
              <a:t>ZOZ</a:t>
            </a:r>
            <a:r>
              <a:rPr lang="cs-CZ" sz="2000" dirty="0"/>
              <a:t>“) podle zákona č. 312/2002 Sb. pro </a:t>
            </a:r>
            <a:r>
              <a:rPr lang="cs-CZ" sz="2000" b="1" dirty="0"/>
              <a:t>úředníky územních samosprávných celků</a:t>
            </a:r>
            <a:r>
              <a:rPr lang="cs-CZ" sz="2000" dirty="0"/>
              <a:t>, podle zákona č. 234/2014 Sb., o státní službě pro </a:t>
            </a:r>
            <a:r>
              <a:rPr lang="cs-CZ" sz="2000" b="1" dirty="0"/>
              <a:t>státní úředníky</a:t>
            </a:r>
            <a:r>
              <a:rPr lang="cs-CZ" sz="2000" dirty="0"/>
              <a:t>, nebo „</a:t>
            </a:r>
            <a:r>
              <a:rPr lang="cs-CZ" sz="2000" b="1" dirty="0"/>
              <a:t>přestupková zkouška odborné způsobilosti</a:t>
            </a:r>
            <a:r>
              <a:rPr lang="cs-CZ" sz="2000" dirty="0"/>
              <a:t>“ podle § 111 zákona č. 250/2016 Sb. o odpovědnosti za přestupky a řízení o nich)</a:t>
            </a:r>
          </a:p>
          <a:p>
            <a:pPr>
              <a:lnSpc>
                <a:spcPct val="100000"/>
              </a:lnSpc>
            </a:pPr>
            <a:endParaRPr lang="cs-CZ" sz="2000" dirty="0"/>
          </a:p>
          <a:p>
            <a:pPr>
              <a:lnSpc>
                <a:spcPct val="100000"/>
              </a:lnSpc>
            </a:pPr>
            <a:endParaRPr lang="cs-CZ" sz="2000" dirty="0"/>
          </a:p>
        </p:txBody>
      </p:sp>
    </p:spTree>
    <p:extLst>
      <p:ext uri="{BB962C8B-B14F-4D97-AF65-F5344CB8AC3E}">
        <p14:creationId xmlns:p14="http://schemas.microsoft.com/office/powerpoint/2010/main" val="1799757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smtClean="0"/>
              <a:t>Procesní </a:t>
            </a:r>
            <a:r>
              <a:rPr lang="cs-CZ" dirty="0"/>
              <a:t>pojmy a úkony </a:t>
            </a:r>
          </a:p>
        </p:txBody>
      </p:sp>
      <p:sp>
        <p:nvSpPr>
          <p:cNvPr id="5" name="Zástupný symbol pro obsah 4"/>
          <p:cNvSpPr>
            <a:spLocks noGrp="1"/>
          </p:cNvSpPr>
          <p:nvPr>
            <p:ph idx="1"/>
          </p:nvPr>
        </p:nvSpPr>
        <p:spPr>
          <a:xfrm>
            <a:off x="540094" y="1444336"/>
            <a:ext cx="8066301" cy="4387663"/>
          </a:xfrm>
        </p:spPr>
        <p:txBody>
          <a:bodyPr/>
          <a:lstStyle/>
          <a:p>
            <a:pPr marL="72000" indent="0" algn="just">
              <a:lnSpc>
                <a:spcPct val="100000"/>
              </a:lnSpc>
              <a:buNone/>
            </a:pPr>
            <a:r>
              <a:rPr lang="cs-CZ" sz="2000" b="1" dirty="0" smtClean="0"/>
              <a:t>Jednací jazyk: </a:t>
            </a:r>
          </a:p>
          <a:p>
            <a:pPr algn="just">
              <a:lnSpc>
                <a:spcPct val="100000"/>
              </a:lnSpc>
            </a:pPr>
            <a:r>
              <a:rPr lang="cs-CZ" sz="2000" b="1" dirty="0" smtClean="0"/>
              <a:t>Jedná </a:t>
            </a:r>
            <a:r>
              <a:rPr lang="cs-CZ" sz="2000" b="1" dirty="0"/>
              <a:t>se </a:t>
            </a:r>
            <a:r>
              <a:rPr lang="cs-CZ" sz="2000" dirty="0"/>
              <a:t>a písemnosti se </a:t>
            </a:r>
            <a:r>
              <a:rPr lang="cs-CZ" sz="2000" b="1" dirty="0"/>
              <a:t>vyhotovují v české jazyce</a:t>
            </a:r>
          </a:p>
          <a:p>
            <a:pPr algn="just">
              <a:lnSpc>
                <a:spcPct val="100000"/>
              </a:lnSpc>
            </a:pPr>
            <a:r>
              <a:rPr lang="cs-CZ" sz="2000" dirty="0"/>
              <a:t>Písemnosti se přijímají bez nutnosti překladu ve slovenštině</a:t>
            </a:r>
          </a:p>
          <a:p>
            <a:pPr algn="just">
              <a:lnSpc>
                <a:spcPct val="100000"/>
              </a:lnSpc>
            </a:pPr>
            <a:r>
              <a:rPr lang="cs-CZ" sz="2000" dirty="0"/>
              <a:t>Písemnosti </a:t>
            </a:r>
            <a:r>
              <a:rPr lang="cs-CZ" sz="2000" b="1" dirty="0"/>
              <a:t>v cizím jazyce musí být úředně přeloženy</a:t>
            </a:r>
            <a:r>
              <a:rPr lang="cs-CZ" sz="2000" dirty="0"/>
              <a:t> (účastníkem řízení/správním orgánem), ledaže …, NSS </a:t>
            </a:r>
            <a:r>
              <a:rPr lang="cs-CZ" sz="2000" dirty="0" err="1"/>
              <a:t>sp</a:t>
            </a:r>
            <a:r>
              <a:rPr lang="cs-CZ" sz="2000" dirty="0"/>
              <a:t>. zn. 9 As 12/2014, č. 3239/2015 Sb. NSS „</a:t>
            </a:r>
            <a:r>
              <a:rPr lang="cs-CZ" sz="2000" i="1" dirty="0"/>
              <a:t>provedení důkazu cizojazyčnou listinou, aniž by byl proveden její překlad do českého jazyka, je … přípustné, není-li o jejím obsahu v řízení sporu“</a:t>
            </a:r>
            <a:r>
              <a:rPr lang="cs-CZ" sz="2000" dirty="0"/>
              <a:t>.</a:t>
            </a:r>
          </a:p>
          <a:p>
            <a:pPr algn="just">
              <a:lnSpc>
                <a:spcPct val="100000"/>
              </a:lnSpc>
            </a:pPr>
            <a:r>
              <a:rPr lang="cs-CZ" sz="2000" b="1" dirty="0"/>
              <a:t>Právo na tlumočníka</a:t>
            </a:r>
          </a:p>
          <a:p>
            <a:pPr>
              <a:lnSpc>
                <a:spcPct val="100000"/>
              </a:lnSpc>
            </a:pPr>
            <a:endParaRPr lang="cs-CZ" sz="2000" dirty="0"/>
          </a:p>
        </p:txBody>
      </p:sp>
    </p:spTree>
    <p:extLst>
      <p:ext uri="{BB962C8B-B14F-4D97-AF65-F5344CB8AC3E}">
        <p14:creationId xmlns:p14="http://schemas.microsoft.com/office/powerpoint/2010/main" val="2055366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smtClean="0"/>
              <a:t>Procesní </a:t>
            </a:r>
            <a:r>
              <a:rPr lang="cs-CZ" dirty="0"/>
              <a:t>pojmy a úkony </a:t>
            </a:r>
          </a:p>
        </p:txBody>
      </p:sp>
      <p:sp>
        <p:nvSpPr>
          <p:cNvPr id="5" name="Zástupný symbol pro obsah 4"/>
          <p:cNvSpPr>
            <a:spLocks noGrp="1"/>
          </p:cNvSpPr>
          <p:nvPr>
            <p:ph idx="1"/>
          </p:nvPr>
        </p:nvSpPr>
        <p:spPr>
          <a:xfrm>
            <a:off x="540094" y="1995054"/>
            <a:ext cx="8066301" cy="3836945"/>
          </a:xfrm>
        </p:spPr>
        <p:txBody>
          <a:bodyPr/>
          <a:lstStyle/>
          <a:p>
            <a:pPr marL="72000" indent="0" algn="just">
              <a:lnSpc>
                <a:spcPct val="100000"/>
              </a:lnSpc>
              <a:buNone/>
            </a:pPr>
            <a:r>
              <a:rPr lang="cs-CZ" sz="2000" b="1" dirty="0"/>
              <a:t>Jednací jazyk: </a:t>
            </a:r>
          </a:p>
          <a:p>
            <a:pPr algn="just">
              <a:lnSpc>
                <a:spcPct val="100000"/>
              </a:lnSpc>
            </a:pPr>
            <a:r>
              <a:rPr lang="cs-CZ" sz="2000" b="1" dirty="0" smtClean="0"/>
              <a:t>NSS</a:t>
            </a:r>
            <a:r>
              <a:rPr lang="cs-CZ" sz="2000" b="1" dirty="0"/>
              <a:t>, </a:t>
            </a:r>
            <a:r>
              <a:rPr lang="cs-CZ" sz="2000" b="1" dirty="0" err="1"/>
              <a:t>sp</a:t>
            </a:r>
            <a:r>
              <a:rPr lang="cs-CZ" sz="2000" b="1" dirty="0"/>
              <a:t>. zn. 1 As 30/2008, č. 1746/2009 Sb. NSS</a:t>
            </a:r>
          </a:p>
          <a:p>
            <a:pPr marL="0" indent="0" algn="just">
              <a:lnSpc>
                <a:spcPct val="100000"/>
              </a:lnSpc>
              <a:buNone/>
            </a:pPr>
            <a:r>
              <a:rPr lang="cs-CZ" sz="2000" i="1" dirty="0"/>
              <a:t>„Adresáti …práv a povinností v oblasti veřejné správy jsou v převážné většině právní laici, na nichž nelze vyžadovat, aby své žádosti formulovali zcela pregnantně a pojmenovávali věci přesnými zákonnými termíny, případně dokonce citovali … přesná zákonná ustanovení. Správní orgány musejí … akceptovat užívání běžného neodborného jazyka ze strany uživatelů veřejné správy“</a:t>
            </a:r>
          </a:p>
          <a:p>
            <a:pPr>
              <a:lnSpc>
                <a:spcPct val="100000"/>
              </a:lnSpc>
            </a:pPr>
            <a:endParaRPr lang="cs-CZ" sz="2000" dirty="0"/>
          </a:p>
        </p:txBody>
      </p:sp>
    </p:spTree>
    <p:extLst>
      <p:ext uri="{BB962C8B-B14F-4D97-AF65-F5344CB8AC3E}">
        <p14:creationId xmlns:p14="http://schemas.microsoft.com/office/powerpoint/2010/main" val="2629351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smtClean="0"/>
              <a:t>Procesní </a:t>
            </a:r>
            <a:r>
              <a:rPr lang="cs-CZ" dirty="0"/>
              <a:t>pojmy a úkony </a:t>
            </a:r>
          </a:p>
        </p:txBody>
      </p:sp>
      <p:sp>
        <p:nvSpPr>
          <p:cNvPr id="5" name="Zástupný symbol pro obsah 4"/>
          <p:cNvSpPr>
            <a:spLocks noGrp="1"/>
          </p:cNvSpPr>
          <p:nvPr>
            <p:ph idx="1"/>
          </p:nvPr>
        </p:nvSpPr>
        <p:spPr/>
        <p:txBody>
          <a:bodyPr/>
          <a:lstStyle/>
          <a:p>
            <a:pPr marL="72000" indent="0" algn="just">
              <a:lnSpc>
                <a:spcPct val="100000"/>
              </a:lnSpc>
              <a:buNone/>
            </a:pPr>
            <a:r>
              <a:rPr lang="cs-CZ" sz="2000" b="1" dirty="0" smtClean="0"/>
              <a:t>Spis:</a:t>
            </a:r>
          </a:p>
          <a:p>
            <a:pPr algn="just">
              <a:lnSpc>
                <a:spcPct val="100000"/>
              </a:lnSpc>
            </a:pPr>
            <a:r>
              <a:rPr lang="cs-CZ" sz="2000" b="1" dirty="0" smtClean="0"/>
              <a:t>Zásada </a:t>
            </a:r>
            <a:r>
              <a:rPr lang="cs-CZ" sz="2000" b="1" dirty="0"/>
              <a:t>písemnosti </a:t>
            </a:r>
            <a:r>
              <a:rPr lang="cs-CZ" sz="2000" dirty="0"/>
              <a:t>v § 15</a:t>
            </a:r>
          </a:p>
          <a:p>
            <a:pPr algn="just">
              <a:lnSpc>
                <a:spcPct val="100000"/>
              </a:lnSpc>
            </a:pPr>
            <a:r>
              <a:rPr lang="cs-CZ" sz="2000" dirty="0"/>
              <a:t>Spisová značka (</a:t>
            </a:r>
            <a:r>
              <a:rPr lang="cs-CZ" sz="2000" dirty="0" err="1"/>
              <a:t>sp</a:t>
            </a:r>
            <a:r>
              <a:rPr lang="cs-CZ" sz="2000" dirty="0"/>
              <a:t>. zn.) x číslo jednací</a:t>
            </a:r>
          </a:p>
          <a:p>
            <a:pPr algn="just">
              <a:lnSpc>
                <a:spcPct val="100000"/>
              </a:lnSpc>
            </a:pPr>
            <a:r>
              <a:rPr lang="cs-CZ" sz="2000" dirty="0"/>
              <a:t>NSS, </a:t>
            </a:r>
            <a:r>
              <a:rPr lang="cs-CZ" sz="2000" dirty="0" err="1"/>
              <a:t>sp</a:t>
            </a:r>
            <a:r>
              <a:rPr lang="cs-CZ" sz="2000" dirty="0"/>
              <a:t>. zn. 1 </a:t>
            </a:r>
            <a:r>
              <a:rPr lang="cs-CZ" sz="2000" dirty="0" err="1"/>
              <a:t>Afs</a:t>
            </a:r>
            <a:r>
              <a:rPr lang="cs-CZ" sz="2000" dirty="0"/>
              <a:t> 58/2009, č. 2119/2010 Sb. NSS, „</a:t>
            </a:r>
            <a:r>
              <a:rPr lang="cs-CZ" sz="2000" i="1" dirty="0"/>
              <a:t>Správní spis tvoří </a:t>
            </a:r>
            <a:r>
              <a:rPr lang="cs-CZ" sz="2000" i="1" dirty="0">
                <a:solidFill>
                  <a:srgbClr val="FF0000"/>
                </a:solidFill>
              </a:rPr>
              <a:t>všechny dokumenty </a:t>
            </a:r>
            <a:r>
              <a:rPr lang="cs-CZ" sz="2000" i="1" dirty="0"/>
              <a:t>týkající se téže věci. … Na protokoly o výsleších svědků, byť nezákonně pořízené, se však žádná taková výjimka nevztahuje, tyto protokoly tak musí zůstat součástí spisu</a:t>
            </a:r>
            <a:r>
              <a:rPr lang="cs-CZ" sz="2000" dirty="0"/>
              <a:t>.“</a:t>
            </a:r>
          </a:p>
          <a:p>
            <a:pPr algn="just">
              <a:lnSpc>
                <a:spcPct val="100000"/>
              </a:lnSpc>
            </a:pPr>
            <a:r>
              <a:rPr lang="cs-CZ" sz="2000" dirty="0"/>
              <a:t>Příloha spisu, spisový přehled</a:t>
            </a:r>
          </a:p>
          <a:p>
            <a:pPr algn="just">
              <a:lnSpc>
                <a:spcPct val="100000"/>
              </a:lnSpc>
            </a:pPr>
            <a:r>
              <a:rPr lang="cs-CZ" sz="2000" dirty="0"/>
              <a:t>Utajované informace + mlčenlivost + kde zákon stanoví + od PČR a zpravodajských služeb – </a:t>
            </a:r>
            <a:r>
              <a:rPr lang="cs-CZ" sz="2000" b="1" dirty="0"/>
              <a:t>odděleně mimo spis</a:t>
            </a:r>
          </a:p>
          <a:p>
            <a:pPr algn="just">
              <a:lnSpc>
                <a:spcPct val="100000"/>
              </a:lnSpc>
            </a:pPr>
            <a:r>
              <a:rPr lang="cs-CZ" sz="2000" dirty="0"/>
              <a:t>Archivace spisu</a:t>
            </a:r>
          </a:p>
          <a:p>
            <a:pPr algn="just">
              <a:lnSpc>
                <a:spcPct val="100000"/>
              </a:lnSpc>
            </a:pPr>
            <a:r>
              <a:rPr lang="cs-CZ" sz="2000" b="1" dirty="0"/>
              <a:t>Nahlížení do spisu </a:t>
            </a:r>
            <a:r>
              <a:rPr lang="cs-CZ" sz="2000" dirty="0"/>
              <a:t>(§ 38)</a:t>
            </a:r>
          </a:p>
          <a:p>
            <a:pPr>
              <a:lnSpc>
                <a:spcPct val="100000"/>
              </a:lnSpc>
            </a:pPr>
            <a:endParaRPr lang="cs-CZ" sz="2000" dirty="0"/>
          </a:p>
        </p:txBody>
      </p:sp>
    </p:spTree>
    <p:extLst>
      <p:ext uri="{BB962C8B-B14F-4D97-AF65-F5344CB8AC3E}">
        <p14:creationId xmlns:p14="http://schemas.microsoft.com/office/powerpoint/2010/main" val="1354816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a:t>P</a:t>
            </a:r>
            <a:r>
              <a:rPr lang="cs-CZ" dirty="0" smtClean="0"/>
              <a:t>rocesní </a:t>
            </a:r>
            <a:r>
              <a:rPr lang="cs-CZ" dirty="0"/>
              <a:t>pojmy a úkony </a:t>
            </a:r>
          </a:p>
        </p:txBody>
      </p:sp>
      <p:sp>
        <p:nvSpPr>
          <p:cNvPr id="5" name="Zástupný symbol pro obsah 4"/>
          <p:cNvSpPr>
            <a:spLocks noGrp="1"/>
          </p:cNvSpPr>
          <p:nvPr>
            <p:ph idx="1"/>
          </p:nvPr>
        </p:nvSpPr>
        <p:spPr>
          <a:xfrm>
            <a:off x="540094" y="2223654"/>
            <a:ext cx="8066301" cy="3608345"/>
          </a:xfrm>
        </p:spPr>
        <p:txBody>
          <a:bodyPr/>
          <a:lstStyle/>
          <a:p>
            <a:pPr marL="72000" indent="0" algn="just">
              <a:lnSpc>
                <a:spcPct val="100000"/>
              </a:lnSpc>
              <a:buNone/>
            </a:pPr>
            <a:r>
              <a:rPr lang="cs-CZ" sz="2000" b="1" dirty="0" smtClean="0"/>
              <a:t>Protokol:</a:t>
            </a:r>
          </a:p>
          <a:p>
            <a:pPr algn="just">
              <a:lnSpc>
                <a:spcPct val="100000"/>
              </a:lnSpc>
            </a:pPr>
            <a:r>
              <a:rPr lang="cs-CZ" sz="2000" dirty="0" smtClean="0"/>
              <a:t>§ </a:t>
            </a:r>
            <a:r>
              <a:rPr lang="cs-CZ" sz="2000" dirty="0"/>
              <a:t>18, sepisuje se </a:t>
            </a:r>
            <a:r>
              <a:rPr lang="cs-CZ" sz="2000" b="1" dirty="0">
                <a:solidFill>
                  <a:srgbClr val="FF0000"/>
                </a:solidFill>
              </a:rPr>
              <a:t>kdykoliv</a:t>
            </a:r>
            <a:r>
              <a:rPr lang="cs-CZ" sz="2000" b="1" dirty="0"/>
              <a:t> se jedná s účastníkem</a:t>
            </a:r>
            <a:r>
              <a:rPr lang="cs-CZ" sz="2000" dirty="0"/>
              <a:t>: ústní podání, ústní jednání, …</a:t>
            </a:r>
          </a:p>
          <a:p>
            <a:pPr algn="just">
              <a:lnSpc>
                <a:spcPct val="100000"/>
              </a:lnSpc>
            </a:pPr>
            <a:r>
              <a:rPr lang="cs-CZ" sz="2000" dirty="0"/>
              <a:t>Možnost pořízení záznamu</a:t>
            </a:r>
          </a:p>
          <a:p>
            <a:pPr algn="just">
              <a:lnSpc>
                <a:spcPct val="100000"/>
              </a:lnSpc>
            </a:pPr>
            <a:r>
              <a:rPr lang="cs-CZ" sz="2000" b="1" dirty="0"/>
              <a:t>Náležitosti – </a:t>
            </a:r>
            <a:r>
              <a:rPr lang="cs-CZ" sz="2000" dirty="0"/>
              <a:t>místo, čas, předmět prováděných úkonů, označení všech přítomných, průběh úkonů, podpisy</a:t>
            </a:r>
          </a:p>
          <a:p>
            <a:pPr algn="just">
              <a:lnSpc>
                <a:spcPct val="100000"/>
              </a:lnSpc>
            </a:pPr>
            <a:r>
              <a:rPr lang="cs-CZ" sz="2000" b="1" dirty="0"/>
              <a:t>Námitky </a:t>
            </a:r>
            <a:r>
              <a:rPr lang="cs-CZ" sz="2000" dirty="0"/>
              <a:t>(kdo byl přítomen) </a:t>
            </a:r>
            <a:r>
              <a:rPr lang="cs-CZ" sz="2000" b="1" dirty="0"/>
              <a:t>a stížnost </a:t>
            </a:r>
            <a:r>
              <a:rPr lang="cs-CZ" sz="2000" dirty="0"/>
              <a:t>(koho se týká)</a:t>
            </a:r>
          </a:p>
          <a:p>
            <a:pPr algn="just">
              <a:lnSpc>
                <a:spcPct val="100000"/>
              </a:lnSpc>
            </a:pPr>
            <a:r>
              <a:rPr lang="cs-CZ" sz="2000" b="1" dirty="0"/>
              <a:t>Opravy</a:t>
            </a:r>
            <a:r>
              <a:rPr lang="cs-CZ" sz="2000" dirty="0"/>
              <a:t> zřejmých nesprávností</a:t>
            </a:r>
          </a:p>
          <a:p>
            <a:pPr>
              <a:lnSpc>
                <a:spcPct val="100000"/>
              </a:lnSpc>
            </a:pPr>
            <a:endParaRPr lang="cs-CZ" sz="2000" dirty="0"/>
          </a:p>
        </p:txBody>
      </p:sp>
    </p:spTree>
    <p:extLst>
      <p:ext uri="{BB962C8B-B14F-4D97-AF65-F5344CB8AC3E}">
        <p14:creationId xmlns:p14="http://schemas.microsoft.com/office/powerpoint/2010/main" val="781945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smtClean="0"/>
              <a:t>Procesní </a:t>
            </a:r>
            <a:r>
              <a:rPr lang="cs-CZ" dirty="0"/>
              <a:t>pojmy a úkony </a:t>
            </a:r>
            <a:endParaRPr lang="cs-CZ" b="0" dirty="0"/>
          </a:p>
        </p:txBody>
      </p:sp>
      <p:sp>
        <p:nvSpPr>
          <p:cNvPr id="5" name="Zástupný symbol pro obsah 4"/>
          <p:cNvSpPr>
            <a:spLocks noGrp="1"/>
          </p:cNvSpPr>
          <p:nvPr>
            <p:ph idx="1"/>
          </p:nvPr>
        </p:nvSpPr>
        <p:spPr>
          <a:xfrm>
            <a:off x="540094" y="1413164"/>
            <a:ext cx="8066301" cy="4418836"/>
          </a:xfrm>
        </p:spPr>
        <p:txBody>
          <a:bodyPr/>
          <a:lstStyle/>
          <a:p>
            <a:pPr marL="0" indent="0" algn="just">
              <a:lnSpc>
                <a:spcPct val="100000"/>
              </a:lnSpc>
              <a:buNone/>
            </a:pPr>
            <a:r>
              <a:rPr lang="cs-CZ" sz="2000" b="1" dirty="0" smtClean="0">
                <a:solidFill>
                  <a:srgbClr val="FF0000"/>
                </a:solidFill>
              </a:rPr>
              <a:t>Způsoby doručování:</a:t>
            </a:r>
            <a:endParaRPr lang="cs-CZ" sz="2000" b="1" dirty="0">
              <a:solidFill>
                <a:srgbClr val="FF0000"/>
              </a:solidFill>
            </a:endParaRPr>
          </a:p>
          <a:p>
            <a:pPr algn="just">
              <a:lnSpc>
                <a:spcPct val="100000"/>
              </a:lnSpc>
            </a:pPr>
            <a:r>
              <a:rPr lang="cs-CZ" sz="2000" b="1" dirty="0"/>
              <a:t>na místě </a:t>
            </a:r>
            <a:r>
              <a:rPr lang="cs-CZ" sz="2000" dirty="0"/>
              <a:t>(vůči přítomným)</a:t>
            </a:r>
          </a:p>
          <a:p>
            <a:pPr algn="just">
              <a:lnSpc>
                <a:spcPct val="100000"/>
              </a:lnSpc>
            </a:pPr>
            <a:r>
              <a:rPr lang="cs-CZ" sz="2000" dirty="0"/>
              <a:t>do </a:t>
            </a:r>
            <a:r>
              <a:rPr lang="cs-CZ" sz="2000" b="1" dirty="0"/>
              <a:t>datové schránky </a:t>
            </a:r>
            <a:r>
              <a:rPr lang="cs-CZ" sz="2000" dirty="0"/>
              <a:t>nebo jinak elektronicky (e-mail)</a:t>
            </a:r>
          </a:p>
          <a:p>
            <a:pPr algn="just">
              <a:lnSpc>
                <a:spcPct val="100000"/>
              </a:lnSpc>
            </a:pPr>
            <a:r>
              <a:rPr lang="cs-CZ" sz="2000" b="1" dirty="0"/>
              <a:t>písemné</a:t>
            </a:r>
            <a:r>
              <a:rPr lang="cs-CZ" sz="2000" dirty="0"/>
              <a:t> („</a:t>
            </a:r>
            <a:r>
              <a:rPr lang="cs-CZ" sz="2000" dirty="0" smtClean="0"/>
              <a:t>poštou“)</a:t>
            </a:r>
            <a:endParaRPr lang="cs-CZ" sz="2000" dirty="0"/>
          </a:p>
          <a:p>
            <a:pPr algn="just">
              <a:lnSpc>
                <a:spcPct val="100000"/>
              </a:lnSpc>
            </a:pPr>
            <a:r>
              <a:rPr lang="cs-CZ" sz="2000" b="1" dirty="0"/>
              <a:t>hybridní</a:t>
            </a:r>
          </a:p>
          <a:p>
            <a:pPr marL="0" indent="0" algn="just">
              <a:lnSpc>
                <a:spcPct val="100000"/>
              </a:lnSpc>
              <a:buNone/>
            </a:pPr>
            <a:r>
              <a:rPr lang="cs-CZ" altLang="cs-CZ" sz="1600" dirty="0" smtClean="0"/>
              <a:t>NSS </a:t>
            </a:r>
            <a:r>
              <a:rPr lang="cs-CZ" altLang="cs-CZ" sz="1600" dirty="0"/>
              <a:t>(2 </a:t>
            </a:r>
            <a:r>
              <a:rPr lang="cs-CZ" altLang="cs-CZ" sz="1600" dirty="0" err="1"/>
              <a:t>Afs</a:t>
            </a:r>
            <a:r>
              <a:rPr lang="cs-CZ" altLang="cs-CZ" sz="1600" dirty="0"/>
              <a:t> 202/2004, 1115/2007 Sb. NSS) „</a:t>
            </a:r>
            <a:r>
              <a:rPr lang="cs-CZ" altLang="cs-CZ" sz="1600" i="1" dirty="0"/>
              <a:t>orgány aplikující právo … musí při své činnosti postupovat tak, aby interpretační a aplikační právní problémy řešily s maximální mírou racionality. … Jakkoliv totiž je institut doručování v právním řádu značně významný, operuje i s některými abstraktními termíny (např. tzv. fikce doručení) a má celou řadu konkrétních právních dopadů, nelze zároveň přehlížet fakt, že svojí podstatou </a:t>
            </a:r>
            <a:r>
              <a:rPr lang="cs-CZ" altLang="cs-CZ" sz="1600" i="1" dirty="0">
                <a:solidFill>
                  <a:srgbClr val="FF0000"/>
                </a:solidFill>
              </a:rPr>
              <a:t>se jedná o komunikační prostředek</a:t>
            </a:r>
            <a:r>
              <a:rPr lang="cs-CZ" altLang="cs-CZ" sz="1600" i="1" dirty="0"/>
              <a:t>, kdy doručení slouží k seznámení účastníků konkrétního řízení s určitými úkony, provedenými (v daném případě) vrchnostenským orgánem. Jestliže tedy na straně jedné je nutno </a:t>
            </a:r>
            <a:r>
              <a:rPr lang="cs-CZ" altLang="cs-CZ" sz="1600" i="1" dirty="0">
                <a:solidFill>
                  <a:srgbClr val="FF0000"/>
                </a:solidFill>
              </a:rPr>
              <a:t>trvat na tom, aby bylo řádně doručováno</a:t>
            </a:r>
            <a:r>
              <a:rPr lang="cs-CZ" altLang="cs-CZ" sz="1600" i="1" dirty="0"/>
              <a:t>, neboť v opačném případě účastníci řízení mohou být výrazně dotčeni na svých právech (včetně přístupu k soudu), na straně druhé </a:t>
            </a:r>
            <a:r>
              <a:rPr lang="cs-CZ" altLang="cs-CZ" sz="1600" i="1" dirty="0">
                <a:solidFill>
                  <a:srgbClr val="FF0000"/>
                </a:solidFill>
              </a:rPr>
              <a:t>nelze přijmout formalistický přístup těchto účastníků, dosahující svojí intenzitou až procesních obstrukcí, jehož důsledkem je faktické znemožňování efektivní činnosti orgánů ochrany práva</a:t>
            </a:r>
            <a:r>
              <a:rPr lang="cs-CZ" altLang="cs-CZ" sz="1600" dirty="0"/>
              <a:t>.“</a:t>
            </a:r>
          </a:p>
          <a:p>
            <a:pPr marL="0" indent="0">
              <a:lnSpc>
                <a:spcPct val="100000"/>
              </a:lnSpc>
              <a:buNone/>
            </a:pPr>
            <a:endParaRPr lang="cs-CZ" sz="2000" b="1" dirty="0"/>
          </a:p>
          <a:p>
            <a:pPr marL="72000" indent="0">
              <a:lnSpc>
                <a:spcPct val="100000"/>
              </a:lnSpc>
              <a:buNone/>
            </a:pPr>
            <a:endParaRPr lang="cs-CZ" sz="2000" dirty="0"/>
          </a:p>
        </p:txBody>
      </p:sp>
    </p:spTree>
    <p:extLst>
      <p:ext uri="{BB962C8B-B14F-4D97-AF65-F5344CB8AC3E}">
        <p14:creationId xmlns:p14="http://schemas.microsoft.com/office/powerpoint/2010/main" val="15542456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smtClean="0"/>
              <a:t>Procesní </a:t>
            </a:r>
            <a:r>
              <a:rPr lang="cs-CZ" dirty="0"/>
              <a:t>pojmy a úkony </a:t>
            </a:r>
          </a:p>
        </p:txBody>
      </p:sp>
      <p:sp>
        <p:nvSpPr>
          <p:cNvPr id="5" name="Zástupný symbol pro obsah 4"/>
          <p:cNvSpPr>
            <a:spLocks noGrp="1"/>
          </p:cNvSpPr>
          <p:nvPr>
            <p:ph idx="1"/>
          </p:nvPr>
        </p:nvSpPr>
        <p:spPr/>
        <p:txBody>
          <a:bodyPr/>
          <a:lstStyle/>
          <a:p>
            <a:pPr marL="72000" lvl="0" indent="0" algn="just">
              <a:lnSpc>
                <a:spcPct val="90000"/>
              </a:lnSpc>
              <a:buClrTx/>
              <a:buNone/>
            </a:pPr>
            <a:r>
              <a:rPr lang="cs-CZ" altLang="cs-CZ" sz="2000" b="1" dirty="0" smtClean="0">
                <a:solidFill>
                  <a:srgbClr val="FF0000"/>
                </a:solidFill>
              </a:rPr>
              <a:t>Doručování:</a:t>
            </a:r>
          </a:p>
          <a:p>
            <a:pPr lvl="0" algn="just">
              <a:lnSpc>
                <a:spcPct val="90000"/>
              </a:lnSpc>
              <a:buClrTx/>
              <a:buFont typeface="Arial" charset="0"/>
              <a:buAutoNum type="arabicPeriod"/>
            </a:pPr>
            <a:r>
              <a:rPr lang="cs-CZ" altLang="cs-CZ" sz="2000" b="1" dirty="0" smtClean="0">
                <a:solidFill>
                  <a:srgbClr val="FF0000"/>
                </a:solidFill>
              </a:rPr>
              <a:t>Vyzvedne</a:t>
            </a:r>
            <a:r>
              <a:rPr lang="cs-CZ" altLang="cs-CZ" sz="2000" dirty="0" smtClean="0">
                <a:solidFill>
                  <a:srgbClr val="000000"/>
                </a:solidFill>
              </a:rPr>
              <a:t> </a:t>
            </a:r>
            <a:r>
              <a:rPr lang="cs-CZ" altLang="cs-CZ" sz="2000" dirty="0">
                <a:solidFill>
                  <a:srgbClr val="000000"/>
                </a:solidFill>
              </a:rPr>
              <a:t>při pokusu o </a:t>
            </a:r>
            <a:r>
              <a:rPr lang="cs-CZ" altLang="cs-CZ" sz="2000" dirty="0" smtClean="0">
                <a:solidFill>
                  <a:srgbClr val="000000"/>
                </a:solidFill>
              </a:rPr>
              <a:t>doručení/přihlásí se do DS</a:t>
            </a:r>
            <a:endParaRPr lang="cs-CZ" altLang="cs-CZ" sz="2000" dirty="0">
              <a:solidFill>
                <a:srgbClr val="000000"/>
              </a:solidFill>
            </a:endParaRPr>
          </a:p>
          <a:p>
            <a:pPr lvl="0" algn="just">
              <a:lnSpc>
                <a:spcPct val="90000"/>
              </a:lnSpc>
              <a:buClrTx/>
              <a:buFont typeface="Arial" charset="0"/>
              <a:buAutoNum type="arabicPeriod"/>
            </a:pPr>
            <a:r>
              <a:rPr lang="cs-CZ" altLang="cs-CZ" sz="2000" b="1" dirty="0" smtClean="0">
                <a:solidFill>
                  <a:srgbClr val="FF0000"/>
                </a:solidFill>
              </a:rPr>
              <a:t>Nezastižen/nepřihlásí se do DS:</a:t>
            </a:r>
            <a:r>
              <a:rPr lang="cs-CZ" altLang="cs-CZ" sz="2000" dirty="0" smtClean="0">
                <a:solidFill>
                  <a:srgbClr val="000000"/>
                </a:solidFill>
              </a:rPr>
              <a:t> </a:t>
            </a:r>
            <a:r>
              <a:rPr lang="cs-CZ" altLang="cs-CZ" sz="2000" b="1" dirty="0">
                <a:solidFill>
                  <a:srgbClr val="000000"/>
                </a:solidFill>
              </a:rPr>
              <a:t>Uložení</a:t>
            </a:r>
            <a:r>
              <a:rPr lang="cs-CZ" altLang="cs-CZ" sz="2000" dirty="0">
                <a:solidFill>
                  <a:srgbClr val="000000"/>
                </a:solidFill>
              </a:rPr>
              <a:t> – </a:t>
            </a:r>
            <a:r>
              <a:rPr lang="cs-CZ" altLang="cs-CZ" sz="2000" b="1" dirty="0">
                <a:solidFill>
                  <a:srgbClr val="000000"/>
                </a:solidFill>
              </a:rPr>
              <a:t>lhůta 10 dnů, Výzva k vyzvednutí + </a:t>
            </a:r>
            <a:r>
              <a:rPr lang="cs-CZ" altLang="cs-CZ" sz="2000" b="1" dirty="0" smtClean="0">
                <a:solidFill>
                  <a:srgbClr val="000000"/>
                </a:solidFill>
              </a:rPr>
              <a:t>poučení/lhůta 10 dnů ode dne dodání do DS</a:t>
            </a:r>
            <a:endParaRPr lang="cs-CZ" altLang="cs-CZ" sz="2000" b="1" dirty="0">
              <a:solidFill>
                <a:srgbClr val="000000"/>
              </a:solidFill>
            </a:endParaRPr>
          </a:p>
          <a:p>
            <a:pPr lvl="0" algn="just">
              <a:lnSpc>
                <a:spcPct val="90000"/>
              </a:lnSpc>
              <a:buClrTx/>
              <a:buFont typeface="Arial" charset="0"/>
              <a:buAutoNum type="arabicPeriod" startAt="3"/>
            </a:pPr>
            <a:r>
              <a:rPr lang="cs-CZ" altLang="cs-CZ" sz="2000" b="1" dirty="0">
                <a:solidFill>
                  <a:srgbClr val="000000"/>
                </a:solidFill>
              </a:rPr>
              <a:t>Vyzvedne </a:t>
            </a:r>
            <a:r>
              <a:rPr lang="cs-CZ" altLang="cs-CZ" sz="2000" b="1" dirty="0">
                <a:solidFill>
                  <a:srgbClr val="FF0000"/>
                </a:solidFill>
              </a:rPr>
              <a:t>v průběhu úložní </a:t>
            </a:r>
            <a:r>
              <a:rPr lang="cs-CZ" altLang="cs-CZ" sz="2000" b="1" dirty="0" smtClean="0">
                <a:solidFill>
                  <a:srgbClr val="FF0000"/>
                </a:solidFill>
              </a:rPr>
              <a:t>lhůty/</a:t>
            </a:r>
            <a:r>
              <a:rPr lang="cs-CZ" altLang="cs-CZ" sz="2000" b="1" dirty="0" smtClean="0"/>
              <a:t>přihlásí se do DS</a:t>
            </a:r>
            <a:endParaRPr lang="cs-CZ" altLang="cs-CZ" sz="2000" b="1" dirty="0"/>
          </a:p>
          <a:p>
            <a:pPr lvl="0" algn="just">
              <a:lnSpc>
                <a:spcPct val="90000"/>
              </a:lnSpc>
              <a:buClrTx/>
              <a:buFont typeface="Arial" charset="0"/>
              <a:buAutoNum type="arabicPeriod" startAt="4"/>
            </a:pPr>
            <a:r>
              <a:rPr lang="cs-CZ" altLang="cs-CZ" sz="2000" b="1" dirty="0">
                <a:solidFill>
                  <a:srgbClr val="000000"/>
                </a:solidFill>
              </a:rPr>
              <a:t>Marným uplynutím 10 denní lhůty - </a:t>
            </a:r>
            <a:r>
              <a:rPr lang="cs-CZ" altLang="cs-CZ" sz="2000" b="1" dirty="0">
                <a:solidFill>
                  <a:srgbClr val="FF0000"/>
                </a:solidFill>
              </a:rPr>
              <a:t>FIKCE</a:t>
            </a:r>
          </a:p>
          <a:p>
            <a:pPr lvl="0" algn="just">
              <a:lnSpc>
                <a:spcPct val="90000"/>
              </a:lnSpc>
              <a:buClrTx/>
              <a:buFont typeface="Arial" charset="0"/>
              <a:buChar char="•"/>
            </a:pPr>
            <a:r>
              <a:rPr lang="cs-CZ" altLang="cs-CZ" sz="2000" dirty="0">
                <a:solidFill>
                  <a:srgbClr val="000000"/>
                </a:solidFill>
              </a:rPr>
              <a:t>Poté se </a:t>
            </a:r>
            <a:r>
              <a:rPr lang="cs-CZ" altLang="cs-CZ" sz="2000" b="1" dirty="0">
                <a:solidFill>
                  <a:srgbClr val="000000"/>
                </a:solidFill>
              </a:rPr>
              <a:t>vhazuje</a:t>
            </a:r>
            <a:r>
              <a:rPr lang="cs-CZ" altLang="cs-CZ" sz="2000" dirty="0">
                <a:solidFill>
                  <a:srgbClr val="000000"/>
                </a:solidFill>
              </a:rPr>
              <a:t> do domovní schránky, není-li to vyloučeno – zvýšení informovanosti </a:t>
            </a:r>
            <a:r>
              <a:rPr lang="cs-CZ" altLang="cs-CZ" sz="2000" b="1" dirty="0">
                <a:solidFill>
                  <a:srgbClr val="000000"/>
                </a:solidFill>
              </a:rPr>
              <a:t>i při fikci doručení</a:t>
            </a:r>
          </a:p>
          <a:p>
            <a:pPr lvl="0" algn="just">
              <a:lnSpc>
                <a:spcPct val="90000"/>
              </a:lnSpc>
              <a:buClrTx/>
              <a:buFont typeface="Arial" charset="0"/>
              <a:buChar char="•"/>
            </a:pPr>
            <a:r>
              <a:rPr lang="cs-CZ" altLang="cs-CZ" sz="2000" dirty="0">
                <a:solidFill>
                  <a:srgbClr val="000000"/>
                </a:solidFill>
              </a:rPr>
              <a:t>Neplatnost/ neúčinnost doručení § 24 odst. 2</a:t>
            </a:r>
          </a:p>
          <a:p>
            <a:pPr lvl="0" algn="just">
              <a:lnSpc>
                <a:spcPct val="90000"/>
              </a:lnSpc>
              <a:buClrTx/>
              <a:buFont typeface="Arial" charset="0"/>
              <a:buChar char="•"/>
            </a:pPr>
            <a:r>
              <a:rPr lang="cs-CZ" altLang="cs-CZ" sz="2000" dirty="0">
                <a:solidFill>
                  <a:srgbClr val="000000"/>
                </a:solidFill>
              </a:rPr>
              <a:t>Doručeno při zmaření pokusu o doručení (předchozí poučení)</a:t>
            </a:r>
          </a:p>
          <a:p>
            <a:pPr lvl="0" algn="just">
              <a:lnSpc>
                <a:spcPct val="90000"/>
              </a:lnSpc>
              <a:buClrTx/>
              <a:buFont typeface="Arial" charset="0"/>
              <a:buChar char="•"/>
            </a:pPr>
            <a:r>
              <a:rPr lang="cs-CZ" altLang="cs-CZ" sz="2000" dirty="0">
                <a:solidFill>
                  <a:srgbClr val="000000"/>
                </a:solidFill>
              </a:rPr>
              <a:t>Elektronické </a:t>
            </a:r>
            <a:r>
              <a:rPr lang="cs-CZ" altLang="cs-CZ" sz="2000" dirty="0" smtClean="0">
                <a:solidFill>
                  <a:srgbClr val="000000"/>
                </a:solidFill>
              </a:rPr>
              <a:t>doručování</a:t>
            </a:r>
            <a:endParaRPr lang="cs-CZ" sz="2000" dirty="0"/>
          </a:p>
          <a:p>
            <a:endParaRPr lang="cs-CZ" sz="2000" dirty="0"/>
          </a:p>
        </p:txBody>
      </p:sp>
    </p:spTree>
    <p:extLst>
      <p:ext uri="{BB962C8B-B14F-4D97-AF65-F5344CB8AC3E}">
        <p14:creationId xmlns:p14="http://schemas.microsoft.com/office/powerpoint/2010/main" val="260496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 xmlns:a16="http://schemas.microsoft.com/office/drawing/2014/main" id="{5C129195-D3D3-40D1-966B-9250C1976FF7}"/>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 xmlns:a16="http://schemas.microsoft.com/office/drawing/2014/main" id="{B317A191-2601-4877-8A85-8275EF794995}"/>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 xmlns:a16="http://schemas.microsoft.com/office/drawing/2014/main" id="{73DE4F1E-B28C-4817-A315-E311129622E8}"/>
              </a:ext>
            </a:extLst>
          </p:cNvPr>
          <p:cNvSpPr>
            <a:spLocks noGrp="1"/>
          </p:cNvSpPr>
          <p:nvPr>
            <p:ph type="title"/>
          </p:nvPr>
        </p:nvSpPr>
        <p:spPr/>
        <p:txBody>
          <a:bodyPr/>
          <a:lstStyle/>
          <a:p>
            <a:r>
              <a:rPr lang="cs-CZ" dirty="0"/>
              <a:t>Cíl přednášky</a:t>
            </a:r>
          </a:p>
        </p:txBody>
      </p:sp>
      <p:sp>
        <p:nvSpPr>
          <p:cNvPr id="5" name="Zástupný obsah 4">
            <a:extLst>
              <a:ext uri="{FF2B5EF4-FFF2-40B4-BE49-F238E27FC236}">
                <a16:creationId xmlns="" xmlns:a16="http://schemas.microsoft.com/office/drawing/2014/main" id="{DA422F3B-1383-4B93-B579-C556491D591E}"/>
              </a:ext>
            </a:extLst>
          </p:cNvPr>
          <p:cNvSpPr>
            <a:spLocks noGrp="1"/>
          </p:cNvSpPr>
          <p:nvPr>
            <p:ph idx="1"/>
          </p:nvPr>
        </p:nvSpPr>
        <p:spPr/>
        <p:txBody>
          <a:bodyPr/>
          <a:lstStyle/>
          <a:p>
            <a:pPr algn="just">
              <a:lnSpc>
                <a:spcPct val="100000"/>
              </a:lnSpc>
            </a:pPr>
            <a:r>
              <a:rPr lang="cs-CZ" sz="1800" dirty="0"/>
              <a:t>Cílem této přednášky je, </a:t>
            </a:r>
            <a:r>
              <a:rPr lang="cs-CZ" sz="1800" dirty="0" smtClean="0"/>
              <a:t>seznámit s obecnou právní úpravou klíčových </a:t>
            </a:r>
            <a:r>
              <a:rPr lang="cs-CZ" sz="1800" b="1" dirty="0" smtClean="0"/>
              <a:t>pojmů a institutů správního řízení</a:t>
            </a:r>
          </a:p>
          <a:p>
            <a:pPr algn="just">
              <a:lnSpc>
                <a:spcPct val="100000"/>
              </a:lnSpc>
            </a:pPr>
            <a:r>
              <a:rPr lang="cs-CZ" sz="1800" dirty="0" smtClean="0"/>
              <a:t>V první řadě se přednáška zaměření na </a:t>
            </a:r>
            <a:r>
              <a:rPr lang="cs-CZ" sz="1800" b="1" dirty="0" smtClean="0"/>
              <a:t>subjekty správního řízení</a:t>
            </a:r>
            <a:endParaRPr lang="cs-CZ" sz="1800" b="1" dirty="0" smtClean="0"/>
          </a:p>
          <a:p>
            <a:pPr algn="just">
              <a:lnSpc>
                <a:spcPct val="100000"/>
              </a:lnSpc>
            </a:pPr>
            <a:r>
              <a:rPr lang="cs-CZ" sz="1800" dirty="0" smtClean="0"/>
              <a:t>Následně </a:t>
            </a:r>
            <a:r>
              <a:rPr lang="cs-CZ" sz="1800" dirty="0"/>
              <a:t>je dalším cílem přednášky seznámit studenty se </a:t>
            </a:r>
            <a:r>
              <a:rPr lang="cs-CZ" sz="1800" dirty="0" smtClean="0"/>
              <a:t>možnými </a:t>
            </a:r>
            <a:r>
              <a:rPr lang="cs-CZ" sz="1800" b="1" dirty="0" smtClean="0"/>
              <a:t>postupy správních orgánů před zahájením správního řízení</a:t>
            </a:r>
            <a:endParaRPr lang="cs-CZ" sz="1800" b="1" dirty="0" smtClean="0"/>
          </a:p>
        </p:txBody>
      </p:sp>
    </p:spTree>
    <p:extLst>
      <p:ext uri="{BB962C8B-B14F-4D97-AF65-F5344CB8AC3E}">
        <p14:creationId xmlns:p14="http://schemas.microsoft.com/office/powerpoint/2010/main" val="12662510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smtClean="0"/>
              <a:t>Procesní </a:t>
            </a:r>
            <a:r>
              <a:rPr lang="cs-CZ" dirty="0"/>
              <a:t>pojmy a úkony </a:t>
            </a:r>
          </a:p>
        </p:txBody>
      </p:sp>
      <p:sp>
        <p:nvSpPr>
          <p:cNvPr id="5" name="Zástupný symbol pro obsah 4"/>
          <p:cNvSpPr>
            <a:spLocks noGrp="1"/>
          </p:cNvSpPr>
          <p:nvPr>
            <p:ph idx="1"/>
          </p:nvPr>
        </p:nvSpPr>
        <p:spPr/>
        <p:txBody>
          <a:bodyPr/>
          <a:lstStyle/>
          <a:p>
            <a:pPr marL="72000" lvl="0" indent="0" algn="just" eaLnBrk="0" hangingPunct="0">
              <a:lnSpc>
                <a:spcPct val="100000"/>
              </a:lnSpc>
              <a:buClrTx/>
              <a:buNone/>
              <a:defRPr/>
            </a:pPr>
            <a:r>
              <a:rPr lang="cs-CZ" altLang="cs-CZ" sz="2000" b="1" dirty="0" smtClean="0">
                <a:solidFill>
                  <a:srgbClr val="000000"/>
                </a:solidFill>
              </a:rPr>
              <a:t>Veřejná vyhláška:</a:t>
            </a:r>
          </a:p>
          <a:p>
            <a:pPr lvl="0" algn="just" eaLnBrk="0" hangingPunct="0">
              <a:lnSpc>
                <a:spcPct val="100000"/>
              </a:lnSpc>
              <a:buClrTx/>
              <a:buFontTx/>
              <a:buChar char="•"/>
              <a:defRPr/>
            </a:pPr>
            <a:r>
              <a:rPr lang="cs-CZ" altLang="cs-CZ" sz="2000" b="1" dirty="0" smtClean="0">
                <a:solidFill>
                  <a:srgbClr val="000000"/>
                </a:solidFill>
              </a:rPr>
              <a:t>Doručovaná </a:t>
            </a:r>
            <a:r>
              <a:rPr lang="cs-CZ" altLang="cs-CZ" sz="2000" b="1" dirty="0">
                <a:solidFill>
                  <a:srgbClr val="000000"/>
                </a:solidFill>
              </a:rPr>
              <a:t>písemnost/oznámení o možnosti převzít písemnost</a:t>
            </a:r>
          </a:p>
          <a:p>
            <a:pPr lvl="0" algn="just" eaLnBrk="0" hangingPunct="0">
              <a:lnSpc>
                <a:spcPct val="100000"/>
              </a:lnSpc>
              <a:buClrTx/>
              <a:buFontTx/>
              <a:buChar char="•"/>
              <a:defRPr/>
            </a:pPr>
            <a:r>
              <a:rPr lang="cs-CZ" altLang="cs-CZ" sz="2000" dirty="0">
                <a:solidFill>
                  <a:srgbClr val="000000"/>
                </a:solidFill>
              </a:rPr>
              <a:t>Vyvěsí na ÚD (§ 26) -  i na elektronické ÚD, vyznačit den vyvěšení</a:t>
            </a:r>
          </a:p>
          <a:p>
            <a:pPr lvl="0" algn="just" eaLnBrk="0" hangingPunct="0">
              <a:lnSpc>
                <a:spcPct val="100000"/>
              </a:lnSpc>
              <a:buClrTx/>
              <a:buFontTx/>
              <a:buChar char="•"/>
              <a:defRPr/>
            </a:pPr>
            <a:r>
              <a:rPr lang="cs-CZ" altLang="cs-CZ" sz="2000" dirty="0">
                <a:solidFill>
                  <a:srgbClr val="000000"/>
                </a:solidFill>
              </a:rPr>
              <a:t>Považuje se za doručenou (fikce) </a:t>
            </a:r>
            <a:r>
              <a:rPr lang="cs-CZ" altLang="cs-CZ" sz="2000" b="1" dirty="0">
                <a:solidFill>
                  <a:srgbClr val="FF0000"/>
                </a:solidFill>
              </a:rPr>
              <a:t>15. dnem po vyvěšení </a:t>
            </a:r>
            <a:r>
              <a:rPr lang="cs-CZ" altLang="cs-CZ" sz="2000" dirty="0">
                <a:solidFill>
                  <a:srgbClr val="000000"/>
                </a:solidFill>
              </a:rPr>
              <a:t>(muselo být zveřejněno též způsobem umožňujícím dálkový přístup) (tj. </a:t>
            </a:r>
            <a:r>
              <a:rPr lang="cs-CZ" altLang="cs-CZ" sz="2000" b="1" dirty="0">
                <a:solidFill>
                  <a:srgbClr val="000000"/>
                </a:solidFill>
              </a:rPr>
              <a:t>den vyvěšení + 15 dní</a:t>
            </a:r>
            <a:r>
              <a:rPr lang="cs-CZ" altLang="cs-CZ" sz="2000" dirty="0">
                <a:solidFill>
                  <a:srgbClr val="000000"/>
                </a:solidFill>
              </a:rPr>
              <a:t>).</a:t>
            </a:r>
          </a:p>
          <a:p>
            <a:pPr lvl="0" algn="just" eaLnBrk="0" hangingPunct="0">
              <a:lnSpc>
                <a:spcPct val="100000"/>
              </a:lnSpc>
              <a:buClrTx/>
              <a:buFontTx/>
              <a:buChar char="•"/>
              <a:defRPr/>
            </a:pPr>
            <a:r>
              <a:rPr lang="cs-CZ" altLang="cs-CZ" sz="2000" dirty="0">
                <a:solidFill>
                  <a:srgbClr val="000000"/>
                </a:solidFill>
              </a:rPr>
              <a:t>Musí být vyvěšeno </a:t>
            </a:r>
            <a:r>
              <a:rPr lang="cs-CZ" altLang="cs-CZ" sz="2000" b="1" dirty="0">
                <a:solidFill>
                  <a:srgbClr val="000000"/>
                </a:solidFill>
              </a:rPr>
              <a:t>po celou dobu</a:t>
            </a:r>
          </a:p>
          <a:p>
            <a:pPr lvl="0" algn="just" eaLnBrk="0" hangingPunct="0">
              <a:lnSpc>
                <a:spcPct val="100000"/>
              </a:lnSpc>
              <a:buClrTx/>
              <a:buFontTx/>
              <a:buChar char="•"/>
              <a:defRPr/>
            </a:pPr>
            <a:r>
              <a:rPr lang="cs-CZ" altLang="cs-CZ" sz="2000" b="1" dirty="0">
                <a:solidFill>
                  <a:srgbClr val="000000"/>
                </a:solidFill>
              </a:rPr>
              <a:t>NSS </a:t>
            </a:r>
            <a:r>
              <a:rPr lang="cs-CZ" altLang="cs-CZ" sz="2000" b="1" dirty="0" err="1">
                <a:solidFill>
                  <a:srgbClr val="000000"/>
                </a:solidFill>
              </a:rPr>
              <a:t>sp</a:t>
            </a:r>
            <a:r>
              <a:rPr lang="cs-CZ" altLang="cs-CZ" sz="2000" b="1" dirty="0">
                <a:solidFill>
                  <a:srgbClr val="000000"/>
                </a:solidFill>
              </a:rPr>
              <a:t>. zn. 2 </a:t>
            </a:r>
            <a:r>
              <a:rPr lang="cs-CZ" altLang="cs-CZ" sz="2000" b="1" dirty="0" err="1">
                <a:solidFill>
                  <a:srgbClr val="000000"/>
                </a:solidFill>
              </a:rPr>
              <a:t>Ao</a:t>
            </a:r>
            <a:r>
              <a:rPr lang="cs-CZ" altLang="cs-CZ" sz="2000" b="1" dirty="0">
                <a:solidFill>
                  <a:srgbClr val="000000"/>
                </a:solidFill>
              </a:rPr>
              <a:t> 2/2007, č. 1462/2008 Sb. NSS</a:t>
            </a:r>
            <a:r>
              <a:rPr lang="cs-CZ" altLang="cs-CZ" sz="2000" dirty="0">
                <a:solidFill>
                  <a:srgbClr val="000000"/>
                </a:solidFill>
              </a:rPr>
              <a:t> „</a:t>
            </a:r>
            <a:r>
              <a:rPr lang="cs-CZ" altLang="cs-CZ" sz="2000" i="1" dirty="0">
                <a:solidFill>
                  <a:srgbClr val="000000"/>
                </a:solidFill>
              </a:rPr>
              <a:t>Pokud však bylo vyvěšeno na úřední desce obecního úřadu </a:t>
            </a:r>
            <a:r>
              <a:rPr lang="cs-CZ" altLang="cs-CZ" sz="2000" i="1" dirty="0">
                <a:solidFill>
                  <a:srgbClr val="FF0000"/>
                </a:solidFill>
              </a:rPr>
              <a:t>včetně dne vyvěšení a dne, kdy bylo sňato</a:t>
            </a:r>
            <a:r>
              <a:rPr lang="cs-CZ" altLang="cs-CZ" sz="2000" i="1" dirty="0">
                <a:solidFill>
                  <a:srgbClr val="000000"/>
                </a:solidFill>
              </a:rPr>
              <a:t>, předepsaných </a:t>
            </a:r>
            <a:r>
              <a:rPr lang="cs-CZ" altLang="cs-CZ" sz="2000" b="1" i="1" dirty="0">
                <a:solidFill>
                  <a:srgbClr val="FF0000"/>
                </a:solidFill>
              </a:rPr>
              <a:t>15 dnů, jedná se o vyvěšení řádné</a:t>
            </a:r>
            <a:r>
              <a:rPr lang="cs-CZ" altLang="cs-CZ" sz="2000" i="1" dirty="0">
                <a:solidFill>
                  <a:srgbClr val="000000"/>
                </a:solidFill>
              </a:rPr>
              <a:t>. Smyslem a účelem této publikace je totiž jednak poskytnutí informace, že vůbec takový akt byl vydán a že bude mít právní účinky, jednak možnost veřejnosti seznámit se s jeho obsahem</a:t>
            </a:r>
            <a:r>
              <a:rPr lang="cs-CZ" altLang="cs-CZ" sz="2000" dirty="0">
                <a:solidFill>
                  <a:srgbClr val="000000"/>
                </a:solidFill>
              </a:rPr>
              <a:t>.“</a:t>
            </a:r>
          </a:p>
          <a:p>
            <a:pPr>
              <a:lnSpc>
                <a:spcPct val="100000"/>
              </a:lnSpc>
            </a:pPr>
            <a:endParaRPr lang="cs-CZ" sz="2000" dirty="0"/>
          </a:p>
          <a:p>
            <a:pPr>
              <a:lnSpc>
                <a:spcPct val="100000"/>
              </a:lnSpc>
            </a:pPr>
            <a:endParaRPr lang="cs-CZ" sz="2000" dirty="0"/>
          </a:p>
        </p:txBody>
      </p:sp>
    </p:spTree>
    <p:extLst>
      <p:ext uri="{BB962C8B-B14F-4D97-AF65-F5344CB8AC3E}">
        <p14:creationId xmlns:p14="http://schemas.microsoft.com/office/powerpoint/2010/main" val="2800105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smtClean="0"/>
              <a:t>Procesní </a:t>
            </a:r>
            <a:r>
              <a:rPr lang="cs-CZ" dirty="0"/>
              <a:t>pojmy a úkony </a:t>
            </a:r>
          </a:p>
        </p:txBody>
      </p:sp>
      <p:sp>
        <p:nvSpPr>
          <p:cNvPr id="5" name="Zástupný symbol pro obsah 4"/>
          <p:cNvSpPr>
            <a:spLocks noGrp="1"/>
          </p:cNvSpPr>
          <p:nvPr>
            <p:ph idx="1"/>
          </p:nvPr>
        </p:nvSpPr>
        <p:spPr/>
        <p:txBody>
          <a:bodyPr/>
          <a:lstStyle/>
          <a:p>
            <a:pPr marL="72000" lvl="0" indent="0" algn="just" eaLnBrk="0" hangingPunct="0">
              <a:lnSpc>
                <a:spcPct val="100000"/>
              </a:lnSpc>
              <a:buClrTx/>
              <a:buNone/>
            </a:pPr>
            <a:r>
              <a:rPr lang="cs-CZ" altLang="cs-CZ" sz="2000" b="1" dirty="0" smtClean="0">
                <a:solidFill>
                  <a:srgbClr val="000000"/>
                </a:solidFill>
              </a:rPr>
              <a:t>Úřední deska:</a:t>
            </a:r>
          </a:p>
          <a:p>
            <a:pPr lvl="0" algn="just" eaLnBrk="0" hangingPunct="0">
              <a:lnSpc>
                <a:spcPct val="100000"/>
              </a:lnSpc>
              <a:buClrTx/>
              <a:buFontTx/>
              <a:buChar char="•"/>
            </a:pPr>
            <a:r>
              <a:rPr lang="cs-CZ" altLang="cs-CZ" sz="2000" b="1" dirty="0" smtClean="0">
                <a:solidFill>
                  <a:srgbClr val="000000"/>
                </a:solidFill>
              </a:rPr>
              <a:t>§ </a:t>
            </a:r>
            <a:r>
              <a:rPr lang="cs-CZ" altLang="cs-CZ" sz="2000" b="1" dirty="0">
                <a:solidFill>
                  <a:srgbClr val="000000"/>
                </a:solidFill>
              </a:rPr>
              <a:t>26 </a:t>
            </a:r>
            <a:r>
              <a:rPr lang="cs-CZ" altLang="cs-CZ" sz="2000" b="1" dirty="0" err="1">
                <a:solidFill>
                  <a:srgbClr val="000000"/>
                </a:solidFill>
              </a:rPr>
              <a:t>SpŘ</a:t>
            </a:r>
            <a:endParaRPr lang="cs-CZ" altLang="cs-CZ" sz="2000" b="1" dirty="0">
              <a:solidFill>
                <a:srgbClr val="000000"/>
              </a:solidFill>
            </a:endParaRPr>
          </a:p>
          <a:p>
            <a:pPr lvl="0" algn="just" eaLnBrk="0" hangingPunct="0">
              <a:lnSpc>
                <a:spcPct val="100000"/>
              </a:lnSpc>
              <a:buClrTx/>
              <a:buFontTx/>
              <a:buChar char="•"/>
            </a:pPr>
            <a:r>
              <a:rPr lang="cs-CZ" altLang="cs-CZ" sz="2000" dirty="0">
                <a:solidFill>
                  <a:srgbClr val="000000"/>
                </a:solidFill>
              </a:rPr>
              <a:t>1 </a:t>
            </a:r>
            <a:r>
              <a:rPr lang="cs-CZ" altLang="cs-CZ" sz="2000" b="1" dirty="0">
                <a:solidFill>
                  <a:srgbClr val="000000"/>
                </a:solidFill>
              </a:rPr>
              <a:t>ÚD</a:t>
            </a:r>
            <a:r>
              <a:rPr lang="cs-CZ" altLang="cs-CZ" sz="2000" dirty="0">
                <a:solidFill>
                  <a:srgbClr val="000000"/>
                </a:solidFill>
              </a:rPr>
              <a:t> pro 1 správní orgán, výjimky v odst. 2</a:t>
            </a:r>
          </a:p>
          <a:p>
            <a:pPr lvl="0" algn="just" eaLnBrk="0" hangingPunct="0">
              <a:lnSpc>
                <a:spcPct val="100000"/>
              </a:lnSpc>
              <a:buClrTx/>
              <a:buFontTx/>
              <a:buAutoNum type="arabicPeriod"/>
            </a:pPr>
            <a:r>
              <a:rPr lang="cs-CZ" altLang="cs-CZ" sz="2000" b="1" dirty="0">
                <a:solidFill>
                  <a:srgbClr val="FF0000"/>
                </a:solidFill>
              </a:rPr>
              <a:t>Nepřetržitě veřejně přístupná </a:t>
            </a:r>
            <a:r>
              <a:rPr lang="cs-CZ" altLang="cs-CZ" sz="2000" dirty="0">
                <a:solidFill>
                  <a:srgbClr val="000000"/>
                </a:solidFill>
              </a:rPr>
              <a:t>(o svátcích i v noci)</a:t>
            </a:r>
            <a:endParaRPr lang="cs-CZ" altLang="cs-CZ" sz="2000" b="1" dirty="0">
              <a:solidFill>
                <a:srgbClr val="000000"/>
              </a:solidFill>
            </a:endParaRPr>
          </a:p>
          <a:p>
            <a:pPr lvl="0" algn="just" eaLnBrk="0" hangingPunct="0">
              <a:lnSpc>
                <a:spcPct val="100000"/>
              </a:lnSpc>
              <a:buClrTx/>
              <a:buFontTx/>
              <a:buAutoNum type="arabicPeriod"/>
            </a:pPr>
            <a:r>
              <a:rPr lang="cs-CZ" altLang="cs-CZ" sz="2000" dirty="0">
                <a:solidFill>
                  <a:srgbClr val="000000"/>
                </a:solidFill>
              </a:rPr>
              <a:t>Obsah zveřejněn „</a:t>
            </a:r>
            <a:r>
              <a:rPr lang="cs-CZ" altLang="cs-CZ" sz="2000" i="1" dirty="0">
                <a:solidFill>
                  <a:srgbClr val="000000"/>
                </a:solidFill>
              </a:rPr>
              <a:t>způsobem umožňující dálkový přístup</a:t>
            </a:r>
            <a:r>
              <a:rPr lang="cs-CZ" altLang="cs-CZ" sz="2000" dirty="0">
                <a:solidFill>
                  <a:srgbClr val="000000"/>
                </a:solidFill>
              </a:rPr>
              <a:t>“ </a:t>
            </a:r>
            <a:r>
              <a:rPr lang="cs-CZ" altLang="cs-CZ" sz="2000" dirty="0">
                <a:solidFill>
                  <a:srgbClr val="FF0000"/>
                </a:solidFill>
              </a:rPr>
              <a:t>= internet</a:t>
            </a:r>
          </a:p>
          <a:p>
            <a:pPr lvl="0" algn="just" eaLnBrk="0" hangingPunct="0">
              <a:lnSpc>
                <a:spcPct val="100000"/>
              </a:lnSpc>
              <a:buClrTx/>
              <a:buFontTx/>
              <a:buChar char="•"/>
            </a:pPr>
            <a:r>
              <a:rPr lang="cs-CZ" altLang="cs-CZ" sz="2000" dirty="0" smtClean="0">
                <a:solidFill>
                  <a:srgbClr val="000000"/>
                </a:solidFill>
              </a:rPr>
              <a:t>Zmocnění </a:t>
            </a:r>
            <a:r>
              <a:rPr lang="cs-CZ" altLang="cs-CZ" sz="2000" dirty="0">
                <a:solidFill>
                  <a:srgbClr val="000000"/>
                </a:solidFill>
              </a:rPr>
              <a:t>k </a:t>
            </a:r>
            <a:r>
              <a:rPr lang="cs-CZ" altLang="cs-CZ" sz="2000" b="1" dirty="0">
                <a:solidFill>
                  <a:srgbClr val="000000"/>
                </a:solidFill>
              </a:rPr>
              <a:t>uzavření</a:t>
            </a:r>
            <a:r>
              <a:rPr lang="cs-CZ" altLang="cs-CZ" sz="2000" dirty="0">
                <a:solidFill>
                  <a:srgbClr val="000000"/>
                </a:solidFill>
              </a:rPr>
              <a:t> </a:t>
            </a:r>
            <a:r>
              <a:rPr lang="cs-CZ" altLang="cs-CZ" sz="2000" dirty="0">
                <a:solidFill>
                  <a:srgbClr val="FF0000"/>
                </a:solidFill>
              </a:rPr>
              <a:t>VŘPS </a:t>
            </a:r>
            <a:r>
              <a:rPr lang="cs-CZ" altLang="cs-CZ" sz="2000" dirty="0">
                <a:solidFill>
                  <a:srgbClr val="000000"/>
                </a:solidFill>
              </a:rPr>
              <a:t>– pro její elektronickou podobu, s obcí s RP v jejím obvodu</a:t>
            </a:r>
          </a:p>
          <a:p>
            <a:pPr lvl="0" algn="just" eaLnBrk="0" hangingPunct="0">
              <a:lnSpc>
                <a:spcPct val="100000"/>
              </a:lnSpc>
              <a:buClrTx/>
              <a:buFontTx/>
              <a:buChar char="•"/>
            </a:pPr>
            <a:r>
              <a:rPr lang="cs-CZ" altLang="cs-CZ" sz="2000" dirty="0">
                <a:solidFill>
                  <a:srgbClr val="000000"/>
                </a:solidFill>
              </a:rPr>
              <a:t>Místo k vyvěšování, komunikační nástroj, fikce známosti obsahu</a:t>
            </a:r>
          </a:p>
          <a:p>
            <a:pPr lvl="0" algn="just" eaLnBrk="0" hangingPunct="0">
              <a:lnSpc>
                <a:spcPct val="100000"/>
              </a:lnSpc>
              <a:buClrTx/>
              <a:buFontTx/>
              <a:buChar char="•"/>
            </a:pPr>
            <a:r>
              <a:rPr lang="cs-CZ" altLang="cs-CZ" sz="2000" b="1" dirty="0">
                <a:solidFill>
                  <a:srgbClr val="FF0000"/>
                </a:solidFill>
              </a:rPr>
              <a:t>Veřejná vyhláška </a:t>
            </a:r>
            <a:r>
              <a:rPr lang="cs-CZ" altLang="cs-CZ" sz="2000" dirty="0">
                <a:solidFill>
                  <a:srgbClr val="000000"/>
                </a:solidFill>
              </a:rPr>
              <a:t>na ÚD (§ 25/2)</a:t>
            </a:r>
          </a:p>
          <a:p>
            <a:pPr lvl="0" algn="just" eaLnBrk="0" hangingPunct="0">
              <a:lnSpc>
                <a:spcPct val="100000"/>
              </a:lnSpc>
              <a:buClrTx/>
              <a:buFontTx/>
              <a:buChar char="•"/>
            </a:pPr>
            <a:r>
              <a:rPr lang="cs-CZ" altLang="cs-CZ" sz="2000" b="1" dirty="0">
                <a:solidFill>
                  <a:srgbClr val="000000"/>
                </a:solidFill>
              </a:rPr>
              <a:t>ÚD je komunikační platforma – </a:t>
            </a:r>
            <a:r>
              <a:rPr lang="cs-CZ" altLang="cs-CZ" sz="2000" b="1" dirty="0">
                <a:solidFill>
                  <a:srgbClr val="FF0000"/>
                </a:solidFill>
              </a:rPr>
              <a:t>nejen pro listiny podle </a:t>
            </a:r>
            <a:r>
              <a:rPr lang="cs-CZ" altLang="cs-CZ" sz="2000" b="1" dirty="0" err="1">
                <a:solidFill>
                  <a:srgbClr val="FF0000"/>
                </a:solidFill>
              </a:rPr>
              <a:t>SpŘ</a:t>
            </a:r>
            <a:r>
              <a:rPr lang="cs-CZ" altLang="cs-CZ" sz="2000" b="1" dirty="0">
                <a:solidFill>
                  <a:srgbClr val="FF0000"/>
                </a:solidFill>
              </a:rPr>
              <a:t> </a:t>
            </a:r>
            <a:r>
              <a:rPr lang="cs-CZ" altLang="cs-CZ" sz="2000" dirty="0">
                <a:solidFill>
                  <a:srgbClr val="000000"/>
                </a:solidFill>
              </a:rPr>
              <a:t>(</a:t>
            </a:r>
            <a:r>
              <a:rPr lang="cs-CZ" altLang="cs-CZ" sz="2000" b="1" dirty="0">
                <a:solidFill>
                  <a:srgbClr val="000000"/>
                </a:solidFill>
              </a:rPr>
              <a:t>opatření obecné povahy</a:t>
            </a:r>
            <a:r>
              <a:rPr lang="cs-CZ" altLang="cs-CZ" sz="2000" dirty="0">
                <a:solidFill>
                  <a:srgbClr val="000000"/>
                </a:solidFill>
              </a:rPr>
              <a:t>, NSS </a:t>
            </a:r>
            <a:r>
              <a:rPr lang="cs-CZ" altLang="cs-CZ" sz="2000" dirty="0" err="1">
                <a:solidFill>
                  <a:srgbClr val="000000"/>
                </a:solidFill>
              </a:rPr>
              <a:t>sp</a:t>
            </a:r>
            <a:r>
              <a:rPr lang="cs-CZ" altLang="cs-CZ" sz="2000" dirty="0">
                <a:solidFill>
                  <a:srgbClr val="000000"/>
                </a:solidFill>
              </a:rPr>
              <a:t>. zn. 8 </a:t>
            </a:r>
            <a:r>
              <a:rPr lang="cs-CZ" altLang="cs-CZ" sz="2000" dirty="0" err="1">
                <a:solidFill>
                  <a:srgbClr val="000000"/>
                </a:solidFill>
              </a:rPr>
              <a:t>Ao</a:t>
            </a:r>
            <a:r>
              <a:rPr lang="cs-CZ" altLang="cs-CZ" sz="2000" dirty="0">
                <a:solidFill>
                  <a:srgbClr val="000000"/>
                </a:solidFill>
              </a:rPr>
              <a:t> 1/2008), ale mnohem širší, např. </a:t>
            </a:r>
            <a:r>
              <a:rPr lang="cs-CZ" altLang="cs-CZ" sz="2000" b="1" dirty="0">
                <a:solidFill>
                  <a:srgbClr val="000000"/>
                </a:solidFill>
              </a:rPr>
              <a:t>obecní právní předpisy </a:t>
            </a:r>
            <a:r>
              <a:rPr lang="cs-CZ" altLang="cs-CZ" sz="2000" dirty="0">
                <a:solidFill>
                  <a:srgbClr val="000000"/>
                </a:solidFill>
              </a:rPr>
              <a:t>na ÚD (zákon č. 128/2000 Sb.), </a:t>
            </a:r>
            <a:r>
              <a:rPr lang="cs-CZ" altLang="cs-CZ" sz="2000" b="1" dirty="0">
                <a:solidFill>
                  <a:srgbClr val="000000"/>
                </a:solidFill>
              </a:rPr>
              <a:t>záměry majetkových dispozic</a:t>
            </a:r>
            <a:r>
              <a:rPr lang="cs-CZ" altLang="cs-CZ" sz="2000" dirty="0">
                <a:solidFill>
                  <a:srgbClr val="000000"/>
                </a:solidFill>
              </a:rPr>
              <a:t>, program </a:t>
            </a:r>
            <a:r>
              <a:rPr lang="cs-CZ" altLang="cs-CZ" sz="2000" b="1" dirty="0">
                <a:solidFill>
                  <a:srgbClr val="000000"/>
                </a:solidFill>
              </a:rPr>
              <a:t>zasedání zastupitelstva</a:t>
            </a:r>
            <a:r>
              <a:rPr lang="cs-CZ" altLang="cs-CZ" sz="2000" dirty="0">
                <a:solidFill>
                  <a:srgbClr val="000000"/>
                </a:solidFill>
              </a:rPr>
              <a:t>…</a:t>
            </a:r>
          </a:p>
          <a:p>
            <a:pPr>
              <a:lnSpc>
                <a:spcPct val="100000"/>
              </a:lnSpc>
            </a:pPr>
            <a:endParaRPr lang="cs-CZ" sz="2000" dirty="0"/>
          </a:p>
          <a:p>
            <a:pPr>
              <a:lnSpc>
                <a:spcPct val="100000"/>
              </a:lnSpc>
            </a:pPr>
            <a:endParaRPr lang="cs-CZ" sz="2000" dirty="0"/>
          </a:p>
        </p:txBody>
      </p:sp>
    </p:spTree>
    <p:extLst>
      <p:ext uri="{BB962C8B-B14F-4D97-AF65-F5344CB8AC3E}">
        <p14:creationId xmlns:p14="http://schemas.microsoft.com/office/powerpoint/2010/main" val="4013768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22</a:t>
            </a:fld>
            <a:endParaRPr lang="cs-CZ" altLang="cs-CZ"/>
          </a:p>
        </p:txBody>
      </p:sp>
      <p:sp>
        <p:nvSpPr>
          <p:cNvPr id="96258" name="Rectangle 2"/>
          <p:cNvSpPr>
            <a:spLocks noGrp="1" noChangeArrowheads="1"/>
          </p:cNvSpPr>
          <p:nvPr>
            <p:ph type="title"/>
          </p:nvPr>
        </p:nvSpPr>
        <p:spPr>
          <a:xfrm>
            <a:off x="467358" y="345927"/>
            <a:ext cx="8066301" cy="451576"/>
          </a:xfrm>
        </p:spPr>
        <p:txBody>
          <a:bodyPr/>
          <a:lstStyle/>
          <a:p>
            <a:r>
              <a:rPr lang="cs-CZ" dirty="0" smtClean="0"/>
              <a:t>Procesní </a:t>
            </a:r>
            <a:r>
              <a:rPr lang="cs-CZ" dirty="0"/>
              <a:t>pojmy a úkony </a:t>
            </a:r>
            <a:endParaRPr lang="cs-CZ" altLang="cs-CZ" dirty="0"/>
          </a:p>
        </p:txBody>
      </p:sp>
      <p:sp>
        <p:nvSpPr>
          <p:cNvPr id="96259" name="Rectangle 3"/>
          <p:cNvSpPr>
            <a:spLocks noGrp="1" noChangeArrowheads="1"/>
          </p:cNvSpPr>
          <p:nvPr>
            <p:ph type="body" idx="1"/>
          </p:nvPr>
        </p:nvSpPr>
        <p:spPr>
          <a:xfrm>
            <a:off x="540094" y="1007918"/>
            <a:ext cx="8066301" cy="4824082"/>
          </a:xfrm>
        </p:spPr>
        <p:txBody>
          <a:bodyPr/>
          <a:lstStyle/>
          <a:p>
            <a:pPr marL="72000" lvl="0" indent="0" algn="just" eaLnBrk="0" hangingPunct="0">
              <a:lnSpc>
                <a:spcPct val="100000"/>
              </a:lnSpc>
              <a:buClrTx/>
              <a:buNone/>
            </a:pPr>
            <a:r>
              <a:rPr lang="cs-CZ" altLang="cs-CZ" sz="2000" b="1" dirty="0" smtClean="0">
                <a:solidFill>
                  <a:srgbClr val="000000"/>
                </a:solidFill>
              </a:rPr>
              <a:t>Podání:</a:t>
            </a:r>
          </a:p>
          <a:p>
            <a:pPr lvl="0" algn="just" eaLnBrk="0" hangingPunct="0">
              <a:lnSpc>
                <a:spcPct val="100000"/>
              </a:lnSpc>
              <a:buClrTx/>
              <a:buFontTx/>
              <a:buChar char="•"/>
            </a:pPr>
            <a:r>
              <a:rPr lang="cs-CZ" altLang="cs-CZ" sz="2000" dirty="0" smtClean="0">
                <a:solidFill>
                  <a:srgbClr val="000000"/>
                </a:solidFill>
              </a:rPr>
              <a:t>Dopis/listina </a:t>
            </a:r>
            <a:r>
              <a:rPr lang="cs-CZ" altLang="cs-CZ" sz="2000" dirty="0">
                <a:solidFill>
                  <a:srgbClr val="000000"/>
                </a:solidFill>
              </a:rPr>
              <a:t>vůči SO – </a:t>
            </a:r>
            <a:r>
              <a:rPr lang="cs-CZ" altLang="cs-CZ" sz="2000" b="1" dirty="0">
                <a:solidFill>
                  <a:srgbClr val="FF0000"/>
                </a:solidFill>
              </a:rPr>
              <a:t>podání</a:t>
            </a:r>
            <a:r>
              <a:rPr lang="cs-CZ" altLang="cs-CZ" sz="2000" dirty="0">
                <a:solidFill>
                  <a:srgbClr val="000000"/>
                </a:solidFill>
              </a:rPr>
              <a:t>, kvalifikované podání (žádost, odvolání, …), čl. 18/1 LZPS – právo obracet se na orgány veřejné moci</a:t>
            </a:r>
          </a:p>
          <a:p>
            <a:pPr lvl="0" algn="just" eaLnBrk="0" hangingPunct="0">
              <a:lnSpc>
                <a:spcPct val="100000"/>
              </a:lnSpc>
              <a:buClrTx/>
              <a:buFontTx/>
              <a:buChar char="•"/>
            </a:pPr>
            <a:r>
              <a:rPr lang="cs-CZ" altLang="cs-CZ" sz="2000" b="1" dirty="0">
                <a:solidFill>
                  <a:srgbClr val="FF0000"/>
                </a:solidFill>
              </a:rPr>
              <a:t>§ 37 </a:t>
            </a:r>
            <a:r>
              <a:rPr lang="cs-CZ" altLang="cs-CZ" sz="2000" b="1" dirty="0" err="1">
                <a:solidFill>
                  <a:srgbClr val="FF0000"/>
                </a:solidFill>
              </a:rPr>
              <a:t>SpŘ</a:t>
            </a:r>
            <a:r>
              <a:rPr lang="cs-CZ" altLang="cs-CZ" sz="2000" b="1" dirty="0">
                <a:solidFill>
                  <a:srgbClr val="FF0000"/>
                </a:solidFill>
              </a:rPr>
              <a:t> </a:t>
            </a:r>
            <a:r>
              <a:rPr lang="cs-CZ" altLang="cs-CZ" sz="2000" dirty="0">
                <a:solidFill>
                  <a:srgbClr val="000000"/>
                </a:solidFill>
              </a:rPr>
              <a:t>– odst. 2 obsahové náležitosti, </a:t>
            </a:r>
            <a:r>
              <a:rPr lang="cs-CZ" altLang="cs-CZ" sz="2000" b="1" dirty="0">
                <a:solidFill>
                  <a:srgbClr val="000000"/>
                </a:solidFill>
              </a:rPr>
              <a:t>odst. 4 formy (způsoby) </a:t>
            </a:r>
            <a:r>
              <a:rPr lang="cs-CZ" altLang="cs-CZ" sz="2000" b="1" dirty="0" smtClean="0">
                <a:solidFill>
                  <a:srgbClr val="000000"/>
                </a:solidFill>
              </a:rPr>
              <a:t>podání</a:t>
            </a:r>
          </a:p>
          <a:p>
            <a:pPr lvl="0" algn="just" eaLnBrk="0" hangingPunct="0">
              <a:lnSpc>
                <a:spcPct val="100000"/>
              </a:lnSpc>
              <a:buClrTx/>
              <a:buFontTx/>
              <a:buChar char="•"/>
            </a:pPr>
            <a:r>
              <a:rPr lang="cs-CZ" altLang="cs-CZ" sz="2000" b="1" dirty="0" smtClean="0">
                <a:solidFill>
                  <a:srgbClr val="000000"/>
                </a:solidFill>
              </a:rPr>
              <a:t>u věcně a místně příslušného </a:t>
            </a:r>
            <a:r>
              <a:rPr lang="cs-CZ" altLang="cs-CZ" sz="2000" dirty="0" smtClean="0">
                <a:solidFill>
                  <a:srgbClr val="000000"/>
                </a:solidFill>
              </a:rPr>
              <a:t>SO (jinak </a:t>
            </a:r>
            <a:r>
              <a:rPr lang="cs-CZ" altLang="cs-CZ" sz="2000" b="1" dirty="0" smtClean="0">
                <a:solidFill>
                  <a:srgbClr val="000000"/>
                </a:solidFill>
              </a:rPr>
              <a:t>postoupení </a:t>
            </a:r>
            <a:r>
              <a:rPr lang="cs-CZ" altLang="cs-CZ" sz="2000" dirty="0" smtClean="0">
                <a:solidFill>
                  <a:srgbClr val="000000"/>
                </a:solidFill>
              </a:rPr>
              <a:t>podle § 12)</a:t>
            </a:r>
          </a:p>
          <a:p>
            <a:pPr lvl="0" algn="just" eaLnBrk="0" hangingPunct="0">
              <a:lnSpc>
                <a:spcPct val="100000"/>
              </a:lnSpc>
              <a:buClrTx/>
              <a:buFontTx/>
              <a:buChar char="•"/>
            </a:pPr>
            <a:r>
              <a:rPr lang="cs-CZ" altLang="cs-CZ" sz="2000" b="1" dirty="0" smtClean="0">
                <a:solidFill>
                  <a:srgbClr val="000000"/>
                </a:solidFill>
              </a:rPr>
              <a:t>Učiněno dnem, kdy došlo </a:t>
            </a:r>
            <a:r>
              <a:rPr lang="cs-CZ" altLang="cs-CZ" sz="2000" dirty="0" smtClean="0">
                <a:solidFill>
                  <a:srgbClr val="000000"/>
                </a:solidFill>
              </a:rPr>
              <a:t>(„zahájeno řízení“) x postačí učinit podání poslední den lhůty – procesní povaha (řízení zahájeno „posléze“)</a:t>
            </a:r>
            <a:endParaRPr lang="cs-CZ" altLang="cs-CZ" sz="2000" dirty="0">
              <a:solidFill>
                <a:srgbClr val="000000"/>
              </a:solidFill>
            </a:endParaRPr>
          </a:p>
          <a:p>
            <a:pPr lvl="0" algn="just" eaLnBrk="0" hangingPunct="0">
              <a:lnSpc>
                <a:spcPct val="100000"/>
              </a:lnSpc>
              <a:buClrTx/>
              <a:buFontTx/>
              <a:buAutoNum type="arabicPeriod"/>
            </a:pPr>
            <a:r>
              <a:rPr lang="cs-CZ" altLang="cs-CZ" sz="2000" b="1" dirty="0">
                <a:solidFill>
                  <a:srgbClr val="000000"/>
                </a:solidFill>
              </a:rPr>
              <a:t>Písemně</a:t>
            </a:r>
            <a:r>
              <a:rPr lang="cs-CZ" altLang="cs-CZ" sz="2000" dirty="0">
                <a:solidFill>
                  <a:srgbClr val="000000"/>
                </a:solidFill>
              </a:rPr>
              <a:t> (osobně * poštou)</a:t>
            </a:r>
          </a:p>
          <a:p>
            <a:pPr lvl="0" algn="just" eaLnBrk="0" hangingPunct="0">
              <a:lnSpc>
                <a:spcPct val="100000"/>
              </a:lnSpc>
              <a:buClrTx/>
              <a:buFontTx/>
              <a:buAutoNum type="arabicPeriod"/>
            </a:pPr>
            <a:r>
              <a:rPr lang="cs-CZ" altLang="cs-CZ" sz="2000" b="1" dirty="0">
                <a:solidFill>
                  <a:srgbClr val="000000"/>
                </a:solidFill>
              </a:rPr>
              <a:t>Ústně do protokolu </a:t>
            </a:r>
            <a:r>
              <a:rPr lang="cs-CZ" altLang="cs-CZ" sz="2000" dirty="0">
                <a:solidFill>
                  <a:srgbClr val="000000"/>
                </a:solidFill>
              </a:rPr>
              <a:t>(osobně)</a:t>
            </a:r>
          </a:p>
          <a:p>
            <a:pPr lvl="0" algn="just" eaLnBrk="0" hangingPunct="0">
              <a:lnSpc>
                <a:spcPct val="100000"/>
              </a:lnSpc>
              <a:buClrTx/>
              <a:buFontTx/>
              <a:buAutoNum type="arabicPeriod"/>
            </a:pPr>
            <a:r>
              <a:rPr lang="cs-CZ" altLang="cs-CZ" sz="2000" b="1" dirty="0">
                <a:solidFill>
                  <a:srgbClr val="000000"/>
                </a:solidFill>
              </a:rPr>
              <a:t>Elektronicky </a:t>
            </a:r>
            <a:r>
              <a:rPr lang="cs-CZ" altLang="cs-CZ" sz="2000" dirty="0" smtClean="0">
                <a:solidFill>
                  <a:srgbClr val="000000"/>
                </a:solidFill>
              </a:rPr>
              <a:t>(DS, mailem s el. podpisem, webová aplikace, …)</a:t>
            </a:r>
            <a:endParaRPr lang="cs-CZ" altLang="cs-CZ" sz="2000" dirty="0">
              <a:solidFill>
                <a:srgbClr val="000000"/>
              </a:solidFill>
            </a:endParaRPr>
          </a:p>
          <a:p>
            <a:pPr lvl="0" algn="just" eaLnBrk="0" hangingPunct="0">
              <a:lnSpc>
                <a:spcPct val="100000"/>
              </a:lnSpc>
              <a:buClrTx/>
              <a:buFontTx/>
              <a:buAutoNum type="arabicPeriod"/>
            </a:pPr>
            <a:r>
              <a:rPr lang="cs-CZ" altLang="cs-CZ" sz="2000" b="1" dirty="0">
                <a:solidFill>
                  <a:srgbClr val="000000"/>
                </a:solidFill>
              </a:rPr>
              <a:t>jinak</a:t>
            </a:r>
            <a:r>
              <a:rPr lang="cs-CZ" altLang="cs-CZ" sz="2000" dirty="0">
                <a:solidFill>
                  <a:srgbClr val="000000"/>
                </a:solidFill>
              </a:rPr>
              <a:t> (mailem, faxem), bude-li ovšem do </a:t>
            </a:r>
            <a:r>
              <a:rPr lang="cs-CZ" altLang="cs-CZ" sz="2000" b="1" dirty="0">
                <a:solidFill>
                  <a:srgbClr val="000000"/>
                </a:solidFill>
              </a:rPr>
              <a:t>5 dnů potvrzeno</a:t>
            </a:r>
            <a:r>
              <a:rPr lang="cs-CZ" altLang="cs-CZ" sz="2000" dirty="0">
                <a:solidFill>
                  <a:srgbClr val="000000"/>
                </a:solidFill>
              </a:rPr>
              <a:t> výše uvedenou (privilegovanou formou) – </a:t>
            </a:r>
            <a:r>
              <a:rPr lang="cs-CZ" altLang="cs-CZ" sz="1400" b="1" dirty="0" smtClean="0">
                <a:solidFill>
                  <a:srgbClr val="000000"/>
                </a:solidFill>
              </a:rPr>
              <a:t>NSS </a:t>
            </a:r>
            <a:r>
              <a:rPr lang="cs-CZ" altLang="cs-CZ" sz="1400" b="1" dirty="0" err="1">
                <a:solidFill>
                  <a:srgbClr val="000000"/>
                </a:solidFill>
              </a:rPr>
              <a:t>sp</a:t>
            </a:r>
            <a:r>
              <a:rPr lang="cs-CZ" altLang="cs-CZ" sz="1400" b="1" dirty="0">
                <a:solidFill>
                  <a:srgbClr val="000000"/>
                </a:solidFill>
              </a:rPr>
              <a:t>. zn. 9 As 90/2008, č. 2041/2010 Sb. NSS </a:t>
            </a:r>
            <a:r>
              <a:rPr lang="cs-CZ" altLang="cs-CZ" sz="1400" dirty="0">
                <a:solidFill>
                  <a:srgbClr val="000000"/>
                </a:solidFill>
              </a:rPr>
              <a:t>„</a:t>
            </a:r>
            <a:r>
              <a:rPr lang="cs-CZ" altLang="cs-CZ" sz="1400" i="1" dirty="0">
                <a:solidFill>
                  <a:srgbClr val="000000"/>
                </a:solidFill>
              </a:rPr>
              <a:t>Podání učiněné prostřednictvím veřejné datové sítě – internetu – </a:t>
            </a:r>
            <a:r>
              <a:rPr lang="cs-CZ" altLang="cs-CZ" sz="1400" i="1" dirty="0">
                <a:solidFill>
                  <a:srgbClr val="FF0000"/>
                </a:solidFill>
              </a:rPr>
              <a:t>bez zaručeného elektronického podpisu</a:t>
            </a:r>
            <a:r>
              <a:rPr lang="cs-CZ" altLang="cs-CZ" sz="1400" i="1" dirty="0">
                <a:solidFill>
                  <a:srgbClr val="000000"/>
                </a:solidFill>
              </a:rPr>
              <a:t> … je úkonem způsobilým vyvolat právní účinky jen za podmínky </a:t>
            </a:r>
            <a:r>
              <a:rPr lang="cs-CZ" altLang="cs-CZ" sz="1400" i="1" dirty="0">
                <a:solidFill>
                  <a:srgbClr val="FF0000"/>
                </a:solidFill>
              </a:rPr>
              <a:t>jeho následného doplnění </a:t>
            </a:r>
            <a:r>
              <a:rPr lang="cs-CZ" altLang="cs-CZ" sz="1400" i="1" dirty="0">
                <a:solidFill>
                  <a:srgbClr val="000000"/>
                </a:solidFill>
              </a:rPr>
              <a:t>(do 5 dnů) některou z kvalifikovaných forem podání, tj. písemně, ústně do protokolu nebo elektronicky se zaručeným elektronickým podpisem, </a:t>
            </a:r>
            <a:r>
              <a:rPr lang="cs-CZ" altLang="cs-CZ" sz="1400" b="1" i="1" dirty="0">
                <a:solidFill>
                  <a:srgbClr val="FF0000"/>
                </a:solidFill>
              </a:rPr>
              <a:t>aniž by přitom bylo nutné k takovému doplnění podatele vyzývat</a:t>
            </a:r>
            <a:r>
              <a:rPr lang="cs-CZ" altLang="cs-CZ" sz="1400" b="1" dirty="0">
                <a:solidFill>
                  <a:srgbClr val="FF0000"/>
                </a:solidFill>
              </a:rPr>
              <a:t>.</a:t>
            </a:r>
            <a:r>
              <a:rPr lang="cs-CZ" altLang="cs-CZ" sz="1400" dirty="0">
                <a:solidFill>
                  <a:srgbClr val="000000"/>
                </a:solidFill>
              </a:rPr>
              <a:t>“ </a:t>
            </a:r>
            <a:r>
              <a:rPr lang="cs-CZ" altLang="cs-CZ" sz="1400" dirty="0" smtClean="0">
                <a:solidFill>
                  <a:srgbClr val="000000"/>
                </a:solidFill>
              </a:rPr>
              <a:t> </a:t>
            </a:r>
            <a:endParaRPr lang="cs-CZ" altLang="cs-CZ" sz="1400" dirty="0">
              <a:solidFill>
                <a:srgbClr val="000000"/>
              </a:solidFill>
            </a:endParaRPr>
          </a:p>
          <a:p>
            <a:pPr>
              <a:lnSpc>
                <a:spcPct val="100000"/>
              </a:lnSpc>
            </a:pPr>
            <a:endParaRPr lang="cs-CZ" altLang="cs-CZ" sz="2000" dirty="0"/>
          </a:p>
        </p:txBody>
      </p:sp>
    </p:spTree>
    <p:extLst>
      <p:ext uri="{BB962C8B-B14F-4D97-AF65-F5344CB8AC3E}">
        <p14:creationId xmlns:p14="http://schemas.microsoft.com/office/powerpoint/2010/main" val="16213821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smtClean="0"/>
              <a:t>Procesní </a:t>
            </a:r>
            <a:r>
              <a:rPr lang="cs-CZ" dirty="0"/>
              <a:t>pojmy a úkony </a:t>
            </a:r>
          </a:p>
        </p:txBody>
      </p:sp>
      <p:sp>
        <p:nvSpPr>
          <p:cNvPr id="5" name="Zástupný symbol pro obsah 4"/>
          <p:cNvSpPr>
            <a:spLocks noGrp="1"/>
          </p:cNvSpPr>
          <p:nvPr>
            <p:ph idx="1"/>
          </p:nvPr>
        </p:nvSpPr>
        <p:spPr/>
        <p:txBody>
          <a:bodyPr/>
          <a:lstStyle/>
          <a:p>
            <a:pPr lvl="0" algn="just" eaLnBrk="0" hangingPunct="0">
              <a:lnSpc>
                <a:spcPct val="100000"/>
              </a:lnSpc>
              <a:buClrTx/>
              <a:buFont typeface="Arial" charset="0"/>
              <a:buAutoNum type="arabicPeriod" startAt="5"/>
            </a:pPr>
            <a:r>
              <a:rPr lang="cs-CZ" altLang="cs-CZ" sz="2000" b="1" dirty="0">
                <a:solidFill>
                  <a:srgbClr val="000000"/>
                </a:solidFill>
              </a:rPr>
              <a:t>Podání lze také učinit prostřednictvím CZECH – point (kontaktní místo veřejné správy)</a:t>
            </a:r>
          </a:p>
          <a:p>
            <a:pPr lvl="0" algn="just" eaLnBrk="0" hangingPunct="0">
              <a:lnSpc>
                <a:spcPct val="100000"/>
              </a:lnSpc>
              <a:buClrTx/>
              <a:buFont typeface="Arial" charset="0"/>
              <a:buAutoNum type="arabicPeriod" startAt="5"/>
            </a:pPr>
            <a:r>
              <a:rPr lang="cs-CZ" altLang="cs-CZ" sz="2000" b="1" dirty="0">
                <a:solidFill>
                  <a:srgbClr val="000000"/>
                </a:solidFill>
              </a:rPr>
              <a:t>Podání lze rovněž učinit prostřednictvím DATOVÉ ZPRÁVY adresované do DATOVÉ SCHRÁNKY SPRÁVNÍHO ORGÁNU (SO musí mít DS)</a:t>
            </a:r>
          </a:p>
          <a:p>
            <a:pPr lvl="0" algn="just" eaLnBrk="0" hangingPunct="0">
              <a:lnSpc>
                <a:spcPct val="100000"/>
              </a:lnSpc>
              <a:buClrTx/>
              <a:buFont typeface="Arial" charset="0"/>
              <a:buChar char="•"/>
            </a:pPr>
            <a:r>
              <a:rPr lang="cs-CZ" altLang="cs-CZ" sz="2000" dirty="0">
                <a:solidFill>
                  <a:srgbClr val="000000"/>
                </a:solidFill>
              </a:rPr>
              <a:t>§ 18/2 zákona č. 300/2008 Sb. – jako by byl učiněn </a:t>
            </a:r>
            <a:r>
              <a:rPr lang="cs-CZ" altLang="cs-CZ" sz="2000" b="1" dirty="0">
                <a:solidFill>
                  <a:srgbClr val="000000"/>
                </a:solidFill>
              </a:rPr>
              <a:t>písemně </a:t>
            </a:r>
          </a:p>
          <a:p>
            <a:pPr lvl="0" algn="just" eaLnBrk="0" hangingPunct="0">
              <a:lnSpc>
                <a:spcPct val="100000"/>
              </a:lnSpc>
              <a:buClrTx/>
              <a:buFont typeface="Arial" charset="0"/>
              <a:buChar char="•"/>
            </a:pPr>
            <a:r>
              <a:rPr lang="cs-CZ" altLang="cs-CZ" sz="2000" dirty="0">
                <a:solidFill>
                  <a:srgbClr val="000000"/>
                </a:solidFill>
              </a:rPr>
              <a:t>Původně s tím zákon č. 300/2008 Sb., nepočítal. Proto neupravuje, </a:t>
            </a:r>
            <a:r>
              <a:rPr lang="cs-CZ" altLang="cs-CZ" sz="2000" b="1" dirty="0">
                <a:solidFill>
                  <a:srgbClr val="000000"/>
                </a:solidFill>
              </a:rPr>
              <a:t>kdy je doručeno</a:t>
            </a:r>
            <a:r>
              <a:rPr lang="cs-CZ" altLang="cs-CZ" sz="2000" dirty="0">
                <a:solidFill>
                  <a:srgbClr val="000000"/>
                </a:solidFill>
              </a:rPr>
              <a:t>, pokud je podání učiněno vůči správnímu orgánu</a:t>
            </a:r>
          </a:p>
          <a:p>
            <a:pPr lvl="0" algn="just" eaLnBrk="0" hangingPunct="0">
              <a:lnSpc>
                <a:spcPct val="100000"/>
              </a:lnSpc>
              <a:buClrTx/>
              <a:buFont typeface="Arial" charset="0"/>
              <a:buChar char="•"/>
            </a:pPr>
            <a:r>
              <a:rPr lang="cs-CZ" altLang="cs-CZ" sz="2000" b="1" dirty="0">
                <a:solidFill>
                  <a:srgbClr val="000000"/>
                </a:solidFill>
              </a:rPr>
              <a:t>PS MV č. 84/2009 – DNEM DODÁNÍ DO DS</a:t>
            </a:r>
          </a:p>
          <a:p>
            <a:pPr lvl="0" algn="just" eaLnBrk="0" hangingPunct="0">
              <a:lnSpc>
                <a:spcPct val="100000"/>
              </a:lnSpc>
              <a:buClrTx/>
              <a:buFont typeface="Arial" charset="0"/>
              <a:buChar char="•"/>
            </a:pPr>
            <a:r>
              <a:rPr lang="cs-CZ" altLang="cs-CZ" sz="2000" b="1" dirty="0">
                <a:solidFill>
                  <a:srgbClr val="000000"/>
                </a:solidFill>
              </a:rPr>
              <a:t>NSS </a:t>
            </a:r>
            <a:r>
              <a:rPr lang="cs-CZ" altLang="cs-CZ" sz="2000" b="1" dirty="0" err="1">
                <a:solidFill>
                  <a:srgbClr val="000000"/>
                </a:solidFill>
              </a:rPr>
              <a:t>sp</a:t>
            </a:r>
            <a:r>
              <a:rPr lang="cs-CZ" altLang="cs-CZ" sz="2000" b="1" dirty="0">
                <a:solidFill>
                  <a:srgbClr val="000000"/>
                </a:solidFill>
              </a:rPr>
              <a:t>. zn. 9 </a:t>
            </a:r>
            <a:r>
              <a:rPr lang="cs-CZ" altLang="cs-CZ" sz="2000" b="1" dirty="0" err="1">
                <a:solidFill>
                  <a:srgbClr val="000000"/>
                </a:solidFill>
              </a:rPr>
              <a:t>Afs</a:t>
            </a:r>
            <a:r>
              <a:rPr lang="cs-CZ" altLang="cs-CZ" sz="2000" b="1" dirty="0">
                <a:solidFill>
                  <a:srgbClr val="000000"/>
                </a:solidFill>
              </a:rPr>
              <a:t> 28/2010</a:t>
            </a:r>
            <a:r>
              <a:rPr lang="cs-CZ" altLang="cs-CZ" sz="2000" dirty="0">
                <a:solidFill>
                  <a:srgbClr val="000000"/>
                </a:solidFill>
              </a:rPr>
              <a:t>, č. 2131/2010 Sb. NSS „</a:t>
            </a:r>
            <a:r>
              <a:rPr lang="cs-CZ" altLang="cs-CZ" sz="2000" i="1" dirty="0">
                <a:solidFill>
                  <a:srgbClr val="000000"/>
                </a:solidFill>
              </a:rPr>
              <a:t>Podání prostřednictvím datové schránky vůči orgánu veřejné moci (§ 18 zákona č. 300/2008 Sb., o elektronických úkonech a autorizované konverzi dokumentů) je učiněno okamžikem </a:t>
            </a:r>
            <a:r>
              <a:rPr lang="cs-CZ" altLang="cs-CZ" sz="2000" b="1" i="1" dirty="0">
                <a:solidFill>
                  <a:srgbClr val="FF0000"/>
                </a:solidFill>
              </a:rPr>
              <a:t>dodání datové zprávy do schránky orgánu veřejné moci</a:t>
            </a:r>
            <a:r>
              <a:rPr lang="cs-CZ" altLang="cs-CZ" sz="2000" dirty="0">
                <a:solidFill>
                  <a:srgbClr val="000000"/>
                </a:solidFill>
              </a:rPr>
              <a:t>.“.</a:t>
            </a:r>
          </a:p>
          <a:p>
            <a:pPr>
              <a:lnSpc>
                <a:spcPct val="100000"/>
              </a:lnSpc>
            </a:pPr>
            <a:endParaRPr lang="cs-CZ" sz="2000" dirty="0"/>
          </a:p>
        </p:txBody>
      </p:sp>
    </p:spTree>
    <p:extLst>
      <p:ext uri="{BB962C8B-B14F-4D97-AF65-F5344CB8AC3E}">
        <p14:creationId xmlns:p14="http://schemas.microsoft.com/office/powerpoint/2010/main" val="17370942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smtClean="0"/>
              <a:t>Procesní </a:t>
            </a:r>
            <a:r>
              <a:rPr lang="cs-CZ" dirty="0"/>
              <a:t>pojmy a úkony </a:t>
            </a:r>
          </a:p>
        </p:txBody>
      </p:sp>
      <p:sp>
        <p:nvSpPr>
          <p:cNvPr id="5" name="Zástupný symbol pro obsah 4"/>
          <p:cNvSpPr>
            <a:spLocks noGrp="1"/>
          </p:cNvSpPr>
          <p:nvPr>
            <p:ph idx="1"/>
          </p:nvPr>
        </p:nvSpPr>
        <p:spPr/>
        <p:txBody>
          <a:bodyPr/>
          <a:lstStyle/>
          <a:p>
            <a:pPr marL="72000" lvl="0" indent="0" algn="just">
              <a:lnSpc>
                <a:spcPct val="100000"/>
              </a:lnSpc>
              <a:buClrTx/>
              <a:buNone/>
              <a:defRPr/>
            </a:pPr>
            <a:r>
              <a:rPr lang="cs-CZ" altLang="cs-CZ" sz="2000" b="1" dirty="0" smtClean="0">
                <a:solidFill>
                  <a:srgbClr val="000000"/>
                </a:solidFill>
              </a:rPr>
              <a:t>Nahlížení do spisu:</a:t>
            </a:r>
          </a:p>
          <a:p>
            <a:pPr lvl="0" algn="just">
              <a:lnSpc>
                <a:spcPct val="100000"/>
              </a:lnSpc>
              <a:buClrTx/>
              <a:defRPr/>
            </a:pPr>
            <a:r>
              <a:rPr lang="cs-CZ" altLang="cs-CZ" sz="2000" b="1" dirty="0" smtClean="0">
                <a:solidFill>
                  <a:srgbClr val="000000"/>
                </a:solidFill>
              </a:rPr>
              <a:t>Spis </a:t>
            </a:r>
            <a:r>
              <a:rPr lang="cs-CZ" altLang="cs-CZ" sz="2000" b="1" dirty="0">
                <a:solidFill>
                  <a:srgbClr val="000000"/>
                </a:solidFill>
              </a:rPr>
              <a:t>§ 17 – vše co se vztahuje k řízení, pořádek ve spise, spisový přehled, písemnosti v českém jazyce</a:t>
            </a:r>
          </a:p>
          <a:p>
            <a:pPr lvl="0" algn="just">
              <a:lnSpc>
                <a:spcPct val="100000"/>
              </a:lnSpc>
              <a:buClrTx/>
              <a:buFontTx/>
              <a:buChar char="•"/>
              <a:defRPr/>
            </a:pPr>
            <a:r>
              <a:rPr lang="cs-CZ" altLang="cs-CZ" sz="2000" dirty="0">
                <a:solidFill>
                  <a:srgbClr val="000000"/>
                </a:solidFill>
              </a:rPr>
              <a:t>Nahlížení do spisu: vztah k zákonu </a:t>
            </a:r>
            <a:r>
              <a:rPr lang="cs-CZ" altLang="cs-CZ" sz="2000" b="1" dirty="0">
                <a:solidFill>
                  <a:srgbClr val="000000"/>
                </a:solidFill>
              </a:rPr>
              <a:t>č. 106/1999 Sb</a:t>
            </a:r>
            <a:r>
              <a:rPr lang="cs-CZ" altLang="cs-CZ" sz="2000" dirty="0">
                <a:solidFill>
                  <a:srgbClr val="000000"/>
                </a:solidFill>
              </a:rPr>
              <a:t>. řešen v 2 As 38/2007 – nevztahuje se na nahlížení do spisu, komplexně upraveno správním řádem, </a:t>
            </a:r>
          </a:p>
          <a:p>
            <a:pPr algn="just">
              <a:lnSpc>
                <a:spcPct val="100000"/>
              </a:lnSpc>
            </a:pPr>
            <a:r>
              <a:rPr lang="cs-CZ" sz="2000" b="1" dirty="0"/>
              <a:t>Účastníci + zástupci</a:t>
            </a:r>
          </a:p>
          <a:p>
            <a:pPr algn="just">
              <a:lnSpc>
                <a:spcPct val="100000"/>
              </a:lnSpc>
            </a:pPr>
            <a:r>
              <a:rPr lang="cs-CZ" sz="2000" b="1" dirty="0"/>
              <a:t>Účastník a podpůrce (společně)</a:t>
            </a:r>
          </a:p>
          <a:p>
            <a:pPr algn="just">
              <a:lnSpc>
                <a:spcPct val="100000"/>
              </a:lnSpc>
            </a:pPr>
            <a:r>
              <a:rPr lang="cs-CZ" sz="2000" b="1" dirty="0"/>
              <a:t>Jiné osoby: </a:t>
            </a:r>
            <a:r>
              <a:rPr lang="cs-CZ" sz="2000" dirty="0">
                <a:solidFill>
                  <a:srgbClr val="FF0000"/>
                </a:solidFill>
              </a:rPr>
              <a:t>právní zájem nebo jiný vážný důvod</a:t>
            </a:r>
          </a:p>
          <a:p>
            <a:pPr algn="just">
              <a:lnSpc>
                <a:spcPct val="100000"/>
              </a:lnSpc>
            </a:pPr>
            <a:r>
              <a:rPr lang="cs-CZ" sz="2000" b="1" dirty="0"/>
              <a:t>§ 136/4 dotčený orgán</a:t>
            </a:r>
          </a:p>
          <a:p>
            <a:pPr algn="just">
              <a:lnSpc>
                <a:spcPct val="100000"/>
              </a:lnSpc>
            </a:pPr>
            <a:r>
              <a:rPr lang="cs-CZ" sz="2000" b="1" dirty="0"/>
              <a:t>Nahlédnutí + výpisy a kopie (poplatek)</a:t>
            </a:r>
          </a:p>
          <a:p>
            <a:pPr algn="just">
              <a:lnSpc>
                <a:spcPct val="100000"/>
              </a:lnSpc>
            </a:pPr>
            <a:r>
              <a:rPr lang="cs-CZ" sz="2000" dirty="0"/>
              <a:t>V některých případech „pouze“ nahlédnutí, bez kopií</a:t>
            </a:r>
          </a:p>
          <a:p>
            <a:pPr algn="just">
              <a:lnSpc>
                <a:spcPct val="100000"/>
              </a:lnSpc>
            </a:pPr>
            <a:r>
              <a:rPr lang="cs-CZ" sz="2000" dirty="0"/>
              <a:t>V případě </a:t>
            </a:r>
            <a:r>
              <a:rPr lang="cs-CZ" sz="2000" b="1" dirty="0"/>
              <a:t>odepření </a:t>
            </a:r>
            <a:r>
              <a:rPr lang="cs-CZ" sz="2000" dirty="0"/>
              <a:t>nahlédnutí do spisu - </a:t>
            </a:r>
            <a:r>
              <a:rPr lang="cs-CZ" sz="2000" b="1" dirty="0">
                <a:solidFill>
                  <a:srgbClr val="FF0000"/>
                </a:solidFill>
              </a:rPr>
              <a:t>usnesení</a:t>
            </a:r>
          </a:p>
          <a:p>
            <a:pPr>
              <a:lnSpc>
                <a:spcPct val="100000"/>
              </a:lnSpc>
            </a:pPr>
            <a:endParaRPr lang="cs-CZ" altLang="cs-CZ" sz="2000" dirty="0"/>
          </a:p>
          <a:p>
            <a:pPr>
              <a:lnSpc>
                <a:spcPct val="100000"/>
              </a:lnSpc>
            </a:pPr>
            <a:endParaRPr lang="cs-CZ" sz="2000" dirty="0"/>
          </a:p>
        </p:txBody>
      </p:sp>
    </p:spTree>
    <p:extLst>
      <p:ext uri="{BB962C8B-B14F-4D97-AF65-F5344CB8AC3E}">
        <p14:creationId xmlns:p14="http://schemas.microsoft.com/office/powerpoint/2010/main" val="6363998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smtClean="0"/>
              <a:t>Procesní </a:t>
            </a:r>
            <a:r>
              <a:rPr lang="cs-CZ" dirty="0"/>
              <a:t>pojmy a úkony </a:t>
            </a:r>
          </a:p>
        </p:txBody>
      </p:sp>
      <p:sp>
        <p:nvSpPr>
          <p:cNvPr id="5" name="Zástupný symbol pro obsah 4"/>
          <p:cNvSpPr>
            <a:spLocks noGrp="1"/>
          </p:cNvSpPr>
          <p:nvPr>
            <p:ph idx="1"/>
          </p:nvPr>
        </p:nvSpPr>
        <p:spPr/>
        <p:txBody>
          <a:bodyPr/>
          <a:lstStyle/>
          <a:p>
            <a:pPr marL="72000" indent="0" algn="just">
              <a:lnSpc>
                <a:spcPct val="100000"/>
              </a:lnSpc>
              <a:buNone/>
            </a:pPr>
            <a:r>
              <a:rPr lang="cs-CZ" sz="2000" b="1" dirty="0" smtClean="0"/>
              <a:t>Určení lhůty k provedení úkonu:</a:t>
            </a:r>
          </a:p>
          <a:p>
            <a:pPr algn="just">
              <a:lnSpc>
                <a:spcPct val="100000"/>
              </a:lnSpc>
            </a:pPr>
            <a:r>
              <a:rPr lang="cs-CZ" sz="2000" dirty="0" smtClean="0"/>
              <a:t>Tam</a:t>
            </a:r>
            <a:r>
              <a:rPr lang="cs-CZ" sz="2000" dirty="0"/>
              <a:t>, kde lhůtu </a:t>
            </a:r>
            <a:r>
              <a:rPr lang="cs-CZ" sz="2000" b="1" dirty="0"/>
              <a:t>stanovuje správní orgán</a:t>
            </a:r>
          </a:p>
          <a:p>
            <a:pPr algn="just">
              <a:lnSpc>
                <a:spcPct val="100000"/>
              </a:lnSpc>
            </a:pPr>
            <a:r>
              <a:rPr lang="cs-CZ" sz="2000" b="1" dirty="0"/>
              <a:t>Přiměřená</a:t>
            </a:r>
          </a:p>
          <a:p>
            <a:pPr algn="just">
              <a:lnSpc>
                <a:spcPct val="100000"/>
              </a:lnSpc>
            </a:pPr>
            <a:r>
              <a:rPr lang="cs-CZ" sz="2000" dirty="0"/>
              <a:t>Lze </a:t>
            </a:r>
            <a:r>
              <a:rPr lang="cs-CZ" sz="2000" b="1" dirty="0"/>
              <a:t>prodloužit</a:t>
            </a:r>
          </a:p>
          <a:p>
            <a:pPr algn="just">
              <a:lnSpc>
                <a:spcPct val="100000"/>
              </a:lnSpc>
            </a:pPr>
            <a:r>
              <a:rPr lang="cs-CZ" sz="2000" dirty="0"/>
              <a:t>Lhůta k seznámení s podklady, …</a:t>
            </a:r>
          </a:p>
          <a:p>
            <a:pPr>
              <a:lnSpc>
                <a:spcPct val="100000"/>
              </a:lnSpc>
            </a:pPr>
            <a:endParaRPr lang="cs-CZ" sz="2000" dirty="0"/>
          </a:p>
        </p:txBody>
      </p:sp>
    </p:spTree>
    <p:extLst>
      <p:ext uri="{BB962C8B-B14F-4D97-AF65-F5344CB8AC3E}">
        <p14:creationId xmlns:p14="http://schemas.microsoft.com/office/powerpoint/2010/main" val="36541106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smtClean="0"/>
              <a:t>Procesní </a:t>
            </a:r>
            <a:r>
              <a:rPr lang="cs-CZ" dirty="0"/>
              <a:t>pojmy a úkony </a:t>
            </a:r>
          </a:p>
        </p:txBody>
      </p:sp>
      <p:sp>
        <p:nvSpPr>
          <p:cNvPr id="5" name="Zástupný symbol pro obsah 4"/>
          <p:cNvSpPr>
            <a:spLocks noGrp="1"/>
          </p:cNvSpPr>
          <p:nvPr>
            <p:ph idx="1"/>
          </p:nvPr>
        </p:nvSpPr>
        <p:spPr/>
        <p:txBody>
          <a:bodyPr/>
          <a:lstStyle/>
          <a:p>
            <a:pPr marL="72000" indent="0" algn="just">
              <a:lnSpc>
                <a:spcPct val="100000"/>
              </a:lnSpc>
              <a:buNone/>
            </a:pPr>
            <a:r>
              <a:rPr lang="cs-CZ" sz="2000" b="1" dirty="0" smtClean="0"/>
              <a:t>Počítání času/lhůt:</a:t>
            </a:r>
          </a:p>
          <a:p>
            <a:pPr algn="just">
              <a:lnSpc>
                <a:spcPct val="100000"/>
              </a:lnSpc>
            </a:pPr>
            <a:r>
              <a:rPr lang="cs-CZ" sz="2000" dirty="0" smtClean="0"/>
              <a:t>Lhůta </a:t>
            </a:r>
            <a:r>
              <a:rPr lang="cs-CZ" sz="2000" b="1" dirty="0"/>
              <a:t>běží ode dne následujícího</a:t>
            </a:r>
            <a:r>
              <a:rPr lang="cs-CZ" sz="2000" dirty="0"/>
              <a:t>, započítává se do ní So/Ne/St. svátek/den </a:t>
            </a:r>
            <a:r>
              <a:rPr lang="cs-CZ" sz="2000" dirty="0" err="1"/>
              <a:t>prac</a:t>
            </a:r>
            <a:r>
              <a:rPr lang="cs-CZ" sz="2000" dirty="0"/>
              <a:t>. klidu („</a:t>
            </a:r>
            <a:r>
              <a:rPr lang="cs-CZ" sz="2000" i="1" dirty="0"/>
              <a:t>dnes doručeno, od zítřka počítám</a:t>
            </a:r>
            <a:r>
              <a:rPr lang="cs-CZ" sz="2000" dirty="0"/>
              <a:t>“)</a:t>
            </a:r>
          </a:p>
          <a:p>
            <a:pPr algn="just">
              <a:lnSpc>
                <a:spcPct val="100000"/>
              </a:lnSpc>
            </a:pPr>
            <a:r>
              <a:rPr lang="cs-CZ" sz="2000" b="1" dirty="0"/>
              <a:t>Konec lhůty: </a:t>
            </a:r>
            <a:r>
              <a:rPr lang="cs-CZ" sz="2000" dirty="0"/>
              <a:t>dnem, který zapříčinil běh lhůty (doručeno 2. 3. – konec měsíční lhůty 2. 4.), jinak posledním dnem lhůty</a:t>
            </a:r>
          </a:p>
          <a:p>
            <a:pPr algn="just">
              <a:lnSpc>
                <a:spcPct val="100000"/>
              </a:lnSpc>
            </a:pPr>
            <a:r>
              <a:rPr lang="cs-CZ" sz="2000" b="1" dirty="0"/>
              <a:t>Posunutí konce lhůty</a:t>
            </a:r>
            <a:r>
              <a:rPr lang="cs-CZ" sz="2000" dirty="0"/>
              <a:t>, připadá-li na So/Ne/St. svátek/den </a:t>
            </a:r>
            <a:r>
              <a:rPr lang="cs-CZ" sz="2000" dirty="0" err="1"/>
              <a:t>prac</a:t>
            </a:r>
            <a:r>
              <a:rPr lang="cs-CZ" sz="2000" dirty="0"/>
              <a:t>. klidu </a:t>
            </a:r>
            <a:r>
              <a:rPr lang="cs-CZ" sz="2000" b="1" dirty="0" smtClean="0"/>
              <a:t>Procesní </a:t>
            </a:r>
            <a:r>
              <a:rPr lang="cs-CZ" sz="2000" b="1" dirty="0"/>
              <a:t>povaha lhůty, zachování lhůty</a:t>
            </a:r>
          </a:p>
          <a:p>
            <a:pPr algn="just">
              <a:lnSpc>
                <a:spcPct val="100000"/>
              </a:lnSpc>
            </a:pPr>
            <a:r>
              <a:rPr lang="cs-CZ" sz="2000" b="1" dirty="0">
                <a:solidFill>
                  <a:srgbClr val="FF0000"/>
                </a:solidFill>
              </a:rPr>
              <a:t>V pochybnostech ve prospěch účastníků</a:t>
            </a:r>
          </a:p>
          <a:p>
            <a:pPr>
              <a:lnSpc>
                <a:spcPct val="100000"/>
              </a:lnSpc>
            </a:pPr>
            <a:endParaRPr lang="cs-CZ" sz="2000" dirty="0"/>
          </a:p>
        </p:txBody>
      </p:sp>
    </p:spTree>
    <p:extLst>
      <p:ext uri="{BB962C8B-B14F-4D97-AF65-F5344CB8AC3E}">
        <p14:creationId xmlns:p14="http://schemas.microsoft.com/office/powerpoint/2010/main" val="4127001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dirty="0" smtClean="0"/>
              <a:t>Procesní </a:t>
            </a:r>
            <a:r>
              <a:rPr lang="cs-CZ" dirty="0"/>
              <a:t>pojmy a úkony </a:t>
            </a:r>
          </a:p>
        </p:txBody>
      </p:sp>
      <p:sp>
        <p:nvSpPr>
          <p:cNvPr id="5" name="Zástupný symbol pro obsah 4"/>
          <p:cNvSpPr>
            <a:spLocks noGrp="1"/>
          </p:cNvSpPr>
          <p:nvPr>
            <p:ph idx="1"/>
          </p:nvPr>
        </p:nvSpPr>
        <p:spPr/>
        <p:txBody>
          <a:bodyPr/>
          <a:lstStyle/>
          <a:p>
            <a:pPr marL="72000" indent="0" algn="just">
              <a:lnSpc>
                <a:spcPct val="100000"/>
              </a:lnSpc>
              <a:buNone/>
            </a:pPr>
            <a:r>
              <a:rPr lang="cs-CZ" sz="2000" b="1" dirty="0" smtClean="0"/>
              <a:t>Navrácení v předešlý stav:</a:t>
            </a:r>
          </a:p>
          <a:p>
            <a:pPr algn="just">
              <a:lnSpc>
                <a:spcPct val="100000"/>
              </a:lnSpc>
            </a:pPr>
            <a:r>
              <a:rPr lang="cs-CZ" sz="2000" b="1" dirty="0" smtClean="0"/>
              <a:t>Prominutí </a:t>
            </a:r>
            <a:r>
              <a:rPr lang="cs-CZ" sz="2000" b="1" dirty="0"/>
              <a:t>zmeškání úkonu</a:t>
            </a:r>
          </a:p>
          <a:p>
            <a:pPr algn="just">
              <a:lnSpc>
                <a:spcPct val="100000"/>
              </a:lnSpc>
            </a:pPr>
            <a:r>
              <a:rPr lang="cs-CZ" sz="2000" dirty="0"/>
              <a:t>Lhůta </a:t>
            </a:r>
            <a:r>
              <a:rPr lang="cs-CZ" sz="2000" b="1" dirty="0"/>
              <a:t>15 dnů </a:t>
            </a:r>
            <a:r>
              <a:rPr lang="cs-CZ" sz="2000" dirty="0"/>
              <a:t>po pominutí překážky (subjektivní) a </a:t>
            </a:r>
            <a:r>
              <a:rPr lang="cs-CZ" sz="2000" b="1" dirty="0"/>
              <a:t>1 rok </a:t>
            </a:r>
            <a:r>
              <a:rPr lang="cs-CZ" sz="2000" dirty="0"/>
              <a:t>(objektivní)</a:t>
            </a:r>
          </a:p>
          <a:p>
            <a:pPr algn="just">
              <a:lnSpc>
                <a:spcPct val="100000"/>
              </a:lnSpc>
            </a:pPr>
            <a:r>
              <a:rPr lang="cs-CZ" sz="2000" b="1" dirty="0"/>
              <a:t>Požádat + spojit zmeškaný úkon</a:t>
            </a:r>
          </a:p>
          <a:p>
            <a:pPr algn="just">
              <a:lnSpc>
                <a:spcPct val="100000"/>
              </a:lnSpc>
            </a:pPr>
            <a:r>
              <a:rPr lang="cs-CZ" sz="2000" dirty="0"/>
              <a:t>Závažné nezaviněné důvody</a:t>
            </a:r>
          </a:p>
          <a:p>
            <a:pPr algn="just">
              <a:lnSpc>
                <a:spcPct val="100000"/>
              </a:lnSpc>
            </a:pPr>
            <a:r>
              <a:rPr lang="cs-CZ" sz="2000" b="1" dirty="0"/>
              <a:t>Promine/nepromine</a:t>
            </a:r>
          </a:p>
          <a:p>
            <a:pPr>
              <a:lnSpc>
                <a:spcPct val="100000"/>
              </a:lnSpc>
            </a:pPr>
            <a:endParaRPr lang="cs-CZ" sz="2000" dirty="0"/>
          </a:p>
        </p:txBody>
      </p:sp>
    </p:spTree>
    <p:extLst>
      <p:ext uri="{BB962C8B-B14F-4D97-AF65-F5344CB8AC3E}">
        <p14:creationId xmlns:p14="http://schemas.microsoft.com/office/powerpoint/2010/main" val="12059587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smtClean="0"/>
              <a:t>Postup před zahájením řízení </a:t>
            </a:r>
            <a:endParaRPr lang="cs-CZ" dirty="0"/>
          </a:p>
        </p:txBody>
      </p:sp>
      <p:sp>
        <p:nvSpPr>
          <p:cNvPr id="5" name="Zástupný symbol pro obsah 4"/>
          <p:cNvSpPr>
            <a:spLocks noGrp="1"/>
          </p:cNvSpPr>
          <p:nvPr>
            <p:ph idx="1"/>
          </p:nvPr>
        </p:nvSpPr>
        <p:spPr/>
        <p:txBody>
          <a:bodyPr/>
          <a:lstStyle/>
          <a:p>
            <a:pPr marL="72000" indent="0" algn="just">
              <a:lnSpc>
                <a:spcPct val="100000"/>
              </a:lnSpc>
              <a:buNone/>
            </a:pPr>
            <a:r>
              <a:rPr lang="cs-CZ" sz="2000" b="1" dirty="0" smtClean="0"/>
              <a:t>Část II:</a:t>
            </a:r>
          </a:p>
          <a:p>
            <a:pPr algn="just">
              <a:lnSpc>
                <a:spcPct val="100000"/>
              </a:lnSpc>
            </a:pPr>
            <a:r>
              <a:rPr lang="cs-CZ" sz="2000" b="1" dirty="0" smtClean="0"/>
              <a:t>§ </a:t>
            </a:r>
            <a:r>
              <a:rPr lang="cs-CZ" sz="2000" b="1" dirty="0"/>
              <a:t>42 přijímání podnětů </a:t>
            </a:r>
            <a:r>
              <a:rPr lang="cs-CZ" sz="2000" dirty="0"/>
              <a:t>k zahájení řízení z moci </a:t>
            </a:r>
            <a:r>
              <a:rPr lang="cs-CZ" sz="2000" dirty="0" smtClean="0"/>
              <a:t>úřední („udání“), nutnost přijímat a prověřovat, § 80 odst. 2, sdělení do 30 dnů, </a:t>
            </a:r>
            <a:endParaRPr lang="cs-CZ" sz="2000" dirty="0"/>
          </a:p>
          <a:p>
            <a:pPr algn="just">
              <a:lnSpc>
                <a:spcPct val="100000"/>
              </a:lnSpc>
            </a:pPr>
            <a:r>
              <a:rPr lang="cs-CZ" sz="2000" b="1" dirty="0"/>
              <a:t>§ 43 odložení </a:t>
            </a:r>
            <a:r>
              <a:rPr lang="cs-CZ" sz="2000" b="1" dirty="0" smtClean="0"/>
              <a:t>věci: </a:t>
            </a:r>
            <a:r>
              <a:rPr lang="cs-CZ" sz="2000" dirty="0" smtClean="0"/>
              <a:t>žádost (řízení ani není zahájeno)</a:t>
            </a:r>
          </a:p>
          <a:p>
            <a:pPr algn="just">
              <a:lnSpc>
                <a:spcPct val="100000"/>
              </a:lnSpc>
            </a:pPr>
            <a:endParaRPr lang="cs-CZ" sz="2000" dirty="0"/>
          </a:p>
          <a:p>
            <a:pPr marL="0" indent="0" algn="just">
              <a:lnSpc>
                <a:spcPct val="100000"/>
              </a:lnSpc>
              <a:buNone/>
            </a:pPr>
            <a:r>
              <a:rPr lang="cs-CZ" sz="2000" b="1" dirty="0" smtClean="0"/>
              <a:t>Část III:</a:t>
            </a:r>
            <a:endParaRPr lang="cs-CZ" sz="2000" b="1" dirty="0"/>
          </a:p>
          <a:p>
            <a:pPr algn="just">
              <a:lnSpc>
                <a:spcPct val="100000"/>
              </a:lnSpc>
            </a:pPr>
            <a:r>
              <a:rPr lang="cs-CZ" sz="2000" b="1" dirty="0"/>
              <a:t>§ 137 </a:t>
            </a:r>
            <a:r>
              <a:rPr lang="cs-CZ" sz="2000" b="1" dirty="0" smtClean="0"/>
              <a:t>vysvětlení: </a:t>
            </a:r>
            <a:r>
              <a:rPr lang="cs-CZ" sz="2000" dirty="0" smtClean="0"/>
              <a:t>účel;</a:t>
            </a:r>
            <a:r>
              <a:rPr lang="cs-CZ" sz="2000" b="1" dirty="0" smtClean="0"/>
              <a:t> </a:t>
            </a:r>
            <a:r>
              <a:rPr lang="cs-CZ" sz="2000" dirty="0" smtClean="0"/>
              <a:t>§ 137 odst. 4 nemožnost použít jako důkazní prostředek</a:t>
            </a:r>
            <a:endParaRPr lang="cs-CZ" sz="2000" dirty="0"/>
          </a:p>
          <a:p>
            <a:pPr algn="just">
              <a:lnSpc>
                <a:spcPct val="100000"/>
              </a:lnSpc>
            </a:pPr>
            <a:r>
              <a:rPr lang="cs-CZ" sz="2000" b="1" dirty="0"/>
              <a:t>§ 138 zajištění důkazu</a:t>
            </a:r>
          </a:p>
          <a:p>
            <a:pPr algn="just">
              <a:lnSpc>
                <a:spcPct val="100000"/>
              </a:lnSpc>
            </a:pPr>
            <a:r>
              <a:rPr lang="cs-CZ" sz="2000" b="1" dirty="0"/>
              <a:t>§ 139 předběžná </a:t>
            </a:r>
            <a:r>
              <a:rPr lang="cs-CZ" sz="2000" b="1" dirty="0" smtClean="0"/>
              <a:t>informace: </a:t>
            </a:r>
            <a:r>
              <a:rPr lang="cs-CZ" sz="2000" dirty="0" smtClean="0"/>
              <a:t>nutnost existence zvl. zákona</a:t>
            </a:r>
            <a:endParaRPr lang="cs-CZ" sz="2000" dirty="0"/>
          </a:p>
          <a:p>
            <a:pPr>
              <a:lnSpc>
                <a:spcPct val="100000"/>
              </a:lnSpc>
            </a:pPr>
            <a:endParaRPr lang="cs-CZ" sz="2000" dirty="0"/>
          </a:p>
        </p:txBody>
      </p:sp>
    </p:spTree>
    <p:extLst>
      <p:ext uri="{BB962C8B-B14F-4D97-AF65-F5344CB8AC3E}">
        <p14:creationId xmlns:p14="http://schemas.microsoft.com/office/powerpoint/2010/main" val="30920741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a:t>Literatura:</a:t>
            </a:r>
          </a:p>
        </p:txBody>
      </p:sp>
      <p:sp>
        <p:nvSpPr>
          <p:cNvPr id="5" name="Zástupný symbol pro obsah 4"/>
          <p:cNvSpPr>
            <a:spLocks noGrp="1"/>
          </p:cNvSpPr>
          <p:nvPr>
            <p:ph idx="1"/>
          </p:nvPr>
        </p:nvSpPr>
        <p:spPr/>
        <p:txBody>
          <a:bodyPr/>
          <a:lstStyle/>
          <a:p>
            <a:pPr>
              <a:lnSpc>
                <a:spcPct val="100000"/>
              </a:lnSpc>
            </a:pPr>
            <a:r>
              <a:rPr lang="cs-CZ" dirty="0"/>
              <a:t>Skulová, S. a kol. Správní právo procesní. 4. vyd. Plzeň: Aleš Čeněk, 2020, s. </a:t>
            </a:r>
            <a:r>
              <a:rPr lang="cs-CZ" dirty="0" smtClean="0"/>
              <a:t>91 – 169.</a:t>
            </a:r>
            <a:endParaRPr lang="cs-CZ" dirty="0"/>
          </a:p>
        </p:txBody>
      </p:sp>
    </p:spTree>
    <p:extLst>
      <p:ext uri="{BB962C8B-B14F-4D97-AF65-F5344CB8AC3E}">
        <p14:creationId xmlns:p14="http://schemas.microsoft.com/office/powerpoint/2010/main" val="4123094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smtClean="0"/>
              <a:t>Správní řízení</a:t>
            </a:r>
            <a:endParaRPr lang="cs-CZ" dirty="0"/>
          </a:p>
        </p:txBody>
      </p:sp>
      <p:sp>
        <p:nvSpPr>
          <p:cNvPr id="5" name="Zástupný symbol pro obsah 4"/>
          <p:cNvSpPr>
            <a:spLocks noGrp="1"/>
          </p:cNvSpPr>
          <p:nvPr>
            <p:ph idx="1"/>
          </p:nvPr>
        </p:nvSpPr>
        <p:spPr/>
        <p:txBody>
          <a:bodyPr/>
          <a:lstStyle/>
          <a:p>
            <a:pPr algn="just">
              <a:lnSpc>
                <a:spcPct val="90000"/>
              </a:lnSpc>
            </a:pPr>
            <a:r>
              <a:rPr lang="cs-CZ" altLang="cs-CZ" sz="2000" b="1" dirty="0"/>
              <a:t>Jeden ze </a:t>
            </a:r>
            <a:r>
              <a:rPr lang="cs-CZ" altLang="cs-CZ" sz="2000" b="1" dirty="0" err="1"/>
              <a:t>SpŘ</a:t>
            </a:r>
            <a:r>
              <a:rPr lang="cs-CZ" altLang="cs-CZ" sz="2000" b="1" dirty="0"/>
              <a:t> výslovně upravených procesních postupů </a:t>
            </a:r>
            <a:r>
              <a:rPr lang="cs-CZ" altLang="cs-CZ" sz="2000" dirty="0"/>
              <a:t>– směřuje k vydání </a:t>
            </a:r>
            <a:r>
              <a:rPr lang="cs-CZ" altLang="cs-CZ" sz="2000" b="1" dirty="0">
                <a:solidFill>
                  <a:srgbClr val="FF0000"/>
                </a:solidFill>
              </a:rPr>
              <a:t>rozhodnutí</a:t>
            </a:r>
            <a:r>
              <a:rPr lang="cs-CZ" altLang="cs-CZ" sz="2000" b="1" dirty="0"/>
              <a:t> </a:t>
            </a:r>
            <a:r>
              <a:rPr lang="cs-CZ" altLang="cs-CZ" sz="2000" dirty="0"/>
              <a:t>(může se </a:t>
            </a:r>
            <a:r>
              <a:rPr lang="cs-CZ" altLang="cs-CZ" sz="2000" b="1" dirty="0"/>
              <a:t>jmenovat jinak </a:t>
            </a:r>
            <a:r>
              <a:rPr lang="cs-CZ" altLang="cs-CZ" sz="2000" dirty="0"/>
              <a:t>– povolení, licence, souhlas, usnesení, …) o </a:t>
            </a:r>
            <a:r>
              <a:rPr lang="cs-CZ" altLang="cs-CZ" sz="2000" b="1" dirty="0"/>
              <a:t>P/Po</a:t>
            </a:r>
          </a:p>
          <a:p>
            <a:pPr algn="just">
              <a:lnSpc>
                <a:spcPct val="90000"/>
              </a:lnSpc>
            </a:pPr>
            <a:r>
              <a:rPr lang="cs-CZ" altLang="cs-CZ" sz="2000" dirty="0"/>
              <a:t>Klíčové postavení ve </a:t>
            </a:r>
            <a:r>
              <a:rPr lang="cs-CZ" altLang="cs-CZ" sz="2000" dirty="0" err="1"/>
              <a:t>SpŘ</a:t>
            </a:r>
            <a:r>
              <a:rPr lang="cs-CZ" altLang="cs-CZ" sz="2000" dirty="0"/>
              <a:t> – </a:t>
            </a:r>
            <a:r>
              <a:rPr lang="cs-CZ" altLang="cs-CZ" sz="2000" b="1" dirty="0"/>
              <a:t>část II a III </a:t>
            </a:r>
            <a:r>
              <a:rPr lang="cs-CZ" altLang="cs-CZ" sz="2000" dirty="0"/>
              <a:t>(tvoří jeden celek, § 9 až 153), některé instituty a ustanovení si „půjčují“ (tu obdobně, tu přiměřeně) i jiné procesní postupy - § 154, 170, 174/1 </a:t>
            </a:r>
            <a:endParaRPr lang="cs-CZ" altLang="cs-CZ" sz="2000" u="sng" dirty="0"/>
          </a:p>
          <a:p>
            <a:pPr algn="just">
              <a:lnSpc>
                <a:spcPct val="90000"/>
              </a:lnSpc>
            </a:pPr>
            <a:r>
              <a:rPr lang="cs-CZ" altLang="cs-CZ" sz="2000" b="1" dirty="0"/>
              <a:t>Správní řízení </a:t>
            </a:r>
            <a:r>
              <a:rPr lang="cs-CZ" altLang="cs-CZ" sz="2000" dirty="0"/>
              <a:t>– § 9 jako procesní postup a § 67 jako výsledek – </a:t>
            </a:r>
            <a:r>
              <a:rPr lang="cs-CZ" altLang="cs-CZ" sz="2000" b="1" dirty="0"/>
              <a:t>rozhodnutí</a:t>
            </a:r>
          </a:p>
          <a:p>
            <a:pPr algn="just">
              <a:lnSpc>
                <a:spcPct val="90000"/>
              </a:lnSpc>
            </a:pPr>
            <a:r>
              <a:rPr lang="cs-CZ" altLang="cs-CZ" sz="2000" b="1" dirty="0">
                <a:solidFill>
                  <a:srgbClr val="FF0000"/>
                </a:solidFill>
              </a:rPr>
              <a:t>Správní řízení se ukončuje rozhodnutím a rozhodnutí se vydává ve správním řízení</a:t>
            </a:r>
          </a:p>
          <a:p>
            <a:pPr algn="just">
              <a:lnSpc>
                <a:spcPct val="90000"/>
              </a:lnSpc>
            </a:pPr>
            <a:r>
              <a:rPr lang="cs-CZ" altLang="cs-CZ" sz="2000" dirty="0"/>
              <a:t>Správní řízení jako </a:t>
            </a:r>
            <a:r>
              <a:rPr lang="cs-CZ" altLang="cs-CZ" sz="2000" b="1" dirty="0"/>
              <a:t>právní vztah </a:t>
            </a:r>
            <a:r>
              <a:rPr lang="cs-CZ" altLang="cs-CZ" sz="2000" dirty="0"/>
              <a:t>(procesní povaha, </a:t>
            </a:r>
            <a:r>
              <a:rPr lang="cs-CZ" altLang="cs-CZ" sz="2000" b="1" dirty="0"/>
              <a:t>nerovné postavení, nadřazenost správního orgánu</a:t>
            </a:r>
            <a:r>
              <a:rPr lang="cs-CZ" altLang="cs-CZ" sz="2000" dirty="0"/>
              <a:t>), má </a:t>
            </a:r>
            <a:r>
              <a:rPr lang="cs-CZ" altLang="cs-CZ" sz="2000" b="1" dirty="0">
                <a:solidFill>
                  <a:srgbClr val="FF0000"/>
                </a:solidFill>
              </a:rPr>
              <a:t>subjekty</a:t>
            </a:r>
            <a:r>
              <a:rPr lang="cs-CZ" altLang="cs-CZ" sz="2000" dirty="0"/>
              <a:t> (správní orgán a účastníci), </a:t>
            </a:r>
            <a:r>
              <a:rPr lang="cs-CZ" altLang="cs-CZ" sz="2000" b="1" dirty="0">
                <a:solidFill>
                  <a:srgbClr val="FF0000"/>
                </a:solidFill>
              </a:rPr>
              <a:t>objekt</a:t>
            </a:r>
            <a:r>
              <a:rPr lang="cs-CZ" altLang="cs-CZ" sz="2000" dirty="0"/>
              <a:t> (proč, k čemu slouží – vydání rozhodnutí o právech a povinnostech) a </a:t>
            </a:r>
            <a:r>
              <a:rPr lang="cs-CZ" altLang="cs-CZ" sz="2000" b="1" dirty="0">
                <a:solidFill>
                  <a:srgbClr val="FF0000"/>
                </a:solidFill>
              </a:rPr>
              <a:t>obsah</a:t>
            </a:r>
            <a:r>
              <a:rPr lang="cs-CZ" altLang="cs-CZ" sz="2000" dirty="0"/>
              <a:t> (procesní práva a povinnosti)</a:t>
            </a:r>
          </a:p>
          <a:p>
            <a:endParaRPr lang="cs-CZ" sz="2000" dirty="0"/>
          </a:p>
          <a:p>
            <a:endParaRPr lang="cs-CZ" sz="2000" dirty="0"/>
          </a:p>
        </p:txBody>
      </p:sp>
    </p:spTree>
    <p:extLst>
      <p:ext uri="{BB962C8B-B14F-4D97-AF65-F5344CB8AC3E}">
        <p14:creationId xmlns:p14="http://schemas.microsoft.com/office/powerpoint/2010/main" val="3016945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smtClean="0"/>
              <a:t>Správní řízení</a:t>
            </a:r>
            <a:endParaRPr lang="cs-CZ" dirty="0"/>
          </a:p>
        </p:txBody>
      </p:sp>
      <p:sp>
        <p:nvSpPr>
          <p:cNvPr id="5" name="Zástupný symbol pro obsah 4"/>
          <p:cNvSpPr>
            <a:spLocks noGrp="1"/>
          </p:cNvSpPr>
          <p:nvPr>
            <p:ph idx="1"/>
          </p:nvPr>
        </p:nvSpPr>
        <p:spPr/>
        <p:txBody>
          <a:bodyPr/>
          <a:lstStyle/>
          <a:p>
            <a:pPr algn="just">
              <a:lnSpc>
                <a:spcPct val="90000"/>
              </a:lnSpc>
            </a:pPr>
            <a:r>
              <a:rPr lang="cs-CZ" altLang="cs-CZ" sz="2000" b="1" dirty="0"/>
              <a:t>Správní řízení slouží k vydání rozhodnutí </a:t>
            </a:r>
            <a:r>
              <a:rPr lang="cs-CZ" altLang="cs-CZ" sz="2000" dirty="0"/>
              <a:t>– párová dvojice „řízení a rozhodnutí“</a:t>
            </a:r>
          </a:p>
          <a:p>
            <a:pPr algn="just">
              <a:lnSpc>
                <a:spcPct val="90000"/>
              </a:lnSpc>
            </a:pPr>
            <a:r>
              <a:rPr lang="cs-CZ" altLang="cs-CZ" sz="2000" b="1" dirty="0">
                <a:solidFill>
                  <a:srgbClr val="FF0000"/>
                </a:solidFill>
              </a:rPr>
              <a:t>Konkrétnost řešené věci: </a:t>
            </a:r>
            <a:r>
              <a:rPr lang="cs-CZ" altLang="cs-CZ" sz="2000" dirty="0"/>
              <a:t>zakládá, mění, ruší/prohlašuje (ne)existenci P/Po, rozhodnutí konstitutivní nebo deklaratorní povahy</a:t>
            </a:r>
          </a:p>
          <a:p>
            <a:pPr algn="just">
              <a:lnSpc>
                <a:spcPct val="90000"/>
              </a:lnSpc>
            </a:pPr>
            <a:r>
              <a:rPr lang="cs-CZ" altLang="cs-CZ" sz="2000" b="1" dirty="0">
                <a:solidFill>
                  <a:srgbClr val="FF0000"/>
                </a:solidFill>
              </a:rPr>
              <a:t>Konkrétnost adresátů: </a:t>
            </a:r>
            <a:r>
              <a:rPr lang="cs-CZ" altLang="cs-CZ" sz="2000" dirty="0"/>
              <a:t>účastník řízení (počet: (nejméně) 1, 2, 5, 30 - § 144, ..), vždy vymezeni individuálně, </a:t>
            </a:r>
            <a:endParaRPr lang="cs-CZ" altLang="cs-CZ" sz="2000" u="sng" dirty="0"/>
          </a:p>
          <a:p>
            <a:pPr algn="just">
              <a:lnSpc>
                <a:spcPct val="90000"/>
              </a:lnSpc>
            </a:pPr>
            <a:r>
              <a:rPr lang="cs-CZ" altLang="cs-CZ" sz="2000" b="1" dirty="0"/>
              <a:t>Správní řízení </a:t>
            </a:r>
            <a:r>
              <a:rPr lang="cs-CZ" altLang="cs-CZ" sz="2000" dirty="0"/>
              <a:t>– pokuta (Po zaplatit), stavební povolení (P stavět), možnost uvádět na trh přípravy (registrace), (ne)přijetí ke studiu, vyvlastnění, přiznání nároku na soc. dávku (kupř. důchod), výmaz ochranné známky, povolení provozu (JE), povolení spojení soutěžitelů (ÚOHS), přijetí do služebního poměru, kázeňské a disciplinární řízení, … </a:t>
            </a:r>
          </a:p>
          <a:p>
            <a:pPr algn="just">
              <a:lnSpc>
                <a:spcPct val="90000"/>
              </a:lnSpc>
            </a:pPr>
            <a:r>
              <a:rPr lang="cs-CZ" altLang="cs-CZ" sz="2000" b="1" dirty="0"/>
              <a:t>Velmi častý (ne však jediný!) způsob (forma) výkonu veřejné moci a správní činnosti</a:t>
            </a:r>
          </a:p>
          <a:p>
            <a:endParaRPr lang="cs-CZ" altLang="cs-CZ" sz="2000" dirty="0"/>
          </a:p>
          <a:p>
            <a:endParaRPr lang="cs-CZ" sz="2000" dirty="0"/>
          </a:p>
        </p:txBody>
      </p:sp>
    </p:spTree>
    <p:extLst>
      <p:ext uri="{BB962C8B-B14F-4D97-AF65-F5344CB8AC3E}">
        <p14:creationId xmlns:p14="http://schemas.microsoft.com/office/powerpoint/2010/main" val="127401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smtClean="0"/>
              <a:t>Správní řízení</a:t>
            </a:r>
            <a:endParaRPr lang="cs-CZ" dirty="0"/>
          </a:p>
        </p:txBody>
      </p:sp>
      <p:sp>
        <p:nvSpPr>
          <p:cNvPr id="5" name="Zástupný symbol pro obsah 4"/>
          <p:cNvSpPr>
            <a:spLocks noGrp="1"/>
          </p:cNvSpPr>
          <p:nvPr>
            <p:ph idx="1"/>
          </p:nvPr>
        </p:nvSpPr>
        <p:spPr/>
        <p:txBody>
          <a:bodyPr/>
          <a:lstStyle/>
          <a:p>
            <a:pPr algn="just">
              <a:lnSpc>
                <a:spcPct val="90000"/>
              </a:lnSpc>
            </a:pPr>
            <a:r>
              <a:rPr lang="cs-CZ" altLang="cs-CZ" sz="2000" b="1" dirty="0"/>
              <a:t>„Pánem řízení“ je </a:t>
            </a:r>
            <a:r>
              <a:rPr lang="cs-CZ" altLang="cs-CZ" sz="2000" dirty="0"/>
              <a:t>(V a M) </a:t>
            </a:r>
            <a:r>
              <a:rPr lang="cs-CZ" altLang="cs-CZ" sz="2000" b="1" dirty="0"/>
              <a:t>příslušný správní orgán </a:t>
            </a:r>
            <a:r>
              <a:rPr lang="cs-CZ" altLang="cs-CZ" sz="2000" dirty="0"/>
              <a:t>– účastníci mají </a:t>
            </a:r>
            <a:r>
              <a:rPr lang="cs-CZ" altLang="cs-CZ" sz="2000" b="1" dirty="0"/>
              <a:t>právo</a:t>
            </a:r>
            <a:r>
              <a:rPr lang="cs-CZ" altLang="cs-CZ" sz="2000" dirty="0"/>
              <a:t> navrhovat a požadovat …, avšak </a:t>
            </a:r>
            <a:r>
              <a:rPr lang="cs-CZ" altLang="cs-CZ" sz="2000" dirty="0">
                <a:solidFill>
                  <a:srgbClr val="FF0000"/>
                </a:solidFill>
              </a:rPr>
              <a:t>nemusí jim být vyhověno </a:t>
            </a:r>
            <a:r>
              <a:rPr lang="cs-CZ" altLang="cs-CZ" sz="2000" dirty="0"/>
              <a:t>(nutno ale </a:t>
            </a:r>
            <a:r>
              <a:rPr lang="cs-CZ" altLang="cs-CZ" sz="2000" b="1" dirty="0"/>
              <a:t>odůvodnit</a:t>
            </a:r>
            <a:r>
              <a:rPr lang="cs-CZ" altLang="cs-CZ" sz="2000" dirty="0"/>
              <a:t> proč, § 68/3 </a:t>
            </a:r>
            <a:r>
              <a:rPr lang="cs-CZ" altLang="cs-CZ" sz="2000" dirty="0" err="1"/>
              <a:t>SpŘ</a:t>
            </a:r>
            <a:r>
              <a:rPr lang="cs-CZ" altLang="cs-CZ" sz="2000" dirty="0"/>
              <a:t>)</a:t>
            </a:r>
          </a:p>
          <a:p>
            <a:pPr algn="just">
              <a:lnSpc>
                <a:spcPct val="90000"/>
              </a:lnSpc>
            </a:pPr>
            <a:r>
              <a:rPr lang="cs-CZ" altLang="cs-CZ" sz="2000" b="1" dirty="0"/>
              <a:t>Pořádková</a:t>
            </a:r>
            <a:r>
              <a:rPr lang="cs-CZ" altLang="cs-CZ" sz="2000" dirty="0"/>
              <a:t> </a:t>
            </a:r>
            <a:r>
              <a:rPr lang="cs-CZ" altLang="cs-CZ" sz="2000" b="1" dirty="0"/>
              <a:t>lhůta pro vydání rozhodnutí </a:t>
            </a:r>
            <a:r>
              <a:rPr lang="cs-CZ" altLang="cs-CZ" sz="2000" dirty="0"/>
              <a:t>(§ 71) a nečinnost (§ 80), v některých případech lhůty pro zahájení řízení a vydání rozhodnutí/ukončení řízení</a:t>
            </a:r>
          </a:p>
          <a:p>
            <a:pPr algn="just">
              <a:lnSpc>
                <a:spcPct val="90000"/>
              </a:lnSpc>
            </a:pPr>
            <a:r>
              <a:rPr lang="cs-CZ" altLang="cs-CZ" sz="2000" b="1" dirty="0"/>
              <a:t>Obstarání podkladů </a:t>
            </a:r>
            <a:r>
              <a:rPr lang="cs-CZ" altLang="cs-CZ" sz="2000" dirty="0"/>
              <a:t>i od jiných (dotčených) správních orgánů, jakož i účastníků řízení (mohou navrhovat), zjištění skutkového stavu věci - § 3 materiální pravda</a:t>
            </a:r>
            <a:endParaRPr lang="cs-CZ" altLang="cs-CZ" sz="2000" u="sng" dirty="0"/>
          </a:p>
          <a:p>
            <a:pPr algn="just">
              <a:lnSpc>
                <a:spcPct val="90000"/>
              </a:lnSpc>
            </a:pPr>
            <a:r>
              <a:rPr lang="cs-CZ" altLang="cs-CZ" sz="2000" b="1" dirty="0"/>
              <a:t>Je-li řízení zahájeno, musí být ukončeno </a:t>
            </a:r>
            <a:r>
              <a:rPr lang="cs-CZ" altLang="cs-CZ" sz="2000" dirty="0"/>
              <a:t>– věcně/procesně (zastavením)</a:t>
            </a:r>
          </a:p>
          <a:p>
            <a:pPr algn="just">
              <a:lnSpc>
                <a:spcPct val="90000"/>
              </a:lnSpc>
            </a:pPr>
            <a:r>
              <a:rPr lang="cs-CZ" altLang="cs-CZ" sz="2000" dirty="0"/>
              <a:t>Aktivity správního orgánu </a:t>
            </a:r>
            <a:r>
              <a:rPr lang="cs-CZ" altLang="cs-CZ" sz="2000" b="1" dirty="0"/>
              <a:t>před zahájením řízení</a:t>
            </a:r>
            <a:r>
              <a:rPr lang="cs-CZ" altLang="cs-CZ" sz="2000" dirty="0"/>
              <a:t>, </a:t>
            </a:r>
            <a:r>
              <a:rPr lang="cs-CZ" altLang="cs-CZ" sz="2000" b="1" dirty="0"/>
              <a:t>v průběhu a po vydání rozhodnutí</a:t>
            </a:r>
          </a:p>
          <a:p>
            <a:endParaRPr lang="cs-CZ" sz="2000" dirty="0"/>
          </a:p>
          <a:p>
            <a:endParaRPr lang="cs-CZ" sz="2000" dirty="0"/>
          </a:p>
        </p:txBody>
      </p:sp>
    </p:spTree>
    <p:extLst>
      <p:ext uri="{BB962C8B-B14F-4D97-AF65-F5344CB8AC3E}">
        <p14:creationId xmlns:p14="http://schemas.microsoft.com/office/powerpoint/2010/main" val="4020802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smtClean="0"/>
              <a:t>Správní řízení: subjekty</a:t>
            </a:r>
            <a:endParaRPr lang="cs-CZ" dirty="0"/>
          </a:p>
        </p:txBody>
      </p:sp>
      <p:sp>
        <p:nvSpPr>
          <p:cNvPr id="5" name="Zástupný symbol pro obsah 4"/>
          <p:cNvSpPr>
            <a:spLocks noGrp="1"/>
          </p:cNvSpPr>
          <p:nvPr>
            <p:ph idx="1"/>
          </p:nvPr>
        </p:nvSpPr>
        <p:spPr/>
        <p:txBody>
          <a:bodyPr/>
          <a:lstStyle/>
          <a:p>
            <a:pPr marL="529200" indent="-457200" algn="just">
              <a:lnSpc>
                <a:spcPct val="100000"/>
              </a:lnSpc>
              <a:buFont typeface="+mj-lt"/>
              <a:buAutoNum type="arabicPeriod"/>
            </a:pPr>
            <a:r>
              <a:rPr lang="cs-CZ" sz="2000" b="1" dirty="0" smtClean="0"/>
              <a:t>Správní </a:t>
            </a:r>
            <a:r>
              <a:rPr lang="cs-CZ" sz="2000" b="1" dirty="0"/>
              <a:t>orgány </a:t>
            </a:r>
            <a:r>
              <a:rPr lang="cs-CZ" sz="2000" dirty="0"/>
              <a:t>– nositelé pravomocí, vykonavatelé veřejné správy (vedou řízení, vrchnostenské postavení, pravomoc a působnost</a:t>
            </a:r>
            <a:r>
              <a:rPr lang="cs-CZ" sz="2000" dirty="0" smtClean="0"/>
              <a:t>, vázány </a:t>
            </a:r>
            <a:r>
              <a:rPr lang="cs-CZ" sz="2000" dirty="0"/>
              <a:t>zásadou legality) </a:t>
            </a:r>
            <a:endParaRPr lang="cs-CZ" sz="2000" dirty="0" smtClean="0"/>
          </a:p>
          <a:p>
            <a:pPr marL="529200" indent="-457200" algn="just">
              <a:lnSpc>
                <a:spcPct val="100000"/>
              </a:lnSpc>
              <a:buFont typeface="+mj-lt"/>
              <a:buAutoNum type="arabicPeriod"/>
            </a:pPr>
            <a:r>
              <a:rPr lang="cs-CZ" sz="2000" b="1" dirty="0" smtClean="0"/>
              <a:t>Účastníci </a:t>
            </a:r>
            <a:r>
              <a:rPr lang="cs-CZ" sz="2000" b="1" dirty="0"/>
              <a:t>řízení </a:t>
            </a:r>
            <a:r>
              <a:rPr lang="cs-CZ" sz="2000" dirty="0"/>
              <a:t>- adresáti veřejnoprávního působení (řízení je vůči nim vedeno, procesní práva</a:t>
            </a:r>
            <a:r>
              <a:rPr lang="cs-CZ" sz="2000" dirty="0" smtClean="0"/>
              <a:t>), mohou/musí být </a:t>
            </a:r>
            <a:r>
              <a:rPr lang="cs-CZ" sz="2000" b="1" dirty="0" smtClean="0"/>
              <a:t>zastoupeni </a:t>
            </a:r>
          </a:p>
          <a:p>
            <a:pPr marL="529200" indent="-457200" algn="just">
              <a:lnSpc>
                <a:spcPct val="100000"/>
              </a:lnSpc>
              <a:buFont typeface="+mj-lt"/>
              <a:buAutoNum type="arabicPeriod"/>
            </a:pPr>
            <a:r>
              <a:rPr lang="cs-CZ" sz="2000" b="1" dirty="0" smtClean="0"/>
              <a:t>Dotčené </a:t>
            </a:r>
            <a:r>
              <a:rPr lang="cs-CZ" sz="2000" b="1" dirty="0"/>
              <a:t>orgány </a:t>
            </a:r>
            <a:r>
              <a:rPr lang="cs-CZ" sz="2000" dirty="0"/>
              <a:t>(specifické postavení</a:t>
            </a:r>
            <a:r>
              <a:rPr lang="cs-CZ" sz="2000" dirty="0" smtClean="0"/>
              <a:t>), § 136 </a:t>
            </a:r>
          </a:p>
          <a:p>
            <a:pPr marL="529200" indent="-457200" algn="just">
              <a:lnSpc>
                <a:spcPct val="100000"/>
              </a:lnSpc>
              <a:buFont typeface="+mj-lt"/>
              <a:buAutoNum type="arabicPeriod"/>
            </a:pPr>
            <a:r>
              <a:rPr lang="cs-CZ" sz="2000" b="1" dirty="0" smtClean="0"/>
              <a:t>Osoby </a:t>
            </a:r>
            <a:r>
              <a:rPr lang="cs-CZ" sz="2000" b="1" dirty="0"/>
              <a:t>zúčastněné na řízení</a:t>
            </a:r>
            <a:r>
              <a:rPr lang="cs-CZ" sz="2000" dirty="0"/>
              <a:t>, mající specifickou úlohu a postavení: svědci, znalci, </a:t>
            </a:r>
            <a:r>
              <a:rPr lang="cs-CZ" sz="2000" dirty="0" smtClean="0"/>
              <a:t>tlumočník, podpůrce….</a:t>
            </a:r>
            <a:endParaRPr lang="cs-CZ" sz="2000" dirty="0"/>
          </a:p>
        </p:txBody>
      </p:sp>
    </p:spTree>
    <p:extLst>
      <p:ext uri="{BB962C8B-B14F-4D97-AF65-F5344CB8AC3E}">
        <p14:creationId xmlns:p14="http://schemas.microsoft.com/office/powerpoint/2010/main" val="1091405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smtClean="0"/>
              <a:t>Správní řízení: subjekty</a:t>
            </a:r>
            <a:endParaRPr lang="cs-CZ" dirty="0"/>
          </a:p>
        </p:txBody>
      </p:sp>
      <p:sp>
        <p:nvSpPr>
          <p:cNvPr id="5" name="Zástupný symbol pro obsah 4"/>
          <p:cNvSpPr>
            <a:spLocks noGrp="1"/>
          </p:cNvSpPr>
          <p:nvPr>
            <p:ph idx="1"/>
          </p:nvPr>
        </p:nvSpPr>
        <p:spPr/>
        <p:txBody>
          <a:bodyPr/>
          <a:lstStyle/>
          <a:p>
            <a:pPr marL="72000" indent="0">
              <a:lnSpc>
                <a:spcPct val="100000"/>
              </a:lnSpc>
              <a:buNone/>
            </a:pPr>
            <a:r>
              <a:rPr lang="cs-CZ" sz="2000" b="1" dirty="0" smtClean="0"/>
              <a:t>Správní orgán:</a:t>
            </a:r>
          </a:p>
          <a:p>
            <a:pPr>
              <a:lnSpc>
                <a:spcPct val="100000"/>
              </a:lnSpc>
            </a:pPr>
            <a:r>
              <a:rPr lang="cs-CZ" sz="2000" dirty="0" smtClean="0"/>
              <a:t>legislativní zkratka § 1 odst. 1 </a:t>
            </a:r>
            <a:r>
              <a:rPr lang="cs-CZ" sz="2000" dirty="0" err="1" smtClean="0"/>
              <a:t>SpŘ</a:t>
            </a:r>
            <a:endParaRPr lang="cs-CZ" sz="2000" dirty="0" smtClean="0"/>
          </a:p>
          <a:p>
            <a:pPr>
              <a:lnSpc>
                <a:spcPct val="100000"/>
              </a:lnSpc>
            </a:pPr>
            <a:endParaRPr lang="cs-CZ" sz="2000" b="1" dirty="0" smtClean="0"/>
          </a:p>
          <a:p>
            <a:pPr>
              <a:lnSpc>
                <a:spcPct val="100000"/>
              </a:lnSpc>
            </a:pPr>
            <a:r>
              <a:rPr lang="cs-CZ" sz="2000" b="1" dirty="0" smtClean="0"/>
              <a:t>Příslušnost</a:t>
            </a:r>
            <a:r>
              <a:rPr lang="cs-CZ" sz="2000" dirty="0" smtClean="0"/>
              <a:t>: věcná (§ 10 + ), místní (§ 11 + ), funkční (§ 130), instanční (§ 93 + 178)</a:t>
            </a:r>
          </a:p>
          <a:p>
            <a:pPr marL="72000" indent="0">
              <a:lnSpc>
                <a:spcPct val="100000"/>
              </a:lnSpc>
              <a:buNone/>
            </a:pPr>
            <a:endParaRPr lang="cs-CZ" sz="2000" dirty="0" smtClean="0"/>
          </a:p>
          <a:p>
            <a:pPr marL="72000" indent="0">
              <a:lnSpc>
                <a:spcPct val="100000"/>
              </a:lnSpc>
              <a:buNone/>
            </a:pPr>
            <a:r>
              <a:rPr lang="cs-CZ" sz="2000" b="1" dirty="0" smtClean="0"/>
              <a:t>Instituty spojené s příslušností </a:t>
            </a:r>
            <a:r>
              <a:rPr lang="cs-CZ" sz="2000" b="1" dirty="0"/>
              <a:t>správního orgánu: </a:t>
            </a:r>
            <a:endParaRPr lang="cs-CZ" sz="2000" b="1" dirty="0" smtClean="0"/>
          </a:p>
          <a:p>
            <a:pPr>
              <a:lnSpc>
                <a:spcPct val="100000"/>
              </a:lnSpc>
            </a:pPr>
            <a:r>
              <a:rPr lang="cs-CZ" sz="2000" b="1" dirty="0" smtClean="0"/>
              <a:t>postoupení</a:t>
            </a:r>
            <a:r>
              <a:rPr lang="cs-CZ" sz="2000" dirty="0" smtClean="0"/>
              <a:t> </a:t>
            </a:r>
            <a:r>
              <a:rPr lang="cs-CZ" sz="2000" dirty="0"/>
              <a:t>pro nepříslušnost § 12 </a:t>
            </a:r>
            <a:endParaRPr lang="cs-CZ" sz="2000" dirty="0" smtClean="0"/>
          </a:p>
          <a:p>
            <a:pPr>
              <a:lnSpc>
                <a:spcPct val="100000"/>
              </a:lnSpc>
            </a:pPr>
            <a:r>
              <a:rPr lang="cs-CZ" sz="2000" b="1" dirty="0" smtClean="0"/>
              <a:t>změny</a:t>
            </a:r>
            <a:r>
              <a:rPr lang="cs-CZ" sz="2000" dirty="0" smtClean="0"/>
              <a:t> </a:t>
            </a:r>
            <a:r>
              <a:rPr lang="cs-CZ" sz="2000" dirty="0"/>
              <a:t>příslušnosti </a:t>
            </a:r>
            <a:r>
              <a:rPr lang="cs-CZ" sz="2000" dirty="0" smtClean="0"/>
              <a:t>§ 131 a 132</a:t>
            </a:r>
          </a:p>
          <a:p>
            <a:pPr>
              <a:lnSpc>
                <a:spcPct val="100000"/>
              </a:lnSpc>
            </a:pPr>
            <a:r>
              <a:rPr lang="cs-CZ" sz="2000" b="1" dirty="0" smtClean="0"/>
              <a:t>spory</a:t>
            </a:r>
            <a:r>
              <a:rPr lang="cs-CZ" sz="2000" dirty="0" smtClean="0"/>
              <a:t> </a:t>
            </a:r>
            <a:r>
              <a:rPr lang="cs-CZ" sz="2000" dirty="0"/>
              <a:t>o věcnou příslušnost § 133 </a:t>
            </a:r>
            <a:endParaRPr lang="cs-CZ" sz="2000" dirty="0" smtClean="0"/>
          </a:p>
          <a:p>
            <a:pPr>
              <a:lnSpc>
                <a:spcPct val="100000"/>
              </a:lnSpc>
            </a:pPr>
            <a:r>
              <a:rPr lang="cs-CZ" sz="2000" b="1" dirty="0" smtClean="0"/>
              <a:t>dožádání</a:t>
            </a:r>
            <a:r>
              <a:rPr lang="cs-CZ" sz="2000" dirty="0" smtClean="0"/>
              <a:t> </a:t>
            </a:r>
            <a:r>
              <a:rPr lang="cs-CZ" sz="2000" dirty="0"/>
              <a:t>= forma spolupráce správních orgánů § 13</a:t>
            </a:r>
          </a:p>
        </p:txBody>
      </p:sp>
    </p:spTree>
    <p:extLst>
      <p:ext uri="{BB962C8B-B14F-4D97-AF65-F5344CB8AC3E}">
        <p14:creationId xmlns:p14="http://schemas.microsoft.com/office/powerpoint/2010/main" val="2342777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smtClean="0"/>
              <a:t>Správní řízení: subjekty</a:t>
            </a:r>
            <a:endParaRPr lang="cs-CZ" dirty="0"/>
          </a:p>
        </p:txBody>
      </p:sp>
      <p:sp>
        <p:nvSpPr>
          <p:cNvPr id="5" name="Zástupný symbol pro obsah 4"/>
          <p:cNvSpPr>
            <a:spLocks noGrp="1"/>
          </p:cNvSpPr>
          <p:nvPr>
            <p:ph idx="1"/>
          </p:nvPr>
        </p:nvSpPr>
        <p:spPr>
          <a:xfrm>
            <a:off x="540094" y="1423555"/>
            <a:ext cx="8066301" cy="4408445"/>
          </a:xfrm>
        </p:spPr>
        <p:txBody>
          <a:bodyPr/>
          <a:lstStyle/>
          <a:p>
            <a:pPr algn="just">
              <a:lnSpc>
                <a:spcPct val="100000"/>
              </a:lnSpc>
            </a:pPr>
            <a:r>
              <a:rPr lang="cs-CZ" sz="2000" b="1" dirty="0"/>
              <a:t>Účastníci řízení </a:t>
            </a:r>
            <a:r>
              <a:rPr lang="cs-CZ" sz="2000" dirty="0"/>
              <a:t>– ti, o jejichž P a Po </a:t>
            </a:r>
            <a:r>
              <a:rPr lang="cs-CZ" sz="2000" b="1" dirty="0"/>
              <a:t>má být rozhodováno </a:t>
            </a:r>
            <a:r>
              <a:rPr lang="cs-CZ" sz="2000" dirty="0"/>
              <a:t>(zakládají se, mění, ruší, nebo potvrzuje existence takových P a Po)</a:t>
            </a:r>
          </a:p>
          <a:p>
            <a:pPr algn="just">
              <a:lnSpc>
                <a:spcPct val="100000"/>
              </a:lnSpc>
            </a:pPr>
            <a:r>
              <a:rPr lang="cs-CZ" sz="2000" dirty="0"/>
              <a:t>Musí být účastníci v řízení, min. 1</a:t>
            </a:r>
          </a:p>
          <a:p>
            <a:pPr algn="just">
              <a:lnSpc>
                <a:spcPct val="100000"/>
              </a:lnSpc>
            </a:pPr>
            <a:r>
              <a:rPr lang="cs-CZ" sz="2000" dirty="0"/>
              <a:t>Vymezení účastníků v </a:t>
            </a:r>
            <a:r>
              <a:rPr lang="cs-CZ" sz="2000" b="1" dirty="0"/>
              <a:t>§ 27 a 27 </a:t>
            </a:r>
            <a:r>
              <a:rPr lang="cs-CZ" sz="2000" b="1" dirty="0" err="1"/>
              <a:t>SpŘ</a:t>
            </a:r>
            <a:endParaRPr lang="cs-CZ" sz="2000" b="1" dirty="0"/>
          </a:p>
          <a:p>
            <a:pPr algn="just">
              <a:lnSpc>
                <a:spcPct val="100000"/>
              </a:lnSpc>
            </a:pPr>
            <a:r>
              <a:rPr lang="cs-CZ" sz="2000" dirty="0"/>
              <a:t>Zvláštní zákony mohou obsahovat </a:t>
            </a:r>
            <a:r>
              <a:rPr lang="cs-CZ" sz="2000" b="1" dirty="0"/>
              <a:t>vymezení širší</a:t>
            </a:r>
            <a:r>
              <a:rPr lang="cs-CZ" sz="2000" dirty="0"/>
              <a:t>, případně na </a:t>
            </a:r>
            <a:r>
              <a:rPr lang="cs-CZ" sz="2000" dirty="0" err="1"/>
              <a:t>SpŘ</a:t>
            </a:r>
            <a:r>
              <a:rPr lang="cs-CZ" sz="2000" dirty="0"/>
              <a:t> </a:t>
            </a:r>
            <a:r>
              <a:rPr lang="cs-CZ" sz="2000" b="1" dirty="0"/>
              <a:t>zcela nezávislé </a:t>
            </a:r>
            <a:r>
              <a:rPr lang="cs-CZ" sz="2000" dirty="0"/>
              <a:t>(tj. vlastní), případně mohou obsahovat vymezení </a:t>
            </a:r>
            <a:r>
              <a:rPr lang="cs-CZ" sz="2000" b="1" dirty="0"/>
              <a:t>užší</a:t>
            </a:r>
          </a:p>
          <a:p>
            <a:pPr algn="just">
              <a:lnSpc>
                <a:spcPct val="100000"/>
              </a:lnSpc>
            </a:pPr>
            <a:r>
              <a:rPr lang="cs-CZ" sz="2000" dirty="0"/>
              <a:t>V případě pochybností </a:t>
            </a:r>
            <a:r>
              <a:rPr lang="cs-CZ" sz="2000" b="1" dirty="0"/>
              <a:t>– za účastníka osobu považovat (riziko opomenutých účastníků)</a:t>
            </a:r>
          </a:p>
          <a:p>
            <a:pPr algn="just">
              <a:lnSpc>
                <a:spcPct val="100000"/>
              </a:lnSpc>
            </a:pPr>
            <a:r>
              <a:rPr lang="cs-CZ" sz="2000" b="1" dirty="0"/>
              <a:t>Odpovědnost za správné vymezení účastníků nese správní orgán</a:t>
            </a:r>
          </a:p>
          <a:p>
            <a:pPr marL="0" indent="0" algn="just">
              <a:lnSpc>
                <a:spcPct val="100000"/>
              </a:lnSpc>
              <a:buNone/>
            </a:pPr>
            <a:r>
              <a:rPr lang="cs-CZ" sz="2000" dirty="0"/>
              <a:t>Nutnost prověřovat okruh </a:t>
            </a:r>
            <a:r>
              <a:rPr lang="cs-CZ" sz="2000" dirty="0" smtClean="0"/>
              <a:t>účastníků; </a:t>
            </a:r>
            <a:r>
              <a:rPr lang="cs-CZ" sz="2000" b="1" dirty="0"/>
              <a:t>Účastníkem není ten, s nímž bylo nesprávně jako s účastníkem </a:t>
            </a:r>
            <a:r>
              <a:rPr lang="cs-CZ" sz="2000" b="1" dirty="0" smtClean="0"/>
              <a:t>jednáno + Účastníkem </a:t>
            </a:r>
            <a:r>
              <a:rPr lang="cs-CZ" sz="2000" b="1" dirty="0"/>
              <a:t>je i ten, kdo splňuje znaky účastníka, ale správní orgán s ním jako s účastníkem (nesprávně) nejednal</a:t>
            </a:r>
          </a:p>
          <a:p>
            <a:pPr algn="just">
              <a:lnSpc>
                <a:spcPct val="100000"/>
              </a:lnSpc>
            </a:pPr>
            <a:endParaRPr lang="cs-CZ" sz="2000" dirty="0"/>
          </a:p>
          <a:p>
            <a:pPr>
              <a:lnSpc>
                <a:spcPct val="100000"/>
              </a:lnSpc>
            </a:pPr>
            <a:endParaRPr lang="cs-CZ" sz="2000" dirty="0"/>
          </a:p>
        </p:txBody>
      </p:sp>
    </p:spTree>
    <p:extLst>
      <p:ext uri="{BB962C8B-B14F-4D97-AF65-F5344CB8AC3E}">
        <p14:creationId xmlns:p14="http://schemas.microsoft.com/office/powerpoint/2010/main" val="771525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smtClean="0"/>
              <a:t>Správní řízení: subjekty</a:t>
            </a:r>
            <a:endParaRPr lang="cs-CZ" dirty="0"/>
          </a:p>
        </p:txBody>
      </p:sp>
      <p:sp>
        <p:nvSpPr>
          <p:cNvPr id="5" name="Zástupný symbol pro obsah 4"/>
          <p:cNvSpPr>
            <a:spLocks noGrp="1"/>
          </p:cNvSpPr>
          <p:nvPr>
            <p:ph idx="1"/>
          </p:nvPr>
        </p:nvSpPr>
        <p:spPr/>
        <p:txBody>
          <a:bodyPr/>
          <a:lstStyle/>
          <a:p>
            <a:pPr marL="457200" indent="-457200" algn="just">
              <a:lnSpc>
                <a:spcPct val="100000"/>
              </a:lnSpc>
              <a:buFont typeface="+mj-lt"/>
              <a:buAutoNum type="arabicPeriod"/>
            </a:pPr>
            <a:r>
              <a:rPr lang="cs-CZ" sz="2000" b="1" dirty="0"/>
              <a:t>Tzv. hlavní, silní či neopominutelní účastníci - </a:t>
            </a:r>
            <a:r>
              <a:rPr lang="cs-CZ" sz="2000" b="1" dirty="0">
                <a:solidFill>
                  <a:srgbClr val="FF0000"/>
                </a:solidFill>
              </a:rPr>
              <a:t>§ 27 odst. 1, </a:t>
            </a:r>
            <a:r>
              <a:rPr lang="cs-CZ" sz="2000" dirty="0"/>
              <a:t>tj. osoby, o jejichž P a Po se přímo rozhoduje</a:t>
            </a:r>
          </a:p>
          <a:p>
            <a:pPr marL="457200" indent="-457200" algn="just">
              <a:lnSpc>
                <a:spcPct val="100000"/>
              </a:lnSpc>
              <a:buFont typeface="+mj-lt"/>
              <a:buAutoNum type="arabicPeriod"/>
            </a:pPr>
            <a:r>
              <a:rPr lang="cs-CZ" sz="2000" b="1" dirty="0"/>
              <a:t>Tzv. vedlejší, slabší účastníci - § 27 odst. 2</a:t>
            </a:r>
            <a:r>
              <a:rPr lang="cs-CZ" sz="2000" dirty="0"/>
              <a:t>, tj. ti, o jejichž P a Po se sice </a:t>
            </a:r>
            <a:r>
              <a:rPr lang="cs-CZ" sz="2000" b="1" dirty="0"/>
              <a:t>přímo nerozhoduje</a:t>
            </a:r>
            <a:r>
              <a:rPr lang="cs-CZ" sz="2000" dirty="0"/>
              <a:t>, ale kteří </a:t>
            </a:r>
            <a:r>
              <a:rPr lang="cs-CZ" sz="2000" b="1" dirty="0">
                <a:solidFill>
                  <a:srgbClr val="FF0000"/>
                </a:solidFill>
              </a:rPr>
              <a:t>MOHOU</a:t>
            </a:r>
            <a:r>
              <a:rPr lang="cs-CZ" sz="2000" dirty="0"/>
              <a:t> být na svých P a Po rozhodnutím </a:t>
            </a:r>
            <a:r>
              <a:rPr lang="cs-CZ" sz="2000" b="1" dirty="0">
                <a:solidFill>
                  <a:srgbClr val="FF0000"/>
                </a:solidFill>
              </a:rPr>
              <a:t>PŘÍMO dotčeni </a:t>
            </a:r>
            <a:r>
              <a:rPr lang="cs-CZ" sz="2000" dirty="0"/>
              <a:t>(nějak se to negativně projeví v jejich právní sféře)</a:t>
            </a:r>
          </a:p>
          <a:p>
            <a:pPr marL="457200" indent="-457200" algn="just">
              <a:lnSpc>
                <a:spcPct val="100000"/>
              </a:lnSpc>
              <a:buFont typeface="+mj-lt"/>
              <a:buAutoNum type="arabicPeriod"/>
            </a:pPr>
            <a:r>
              <a:rPr lang="cs-CZ" sz="2000" b="1" dirty="0"/>
              <a:t>Účastníci podle zvláštního zákona (lex </a:t>
            </a:r>
            <a:r>
              <a:rPr lang="cs-CZ" sz="2000" b="1" dirty="0" err="1"/>
              <a:t>specialis</a:t>
            </a:r>
            <a:r>
              <a:rPr lang="cs-CZ" sz="2000" b="1" dirty="0"/>
              <a:t>) - § 27 odst. 3</a:t>
            </a:r>
          </a:p>
          <a:p>
            <a:pPr marL="457200" indent="-457200" algn="just">
              <a:lnSpc>
                <a:spcPct val="100000"/>
              </a:lnSpc>
              <a:buFont typeface="+mj-lt"/>
              <a:buAutoNum type="arabicPeriod"/>
            </a:pPr>
            <a:r>
              <a:rPr lang="cs-CZ" sz="2000" b="1" dirty="0"/>
              <a:t>Účastníci v pochybnostech - § 28 odst. 1 </a:t>
            </a:r>
            <a:r>
              <a:rPr lang="cs-CZ" sz="2000" dirty="0"/>
              <a:t>(rozhodnutí v pochybnostech, zda je, nebo není účastníkem)</a:t>
            </a:r>
            <a:endParaRPr lang="cs-CZ" sz="2000" b="1" dirty="0"/>
          </a:p>
          <a:p>
            <a:pPr>
              <a:lnSpc>
                <a:spcPct val="100000"/>
              </a:lnSpc>
            </a:pPr>
            <a:endParaRPr lang="cs-CZ" sz="2000" dirty="0"/>
          </a:p>
        </p:txBody>
      </p:sp>
    </p:spTree>
    <p:extLst>
      <p:ext uri="{BB962C8B-B14F-4D97-AF65-F5344CB8AC3E}">
        <p14:creationId xmlns:p14="http://schemas.microsoft.com/office/powerpoint/2010/main" val="427052896"/>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prezentace-law-cz-4-3</Template>
  <TotalTime>1672</TotalTime>
  <Words>3082</Words>
  <Application>Microsoft Office PowerPoint</Application>
  <PresentationFormat>Vlastní</PresentationFormat>
  <Paragraphs>256</Paragraphs>
  <Slides>29</Slides>
  <Notes>1</Notes>
  <HiddenSlides>0</HiddenSlides>
  <MMClips>0</MMClips>
  <ScaleCrop>false</ScaleCrop>
  <HeadingPairs>
    <vt:vector size="4" baseType="variant">
      <vt:variant>
        <vt:lpstr>Motiv</vt:lpstr>
      </vt:variant>
      <vt:variant>
        <vt:i4>1</vt:i4>
      </vt:variant>
      <vt:variant>
        <vt:lpstr>Nadpisy snímků</vt:lpstr>
      </vt:variant>
      <vt:variant>
        <vt:i4>29</vt:i4>
      </vt:variant>
    </vt:vector>
  </HeadingPairs>
  <TitlesOfParts>
    <vt:vector size="30" baseType="lpstr">
      <vt:lpstr>Prezentace_MU_CZ</vt:lpstr>
      <vt:lpstr>Subjekty správního řízení. Úprava procesních pojmů a institutů. Postup před zahájením řízení.    </vt:lpstr>
      <vt:lpstr>Cíl přednášky</vt:lpstr>
      <vt:lpstr>Správní řízení</vt:lpstr>
      <vt:lpstr>Správní řízení</vt:lpstr>
      <vt:lpstr>Správní řízení</vt:lpstr>
      <vt:lpstr>Správní řízení: subjekty</vt:lpstr>
      <vt:lpstr>Správní řízení: subjekty</vt:lpstr>
      <vt:lpstr>Správní řízení: subjekty</vt:lpstr>
      <vt:lpstr>Správní řízení: subjekty</vt:lpstr>
      <vt:lpstr>Správní řízení: subjekty</vt:lpstr>
      <vt:lpstr>Správní řízení: procesní pojmy a úkony </vt:lpstr>
      <vt:lpstr>Procesní pojmy a úkony </vt:lpstr>
      <vt:lpstr>Procesní pojmy a úkony </vt:lpstr>
      <vt:lpstr>Procesní pojmy a úkony </vt:lpstr>
      <vt:lpstr>Procesní pojmy a úkony </vt:lpstr>
      <vt:lpstr>Procesní pojmy a úkony </vt:lpstr>
      <vt:lpstr>Procesní pojmy a úkony </vt:lpstr>
      <vt:lpstr>Procesní pojmy a úkony </vt:lpstr>
      <vt:lpstr>Procesní pojmy a úkony </vt:lpstr>
      <vt:lpstr>Procesní pojmy a úkony </vt:lpstr>
      <vt:lpstr>Procesní pojmy a úkony </vt:lpstr>
      <vt:lpstr>Procesní pojmy a úkony </vt:lpstr>
      <vt:lpstr>Procesní pojmy a úkony </vt:lpstr>
      <vt:lpstr>Procesní pojmy a úkony </vt:lpstr>
      <vt:lpstr>Procesní pojmy a úkony </vt:lpstr>
      <vt:lpstr>Procesní pojmy a úkony </vt:lpstr>
      <vt:lpstr>Procesní pojmy a úkony </vt:lpstr>
      <vt:lpstr>Postup před zahájením řízení </vt:lpstr>
      <vt:lpstr>Literatura:</vt:lpstr>
    </vt:vector>
  </TitlesOfParts>
  <Company>Masarykova univerzita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Ochrana práv poskytovaná správním soudnictvím – pojem, podstata, funkce, organizace a vývoj správního soudnictví.</dc:title>
  <dc:creator>Lukas Potesil</dc:creator>
  <cp:lastModifiedBy>Lukáš</cp:lastModifiedBy>
  <cp:revision>135</cp:revision>
  <cp:lastPrinted>2019-11-18T06:05:28Z</cp:lastPrinted>
  <dcterms:created xsi:type="dcterms:W3CDTF">2019-11-18T05:31:11Z</dcterms:created>
  <dcterms:modified xsi:type="dcterms:W3CDTF">2024-10-05T17:09:26Z</dcterms:modified>
</cp:coreProperties>
</file>