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85" r:id="rId2"/>
    <p:sldId id="329" r:id="rId3"/>
    <p:sldId id="330" r:id="rId4"/>
    <p:sldId id="331" r:id="rId5"/>
    <p:sldId id="338" r:id="rId6"/>
    <p:sldId id="282" r:id="rId7"/>
    <p:sldId id="332" r:id="rId8"/>
    <p:sldId id="333" r:id="rId9"/>
    <p:sldId id="334" r:id="rId10"/>
    <p:sldId id="335" r:id="rId11"/>
    <p:sldId id="336" r:id="rId12"/>
    <p:sldId id="293" r:id="rId13"/>
    <p:sldId id="337" r:id="rId14"/>
    <p:sldId id="294" r:id="rId15"/>
    <p:sldId id="302" r:id="rId16"/>
    <p:sldId id="308" r:id="rId17"/>
    <p:sldId id="339" r:id="rId18"/>
    <p:sldId id="340" r:id="rId19"/>
    <p:sldId id="341" r:id="rId20"/>
    <p:sldId id="342" r:id="rId21"/>
    <p:sldId id="344" r:id="rId22"/>
    <p:sldId id="345" r:id="rId23"/>
    <p:sldId id="346" r:id="rId24"/>
    <p:sldId id="347" r:id="rId25"/>
    <p:sldId id="348" r:id="rId26"/>
    <p:sldId id="349" r:id="rId27"/>
    <p:sldId id="323" r:id="rId28"/>
    <p:sldId id="322" r:id="rId29"/>
    <p:sldId id="320"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AA09F4-243A-FCF4-B6C4-C4C214E6DA5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D290E30-7899-BB24-CA51-A48598591F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A5499C0-D5C0-8A17-79C9-78F81A913E10}"/>
              </a:ext>
            </a:extLst>
          </p:cNvPr>
          <p:cNvSpPr>
            <a:spLocks noGrp="1"/>
          </p:cNvSpPr>
          <p:nvPr>
            <p:ph type="dt" sz="half" idx="10"/>
          </p:nvPr>
        </p:nvSpPr>
        <p:spPr/>
        <p:txBody>
          <a:bodyPr/>
          <a:lstStyle/>
          <a:p>
            <a:fld id="{52095ECE-9C11-4617-BB5D-749DEE77A08B}" type="datetimeFigureOut">
              <a:rPr lang="cs-CZ" smtClean="0"/>
              <a:t>02.11.2024</a:t>
            </a:fld>
            <a:endParaRPr lang="cs-CZ"/>
          </a:p>
        </p:txBody>
      </p:sp>
      <p:sp>
        <p:nvSpPr>
          <p:cNvPr id="5" name="Zástupný symbol pro zápatí 4">
            <a:extLst>
              <a:ext uri="{FF2B5EF4-FFF2-40B4-BE49-F238E27FC236}">
                <a16:creationId xmlns:a16="http://schemas.microsoft.com/office/drawing/2014/main" id="{F501FC81-520E-827B-4031-A22574C9D81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5BB95C3-296B-C518-9542-1003F51402AA}"/>
              </a:ext>
            </a:extLst>
          </p:cNvPr>
          <p:cNvSpPr>
            <a:spLocks noGrp="1"/>
          </p:cNvSpPr>
          <p:nvPr>
            <p:ph type="sldNum" sz="quarter" idx="12"/>
          </p:nvPr>
        </p:nvSpPr>
        <p:spPr/>
        <p:txBody>
          <a:bodyPr/>
          <a:lstStyle/>
          <a:p>
            <a:fld id="{3197B426-F6F5-416E-AE1D-12B0ED83FB27}" type="slidenum">
              <a:rPr lang="cs-CZ" smtClean="0"/>
              <a:t>‹#›</a:t>
            </a:fld>
            <a:endParaRPr lang="cs-CZ"/>
          </a:p>
        </p:txBody>
      </p:sp>
    </p:spTree>
    <p:extLst>
      <p:ext uri="{BB962C8B-B14F-4D97-AF65-F5344CB8AC3E}">
        <p14:creationId xmlns:p14="http://schemas.microsoft.com/office/powerpoint/2010/main" val="1920076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705550-9D2D-7F5F-8E69-A5F66E8CB3D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A65BB02-2537-2661-1652-48D47DD7BB5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B4BECFC-07A4-6276-B13E-BC38D9582723}"/>
              </a:ext>
            </a:extLst>
          </p:cNvPr>
          <p:cNvSpPr>
            <a:spLocks noGrp="1"/>
          </p:cNvSpPr>
          <p:nvPr>
            <p:ph type="dt" sz="half" idx="10"/>
          </p:nvPr>
        </p:nvSpPr>
        <p:spPr/>
        <p:txBody>
          <a:bodyPr/>
          <a:lstStyle/>
          <a:p>
            <a:fld id="{52095ECE-9C11-4617-BB5D-749DEE77A08B}" type="datetimeFigureOut">
              <a:rPr lang="cs-CZ" smtClean="0"/>
              <a:t>02.11.2024</a:t>
            </a:fld>
            <a:endParaRPr lang="cs-CZ"/>
          </a:p>
        </p:txBody>
      </p:sp>
      <p:sp>
        <p:nvSpPr>
          <p:cNvPr id="5" name="Zástupný symbol pro zápatí 4">
            <a:extLst>
              <a:ext uri="{FF2B5EF4-FFF2-40B4-BE49-F238E27FC236}">
                <a16:creationId xmlns:a16="http://schemas.microsoft.com/office/drawing/2014/main" id="{D8704365-2D65-816C-4873-12D5B28F8A2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A93E1AD-8B46-2E55-572B-93033AC28FA6}"/>
              </a:ext>
            </a:extLst>
          </p:cNvPr>
          <p:cNvSpPr>
            <a:spLocks noGrp="1"/>
          </p:cNvSpPr>
          <p:nvPr>
            <p:ph type="sldNum" sz="quarter" idx="12"/>
          </p:nvPr>
        </p:nvSpPr>
        <p:spPr/>
        <p:txBody>
          <a:bodyPr/>
          <a:lstStyle/>
          <a:p>
            <a:fld id="{3197B426-F6F5-416E-AE1D-12B0ED83FB27}" type="slidenum">
              <a:rPr lang="cs-CZ" smtClean="0"/>
              <a:t>‹#›</a:t>
            </a:fld>
            <a:endParaRPr lang="cs-CZ"/>
          </a:p>
        </p:txBody>
      </p:sp>
    </p:spTree>
    <p:extLst>
      <p:ext uri="{BB962C8B-B14F-4D97-AF65-F5344CB8AC3E}">
        <p14:creationId xmlns:p14="http://schemas.microsoft.com/office/powerpoint/2010/main" val="21081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13F6C80-201F-0591-BEE5-CB1F20E581A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3211647-8480-AEAE-5523-222A0FA7575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487D79F-94D4-8B69-5869-65778DD316CF}"/>
              </a:ext>
            </a:extLst>
          </p:cNvPr>
          <p:cNvSpPr>
            <a:spLocks noGrp="1"/>
          </p:cNvSpPr>
          <p:nvPr>
            <p:ph type="dt" sz="half" idx="10"/>
          </p:nvPr>
        </p:nvSpPr>
        <p:spPr/>
        <p:txBody>
          <a:bodyPr/>
          <a:lstStyle/>
          <a:p>
            <a:fld id="{52095ECE-9C11-4617-BB5D-749DEE77A08B}" type="datetimeFigureOut">
              <a:rPr lang="cs-CZ" smtClean="0"/>
              <a:t>02.11.2024</a:t>
            </a:fld>
            <a:endParaRPr lang="cs-CZ"/>
          </a:p>
        </p:txBody>
      </p:sp>
      <p:sp>
        <p:nvSpPr>
          <p:cNvPr id="5" name="Zástupný symbol pro zápatí 4">
            <a:extLst>
              <a:ext uri="{FF2B5EF4-FFF2-40B4-BE49-F238E27FC236}">
                <a16:creationId xmlns:a16="http://schemas.microsoft.com/office/drawing/2014/main" id="{76CB66D9-E8E0-E790-9A54-F89066897D7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E83A52D-3105-E11E-6AA5-61089AB4ECF8}"/>
              </a:ext>
            </a:extLst>
          </p:cNvPr>
          <p:cNvSpPr>
            <a:spLocks noGrp="1"/>
          </p:cNvSpPr>
          <p:nvPr>
            <p:ph type="sldNum" sz="quarter" idx="12"/>
          </p:nvPr>
        </p:nvSpPr>
        <p:spPr/>
        <p:txBody>
          <a:bodyPr/>
          <a:lstStyle/>
          <a:p>
            <a:fld id="{3197B426-F6F5-416E-AE1D-12B0ED83FB27}" type="slidenum">
              <a:rPr lang="cs-CZ" smtClean="0"/>
              <a:t>‹#›</a:t>
            </a:fld>
            <a:endParaRPr lang="cs-CZ"/>
          </a:p>
        </p:txBody>
      </p:sp>
    </p:spTree>
    <p:extLst>
      <p:ext uri="{BB962C8B-B14F-4D97-AF65-F5344CB8AC3E}">
        <p14:creationId xmlns:p14="http://schemas.microsoft.com/office/powerpoint/2010/main" val="2746934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CB285C-7F02-84DC-5D29-016A498F6D7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08B4045-B982-F51D-26E3-7B97104EAAB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A5E8564-EC71-4C82-77DF-B52A9D29FFFF}"/>
              </a:ext>
            </a:extLst>
          </p:cNvPr>
          <p:cNvSpPr>
            <a:spLocks noGrp="1"/>
          </p:cNvSpPr>
          <p:nvPr>
            <p:ph type="dt" sz="half" idx="10"/>
          </p:nvPr>
        </p:nvSpPr>
        <p:spPr/>
        <p:txBody>
          <a:bodyPr/>
          <a:lstStyle/>
          <a:p>
            <a:fld id="{52095ECE-9C11-4617-BB5D-749DEE77A08B}" type="datetimeFigureOut">
              <a:rPr lang="cs-CZ" smtClean="0"/>
              <a:t>02.11.2024</a:t>
            </a:fld>
            <a:endParaRPr lang="cs-CZ"/>
          </a:p>
        </p:txBody>
      </p:sp>
      <p:sp>
        <p:nvSpPr>
          <p:cNvPr id="5" name="Zástupný symbol pro zápatí 4">
            <a:extLst>
              <a:ext uri="{FF2B5EF4-FFF2-40B4-BE49-F238E27FC236}">
                <a16:creationId xmlns:a16="http://schemas.microsoft.com/office/drawing/2014/main" id="{7F902922-764F-AF75-179C-44C678F66E3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676262-3C15-E363-8831-775FEEC900E0}"/>
              </a:ext>
            </a:extLst>
          </p:cNvPr>
          <p:cNvSpPr>
            <a:spLocks noGrp="1"/>
          </p:cNvSpPr>
          <p:nvPr>
            <p:ph type="sldNum" sz="quarter" idx="12"/>
          </p:nvPr>
        </p:nvSpPr>
        <p:spPr/>
        <p:txBody>
          <a:bodyPr/>
          <a:lstStyle/>
          <a:p>
            <a:fld id="{3197B426-F6F5-416E-AE1D-12B0ED83FB27}" type="slidenum">
              <a:rPr lang="cs-CZ" smtClean="0"/>
              <a:t>‹#›</a:t>
            </a:fld>
            <a:endParaRPr lang="cs-CZ"/>
          </a:p>
        </p:txBody>
      </p:sp>
    </p:spTree>
    <p:extLst>
      <p:ext uri="{BB962C8B-B14F-4D97-AF65-F5344CB8AC3E}">
        <p14:creationId xmlns:p14="http://schemas.microsoft.com/office/powerpoint/2010/main" val="2751221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5A61F7-F4BF-3E5D-D67E-B19343BA427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E2EE4115-3014-B57E-34F6-96A1AFF7F9E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8868A091-B427-4E8F-B92A-2FF8E054FF82}"/>
              </a:ext>
            </a:extLst>
          </p:cNvPr>
          <p:cNvSpPr>
            <a:spLocks noGrp="1"/>
          </p:cNvSpPr>
          <p:nvPr>
            <p:ph type="dt" sz="half" idx="10"/>
          </p:nvPr>
        </p:nvSpPr>
        <p:spPr/>
        <p:txBody>
          <a:bodyPr/>
          <a:lstStyle/>
          <a:p>
            <a:fld id="{52095ECE-9C11-4617-BB5D-749DEE77A08B}" type="datetimeFigureOut">
              <a:rPr lang="cs-CZ" smtClean="0"/>
              <a:t>02.11.2024</a:t>
            </a:fld>
            <a:endParaRPr lang="cs-CZ"/>
          </a:p>
        </p:txBody>
      </p:sp>
      <p:sp>
        <p:nvSpPr>
          <p:cNvPr id="5" name="Zástupný symbol pro zápatí 4">
            <a:extLst>
              <a:ext uri="{FF2B5EF4-FFF2-40B4-BE49-F238E27FC236}">
                <a16:creationId xmlns:a16="http://schemas.microsoft.com/office/drawing/2014/main" id="{815B7DA0-47A2-0753-D42F-8C5CEC073E1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D231BBF-9EBC-6DE1-6D9E-AA2F7B73A325}"/>
              </a:ext>
            </a:extLst>
          </p:cNvPr>
          <p:cNvSpPr>
            <a:spLocks noGrp="1"/>
          </p:cNvSpPr>
          <p:nvPr>
            <p:ph type="sldNum" sz="quarter" idx="12"/>
          </p:nvPr>
        </p:nvSpPr>
        <p:spPr/>
        <p:txBody>
          <a:bodyPr/>
          <a:lstStyle/>
          <a:p>
            <a:fld id="{3197B426-F6F5-416E-AE1D-12B0ED83FB27}" type="slidenum">
              <a:rPr lang="cs-CZ" smtClean="0"/>
              <a:t>‹#›</a:t>
            </a:fld>
            <a:endParaRPr lang="cs-CZ"/>
          </a:p>
        </p:txBody>
      </p:sp>
    </p:spTree>
    <p:extLst>
      <p:ext uri="{BB962C8B-B14F-4D97-AF65-F5344CB8AC3E}">
        <p14:creationId xmlns:p14="http://schemas.microsoft.com/office/powerpoint/2010/main" val="3368756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0203A8-9EB2-7295-71E4-91DDE87DCB5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11EC611-4AD5-8837-4828-9108F2B1FD7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4D6EDAB-93B7-6F5A-A152-C8676B95BDFD}"/>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3512A95-016D-8E75-BE4A-100E22705743}"/>
              </a:ext>
            </a:extLst>
          </p:cNvPr>
          <p:cNvSpPr>
            <a:spLocks noGrp="1"/>
          </p:cNvSpPr>
          <p:nvPr>
            <p:ph type="dt" sz="half" idx="10"/>
          </p:nvPr>
        </p:nvSpPr>
        <p:spPr/>
        <p:txBody>
          <a:bodyPr/>
          <a:lstStyle/>
          <a:p>
            <a:fld id="{52095ECE-9C11-4617-BB5D-749DEE77A08B}" type="datetimeFigureOut">
              <a:rPr lang="cs-CZ" smtClean="0"/>
              <a:t>02.11.2024</a:t>
            </a:fld>
            <a:endParaRPr lang="cs-CZ"/>
          </a:p>
        </p:txBody>
      </p:sp>
      <p:sp>
        <p:nvSpPr>
          <p:cNvPr id="6" name="Zástupný symbol pro zápatí 5">
            <a:extLst>
              <a:ext uri="{FF2B5EF4-FFF2-40B4-BE49-F238E27FC236}">
                <a16:creationId xmlns:a16="http://schemas.microsoft.com/office/drawing/2014/main" id="{38E2C602-6BC0-1322-27D8-DA49E1058F5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F98076D-2D18-8E60-CBBE-A520B81CD646}"/>
              </a:ext>
            </a:extLst>
          </p:cNvPr>
          <p:cNvSpPr>
            <a:spLocks noGrp="1"/>
          </p:cNvSpPr>
          <p:nvPr>
            <p:ph type="sldNum" sz="quarter" idx="12"/>
          </p:nvPr>
        </p:nvSpPr>
        <p:spPr/>
        <p:txBody>
          <a:bodyPr/>
          <a:lstStyle/>
          <a:p>
            <a:fld id="{3197B426-F6F5-416E-AE1D-12B0ED83FB27}" type="slidenum">
              <a:rPr lang="cs-CZ" smtClean="0"/>
              <a:t>‹#›</a:t>
            </a:fld>
            <a:endParaRPr lang="cs-CZ"/>
          </a:p>
        </p:txBody>
      </p:sp>
    </p:spTree>
    <p:extLst>
      <p:ext uri="{BB962C8B-B14F-4D97-AF65-F5344CB8AC3E}">
        <p14:creationId xmlns:p14="http://schemas.microsoft.com/office/powerpoint/2010/main" val="3630535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3C5473-92E4-4289-2748-BED1290AE5F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012B67B9-F28E-1283-D7CB-46EC1287CA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1BDF0323-E03E-DB7F-04C9-2DE1E586690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B58DCC0-1D2F-4B99-AF0F-B2634C3779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57E9D85-FFB3-8E6A-79C4-C6BF89A07EFA}"/>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8B32E1C-CC94-08A2-7C66-EF4CA5CA565D}"/>
              </a:ext>
            </a:extLst>
          </p:cNvPr>
          <p:cNvSpPr>
            <a:spLocks noGrp="1"/>
          </p:cNvSpPr>
          <p:nvPr>
            <p:ph type="dt" sz="half" idx="10"/>
          </p:nvPr>
        </p:nvSpPr>
        <p:spPr/>
        <p:txBody>
          <a:bodyPr/>
          <a:lstStyle/>
          <a:p>
            <a:fld id="{52095ECE-9C11-4617-BB5D-749DEE77A08B}" type="datetimeFigureOut">
              <a:rPr lang="cs-CZ" smtClean="0"/>
              <a:t>02.11.2024</a:t>
            </a:fld>
            <a:endParaRPr lang="cs-CZ"/>
          </a:p>
        </p:txBody>
      </p:sp>
      <p:sp>
        <p:nvSpPr>
          <p:cNvPr id="8" name="Zástupný symbol pro zápatí 7">
            <a:extLst>
              <a:ext uri="{FF2B5EF4-FFF2-40B4-BE49-F238E27FC236}">
                <a16:creationId xmlns:a16="http://schemas.microsoft.com/office/drawing/2014/main" id="{6C1A03D9-D884-AFC3-8647-1EA24387BFD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8E846F2-C61B-AE27-AC52-4745F5C75379}"/>
              </a:ext>
            </a:extLst>
          </p:cNvPr>
          <p:cNvSpPr>
            <a:spLocks noGrp="1"/>
          </p:cNvSpPr>
          <p:nvPr>
            <p:ph type="sldNum" sz="quarter" idx="12"/>
          </p:nvPr>
        </p:nvSpPr>
        <p:spPr/>
        <p:txBody>
          <a:bodyPr/>
          <a:lstStyle/>
          <a:p>
            <a:fld id="{3197B426-F6F5-416E-AE1D-12B0ED83FB27}" type="slidenum">
              <a:rPr lang="cs-CZ" smtClean="0"/>
              <a:t>‹#›</a:t>
            </a:fld>
            <a:endParaRPr lang="cs-CZ"/>
          </a:p>
        </p:txBody>
      </p:sp>
    </p:spTree>
    <p:extLst>
      <p:ext uri="{BB962C8B-B14F-4D97-AF65-F5344CB8AC3E}">
        <p14:creationId xmlns:p14="http://schemas.microsoft.com/office/powerpoint/2010/main" val="2618252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44590A-F406-9D8D-6C96-C8B1645A98F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18F4A06-7DC4-AEC7-5A5B-513C5FE96C5F}"/>
              </a:ext>
            </a:extLst>
          </p:cNvPr>
          <p:cNvSpPr>
            <a:spLocks noGrp="1"/>
          </p:cNvSpPr>
          <p:nvPr>
            <p:ph type="dt" sz="half" idx="10"/>
          </p:nvPr>
        </p:nvSpPr>
        <p:spPr/>
        <p:txBody>
          <a:bodyPr/>
          <a:lstStyle/>
          <a:p>
            <a:fld id="{52095ECE-9C11-4617-BB5D-749DEE77A08B}" type="datetimeFigureOut">
              <a:rPr lang="cs-CZ" smtClean="0"/>
              <a:t>02.11.2024</a:t>
            </a:fld>
            <a:endParaRPr lang="cs-CZ"/>
          </a:p>
        </p:txBody>
      </p:sp>
      <p:sp>
        <p:nvSpPr>
          <p:cNvPr id="4" name="Zástupný symbol pro zápatí 3">
            <a:extLst>
              <a:ext uri="{FF2B5EF4-FFF2-40B4-BE49-F238E27FC236}">
                <a16:creationId xmlns:a16="http://schemas.microsoft.com/office/drawing/2014/main" id="{2CF800EC-F039-C3A4-F965-3E6AF9C807D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6E80AF8-1436-2A6D-6EC2-E4AFCAB13D22}"/>
              </a:ext>
            </a:extLst>
          </p:cNvPr>
          <p:cNvSpPr>
            <a:spLocks noGrp="1"/>
          </p:cNvSpPr>
          <p:nvPr>
            <p:ph type="sldNum" sz="quarter" idx="12"/>
          </p:nvPr>
        </p:nvSpPr>
        <p:spPr/>
        <p:txBody>
          <a:bodyPr/>
          <a:lstStyle/>
          <a:p>
            <a:fld id="{3197B426-F6F5-416E-AE1D-12B0ED83FB27}" type="slidenum">
              <a:rPr lang="cs-CZ" smtClean="0"/>
              <a:t>‹#›</a:t>
            </a:fld>
            <a:endParaRPr lang="cs-CZ"/>
          </a:p>
        </p:txBody>
      </p:sp>
    </p:spTree>
    <p:extLst>
      <p:ext uri="{BB962C8B-B14F-4D97-AF65-F5344CB8AC3E}">
        <p14:creationId xmlns:p14="http://schemas.microsoft.com/office/powerpoint/2010/main" val="174909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BC134ED-5A0F-3EE0-418D-9CE07A673231}"/>
              </a:ext>
            </a:extLst>
          </p:cNvPr>
          <p:cNvSpPr>
            <a:spLocks noGrp="1"/>
          </p:cNvSpPr>
          <p:nvPr>
            <p:ph type="dt" sz="half" idx="10"/>
          </p:nvPr>
        </p:nvSpPr>
        <p:spPr/>
        <p:txBody>
          <a:bodyPr/>
          <a:lstStyle/>
          <a:p>
            <a:fld id="{52095ECE-9C11-4617-BB5D-749DEE77A08B}" type="datetimeFigureOut">
              <a:rPr lang="cs-CZ" smtClean="0"/>
              <a:t>02.11.2024</a:t>
            </a:fld>
            <a:endParaRPr lang="cs-CZ"/>
          </a:p>
        </p:txBody>
      </p:sp>
      <p:sp>
        <p:nvSpPr>
          <p:cNvPr id="3" name="Zástupný symbol pro zápatí 2">
            <a:extLst>
              <a:ext uri="{FF2B5EF4-FFF2-40B4-BE49-F238E27FC236}">
                <a16:creationId xmlns:a16="http://schemas.microsoft.com/office/drawing/2014/main" id="{23BA5936-56E3-442A-C0DD-8B12FBFF64C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C483BDA-ED46-281B-4AB4-32C07576E224}"/>
              </a:ext>
            </a:extLst>
          </p:cNvPr>
          <p:cNvSpPr>
            <a:spLocks noGrp="1"/>
          </p:cNvSpPr>
          <p:nvPr>
            <p:ph type="sldNum" sz="quarter" idx="12"/>
          </p:nvPr>
        </p:nvSpPr>
        <p:spPr/>
        <p:txBody>
          <a:bodyPr/>
          <a:lstStyle/>
          <a:p>
            <a:fld id="{3197B426-F6F5-416E-AE1D-12B0ED83FB27}" type="slidenum">
              <a:rPr lang="cs-CZ" smtClean="0"/>
              <a:t>‹#›</a:t>
            </a:fld>
            <a:endParaRPr lang="cs-CZ"/>
          </a:p>
        </p:txBody>
      </p:sp>
    </p:spTree>
    <p:extLst>
      <p:ext uri="{BB962C8B-B14F-4D97-AF65-F5344CB8AC3E}">
        <p14:creationId xmlns:p14="http://schemas.microsoft.com/office/powerpoint/2010/main" val="653675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A81F20-1EA2-83B9-F6FF-5882ED8CEB8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9A1421B-AF83-189A-022E-73C602E460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55DF094-A7BF-3350-B474-593599D1C0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5C9DCE2-E70E-5A2D-AEB8-BB2E1C1F445A}"/>
              </a:ext>
            </a:extLst>
          </p:cNvPr>
          <p:cNvSpPr>
            <a:spLocks noGrp="1"/>
          </p:cNvSpPr>
          <p:nvPr>
            <p:ph type="dt" sz="half" idx="10"/>
          </p:nvPr>
        </p:nvSpPr>
        <p:spPr/>
        <p:txBody>
          <a:bodyPr/>
          <a:lstStyle/>
          <a:p>
            <a:fld id="{52095ECE-9C11-4617-BB5D-749DEE77A08B}" type="datetimeFigureOut">
              <a:rPr lang="cs-CZ" smtClean="0"/>
              <a:t>02.11.2024</a:t>
            </a:fld>
            <a:endParaRPr lang="cs-CZ"/>
          </a:p>
        </p:txBody>
      </p:sp>
      <p:sp>
        <p:nvSpPr>
          <p:cNvPr id="6" name="Zástupný symbol pro zápatí 5">
            <a:extLst>
              <a:ext uri="{FF2B5EF4-FFF2-40B4-BE49-F238E27FC236}">
                <a16:creationId xmlns:a16="http://schemas.microsoft.com/office/drawing/2014/main" id="{31B0C9C9-65ED-8601-3078-92B458CE916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CDDBAC9-87C2-BB61-5ACA-3D65D4CFB49F}"/>
              </a:ext>
            </a:extLst>
          </p:cNvPr>
          <p:cNvSpPr>
            <a:spLocks noGrp="1"/>
          </p:cNvSpPr>
          <p:nvPr>
            <p:ph type="sldNum" sz="quarter" idx="12"/>
          </p:nvPr>
        </p:nvSpPr>
        <p:spPr/>
        <p:txBody>
          <a:bodyPr/>
          <a:lstStyle/>
          <a:p>
            <a:fld id="{3197B426-F6F5-416E-AE1D-12B0ED83FB27}" type="slidenum">
              <a:rPr lang="cs-CZ" smtClean="0"/>
              <a:t>‹#›</a:t>
            </a:fld>
            <a:endParaRPr lang="cs-CZ"/>
          </a:p>
        </p:txBody>
      </p:sp>
    </p:spTree>
    <p:extLst>
      <p:ext uri="{BB962C8B-B14F-4D97-AF65-F5344CB8AC3E}">
        <p14:creationId xmlns:p14="http://schemas.microsoft.com/office/powerpoint/2010/main" val="32676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1D869B-CE5F-70FE-44F3-89C9CEE8BF7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FBA04C2-16FF-1F9F-EE4E-FB4F166309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850BAC07-EFAD-8CDA-F291-4830C259B2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598E69B-C513-DC6D-D89E-F8CA97C58BAB}"/>
              </a:ext>
            </a:extLst>
          </p:cNvPr>
          <p:cNvSpPr>
            <a:spLocks noGrp="1"/>
          </p:cNvSpPr>
          <p:nvPr>
            <p:ph type="dt" sz="half" idx="10"/>
          </p:nvPr>
        </p:nvSpPr>
        <p:spPr/>
        <p:txBody>
          <a:bodyPr/>
          <a:lstStyle/>
          <a:p>
            <a:fld id="{52095ECE-9C11-4617-BB5D-749DEE77A08B}" type="datetimeFigureOut">
              <a:rPr lang="cs-CZ" smtClean="0"/>
              <a:t>02.11.2024</a:t>
            </a:fld>
            <a:endParaRPr lang="cs-CZ"/>
          </a:p>
        </p:txBody>
      </p:sp>
      <p:sp>
        <p:nvSpPr>
          <p:cNvPr id="6" name="Zástupný symbol pro zápatí 5">
            <a:extLst>
              <a:ext uri="{FF2B5EF4-FFF2-40B4-BE49-F238E27FC236}">
                <a16:creationId xmlns:a16="http://schemas.microsoft.com/office/drawing/2014/main" id="{283033FE-CBAD-9F8B-DAF3-382A5607B1F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EFDAF60-01B4-C473-2239-BCE7926B2EDA}"/>
              </a:ext>
            </a:extLst>
          </p:cNvPr>
          <p:cNvSpPr>
            <a:spLocks noGrp="1"/>
          </p:cNvSpPr>
          <p:nvPr>
            <p:ph type="sldNum" sz="quarter" idx="12"/>
          </p:nvPr>
        </p:nvSpPr>
        <p:spPr/>
        <p:txBody>
          <a:bodyPr/>
          <a:lstStyle/>
          <a:p>
            <a:fld id="{3197B426-F6F5-416E-AE1D-12B0ED83FB27}" type="slidenum">
              <a:rPr lang="cs-CZ" smtClean="0"/>
              <a:t>‹#›</a:t>
            </a:fld>
            <a:endParaRPr lang="cs-CZ"/>
          </a:p>
        </p:txBody>
      </p:sp>
    </p:spTree>
    <p:extLst>
      <p:ext uri="{BB962C8B-B14F-4D97-AF65-F5344CB8AC3E}">
        <p14:creationId xmlns:p14="http://schemas.microsoft.com/office/powerpoint/2010/main" val="3676748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AEE5219-ABB5-D69E-25BB-0A19AF9568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6341AFDA-3978-77D0-1C81-1443B7718F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0BFB53B-5F1A-F67D-BD7A-39D74F6DC1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095ECE-9C11-4617-BB5D-749DEE77A08B}" type="datetimeFigureOut">
              <a:rPr lang="cs-CZ" smtClean="0"/>
              <a:t>02.11.2024</a:t>
            </a:fld>
            <a:endParaRPr lang="cs-CZ"/>
          </a:p>
        </p:txBody>
      </p:sp>
      <p:sp>
        <p:nvSpPr>
          <p:cNvPr id="5" name="Zástupný symbol pro zápatí 4">
            <a:extLst>
              <a:ext uri="{FF2B5EF4-FFF2-40B4-BE49-F238E27FC236}">
                <a16:creationId xmlns:a16="http://schemas.microsoft.com/office/drawing/2014/main" id="{3478436A-4D73-CBD2-99E8-1A000CF211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8209D0CA-8585-725D-C5D5-00F4492CD9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197B426-F6F5-416E-AE1D-12B0ED83FB27}" type="slidenum">
              <a:rPr lang="cs-CZ" smtClean="0"/>
              <a:t>‹#›</a:t>
            </a:fld>
            <a:endParaRPr lang="cs-CZ"/>
          </a:p>
        </p:txBody>
      </p:sp>
    </p:spTree>
    <p:extLst>
      <p:ext uri="{BB962C8B-B14F-4D97-AF65-F5344CB8AC3E}">
        <p14:creationId xmlns:p14="http://schemas.microsoft.com/office/powerpoint/2010/main" val="1713291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file:///C:\Users\7929\AppData\Local\Temp\ASPI'&amp;link='500\2004%20Sb.%252366'&amp;ucin-k-dni='30.12.9999" TargetMode="External"/><Relationship Id="rId2" Type="http://schemas.openxmlformats.org/officeDocument/2006/relationships/hyperlink" Target="file:///C:\Users\7929\AppData\Local\Temp\ASPI'&amp;link='500\2004%20Sb.%252343'&amp;ucin-k-dni='30.12.999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file:///C:\Users\7929\AppData\Local\Temp\ASPI'&amp;link='500\2004%20Sb.%252341'&amp;ucin-k-dni='30.12.9999"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B4B397-4272-8BE9-EB47-E386B40E248F}"/>
              </a:ext>
            </a:extLst>
          </p:cNvPr>
          <p:cNvSpPr>
            <a:spLocks noGrp="1"/>
          </p:cNvSpPr>
          <p:nvPr>
            <p:ph type="title"/>
          </p:nvPr>
        </p:nvSpPr>
        <p:spPr/>
        <p:txBody>
          <a:bodyPr/>
          <a:lstStyle/>
          <a:p>
            <a:pPr>
              <a:defRPr/>
            </a:pPr>
            <a:r>
              <a:rPr lang="cs-CZ" dirty="0"/>
              <a:t>Mimořádné opravné prostředky, dozorčí prostředky </a:t>
            </a:r>
          </a:p>
        </p:txBody>
      </p:sp>
      <p:sp>
        <p:nvSpPr>
          <p:cNvPr id="7171" name="Zástupný text 2">
            <a:extLst>
              <a:ext uri="{FF2B5EF4-FFF2-40B4-BE49-F238E27FC236}">
                <a16:creationId xmlns:a16="http://schemas.microsoft.com/office/drawing/2014/main" id="{39489178-FC17-FA17-4C9C-17E4901BB0C4}"/>
              </a:ext>
            </a:extLst>
          </p:cNvPr>
          <p:cNvSpPr>
            <a:spLocks noGrp="1" noChangeArrowheads="1"/>
          </p:cNvSpPr>
          <p:nvPr>
            <p:ph type="body" idx="1"/>
          </p:nvPr>
        </p:nvSpPr>
        <p:spPr/>
        <p:txBody>
          <a:bodyPr/>
          <a:lstStyle/>
          <a:p>
            <a:r>
              <a:rPr lang="cs-CZ" altLang="cs-CZ" dirty="0"/>
              <a:t>Anna </a:t>
            </a:r>
            <a:r>
              <a:rPr lang="cs-CZ" altLang="cs-CZ" dirty="0" err="1"/>
              <a:t>Chamráthová</a:t>
            </a:r>
            <a:r>
              <a:rPr lang="cs-CZ" altLang="cs-CZ" dirty="0"/>
              <a:t> Richterová</a:t>
            </a:r>
          </a:p>
        </p:txBody>
      </p:sp>
      <p:sp>
        <p:nvSpPr>
          <p:cNvPr id="4" name="Zástupný symbol pro zápatí 3">
            <a:extLst>
              <a:ext uri="{FF2B5EF4-FFF2-40B4-BE49-F238E27FC236}">
                <a16:creationId xmlns:a16="http://schemas.microsoft.com/office/drawing/2014/main" id="{D94B3F0D-9054-4A8A-EC4D-A7C63C605076}"/>
              </a:ext>
            </a:extLst>
          </p:cNvPr>
          <p:cNvSpPr>
            <a:spLocks noGrp="1"/>
          </p:cNvSpPr>
          <p:nvPr>
            <p:ph type="ftr" sz="quarter" idx="10"/>
          </p:nvPr>
        </p:nvSpPr>
        <p:spPr/>
        <p:txBody>
          <a:bodyPr/>
          <a:lstStyle/>
          <a:p>
            <a:pPr>
              <a:defRPr/>
            </a:pPr>
            <a:r>
              <a:rPr lang="cs-CZ"/>
              <a:t>Zápatí prezentace</a:t>
            </a:r>
          </a:p>
        </p:txBody>
      </p:sp>
      <p:sp>
        <p:nvSpPr>
          <p:cNvPr id="7173" name="Zástupný symbol pro číslo snímku 4">
            <a:extLst>
              <a:ext uri="{FF2B5EF4-FFF2-40B4-BE49-F238E27FC236}">
                <a16:creationId xmlns:a16="http://schemas.microsoft.com/office/drawing/2014/main" id="{7E9A34C3-7FCE-CD82-C94C-74B228901E4D}"/>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E1CFA7D-C81D-4EB0-88CC-7B66A423DFAA}" type="slidenum">
              <a:rPr lang="cs-CZ" altLang="cs-CZ" sz="1200"/>
              <a:pPr>
                <a:spcBef>
                  <a:spcPct val="0"/>
                </a:spcBef>
                <a:buClrTx/>
                <a:buFontTx/>
                <a:buNone/>
              </a:pPr>
              <a:t>1</a:t>
            </a:fld>
            <a:endParaRPr lang="cs-CZ" altLang="cs-CZ" sz="12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a:extLst>
              <a:ext uri="{FF2B5EF4-FFF2-40B4-BE49-F238E27FC236}">
                <a16:creationId xmlns:a16="http://schemas.microsoft.com/office/drawing/2014/main" id="{4E5302B5-1BA6-0AC4-BE74-7A565C05EC6E}"/>
              </a:ext>
            </a:extLst>
          </p:cNvPr>
          <p:cNvSpPr>
            <a:spLocks noGrp="1" noChangeArrowheads="1"/>
          </p:cNvSpPr>
          <p:nvPr>
            <p:ph type="title"/>
          </p:nvPr>
        </p:nvSpPr>
        <p:spPr>
          <a:xfrm>
            <a:off x="2438400" y="1125538"/>
            <a:ext cx="7772400" cy="1079500"/>
          </a:xfrm>
        </p:spPr>
        <p:txBody>
          <a:bodyPr>
            <a:normAutofit fontScale="90000"/>
          </a:bodyPr>
          <a:lstStyle/>
          <a:p>
            <a:pPr eaLnBrk="1" hangingPunct="1"/>
            <a:r>
              <a:rPr lang="cs-CZ" altLang="cs-CZ" b="1"/>
              <a:t>Přezkumné řízení - ochrana práv nabytých v dobré víře</a:t>
            </a:r>
          </a:p>
        </p:txBody>
      </p:sp>
      <p:sp>
        <p:nvSpPr>
          <p:cNvPr id="16387" name="Zástupný symbol pro obsah 2">
            <a:extLst>
              <a:ext uri="{FF2B5EF4-FFF2-40B4-BE49-F238E27FC236}">
                <a16:creationId xmlns:a16="http://schemas.microsoft.com/office/drawing/2014/main" id="{3A797E60-C15B-4797-54D3-464073D19C35}"/>
              </a:ext>
            </a:extLst>
          </p:cNvPr>
          <p:cNvSpPr>
            <a:spLocks noGrp="1" noChangeArrowheads="1"/>
          </p:cNvSpPr>
          <p:nvPr>
            <p:ph idx="1"/>
          </p:nvPr>
        </p:nvSpPr>
        <p:spPr>
          <a:xfrm>
            <a:off x="2424113" y="2420939"/>
            <a:ext cx="7772400" cy="3709987"/>
          </a:xfrm>
        </p:spPr>
        <p:txBody>
          <a:bodyPr/>
          <a:lstStyle/>
          <a:p>
            <a:pPr eaLnBrk="1" hangingPunct="1">
              <a:buFont typeface="Arial" panose="020B0604020202020204" pitchFamily="34" charset="0"/>
              <a:buChar char="•"/>
            </a:pPr>
            <a:r>
              <a:rPr lang="cs-CZ" altLang="cs-CZ" sz="1600"/>
              <a:t> </a:t>
            </a:r>
            <a:r>
              <a:rPr lang="cs-CZ" altLang="cs-CZ"/>
              <a:t>přezkum zásadně pravomocných rozhodnutí </a:t>
            </a:r>
          </a:p>
          <a:p>
            <a:pPr lvl="1" eaLnBrk="1" hangingPunct="1"/>
            <a:r>
              <a:rPr lang="cs-CZ" altLang="cs-CZ" sz="2800" b="1"/>
              <a:t>obecně uplatnění zásad</a:t>
            </a:r>
            <a:r>
              <a:rPr lang="cs-CZ" altLang="cs-CZ" sz="2800" b="1" i="1"/>
              <a:t> </a:t>
            </a:r>
            <a:r>
              <a:rPr lang="cs-CZ" altLang="cs-CZ" sz="2800" i="1"/>
              <a:t>právní jistoty, legitimního očekávání a ochrany práv nabytých v dobré víře, proporcionality… </a:t>
            </a:r>
            <a:r>
              <a:rPr lang="cs-CZ" altLang="cs-CZ" sz="2800"/>
              <a:t>(viz § 2 SŘ)</a:t>
            </a:r>
          </a:p>
          <a:p>
            <a:pPr lvl="1" eaLnBrk="1" hangingPunct="1"/>
            <a:r>
              <a:rPr lang="cs-CZ" altLang="cs-CZ" sz="2800"/>
              <a:t>předpokladem ochrany nabytých práv je </a:t>
            </a:r>
            <a:r>
              <a:rPr lang="cs-CZ" altLang="cs-CZ" sz="2800" b="1"/>
              <a:t>existence dobré víry</a:t>
            </a:r>
            <a:endParaRPr lang="cs-CZ" altLang="cs-CZ" sz="2800"/>
          </a:p>
          <a:p>
            <a:pPr eaLnBrk="1" hangingPunct="1"/>
            <a:endParaRPr lang="cs-CZ" alt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a:extLst>
              <a:ext uri="{FF2B5EF4-FFF2-40B4-BE49-F238E27FC236}">
                <a16:creationId xmlns:a16="http://schemas.microsoft.com/office/drawing/2014/main" id="{EC0CFD7E-FAAC-68E3-3B65-AD5DCAE4DA9D}"/>
              </a:ext>
            </a:extLst>
          </p:cNvPr>
          <p:cNvSpPr>
            <a:spLocks noGrp="1" noChangeArrowheads="1"/>
          </p:cNvSpPr>
          <p:nvPr>
            <p:ph type="title"/>
          </p:nvPr>
        </p:nvSpPr>
        <p:spPr>
          <a:xfrm>
            <a:off x="2438400" y="836613"/>
            <a:ext cx="7772400" cy="792162"/>
          </a:xfrm>
        </p:spPr>
        <p:txBody>
          <a:bodyPr>
            <a:normAutofit fontScale="90000"/>
          </a:bodyPr>
          <a:lstStyle/>
          <a:p>
            <a:pPr eaLnBrk="1" hangingPunct="1"/>
            <a:r>
              <a:rPr lang="cs-CZ" altLang="cs-CZ" b="1"/>
              <a:t>Přezkumné řízení - ochrana práv nabytých v dobré víře</a:t>
            </a:r>
          </a:p>
        </p:txBody>
      </p:sp>
      <p:sp>
        <p:nvSpPr>
          <p:cNvPr id="17411" name="Zástupný symbol pro obsah 2">
            <a:extLst>
              <a:ext uri="{FF2B5EF4-FFF2-40B4-BE49-F238E27FC236}">
                <a16:creationId xmlns:a16="http://schemas.microsoft.com/office/drawing/2014/main" id="{1B1546AD-82CD-0E41-F5DC-5AD74A1884C8}"/>
              </a:ext>
            </a:extLst>
          </p:cNvPr>
          <p:cNvSpPr>
            <a:spLocks noGrp="1" noChangeArrowheads="1"/>
          </p:cNvSpPr>
          <p:nvPr>
            <p:ph idx="1"/>
          </p:nvPr>
        </p:nvSpPr>
        <p:spPr>
          <a:xfrm>
            <a:off x="2424113" y="1844675"/>
            <a:ext cx="7772400" cy="4286250"/>
          </a:xfrm>
        </p:spPr>
        <p:txBody>
          <a:bodyPr>
            <a:normAutofit lnSpcReduction="10000"/>
          </a:bodyPr>
          <a:lstStyle/>
          <a:p>
            <a:pPr lvl="1" eaLnBrk="1" hangingPunct="1"/>
            <a:r>
              <a:rPr lang="cs-CZ" altLang="cs-CZ" b="1" i="1">
                <a:solidFill>
                  <a:srgbClr val="00287D"/>
                </a:solidFill>
              </a:rPr>
              <a:t>zastavení řízení</a:t>
            </a:r>
            <a:r>
              <a:rPr lang="cs-CZ" altLang="cs-CZ"/>
              <a:t>, jestliže po zahájení SO dojde k závěru, že ačkoli rozhodnutí bylo vydáno v rozporu s právním předpisem, byla by újma, která by jeho zrušením nebo změnou vznikla některému účastníkovi, který nabyl práva z rozhodnutí v dobré víře, </a:t>
            </a:r>
            <a:r>
              <a:rPr lang="cs-CZ" altLang="cs-CZ" b="1"/>
              <a:t>ve zjevném nepoměru k újmě, která vznikla jinému účastníkovi nebo veřejnému zájmu </a:t>
            </a:r>
            <a:r>
              <a:rPr lang="cs-CZ" altLang="cs-CZ"/>
              <a:t>(§ 94 odst. 4 SŘ)</a:t>
            </a:r>
          </a:p>
          <a:p>
            <a:pPr lvl="1" eaLnBrk="1" hangingPunct="1"/>
            <a:r>
              <a:rPr lang="cs-CZ" altLang="cs-CZ" b="1" i="1">
                <a:solidFill>
                  <a:srgbClr val="002060"/>
                </a:solidFill>
              </a:rPr>
              <a:t>při rozhodování v přezkumném řízení </a:t>
            </a:r>
            <a:r>
              <a:rPr lang="cs-CZ" altLang="cs-CZ"/>
              <a:t>je SO povinen šetřit práva nabytá v dobré víře, </a:t>
            </a:r>
            <a:r>
              <a:rPr lang="cs-CZ" altLang="cs-CZ" b="1"/>
              <a:t>zejména mění-li rozhodnutí</a:t>
            </a:r>
            <a:r>
              <a:rPr lang="cs-CZ" altLang="cs-CZ"/>
              <a:t>, které bylo vydáno v rozporu s právními předpisy </a:t>
            </a:r>
            <a:r>
              <a:rPr lang="cs-CZ" altLang="cs-CZ" b="1"/>
              <a:t>nebo určuje-li, od kdy nastávají účinky </a:t>
            </a:r>
            <a:r>
              <a:rPr lang="cs-CZ" altLang="cs-CZ"/>
              <a:t>rozhodnutí vydaného v přezkumném řízení (§ 94 odst. 5 SŘ)</a:t>
            </a:r>
          </a:p>
          <a:p>
            <a:pPr eaLnBrk="1" hangingPunct="1"/>
            <a:endParaRPr lang="cs-CZ" alt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F8DFEF9D-7DD7-C1BE-AB02-076A58551D4F}"/>
              </a:ext>
            </a:extLst>
          </p:cNvPr>
          <p:cNvSpPr>
            <a:spLocks noGrp="1" noChangeArrowheads="1"/>
          </p:cNvSpPr>
          <p:nvPr>
            <p:ph type="title"/>
          </p:nvPr>
        </p:nvSpPr>
        <p:spPr/>
        <p:txBody>
          <a:bodyPr/>
          <a:lstStyle/>
          <a:p>
            <a:pPr>
              <a:defRPr/>
            </a:pPr>
            <a:r>
              <a:rPr lang="cs-CZ" b="1" dirty="0">
                <a:solidFill>
                  <a:schemeClr val="tx1">
                    <a:lumMod val="75000"/>
                    <a:lumOff val="25000"/>
                  </a:schemeClr>
                </a:solidFill>
              </a:rPr>
              <a:t>Přezkumné řízení - obecné otázky</a:t>
            </a:r>
          </a:p>
        </p:txBody>
      </p:sp>
      <p:sp>
        <p:nvSpPr>
          <p:cNvPr id="34819" name="Rectangle 3">
            <a:extLst>
              <a:ext uri="{FF2B5EF4-FFF2-40B4-BE49-F238E27FC236}">
                <a16:creationId xmlns:a16="http://schemas.microsoft.com/office/drawing/2014/main" id="{5F214D4A-A2A0-ABF3-E36C-15A09A41A2DF}"/>
              </a:ext>
            </a:extLst>
          </p:cNvPr>
          <p:cNvSpPr>
            <a:spLocks noGrp="1" noChangeArrowheads="1"/>
          </p:cNvSpPr>
          <p:nvPr>
            <p:ph idx="1"/>
          </p:nvPr>
        </p:nvSpPr>
        <p:spPr/>
        <p:txBody>
          <a:bodyPr/>
          <a:lstStyle/>
          <a:p>
            <a:pPr eaLnBrk="1" hangingPunct="1">
              <a:buFont typeface="Arial" panose="020B0604020202020204" pitchFamily="34" charset="0"/>
              <a:buChar char="•"/>
              <a:defRPr/>
            </a:pPr>
            <a:r>
              <a:rPr lang="cs-CZ" altLang="cs-CZ" sz="1600" dirty="0"/>
              <a:t> </a:t>
            </a:r>
            <a:r>
              <a:rPr lang="cs-CZ" altLang="cs-CZ" sz="2200" dirty="0"/>
              <a:t>realizuje </a:t>
            </a:r>
            <a:r>
              <a:rPr lang="cs-CZ" altLang="cs-CZ" sz="2200" b="1" dirty="0"/>
              <a:t>SO nadřízený </a:t>
            </a:r>
            <a:r>
              <a:rPr lang="cs-CZ" altLang="cs-CZ" sz="2200" dirty="0"/>
              <a:t>SO, který vydal rozhodnutí</a:t>
            </a:r>
          </a:p>
          <a:p>
            <a:pPr eaLnBrk="1" hangingPunct="1">
              <a:buFont typeface="Arial" panose="020B0604020202020204" pitchFamily="34" charset="0"/>
              <a:buChar char="•"/>
              <a:defRPr/>
            </a:pPr>
            <a:r>
              <a:rPr lang="cs-CZ" altLang="cs-CZ" sz="2200" dirty="0"/>
              <a:t> jde-li o rozhodnutí ústředního správního úřadu, rozhoduje v přezkumném řízení ministr nebo vedoucí jiného ústředního správního úřadu; ustanovení § 152 odst. 3 platí obdobně.</a:t>
            </a:r>
          </a:p>
          <a:p>
            <a:pPr eaLnBrk="1" hangingPunct="1">
              <a:buFont typeface="Arial" panose="020B0604020202020204" pitchFamily="34" charset="0"/>
              <a:buChar char="•"/>
              <a:defRPr/>
            </a:pPr>
            <a:r>
              <a:rPr lang="cs-CZ" altLang="cs-CZ" sz="2200" dirty="0"/>
              <a:t> avšak možnost </a:t>
            </a:r>
            <a:r>
              <a:rPr lang="cs-CZ" altLang="cs-CZ" sz="2200" b="1" dirty="0"/>
              <a:t>„</a:t>
            </a:r>
            <a:r>
              <a:rPr lang="cs-CZ" altLang="cs-CZ" sz="2200" b="1" dirty="0" err="1"/>
              <a:t>autoremedury</a:t>
            </a:r>
            <a:r>
              <a:rPr lang="cs-CZ" altLang="cs-CZ" sz="2200" b="1" dirty="0"/>
              <a:t>“ </a:t>
            </a:r>
            <a:r>
              <a:rPr lang="cs-CZ" altLang="cs-CZ" sz="2200" dirty="0"/>
              <a:t>SO, který vydal rozhodnutí (§ 95 odst. 2 SŘ)</a:t>
            </a:r>
          </a:p>
          <a:p>
            <a:pPr lvl="1" eaLnBrk="1" hangingPunct="1">
              <a:defRPr/>
            </a:pPr>
            <a:r>
              <a:rPr lang="cs-CZ" altLang="cs-CZ" i="1" dirty="0"/>
              <a:t>na podnět účastníka</a:t>
            </a:r>
          </a:p>
          <a:p>
            <a:pPr lvl="1" eaLnBrk="1" hangingPunct="1">
              <a:defRPr/>
            </a:pPr>
            <a:r>
              <a:rPr lang="cs-CZ" altLang="cs-CZ" i="1" dirty="0"/>
              <a:t>kterému má být plně vyhověno </a:t>
            </a:r>
          </a:p>
          <a:p>
            <a:pPr lvl="1" eaLnBrk="1" hangingPunct="1">
              <a:defRPr/>
            </a:pPr>
            <a:r>
              <a:rPr lang="cs-CZ" altLang="cs-CZ" i="1" dirty="0"/>
              <a:t>nemůže být způsobena újma jinému účastníkovi (případně pokud souhlasí)</a:t>
            </a:r>
            <a:endParaRPr lang="cs-CZ" altLang="cs-CZ" dirty="0"/>
          </a:p>
          <a:p>
            <a:pPr eaLnBrk="1" hangingPunct="1">
              <a:buFont typeface="Arial" panose="020B0604020202020204" pitchFamily="34" charset="0"/>
              <a:buChar char="•"/>
              <a:defRPr/>
            </a:pPr>
            <a:r>
              <a:rPr lang="cs-CZ" altLang="cs-CZ" sz="2200" b="1" dirty="0">
                <a:solidFill>
                  <a:srgbClr val="C00000"/>
                </a:solidFill>
              </a:rPr>
              <a:t> </a:t>
            </a:r>
            <a:r>
              <a:rPr lang="cs-CZ" altLang="cs-CZ" sz="2200" b="1" dirty="0"/>
              <a:t>účastníky</a:t>
            </a:r>
            <a:r>
              <a:rPr lang="cs-CZ" altLang="cs-CZ" sz="2200" dirty="0"/>
              <a:t> přezkumného řízení jsou </a:t>
            </a:r>
            <a:r>
              <a:rPr lang="cs-CZ" altLang="cs-CZ" sz="2200" b="1" dirty="0"/>
              <a:t>účastníci původního řízení </a:t>
            </a:r>
            <a:r>
              <a:rPr lang="cs-CZ" altLang="cs-CZ" sz="2200" dirty="0"/>
              <a:t>či jejich právní nástupci (§ 95 odst. 4 SŘ)</a:t>
            </a:r>
          </a:p>
          <a:p>
            <a:pPr eaLnBrk="1" hangingPunct="1">
              <a:buFont typeface="Arial" panose="020B0604020202020204" pitchFamily="34" charset="0"/>
              <a:buChar char="•"/>
              <a:defRPr/>
            </a:pPr>
            <a:endParaRPr lang="cs-CZ" altLang="cs-CZ" sz="2200" dirty="0"/>
          </a:p>
          <a:p>
            <a:pPr marL="0" indent="0">
              <a:buNone/>
              <a:defRPr/>
            </a:pPr>
            <a:endParaRPr lang="cs-CZ" alt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CAF3BCE6-4686-0447-89AE-BA188EA9B25E}"/>
              </a:ext>
            </a:extLst>
          </p:cNvPr>
          <p:cNvSpPr>
            <a:spLocks noGrp="1" noChangeArrowheads="1"/>
          </p:cNvSpPr>
          <p:nvPr>
            <p:ph type="title"/>
          </p:nvPr>
        </p:nvSpPr>
        <p:spPr/>
        <p:txBody>
          <a:bodyPr/>
          <a:lstStyle/>
          <a:p>
            <a:pPr>
              <a:defRPr/>
            </a:pPr>
            <a:r>
              <a:rPr lang="cs-CZ" b="1" dirty="0">
                <a:solidFill>
                  <a:schemeClr val="tx1">
                    <a:lumMod val="75000"/>
                    <a:lumOff val="25000"/>
                  </a:schemeClr>
                </a:solidFill>
              </a:rPr>
              <a:t>Přezkumné řízení - obecné otázky</a:t>
            </a:r>
          </a:p>
        </p:txBody>
      </p:sp>
      <p:sp>
        <p:nvSpPr>
          <p:cNvPr id="34819" name="Rectangle 3">
            <a:extLst>
              <a:ext uri="{FF2B5EF4-FFF2-40B4-BE49-F238E27FC236}">
                <a16:creationId xmlns:a16="http://schemas.microsoft.com/office/drawing/2014/main" id="{00715DFA-A1C1-842F-3735-09746F053540}"/>
              </a:ext>
            </a:extLst>
          </p:cNvPr>
          <p:cNvSpPr>
            <a:spLocks noGrp="1" noChangeArrowheads="1"/>
          </p:cNvSpPr>
          <p:nvPr>
            <p:ph idx="1"/>
          </p:nvPr>
        </p:nvSpPr>
        <p:spPr/>
        <p:txBody>
          <a:bodyPr>
            <a:normAutofit lnSpcReduction="10000"/>
          </a:bodyPr>
          <a:lstStyle/>
          <a:p>
            <a:pPr eaLnBrk="1" hangingPunct="1">
              <a:buFont typeface="Arial" panose="020B0604020202020204" pitchFamily="34" charset="0"/>
              <a:buChar char="•"/>
              <a:defRPr/>
            </a:pPr>
            <a:r>
              <a:rPr lang="cs-CZ" altLang="cs-CZ" dirty="0"/>
              <a:t> </a:t>
            </a:r>
            <a:r>
              <a:rPr lang="cs-CZ" altLang="cs-CZ" b="1" dirty="0"/>
              <a:t>nemá odkladný účinek</a:t>
            </a:r>
            <a:r>
              <a:rPr lang="cs-CZ" altLang="cs-CZ" dirty="0"/>
              <a:t>, proto </a:t>
            </a:r>
            <a:r>
              <a:rPr lang="cs-CZ" altLang="cs-CZ" b="1" dirty="0"/>
              <a:t>možnost pozastavení vykonatelnosti </a:t>
            </a:r>
            <a:r>
              <a:rPr lang="cs-CZ" altLang="cs-CZ" dirty="0"/>
              <a:t>v případě </a:t>
            </a:r>
            <a:r>
              <a:rPr lang="cs-CZ" altLang="cs-CZ" b="1" dirty="0"/>
              <a:t>hrozby vážné újmy </a:t>
            </a:r>
            <a:r>
              <a:rPr lang="cs-CZ" altLang="cs-CZ" dirty="0"/>
              <a:t>(§ 95 odst. 5 SŘ)</a:t>
            </a:r>
          </a:p>
          <a:p>
            <a:pPr eaLnBrk="1" hangingPunct="1">
              <a:buFont typeface="Arial" panose="020B0604020202020204" pitchFamily="34" charset="0"/>
              <a:buChar char="•"/>
              <a:defRPr/>
            </a:pPr>
            <a:r>
              <a:rPr lang="cs-CZ" altLang="cs-CZ" dirty="0"/>
              <a:t> přezkum podle (právního a skutkového) </a:t>
            </a:r>
            <a:r>
              <a:rPr lang="cs-CZ" altLang="cs-CZ" b="1" dirty="0"/>
              <a:t>stavu ke dni vydání rozhodnutí </a:t>
            </a:r>
            <a:r>
              <a:rPr lang="cs-CZ" altLang="cs-CZ" dirty="0"/>
              <a:t>(§ 96 odst. 2 SŘ)</a:t>
            </a:r>
          </a:p>
          <a:p>
            <a:pPr eaLnBrk="1" hangingPunct="1">
              <a:buFont typeface="Arial" panose="020B0604020202020204" pitchFamily="34" charset="0"/>
              <a:buChar char="•"/>
              <a:defRPr/>
            </a:pPr>
            <a:r>
              <a:rPr lang="cs-CZ" altLang="cs-CZ" b="1" dirty="0"/>
              <a:t> nepřihlíží se k nepodstatným vadám řízení </a:t>
            </a:r>
            <a:r>
              <a:rPr lang="cs-CZ" altLang="cs-CZ" dirty="0"/>
              <a:t>(o nichž nelze mít důvodně za to, že mohly mít vliv na soulad napadeného rozhodnutí s právními předpisy, popřípadě na jeho správnost</a:t>
            </a:r>
            <a:r>
              <a:rPr lang="en-US" altLang="cs-CZ" dirty="0"/>
              <a:t>;</a:t>
            </a:r>
            <a:r>
              <a:rPr lang="cs-CZ" altLang="cs-CZ" dirty="0"/>
              <a:t> obdobně úprava odvolání)</a:t>
            </a:r>
          </a:p>
          <a:p>
            <a:pPr eaLnBrk="1" hangingPunct="1">
              <a:buFont typeface="Arial" panose="020B0604020202020204" pitchFamily="34" charset="0"/>
              <a:buChar char="•"/>
              <a:defRPr/>
            </a:pPr>
            <a:r>
              <a:rPr lang="cs-CZ" altLang="cs-CZ" b="1" dirty="0"/>
              <a:t> zkrácené přezkumné řízení </a:t>
            </a:r>
            <a:r>
              <a:rPr lang="cs-CZ" altLang="cs-CZ" dirty="0"/>
              <a:t>(§ 98 SŘ) = možnost neprovádět dokazování, pokud je </a:t>
            </a:r>
            <a:r>
              <a:rPr lang="cs-CZ" altLang="cs-CZ" b="1" dirty="0"/>
              <a:t>nezákonnost zjevná již ze spisu </a:t>
            </a:r>
            <a:r>
              <a:rPr lang="cs-CZ" altLang="cs-CZ" dirty="0"/>
              <a:t>(pak vydání rozhodnutí jako první úkon)</a:t>
            </a:r>
          </a:p>
          <a:p>
            <a:pPr marL="0" indent="0">
              <a:buNone/>
              <a:defRPr/>
            </a:pPr>
            <a:endParaRPr lang="cs-CZ" alt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83C01E24-60D6-EFDB-728F-11AFB213D4D1}"/>
              </a:ext>
            </a:extLst>
          </p:cNvPr>
          <p:cNvSpPr>
            <a:spLocks noGrp="1" noChangeArrowheads="1"/>
          </p:cNvSpPr>
          <p:nvPr>
            <p:ph type="title"/>
          </p:nvPr>
        </p:nvSpPr>
        <p:spPr/>
        <p:txBody>
          <a:bodyPr/>
          <a:lstStyle/>
          <a:p>
            <a:pPr>
              <a:defRPr/>
            </a:pPr>
            <a:r>
              <a:rPr lang="cs-CZ" b="1" dirty="0">
                <a:solidFill>
                  <a:schemeClr val="tx1">
                    <a:lumMod val="75000"/>
                    <a:lumOff val="25000"/>
                  </a:schemeClr>
                </a:solidFill>
              </a:rPr>
              <a:t>Přezkumné řízení - usnesení</a:t>
            </a:r>
          </a:p>
        </p:txBody>
      </p:sp>
      <p:sp>
        <p:nvSpPr>
          <p:cNvPr id="20483" name="Rectangle 3">
            <a:extLst>
              <a:ext uri="{FF2B5EF4-FFF2-40B4-BE49-F238E27FC236}">
                <a16:creationId xmlns:a16="http://schemas.microsoft.com/office/drawing/2014/main" id="{01FEBE4B-81D0-DE9C-808B-A665B13A93F6}"/>
              </a:ext>
            </a:extLst>
          </p:cNvPr>
          <p:cNvSpPr>
            <a:spLocks noGrp="1" noChangeArrowheads="1"/>
          </p:cNvSpPr>
          <p:nvPr>
            <p:ph idx="1"/>
          </p:nvPr>
        </p:nvSpPr>
        <p:spPr/>
        <p:txBody>
          <a:bodyPr/>
          <a:lstStyle/>
          <a:p>
            <a:pPr eaLnBrk="1" hangingPunct="1">
              <a:buFont typeface="Arial" panose="020B0604020202020204" pitchFamily="34" charset="0"/>
              <a:buChar char="•"/>
            </a:pPr>
            <a:r>
              <a:rPr lang="cs-CZ" altLang="cs-CZ"/>
              <a:t> Samostatně - usnesení o odložení věci (</a:t>
            </a:r>
            <a:r>
              <a:rPr lang="cs-CZ" altLang="cs-CZ" u="sng">
                <a:hlinkClick r:id="rId2" action="ppaction://hlinkfile"/>
              </a:rPr>
              <a:t>§ 43</a:t>
            </a:r>
            <a:r>
              <a:rPr lang="cs-CZ" altLang="cs-CZ"/>
              <a:t>) a usnesení o zastavení řízení (</a:t>
            </a:r>
            <a:r>
              <a:rPr lang="cs-CZ" altLang="cs-CZ" u="sng">
                <a:hlinkClick r:id="rId3" action="ppaction://hlinkfile"/>
              </a:rPr>
              <a:t>§ 66</a:t>
            </a:r>
            <a:r>
              <a:rPr lang="cs-CZ" altLang="cs-CZ"/>
              <a:t>). </a:t>
            </a:r>
          </a:p>
          <a:p>
            <a:pPr eaLnBrk="1" hangingPunct="1">
              <a:buFont typeface="Arial" panose="020B0604020202020204" pitchFamily="34" charset="0"/>
              <a:buChar char="•"/>
            </a:pPr>
            <a:r>
              <a:rPr lang="cs-CZ" altLang="cs-CZ"/>
              <a:t> Ostatní usnesení - spolu s rozhodnutím ve věci, popřípadě s jiným rozhodnutím, jehož vydání předcházela, a jedině tehdy, může-li to mít význam pro soulad rozhodnutí ve věci nebo jiného rozhodnutí s právními předpisy anebo pro náhradu škody.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D67EE8-CE88-657A-A13E-B52316C64772}"/>
              </a:ext>
            </a:extLst>
          </p:cNvPr>
          <p:cNvSpPr>
            <a:spLocks noGrp="1"/>
          </p:cNvSpPr>
          <p:nvPr>
            <p:ph type="title"/>
          </p:nvPr>
        </p:nvSpPr>
        <p:spPr/>
        <p:txBody>
          <a:bodyPr/>
          <a:lstStyle/>
          <a:p>
            <a:pPr>
              <a:defRPr/>
            </a:pPr>
            <a:r>
              <a:rPr lang="cs-CZ" b="1" dirty="0">
                <a:solidFill>
                  <a:schemeClr val="tx1">
                    <a:lumMod val="75000"/>
                    <a:lumOff val="25000"/>
                  </a:schemeClr>
                </a:solidFill>
              </a:rPr>
              <a:t>Přezkumné řízení - postup</a:t>
            </a:r>
          </a:p>
        </p:txBody>
      </p:sp>
      <p:sp>
        <p:nvSpPr>
          <p:cNvPr id="3" name="Zástupný symbol pro obsah 2">
            <a:extLst>
              <a:ext uri="{FF2B5EF4-FFF2-40B4-BE49-F238E27FC236}">
                <a16:creationId xmlns:a16="http://schemas.microsoft.com/office/drawing/2014/main" id="{8BC0D541-5D51-4919-F063-63C756A0D399}"/>
              </a:ext>
            </a:extLst>
          </p:cNvPr>
          <p:cNvSpPr>
            <a:spLocks noGrp="1"/>
          </p:cNvSpPr>
          <p:nvPr>
            <p:ph idx="1"/>
          </p:nvPr>
        </p:nvSpPr>
        <p:spPr/>
        <p:txBody>
          <a:bodyPr rtlCol="0">
            <a:normAutofit/>
          </a:bodyPr>
          <a:lstStyle/>
          <a:p>
            <a:pPr marL="91440" indent="-91440">
              <a:defRPr/>
            </a:pPr>
            <a:r>
              <a:rPr lang="cs-CZ" dirty="0">
                <a:solidFill>
                  <a:schemeClr val="tx1">
                    <a:lumMod val="75000"/>
                    <a:lumOff val="25000"/>
                  </a:schemeClr>
                </a:solidFill>
              </a:rPr>
              <a:t>V přezkumném řízení, v němž je přezkoumáváno rozhodnutí odvolacího správního orgánu, lze přezkoumat i rozhodnutí vydané správním orgánem prvního stupně. </a:t>
            </a:r>
          </a:p>
          <a:p>
            <a:pPr marL="0" indent="0">
              <a:buNone/>
              <a:defRPr/>
            </a:pPr>
            <a:r>
              <a:rPr lang="cs-CZ" dirty="0">
                <a:solidFill>
                  <a:schemeClr val="tx1">
                    <a:lumMod val="75000"/>
                    <a:lumOff val="25000"/>
                  </a:schemeClr>
                </a:solidFill>
              </a:rPr>
              <a:t>	</a:t>
            </a:r>
          </a:p>
          <a:p>
            <a:pPr marL="0" indent="0">
              <a:buNone/>
              <a:defRPr/>
            </a:pPr>
            <a:endParaRPr lang="cs-CZ" dirty="0">
              <a:solidFill>
                <a:schemeClr val="tx1">
                  <a:lumMod val="75000"/>
                  <a:lumOff val="2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44711C-A07D-2F55-76AD-4F058636B249}"/>
              </a:ext>
            </a:extLst>
          </p:cNvPr>
          <p:cNvSpPr>
            <a:spLocks noGrp="1"/>
          </p:cNvSpPr>
          <p:nvPr>
            <p:ph type="title"/>
          </p:nvPr>
        </p:nvSpPr>
        <p:spPr/>
        <p:txBody>
          <a:bodyPr/>
          <a:lstStyle/>
          <a:p>
            <a:pPr>
              <a:defRPr/>
            </a:pPr>
            <a:r>
              <a:rPr lang="cs-CZ" b="1" dirty="0">
                <a:solidFill>
                  <a:schemeClr val="tx1">
                    <a:lumMod val="75000"/>
                    <a:lumOff val="25000"/>
                  </a:schemeClr>
                </a:solidFill>
              </a:rPr>
              <a:t>Přezkumné řízení - postup</a:t>
            </a:r>
          </a:p>
        </p:txBody>
      </p:sp>
      <p:sp>
        <p:nvSpPr>
          <p:cNvPr id="3" name="Zástupný symbol pro obsah 2">
            <a:extLst>
              <a:ext uri="{FF2B5EF4-FFF2-40B4-BE49-F238E27FC236}">
                <a16:creationId xmlns:a16="http://schemas.microsoft.com/office/drawing/2014/main" id="{129BACE1-F4F3-4B50-CAB2-CBC6664DD5D3}"/>
              </a:ext>
            </a:extLst>
          </p:cNvPr>
          <p:cNvSpPr>
            <a:spLocks noGrp="1"/>
          </p:cNvSpPr>
          <p:nvPr>
            <p:ph idx="1"/>
          </p:nvPr>
        </p:nvSpPr>
        <p:spPr/>
        <p:txBody>
          <a:bodyPr rtlCol="0">
            <a:normAutofit/>
          </a:bodyPr>
          <a:lstStyle/>
          <a:p>
            <a:pPr marL="91440" indent="-91440">
              <a:defRPr/>
            </a:pPr>
            <a:r>
              <a:rPr lang="cs-CZ" dirty="0">
                <a:solidFill>
                  <a:schemeClr val="tx1">
                    <a:lumMod val="75000"/>
                    <a:lumOff val="25000"/>
                  </a:schemeClr>
                </a:solidFill>
              </a:rPr>
              <a:t>Příslušný správní orgán posoudí spisový materiál a podle potřeby zajistí vyjádření účastníků a správních orgánů, které řízení prováděly. </a:t>
            </a:r>
          </a:p>
          <a:p>
            <a:pPr marL="0" indent="0">
              <a:buNone/>
              <a:defRPr/>
            </a:pPr>
            <a:endParaRPr lang="cs-CZ" dirty="0">
              <a:solidFill>
                <a:schemeClr val="tx1">
                  <a:lumMod val="75000"/>
                  <a:lumOff val="2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a:extLst>
              <a:ext uri="{FF2B5EF4-FFF2-40B4-BE49-F238E27FC236}">
                <a16:creationId xmlns:a16="http://schemas.microsoft.com/office/drawing/2014/main" id="{F3923BF1-7DD2-D4AF-4F91-22924A5149AD}"/>
              </a:ext>
            </a:extLst>
          </p:cNvPr>
          <p:cNvSpPr>
            <a:spLocks noGrp="1" noChangeArrowheads="1"/>
          </p:cNvSpPr>
          <p:nvPr>
            <p:ph type="title"/>
          </p:nvPr>
        </p:nvSpPr>
        <p:spPr/>
        <p:txBody>
          <a:bodyPr/>
          <a:lstStyle/>
          <a:p>
            <a:pPr eaLnBrk="1" hangingPunct="1"/>
            <a:r>
              <a:rPr lang="cs-CZ" altLang="cs-CZ" b="1"/>
              <a:t>Přezkumné řízení - rozhodnutí</a:t>
            </a:r>
          </a:p>
        </p:txBody>
      </p:sp>
      <p:sp>
        <p:nvSpPr>
          <p:cNvPr id="23555" name="Zástupný symbol pro obsah 2">
            <a:extLst>
              <a:ext uri="{FF2B5EF4-FFF2-40B4-BE49-F238E27FC236}">
                <a16:creationId xmlns:a16="http://schemas.microsoft.com/office/drawing/2014/main" id="{2B70FE2F-D6C4-0D76-15D0-8DE6588C5640}"/>
              </a:ext>
            </a:extLst>
          </p:cNvPr>
          <p:cNvSpPr>
            <a:spLocks noGrp="1" noChangeArrowheads="1"/>
          </p:cNvSpPr>
          <p:nvPr>
            <p:ph idx="1"/>
          </p:nvPr>
        </p:nvSpPr>
        <p:spPr/>
        <p:txBody>
          <a:bodyPr/>
          <a:lstStyle/>
          <a:p>
            <a:pPr eaLnBrk="1" hangingPunct="1"/>
            <a:r>
              <a:rPr lang="cs-CZ" altLang="cs-CZ" sz="2200"/>
              <a:t>možné </a:t>
            </a:r>
            <a:r>
              <a:rPr lang="cs-CZ" altLang="cs-CZ" sz="2200" b="1"/>
              <a:t>varianty rozhodnutí </a:t>
            </a:r>
            <a:r>
              <a:rPr lang="cs-CZ" altLang="cs-CZ" sz="2200"/>
              <a:t>(§ 97 SŘ)</a:t>
            </a:r>
          </a:p>
          <a:p>
            <a:pPr lvl="1" eaLnBrk="1" hangingPunct="1"/>
            <a:r>
              <a:rPr lang="cs-CZ" altLang="cs-CZ" b="1" i="1"/>
              <a:t>zastavení přezkumného řízení </a:t>
            </a:r>
            <a:r>
              <a:rPr lang="cs-CZ" altLang="cs-CZ"/>
              <a:t>- </a:t>
            </a:r>
            <a:r>
              <a:rPr lang="cs-CZ" altLang="cs-CZ" b="1"/>
              <a:t>nebyly porušeny </a:t>
            </a:r>
            <a:r>
              <a:rPr lang="cs-CZ" altLang="cs-CZ"/>
              <a:t>právní předpisy (případně z důvodu ochrany dobré víry - § 94 odst. 4 SŘ)</a:t>
            </a:r>
          </a:p>
          <a:p>
            <a:pPr lvl="1" eaLnBrk="1" hangingPunct="1"/>
            <a:r>
              <a:rPr lang="cs-CZ" altLang="cs-CZ" b="1" i="1"/>
              <a:t>změna rozhodnutí </a:t>
            </a:r>
            <a:r>
              <a:rPr lang="cs-CZ" altLang="cs-CZ"/>
              <a:t>- </a:t>
            </a:r>
            <a:r>
              <a:rPr lang="cs-CZ" altLang="cs-CZ" b="1"/>
              <a:t>byly porušeny </a:t>
            </a:r>
            <a:r>
              <a:rPr lang="cs-CZ" altLang="cs-CZ"/>
              <a:t>právní předpisy a </a:t>
            </a:r>
            <a:r>
              <a:rPr lang="cs-CZ" altLang="cs-CZ" b="1"/>
              <a:t>vadu lze zhojit změnou </a:t>
            </a:r>
            <a:r>
              <a:rPr lang="cs-CZ" altLang="cs-CZ"/>
              <a:t>rozhodnutí (ve změněném rozsahu nahrazuje původní rozhodnutí)</a:t>
            </a:r>
            <a:endParaRPr lang="cs-CZ" altLang="cs-CZ" b="1" i="1"/>
          </a:p>
          <a:p>
            <a:pPr lvl="1" eaLnBrk="1" hangingPunct="1"/>
            <a:r>
              <a:rPr lang="cs-CZ" altLang="cs-CZ" b="1" i="1"/>
              <a:t>zrušení a vracení věci </a:t>
            </a:r>
            <a:r>
              <a:rPr lang="cs-CZ" altLang="cs-CZ"/>
              <a:t>- </a:t>
            </a:r>
            <a:r>
              <a:rPr lang="cs-CZ" altLang="cs-CZ" b="1"/>
              <a:t>byly porušeny </a:t>
            </a:r>
            <a:r>
              <a:rPr lang="cs-CZ" altLang="cs-CZ"/>
              <a:t>právní předpisy a </a:t>
            </a:r>
            <a:r>
              <a:rPr lang="cs-CZ" altLang="cs-CZ" b="1"/>
              <a:t>vadu nelze zhojit změnou</a:t>
            </a:r>
            <a:r>
              <a:rPr lang="cs-CZ" altLang="cs-CZ"/>
              <a:t> (vázanost závěry vyslovenými ve zrušujícím rozhodnutí)</a:t>
            </a:r>
            <a:endParaRPr lang="cs-CZ" altLang="cs-CZ" b="1" i="1"/>
          </a:p>
          <a:p>
            <a:pPr lvl="1" eaLnBrk="1" hangingPunct="1"/>
            <a:r>
              <a:rPr lang="cs-CZ" altLang="cs-CZ" b="1" i="1"/>
              <a:t>zrušení rozhodnutí </a:t>
            </a:r>
            <a:r>
              <a:rPr lang="cs-CZ" altLang="cs-CZ" i="1"/>
              <a:t>(bez vrácení) </a:t>
            </a:r>
            <a:r>
              <a:rPr lang="cs-CZ" altLang="cs-CZ"/>
              <a:t>- </a:t>
            </a:r>
            <a:r>
              <a:rPr lang="cs-CZ" altLang="cs-CZ" b="1"/>
              <a:t>byly porušeny </a:t>
            </a:r>
            <a:r>
              <a:rPr lang="cs-CZ" altLang="cs-CZ"/>
              <a:t>právní předpisy a rozhodnutí </a:t>
            </a:r>
            <a:r>
              <a:rPr lang="cs-CZ" altLang="cs-CZ" b="1"/>
              <a:t>nemělo být vůbec vydáno</a:t>
            </a:r>
            <a:r>
              <a:rPr lang="cs-CZ" altLang="cs-CZ"/>
              <a:t> (resp. řízení nemělo být vedeno)</a:t>
            </a:r>
          </a:p>
          <a:p>
            <a:pPr lvl="1" eaLnBrk="1" hangingPunct="1"/>
            <a:endParaRPr lang="cs-CZ" altLang="cs-CZ" sz="16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a:extLst>
              <a:ext uri="{FF2B5EF4-FFF2-40B4-BE49-F238E27FC236}">
                <a16:creationId xmlns:a16="http://schemas.microsoft.com/office/drawing/2014/main" id="{6CFC73CE-15ED-A77C-F432-E85817013274}"/>
              </a:ext>
            </a:extLst>
          </p:cNvPr>
          <p:cNvSpPr>
            <a:spLocks noGrp="1" noChangeArrowheads="1"/>
          </p:cNvSpPr>
          <p:nvPr>
            <p:ph type="title"/>
          </p:nvPr>
        </p:nvSpPr>
        <p:spPr/>
        <p:txBody>
          <a:bodyPr/>
          <a:lstStyle/>
          <a:p>
            <a:pPr eaLnBrk="1" hangingPunct="1"/>
            <a:r>
              <a:rPr lang="cs-CZ" altLang="cs-CZ" b="1"/>
              <a:t>Přezkumné řízení – účinky rozhodnutí</a:t>
            </a:r>
          </a:p>
        </p:txBody>
      </p:sp>
      <p:sp>
        <p:nvSpPr>
          <p:cNvPr id="24579" name="Zástupný symbol pro obsah 2">
            <a:extLst>
              <a:ext uri="{FF2B5EF4-FFF2-40B4-BE49-F238E27FC236}">
                <a16:creationId xmlns:a16="http://schemas.microsoft.com/office/drawing/2014/main" id="{C69F394C-F7F6-008A-D795-DEF14904EBBE}"/>
              </a:ext>
            </a:extLst>
          </p:cNvPr>
          <p:cNvSpPr>
            <a:spLocks noGrp="1" noChangeArrowheads="1"/>
          </p:cNvSpPr>
          <p:nvPr>
            <p:ph idx="1"/>
          </p:nvPr>
        </p:nvSpPr>
        <p:spPr/>
        <p:txBody>
          <a:bodyPr/>
          <a:lstStyle/>
          <a:p>
            <a:pPr eaLnBrk="1" hangingPunct="1"/>
            <a:r>
              <a:rPr lang="cs-CZ" altLang="cs-CZ"/>
              <a:t>§ 99 SŘ</a:t>
            </a:r>
          </a:p>
          <a:p>
            <a:pPr lvl="1" eaLnBrk="1" hangingPunct="1"/>
            <a:r>
              <a:rPr lang="cs-CZ" altLang="cs-CZ"/>
              <a:t>v případě přezkumu rozhodnutí o </a:t>
            </a:r>
            <a:r>
              <a:rPr lang="cs-CZ" altLang="cs-CZ" b="1"/>
              <a:t>uložení povinnosti </a:t>
            </a:r>
            <a:r>
              <a:rPr lang="cs-CZ" altLang="cs-CZ" u="sng"/>
              <a:t>od právní moci rušeného rozhodnutí </a:t>
            </a:r>
            <a:r>
              <a:rPr lang="cs-CZ" altLang="cs-CZ"/>
              <a:t>(zpětně)</a:t>
            </a:r>
          </a:p>
          <a:p>
            <a:pPr lvl="1" eaLnBrk="1" hangingPunct="1"/>
            <a:r>
              <a:rPr lang="cs-CZ" altLang="cs-CZ"/>
              <a:t>v případě přezkumu rozhodnutí o </a:t>
            </a:r>
            <a:r>
              <a:rPr lang="cs-CZ" altLang="cs-CZ" b="1"/>
              <a:t>založení práva </a:t>
            </a:r>
            <a:r>
              <a:rPr lang="cs-CZ" altLang="cs-CZ" u="sng"/>
              <a:t>od právní moci zrušujícího rozhodnutí</a:t>
            </a:r>
          </a:p>
          <a:p>
            <a:pPr lvl="1" eaLnBrk="1" hangingPunct="1"/>
            <a:r>
              <a:rPr lang="cs-CZ" altLang="cs-CZ"/>
              <a:t>obecná pravidla s možností odlišného řešení</a:t>
            </a:r>
          </a:p>
          <a:p>
            <a:pPr lvl="1" eaLnBrk="1" hangingPunct="1"/>
            <a:r>
              <a:rPr lang="cs-CZ" altLang="cs-CZ"/>
              <a:t>V rozhodnutí, jímž se ruší nebo mění přezkoumávané rozhodnutí - určí, odkdy nastávají jeho účinky. </a:t>
            </a:r>
          </a:p>
          <a:p>
            <a:pPr lvl="1" eaLnBrk="1" hangingPunct="1"/>
            <a:endParaRPr lang="cs-CZ" alt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F98595-9AA4-63D5-741B-29FC7262A14E}"/>
              </a:ext>
            </a:extLst>
          </p:cNvPr>
          <p:cNvSpPr>
            <a:spLocks noGrp="1"/>
          </p:cNvSpPr>
          <p:nvPr>
            <p:ph type="title"/>
          </p:nvPr>
        </p:nvSpPr>
        <p:spPr/>
        <p:txBody>
          <a:bodyPr>
            <a:normAutofit fontScale="90000"/>
          </a:bodyPr>
          <a:lstStyle/>
          <a:p>
            <a:pPr>
              <a:defRPr/>
            </a:pPr>
            <a:r>
              <a:rPr lang="cs-CZ" b="1" dirty="0">
                <a:solidFill>
                  <a:schemeClr val="tx1">
                    <a:lumMod val="75000"/>
                    <a:lumOff val="25000"/>
                  </a:schemeClr>
                </a:solidFill>
              </a:rPr>
              <a:t>Zkrácené přezkumné řízení</a:t>
            </a:r>
            <a:br>
              <a:rPr lang="cs-CZ" b="1" dirty="0">
                <a:solidFill>
                  <a:schemeClr val="tx1">
                    <a:lumMod val="75000"/>
                    <a:lumOff val="25000"/>
                  </a:schemeClr>
                </a:solidFill>
              </a:rPr>
            </a:br>
            <a:br>
              <a:rPr lang="cs-CZ" dirty="0">
                <a:solidFill>
                  <a:schemeClr val="tx1">
                    <a:lumMod val="75000"/>
                    <a:lumOff val="25000"/>
                  </a:schemeClr>
                </a:solidFill>
              </a:rPr>
            </a:br>
            <a:endParaRPr lang="cs-CZ" dirty="0">
              <a:solidFill>
                <a:schemeClr val="tx1">
                  <a:lumMod val="75000"/>
                  <a:lumOff val="25000"/>
                </a:schemeClr>
              </a:solidFill>
            </a:endParaRPr>
          </a:p>
        </p:txBody>
      </p:sp>
      <p:sp>
        <p:nvSpPr>
          <p:cNvPr id="25603" name="Zástupný symbol pro obsah 2">
            <a:extLst>
              <a:ext uri="{FF2B5EF4-FFF2-40B4-BE49-F238E27FC236}">
                <a16:creationId xmlns:a16="http://schemas.microsoft.com/office/drawing/2014/main" id="{CBA6D238-9610-0413-3031-483CE4FB522D}"/>
              </a:ext>
            </a:extLst>
          </p:cNvPr>
          <p:cNvSpPr>
            <a:spLocks noGrp="1" noChangeArrowheads="1"/>
          </p:cNvSpPr>
          <p:nvPr>
            <p:ph idx="1"/>
          </p:nvPr>
        </p:nvSpPr>
        <p:spPr>
          <a:xfrm>
            <a:off x="2424113" y="1844675"/>
            <a:ext cx="7772400" cy="4286250"/>
          </a:xfrm>
        </p:spPr>
        <p:txBody>
          <a:bodyPr/>
          <a:lstStyle/>
          <a:p>
            <a:pPr eaLnBrk="1" hangingPunct="1">
              <a:buFont typeface="Arial" panose="020B0604020202020204" pitchFamily="34" charset="0"/>
              <a:buChar char="•"/>
            </a:pPr>
            <a:r>
              <a:rPr lang="cs-CZ" altLang="cs-CZ"/>
              <a:t> porušení právního předpisu zjevné ze spisového materiálu, jsou splněny ostatní podmínky pro přezkumné řízení a není zapotřebí vysvětlení účastníků</a:t>
            </a:r>
          </a:p>
          <a:p>
            <a:pPr eaLnBrk="1" hangingPunct="1">
              <a:buFont typeface="Arial" panose="020B0604020202020204" pitchFamily="34" charset="0"/>
              <a:buChar char="•"/>
            </a:pPr>
            <a:r>
              <a:rPr lang="cs-CZ" altLang="cs-CZ"/>
              <a:t> dokazování se neprovádí</a:t>
            </a:r>
          </a:p>
          <a:p>
            <a:pPr eaLnBrk="1" hangingPunct="1">
              <a:buFont typeface="Arial" panose="020B0604020202020204" pitchFamily="34" charset="0"/>
              <a:buChar char="•"/>
            </a:pPr>
            <a:r>
              <a:rPr lang="cs-CZ" altLang="cs-CZ"/>
              <a:t> první úkon - vydání rozhodnutí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a:extLst>
              <a:ext uri="{FF2B5EF4-FFF2-40B4-BE49-F238E27FC236}">
                <a16:creationId xmlns:a16="http://schemas.microsoft.com/office/drawing/2014/main" id="{A7569F1B-6735-C6F0-6B02-D49E6F9999CA}"/>
              </a:ext>
            </a:extLst>
          </p:cNvPr>
          <p:cNvSpPr>
            <a:spLocks noGrp="1" noChangeArrowheads="1"/>
          </p:cNvSpPr>
          <p:nvPr>
            <p:ph type="title"/>
          </p:nvPr>
        </p:nvSpPr>
        <p:spPr/>
        <p:txBody>
          <a:bodyPr/>
          <a:lstStyle/>
          <a:p>
            <a:pPr eaLnBrk="1" hangingPunct="1"/>
            <a:r>
              <a:rPr lang="cs-CZ" altLang="cs-CZ" b="1"/>
              <a:t>Obecně</a:t>
            </a:r>
          </a:p>
        </p:txBody>
      </p:sp>
      <p:sp>
        <p:nvSpPr>
          <p:cNvPr id="3" name="Zástupný symbol pro obsah 2">
            <a:extLst>
              <a:ext uri="{FF2B5EF4-FFF2-40B4-BE49-F238E27FC236}">
                <a16:creationId xmlns:a16="http://schemas.microsoft.com/office/drawing/2014/main" id="{204B1BF6-7E46-9FC6-895F-4AD843411DC0}"/>
              </a:ext>
            </a:extLst>
          </p:cNvPr>
          <p:cNvSpPr>
            <a:spLocks noGrp="1"/>
          </p:cNvSpPr>
          <p:nvPr>
            <p:ph idx="1"/>
          </p:nvPr>
        </p:nvSpPr>
        <p:spPr/>
        <p:txBody>
          <a:bodyPr/>
          <a:lstStyle/>
          <a:p>
            <a:pPr eaLnBrk="1" hangingPunct="1">
              <a:buFont typeface="Arial" panose="020B0604020202020204" pitchFamily="34" charset="0"/>
              <a:buChar char="•"/>
              <a:defRPr/>
            </a:pPr>
            <a:r>
              <a:rPr lang="cs-CZ" sz="2000" dirty="0"/>
              <a:t>presumpce správnosti správního rozhodnutí</a:t>
            </a:r>
          </a:p>
          <a:p>
            <a:pPr eaLnBrk="1" hangingPunct="1">
              <a:buFont typeface="Arial" panose="020B0604020202020204" pitchFamily="34" charset="0"/>
              <a:buChar char="•"/>
              <a:defRPr/>
            </a:pPr>
            <a:r>
              <a:rPr lang="cs-CZ" sz="2000" dirty="0"/>
              <a:t>rozhodnutí však může trpět vadami, které zakládají jeho přezkoumatelnost, a to dle SŘ  - opravnými prostředky</a:t>
            </a:r>
          </a:p>
          <a:p>
            <a:pPr marL="0" indent="0">
              <a:buNone/>
              <a:defRPr/>
            </a:pPr>
            <a:r>
              <a:rPr lang="cs-CZ" sz="2000" dirty="0"/>
              <a:t>			                - dozorčími prostředky</a:t>
            </a:r>
          </a:p>
          <a:p>
            <a:pPr marL="0" indent="0">
              <a:buNone/>
              <a:defRPr/>
            </a:pPr>
            <a:r>
              <a:rPr lang="cs-CZ" sz="2000" b="1" u="sng" dirty="0"/>
              <a:t>Opravné prostředky </a:t>
            </a:r>
            <a:r>
              <a:rPr lang="cs-CZ" sz="2000" dirty="0"/>
              <a:t>- řádné - směřují x nepravomocným rozhodnutím; dle SŘ odvolání (§ 81 </a:t>
            </a:r>
            <a:r>
              <a:rPr lang="cs-CZ" sz="2000" dirty="0" err="1"/>
              <a:t>an</a:t>
            </a:r>
            <a:r>
              <a:rPr lang="cs-CZ" sz="2000" dirty="0"/>
              <a:t>.) a rozklad (§ 152) + specifické prostředky</a:t>
            </a:r>
          </a:p>
          <a:p>
            <a:pPr marL="0" indent="0">
              <a:buNone/>
              <a:defRPr/>
            </a:pPr>
            <a:r>
              <a:rPr lang="cs-CZ" sz="2000" dirty="0"/>
              <a:t>		         - mimořádné - po právní moci rozhodnutí; dle    SŘ žádost o obnovu řízení (§ 100 </a:t>
            </a:r>
            <a:r>
              <a:rPr lang="cs-CZ" sz="2000" dirty="0" err="1"/>
              <a:t>an</a:t>
            </a:r>
            <a:r>
              <a:rPr lang="cs-CZ" sz="2000" dirty="0"/>
              <a:t>.)</a:t>
            </a:r>
          </a:p>
          <a:p>
            <a:pPr eaLnBrk="1" hangingPunct="1">
              <a:buFont typeface="Arial" panose="020B0604020202020204" pitchFamily="34" charset="0"/>
              <a:buChar char="•"/>
              <a:defRPr/>
            </a:pPr>
            <a:r>
              <a:rPr lang="cs-CZ" sz="2000" dirty="0"/>
              <a:t>znaky - přezkum zahájen na návrh (žádost) účastníka řízení (= v jeho dispozici), účastník má obecně nárok na jejich podání a na přezkoumání rozhodnutí, směřují tedy k ochraně subjektivních práv.</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876F3382-C6CC-3DB2-9329-4EA0C21C6BB3}"/>
              </a:ext>
            </a:extLst>
          </p:cNvPr>
          <p:cNvSpPr>
            <a:spLocks noGrp="1" noChangeArrowheads="1"/>
          </p:cNvSpPr>
          <p:nvPr>
            <p:ph type="title"/>
          </p:nvPr>
        </p:nvSpPr>
        <p:spPr/>
        <p:txBody>
          <a:bodyPr/>
          <a:lstStyle/>
          <a:p>
            <a:pPr eaLnBrk="1" hangingPunct="1"/>
            <a:r>
              <a:rPr lang="cs-CZ" altLang="cs-CZ" b="1"/>
              <a:t>Obnova řízení - východiska</a:t>
            </a:r>
          </a:p>
        </p:txBody>
      </p:sp>
      <p:sp>
        <p:nvSpPr>
          <p:cNvPr id="27651" name="Zástupný symbol pro obsah 2">
            <a:extLst>
              <a:ext uri="{FF2B5EF4-FFF2-40B4-BE49-F238E27FC236}">
                <a16:creationId xmlns:a16="http://schemas.microsoft.com/office/drawing/2014/main" id="{42A18812-DD7A-C7D6-C67E-117D10EC77BE}"/>
              </a:ext>
            </a:extLst>
          </p:cNvPr>
          <p:cNvSpPr>
            <a:spLocks noGrp="1" noChangeArrowheads="1"/>
          </p:cNvSpPr>
          <p:nvPr>
            <p:ph idx="1"/>
          </p:nvPr>
        </p:nvSpPr>
        <p:spPr/>
        <p:txBody>
          <a:bodyPr/>
          <a:lstStyle/>
          <a:p>
            <a:pPr eaLnBrk="1" hangingPunct="1"/>
            <a:r>
              <a:rPr lang="cs-CZ" altLang="cs-CZ" b="1">
                <a:solidFill>
                  <a:srgbClr val="7030A0"/>
                </a:solidFill>
              </a:rPr>
              <a:t>zaměření</a:t>
            </a:r>
          </a:p>
          <a:p>
            <a:pPr lvl="1" eaLnBrk="1" hangingPunct="1"/>
            <a:r>
              <a:rPr lang="cs-CZ" altLang="cs-CZ" sz="2000"/>
              <a:t>přezkumné řízení = přezkum právní stránky</a:t>
            </a:r>
          </a:p>
          <a:p>
            <a:pPr lvl="1" eaLnBrk="1" hangingPunct="1"/>
            <a:r>
              <a:rPr lang="cs-CZ" altLang="cs-CZ" sz="2000" b="1"/>
              <a:t>obnova řízení = přezkum skutkové stránky - </a:t>
            </a:r>
            <a:r>
              <a:rPr lang="cs-CZ" altLang="cs-CZ" sz="2000"/>
              <a:t>Vždy stanovené důvody</a:t>
            </a:r>
          </a:p>
          <a:p>
            <a:pPr eaLnBrk="1" hangingPunct="1"/>
            <a:r>
              <a:rPr lang="cs-CZ" altLang="cs-CZ" b="1">
                <a:solidFill>
                  <a:srgbClr val="7030A0"/>
                </a:solidFill>
              </a:rPr>
              <a:t>dvě fáze</a:t>
            </a:r>
          </a:p>
          <a:p>
            <a:pPr lvl="1" eaLnBrk="1" hangingPunct="1"/>
            <a:r>
              <a:rPr lang="cs-CZ" altLang="cs-CZ" sz="2000" b="1" i="1"/>
              <a:t>zkoumání, zda jsou splněny podmínky pro povolení obnovy řízení </a:t>
            </a:r>
            <a:r>
              <a:rPr lang="cs-CZ" altLang="cs-CZ" sz="2000"/>
              <a:t>(samostatné řízení)</a:t>
            </a:r>
          </a:p>
          <a:p>
            <a:pPr lvl="1" eaLnBrk="1" hangingPunct="1"/>
            <a:r>
              <a:rPr lang="cs-CZ" altLang="cs-CZ" sz="2000" b="1" i="1"/>
              <a:t>obnovené řízení a opětovní rozhodnutí ve věci                                 </a:t>
            </a:r>
            <a:r>
              <a:rPr lang="cs-CZ" altLang="cs-CZ" sz="2000"/>
              <a:t>(pokračování původního řízení)</a:t>
            </a:r>
          </a:p>
          <a:p>
            <a:pPr eaLnBrk="1" hangingPunct="1"/>
            <a:r>
              <a:rPr lang="cs-CZ" altLang="cs-CZ" b="1">
                <a:solidFill>
                  <a:srgbClr val="7030A0"/>
                </a:solidFill>
              </a:rPr>
              <a:t>dvojí povaha</a:t>
            </a:r>
          </a:p>
          <a:p>
            <a:pPr lvl="1" eaLnBrk="1" hangingPunct="1"/>
            <a:r>
              <a:rPr lang="cs-CZ" altLang="cs-CZ" sz="2000" b="1" i="1"/>
              <a:t>mimořádný opravný prostředek </a:t>
            </a:r>
            <a:r>
              <a:rPr lang="cs-CZ" altLang="cs-CZ" sz="2000"/>
              <a:t>(na návrh)</a:t>
            </a:r>
          </a:p>
          <a:p>
            <a:pPr lvl="1" eaLnBrk="1" hangingPunct="1"/>
            <a:r>
              <a:rPr lang="cs-CZ" altLang="cs-CZ" sz="2000" b="1" i="1"/>
              <a:t>dozorčí prostředek </a:t>
            </a:r>
            <a:r>
              <a:rPr lang="cs-CZ" altLang="cs-CZ" sz="2000"/>
              <a:t>(nařízena ex offo)</a:t>
            </a:r>
          </a:p>
          <a:p>
            <a:pPr eaLnBrk="1" hangingPunct="1"/>
            <a:endParaRPr lang="cs-CZ" alt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a:extLst>
              <a:ext uri="{FF2B5EF4-FFF2-40B4-BE49-F238E27FC236}">
                <a16:creationId xmlns:a16="http://schemas.microsoft.com/office/drawing/2014/main" id="{9BAD7CA3-3E72-E7C4-984B-AE33334752BE}"/>
              </a:ext>
            </a:extLst>
          </p:cNvPr>
          <p:cNvSpPr>
            <a:spLocks noGrp="1" noChangeArrowheads="1"/>
          </p:cNvSpPr>
          <p:nvPr>
            <p:ph type="title"/>
          </p:nvPr>
        </p:nvSpPr>
        <p:spPr/>
        <p:txBody>
          <a:bodyPr/>
          <a:lstStyle/>
          <a:p>
            <a:pPr eaLnBrk="1" hangingPunct="1"/>
            <a:r>
              <a:rPr lang="cs-CZ" altLang="cs-CZ" b="1"/>
              <a:t>Obnova řízení - na návrh</a:t>
            </a:r>
          </a:p>
        </p:txBody>
      </p:sp>
      <p:sp>
        <p:nvSpPr>
          <p:cNvPr id="28675" name="Zástupný symbol pro obsah 2">
            <a:extLst>
              <a:ext uri="{FF2B5EF4-FFF2-40B4-BE49-F238E27FC236}">
                <a16:creationId xmlns:a16="http://schemas.microsoft.com/office/drawing/2014/main" id="{7B4A7541-7561-D5A7-8671-31BCDC17D3F9}"/>
              </a:ext>
            </a:extLst>
          </p:cNvPr>
          <p:cNvSpPr>
            <a:spLocks noGrp="1" noChangeArrowheads="1"/>
          </p:cNvSpPr>
          <p:nvPr>
            <p:ph idx="1"/>
          </p:nvPr>
        </p:nvSpPr>
        <p:spPr/>
        <p:txBody>
          <a:bodyPr/>
          <a:lstStyle/>
          <a:p>
            <a:pPr eaLnBrk="1" hangingPunct="1"/>
            <a:r>
              <a:rPr lang="cs-CZ" altLang="cs-CZ" i="1"/>
              <a:t>žádost o povolení obnovy řízení</a:t>
            </a:r>
          </a:p>
          <a:p>
            <a:pPr eaLnBrk="1" hangingPunct="1"/>
            <a:r>
              <a:rPr lang="cs-CZ" altLang="cs-CZ" b="1"/>
              <a:t>náležitosti</a:t>
            </a:r>
          </a:p>
          <a:p>
            <a:pPr lvl="1" eaLnBrk="1" hangingPunct="1"/>
            <a:r>
              <a:rPr lang="cs-CZ" altLang="cs-CZ" sz="2000" b="1"/>
              <a:t>obecné</a:t>
            </a:r>
            <a:r>
              <a:rPr lang="cs-CZ" altLang="cs-CZ" sz="2000"/>
              <a:t> (§ 37 a 45 SŘ)</a:t>
            </a:r>
          </a:p>
          <a:p>
            <a:pPr lvl="1" eaLnBrk="1" hangingPunct="1"/>
            <a:r>
              <a:rPr lang="cs-CZ" altLang="cs-CZ" sz="2000" b="1"/>
              <a:t>důvod pro obnovu </a:t>
            </a:r>
            <a:r>
              <a:rPr lang="cs-CZ" altLang="cs-CZ" sz="2000"/>
              <a:t>- § 100 odst. 1 písm. a) a b)</a:t>
            </a:r>
          </a:p>
          <a:p>
            <a:pPr lvl="2" eaLnBrk="1" hangingPunct="1"/>
            <a:r>
              <a:rPr lang="cs-CZ" altLang="cs-CZ" b="1" i="1">
                <a:solidFill>
                  <a:srgbClr val="00287D"/>
                </a:solidFill>
              </a:rPr>
              <a:t>a) vyšly najevo dříve neznámé skutečnosti nebo důkazy</a:t>
            </a:r>
            <a:r>
              <a:rPr lang="cs-CZ" altLang="cs-CZ" i="1"/>
              <a:t>, které existovaly v době původního řízení a které účastník, jemuž jsou ku prospěchu, nemohl v původním řízení uplatnit, anebo se provedené důkazy ukázaly nepravdivými, nebo</a:t>
            </a:r>
          </a:p>
          <a:p>
            <a:pPr lvl="2" eaLnBrk="1" hangingPunct="1"/>
            <a:r>
              <a:rPr lang="cs-CZ" altLang="cs-CZ" b="1" i="1">
                <a:solidFill>
                  <a:srgbClr val="00287D"/>
                </a:solidFill>
              </a:rPr>
              <a:t>b) bylo zrušeno či změněno rozhodnutí, které bylo podkladem </a:t>
            </a:r>
            <a:r>
              <a:rPr lang="cs-CZ" altLang="cs-CZ" i="1"/>
              <a:t>rozhodnutí vydaného v řízení, které má být obnoveno,</a:t>
            </a:r>
          </a:p>
          <a:p>
            <a:pPr lvl="2" eaLnBrk="1" hangingPunct="1"/>
            <a:r>
              <a:rPr lang="cs-CZ" altLang="cs-CZ" i="1"/>
              <a:t>a pokud tyto skutečnosti, důkazy nebo rozhodnutí </a:t>
            </a:r>
            <a:r>
              <a:rPr lang="cs-CZ" altLang="cs-CZ" b="1" i="1"/>
              <a:t>mohou odůvodňovat jiné řešení otázky, jež byla předmětem rozhodování</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a:extLst>
              <a:ext uri="{FF2B5EF4-FFF2-40B4-BE49-F238E27FC236}">
                <a16:creationId xmlns:a16="http://schemas.microsoft.com/office/drawing/2014/main" id="{1780B9E0-46AC-E532-2CA8-7F1414EC9804}"/>
              </a:ext>
            </a:extLst>
          </p:cNvPr>
          <p:cNvSpPr>
            <a:spLocks noGrp="1" noChangeArrowheads="1"/>
          </p:cNvSpPr>
          <p:nvPr>
            <p:ph type="title"/>
          </p:nvPr>
        </p:nvSpPr>
        <p:spPr/>
        <p:txBody>
          <a:bodyPr/>
          <a:lstStyle/>
          <a:p>
            <a:pPr eaLnBrk="1" hangingPunct="1"/>
            <a:r>
              <a:rPr lang="cs-CZ" altLang="cs-CZ" b="1"/>
              <a:t>Obnova řízení - na návrh</a:t>
            </a:r>
            <a:endParaRPr lang="cs-CZ" altLang="cs-CZ"/>
          </a:p>
        </p:txBody>
      </p:sp>
      <p:sp>
        <p:nvSpPr>
          <p:cNvPr id="29699" name="Zástupný symbol pro obsah 2">
            <a:extLst>
              <a:ext uri="{FF2B5EF4-FFF2-40B4-BE49-F238E27FC236}">
                <a16:creationId xmlns:a16="http://schemas.microsoft.com/office/drawing/2014/main" id="{FC9F57DD-5563-F444-7F83-358867AC5D79}"/>
              </a:ext>
            </a:extLst>
          </p:cNvPr>
          <p:cNvSpPr>
            <a:spLocks noGrp="1" noChangeArrowheads="1"/>
          </p:cNvSpPr>
          <p:nvPr>
            <p:ph idx="1"/>
          </p:nvPr>
        </p:nvSpPr>
        <p:spPr/>
        <p:txBody>
          <a:bodyPr/>
          <a:lstStyle/>
          <a:p>
            <a:pPr eaLnBrk="1" hangingPunct="1"/>
            <a:r>
              <a:rPr lang="cs-CZ" altLang="cs-CZ"/>
              <a:t>u kteréhokoli SO, který ve věci rozhodoval </a:t>
            </a:r>
          </a:p>
          <a:p>
            <a:pPr eaLnBrk="1" hangingPunct="1"/>
            <a:r>
              <a:rPr lang="cs-CZ" altLang="cs-CZ" b="1"/>
              <a:t>ve lhůtě </a:t>
            </a:r>
            <a:r>
              <a:rPr lang="cs-CZ" altLang="cs-CZ"/>
              <a:t>do (§ 100 odst. 2 SŘ)</a:t>
            </a:r>
          </a:p>
          <a:p>
            <a:pPr lvl="1" eaLnBrk="1" hangingPunct="1"/>
            <a:r>
              <a:rPr lang="cs-CZ" altLang="cs-CZ" sz="2000" b="1" i="1"/>
              <a:t>subjektivní 3 měsíce</a:t>
            </a:r>
          </a:p>
          <a:p>
            <a:pPr lvl="1" eaLnBrk="1" hangingPunct="1"/>
            <a:r>
              <a:rPr lang="cs-CZ" altLang="cs-CZ" sz="2000" b="1" i="1"/>
              <a:t>objektivní 3 roky </a:t>
            </a:r>
            <a:r>
              <a:rPr lang="cs-CZ" altLang="cs-CZ" sz="2000" i="1"/>
              <a:t>od právní moci</a:t>
            </a:r>
          </a:p>
          <a:p>
            <a:pPr lvl="1" eaLnBrk="1" hangingPunct="1"/>
            <a:r>
              <a:rPr lang="cs-CZ" altLang="cs-CZ" sz="2000"/>
              <a:t>obnovy se nemůže domáhat ten, kdo mohl důvod obnovy uplatnit v odvolacím řízení</a:t>
            </a:r>
          </a:p>
          <a:p>
            <a:pPr eaLnBrk="1" hangingPunct="1"/>
            <a:r>
              <a:rPr lang="cs-CZ" altLang="cs-CZ"/>
              <a:t>o obnově rozhoduje SO, který rozhodoval </a:t>
            </a:r>
            <a:r>
              <a:rPr lang="cs-CZ" altLang="cs-CZ" b="1"/>
              <a:t>v posledním stupni</a:t>
            </a:r>
            <a:r>
              <a:rPr lang="cs-CZ" altLang="cs-CZ"/>
              <a:t> (§ 100 odst. 2 SŘ)</a:t>
            </a:r>
            <a:endParaRPr lang="cs-CZ" altLang="cs-CZ" b="1"/>
          </a:p>
          <a:p>
            <a:pPr lvl="1" eaLnBrk="1" hangingPunct="1"/>
            <a:r>
              <a:rPr lang="cs-CZ" altLang="cs-CZ" sz="2000" b="1" i="1"/>
              <a:t>buď vyhoví </a:t>
            </a:r>
            <a:r>
              <a:rPr lang="cs-CZ" altLang="cs-CZ" sz="2000"/>
              <a:t>(pak následuje obnovené řízení)</a:t>
            </a:r>
          </a:p>
          <a:p>
            <a:pPr lvl="1" eaLnBrk="1" hangingPunct="1"/>
            <a:r>
              <a:rPr lang="cs-CZ" altLang="cs-CZ" sz="2000" b="1" i="1"/>
              <a:t>nebo zamítne </a:t>
            </a:r>
            <a:r>
              <a:rPr lang="cs-CZ" altLang="cs-CZ" sz="2000"/>
              <a:t>(lze odvolání)</a:t>
            </a:r>
          </a:p>
          <a:p>
            <a:pPr eaLnBrk="1" hangingPunct="1"/>
            <a:endParaRPr lang="cs-CZ" alt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a:extLst>
              <a:ext uri="{FF2B5EF4-FFF2-40B4-BE49-F238E27FC236}">
                <a16:creationId xmlns:a16="http://schemas.microsoft.com/office/drawing/2014/main" id="{02E99D31-F53E-EA53-E2B3-9BC15B8D1E6F}"/>
              </a:ext>
            </a:extLst>
          </p:cNvPr>
          <p:cNvSpPr>
            <a:spLocks noGrp="1" noChangeArrowheads="1"/>
          </p:cNvSpPr>
          <p:nvPr>
            <p:ph type="title"/>
          </p:nvPr>
        </p:nvSpPr>
        <p:spPr/>
        <p:txBody>
          <a:bodyPr/>
          <a:lstStyle/>
          <a:p>
            <a:pPr eaLnBrk="1" hangingPunct="1"/>
            <a:r>
              <a:rPr lang="cs-CZ" altLang="cs-CZ" b="1"/>
              <a:t>Obnova řízení - na návrh</a:t>
            </a:r>
            <a:endParaRPr lang="cs-CZ" altLang="cs-CZ"/>
          </a:p>
        </p:txBody>
      </p:sp>
      <p:sp>
        <p:nvSpPr>
          <p:cNvPr id="30723" name="Zástupný symbol pro obsah 2">
            <a:extLst>
              <a:ext uri="{FF2B5EF4-FFF2-40B4-BE49-F238E27FC236}">
                <a16:creationId xmlns:a16="http://schemas.microsoft.com/office/drawing/2014/main" id="{81718B22-520F-9FC1-3EAC-020AC4CCAF46}"/>
              </a:ext>
            </a:extLst>
          </p:cNvPr>
          <p:cNvSpPr>
            <a:spLocks noGrp="1" noChangeArrowheads="1"/>
          </p:cNvSpPr>
          <p:nvPr>
            <p:ph idx="1"/>
          </p:nvPr>
        </p:nvSpPr>
        <p:spPr/>
        <p:txBody>
          <a:bodyPr/>
          <a:lstStyle/>
          <a:p>
            <a:pPr eaLnBrk="1" hangingPunct="1"/>
            <a:r>
              <a:rPr lang="cs-CZ" altLang="cs-CZ"/>
              <a:t>obdobně se použijí ustanovení § 94 odst. 4 a 5 SŘ = </a:t>
            </a:r>
            <a:r>
              <a:rPr lang="cs-CZ" altLang="cs-CZ" b="1"/>
              <a:t>ochrana práv nabytých v dobré víře</a:t>
            </a:r>
            <a:r>
              <a:rPr lang="cs-CZ" altLang="cs-CZ"/>
              <a:t> (§ 100 odst. 5 SŘ)</a:t>
            </a:r>
          </a:p>
          <a:p>
            <a:pPr eaLnBrk="1" hangingPunct="1"/>
            <a:r>
              <a:rPr lang="cs-CZ" altLang="cs-CZ" b="1"/>
              <a:t>odkladný účinek </a:t>
            </a:r>
            <a:r>
              <a:rPr lang="cs-CZ" altLang="cs-CZ"/>
              <a:t>(§ 100 odst. 6 SŘ)</a:t>
            </a:r>
            <a:endParaRPr lang="cs-CZ" altLang="cs-CZ" b="1"/>
          </a:p>
          <a:p>
            <a:pPr lvl="1" eaLnBrk="1" hangingPunct="1"/>
            <a:r>
              <a:rPr lang="cs-CZ" altLang="cs-CZ" sz="2800" b="1"/>
              <a:t>nemá žádost</a:t>
            </a:r>
            <a:r>
              <a:rPr lang="cs-CZ" altLang="cs-CZ" sz="2800"/>
              <a:t>, lze jej ale přiznat, hrozí-li vážná újma účastníkovi nebo veřejnému zájmu</a:t>
            </a:r>
          </a:p>
          <a:p>
            <a:pPr lvl="1" eaLnBrk="1" hangingPunct="1"/>
            <a:r>
              <a:rPr lang="cs-CZ" altLang="cs-CZ" sz="2800" b="1"/>
              <a:t>má rozhodnutí</a:t>
            </a:r>
            <a:r>
              <a:rPr lang="cs-CZ" altLang="cs-CZ" sz="2800"/>
              <a:t>, jímž bylo řízení obnoveno (obecně)</a:t>
            </a:r>
          </a:p>
          <a:p>
            <a:pPr eaLnBrk="1" hangingPunct="1"/>
            <a:endParaRPr lang="cs-CZ" alt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a:extLst>
              <a:ext uri="{FF2B5EF4-FFF2-40B4-BE49-F238E27FC236}">
                <a16:creationId xmlns:a16="http://schemas.microsoft.com/office/drawing/2014/main" id="{E4425777-098C-B6FF-81FC-7C2728EEDD4D}"/>
              </a:ext>
            </a:extLst>
          </p:cNvPr>
          <p:cNvSpPr>
            <a:spLocks noGrp="1" noChangeArrowheads="1"/>
          </p:cNvSpPr>
          <p:nvPr>
            <p:ph type="title"/>
          </p:nvPr>
        </p:nvSpPr>
        <p:spPr/>
        <p:txBody>
          <a:bodyPr/>
          <a:lstStyle/>
          <a:p>
            <a:pPr eaLnBrk="1" hangingPunct="1"/>
            <a:r>
              <a:rPr lang="cs-CZ" altLang="cs-CZ" b="1"/>
              <a:t>Obnova řízení - ex offo</a:t>
            </a:r>
          </a:p>
        </p:txBody>
      </p:sp>
      <p:sp>
        <p:nvSpPr>
          <p:cNvPr id="31747" name="Zástupný symbol pro obsah 2">
            <a:extLst>
              <a:ext uri="{FF2B5EF4-FFF2-40B4-BE49-F238E27FC236}">
                <a16:creationId xmlns:a16="http://schemas.microsoft.com/office/drawing/2014/main" id="{D8906C69-AF2D-3CA3-67F1-6457BAB943C9}"/>
              </a:ext>
            </a:extLst>
          </p:cNvPr>
          <p:cNvSpPr>
            <a:spLocks noGrp="1" noChangeArrowheads="1"/>
          </p:cNvSpPr>
          <p:nvPr>
            <p:ph idx="1"/>
          </p:nvPr>
        </p:nvSpPr>
        <p:spPr/>
        <p:txBody>
          <a:bodyPr/>
          <a:lstStyle/>
          <a:p>
            <a:pPr eaLnBrk="1" hangingPunct="1"/>
            <a:r>
              <a:rPr lang="cs-CZ" altLang="cs-CZ"/>
              <a:t>opět SO v posledním stupni</a:t>
            </a:r>
          </a:p>
          <a:p>
            <a:pPr eaLnBrk="1" hangingPunct="1"/>
            <a:r>
              <a:rPr lang="cs-CZ" altLang="cs-CZ"/>
              <a:t>jestliže je dán </a:t>
            </a:r>
            <a:r>
              <a:rPr lang="cs-CZ" altLang="cs-CZ" b="1"/>
              <a:t>důvod</a:t>
            </a:r>
          </a:p>
          <a:p>
            <a:pPr lvl="1" eaLnBrk="1" hangingPunct="1"/>
            <a:r>
              <a:rPr lang="cs-CZ" altLang="cs-CZ" sz="2000" b="1" i="1">
                <a:solidFill>
                  <a:srgbClr val="00287D"/>
                </a:solidFill>
              </a:rPr>
              <a:t>podle § 100 odst. 1 SŘ </a:t>
            </a:r>
            <a:r>
              <a:rPr lang="cs-CZ" altLang="cs-CZ" sz="2000"/>
              <a:t>(viz dříve) + jestliže je na novém řízení </a:t>
            </a:r>
            <a:r>
              <a:rPr lang="cs-CZ" altLang="cs-CZ" sz="2000" b="1" i="1">
                <a:solidFill>
                  <a:srgbClr val="00287D"/>
                </a:solidFill>
              </a:rPr>
              <a:t>veřejný zájem</a:t>
            </a:r>
          </a:p>
          <a:p>
            <a:pPr lvl="1" eaLnBrk="1" hangingPunct="1"/>
            <a:r>
              <a:rPr lang="cs-CZ" altLang="cs-CZ" sz="2000"/>
              <a:t>případně též v případě, že </a:t>
            </a:r>
            <a:r>
              <a:rPr lang="cs-CZ" altLang="cs-CZ" sz="2000" b="1" i="1">
                <a:solidFill>
                  <a:srgbClr val="00287D"/>
                </a:solidFill>
              </a:rPr>
              <a:t>rozhodnutí bylo dosaženo trestným činem </a:t>
            </a:r>
            <a:r>
              <a:rPr lang="cs-CZ" altLang="cs-CZ" sz="2000"/>
              <a:t>(z tohoto důvodu lze obnova pouze ex offo)</a:t>
            </a:r>
          </a:p>
          <a:p>
            <a:pPr eaLnBrk="1" hangingPunct="1"/>
            <a:r>
              <a:rPr lang="cs-CZ" altLang="cs-CZ"/>
              <a:t>dále také zvažování </a:t>
            </a:r>
            <a:r>
              <a:rPr lang="cs-CZ" altLang="cs-CZ" b="1"/>
              <a:t>dopadů do nabytých práv </a:t>
            </a:r>
            <a:r>
              <a:rPr lang="cs-CZ" altLang="cs-CZ"/>
              <a:t>- proporcionalita (§ 100 odst. 5 SŘ)</a:t>
            </a:r>
          </a:p>
          <a:p>
            <a:pPr eaLnBrk="1" hangingPunct="1"/>
            <a:r>
              <a:rPr lang="cs-CZ" altLang="cs-CZ" b="1"/>
              <a:t>lhůty pro nařízení</a:t>
            </a:r>
          </a:p>
          <a:p>
            <a:pPr lvl="1" eaLnBrk="1" hangingPunct="1"/>
            <a:r>
              <a:rPr lang="cs-CZ" altLang="cs-CZ" sz="2000" b="1" i="1">
                <a:solidFill>
                  <a:srgbClr val="00287D"/>
                </a:solidFill>
              </a:rPr>
              <a:t>3 roky od právní moci </a:t>
            </a:r>
            <a:r>
              <a:rPr lang="cs-CZ" altLang="cs-CZ" sz="2000"/>
              <a:t>(do konce musí být vydáno rozhodnutí o obnově)</a:t>
            </a:r>
          </a:p>
          <a:p>
            <a:pPr lvl="1" eaLnBrk="1" hangingPunct="1"/>
            <a:r>
              <a:rPr lang="cs-CZ" altLang="cs-CZ" sz="2000"/>
              <a:t>v případě trestného činu 3 roky od právní moci rozsudku</a:t>
            </a:r>
          </a:p>
          <a:p>
            <a:pPr eaLnBrk="1" hangingPunct="1"/>
            <a:endParaRPr lang="cs-CZ" alt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a:extLst>
              <a:ext uri="{FF2B5EF4-FFF2-40B4-BE49-F238E27FC236}">
                <a16:creationId xmlns:a16="http://schemas.microsoft.com/office/drawing/2014/main" id="{DE1C2D49-FBE9-054B-766F-6614D6B3875D}"/>
              </a:ext>
            </a:extLst>
          </p:cNvPr>
          <p:cNvSpPr>
            <a:spLocks noGrp="1" noChangeArrowheads="1"/>
          </p:cNvSpPr>
          <p:nvPr>
            <p:ph type="title"/>
          </p:nvPr>
        </p:nvSpPr>
        <p:spPr/>
        <p:txBody>
          <a:bodyPr/>
          <a:lstStyle/>
          <a:p>
            <a:pPr eaLnBrk="1" hangingPunct="1"/>
            <a:r>
              <a:rPr lang="cs-CZ" altLang="cs-CZ" b="1"/>
              <a:t>Obnova řízení - nové řízení (rozhodnutí)</a:t>
            </a:r>
          </a:p>
        </p:txBody>
      </p:sp>
      <p:sp>
        <p:nvSpPr>
          <p:cNvPr id="32771" name="Zástupný symbol pro obsah 2">
            <a:extLst>
              <a:ext uri="{FF2B5EF4-FFF2-40B4-BE49-F238E27FC236}">
                <a16:creationId xmlns:a16="http://schemas.microsoft.com/office/drawing/2014/main" id="{75077A51-F945-24FF-45C4-3471B639930F}"/>
              </a:ext>
            </a:extLst>
          </p:cNvPr>
          <p:cNvSpPr>
            <a:spLocks noGrp="1" noChangeArrowheads="1"/>
          </p:cNvSpPr>
          <p:nvPr>
            <p:ph idx="1"/>
          </p:nvPr>
        </p:nvSpPr>
        <p:spPr/>
        <p:txBody>
          <a:bodyPr/>
          <a:lstStyle/>
          <a:p>
            <a:pPr eaLnBrk="1" hangingPunct="1"/>
            <a:r>
              <a:rPr lang="cs-CZ" altLang="cs-CZ"/>
              <a:t>provést nové řízení a vydat nové rozhodnutí lze jen </a:t>
            </a:r>
            <a:r>
              <a:rPr lang="cs-CZ" altLang="cs-CZ" b="1"/>
              <a:t>v taxativně uvedených případech </a:t>
            </a:r>
            <a:r>
              <a:rPr lang="cs-CZ" altLang="cs-CZ"/>
              <a:t>(§ 101 SŘ)</a:t>
            </a:r>
          </a:p>
          <a:p>
            <a:pPr lvl="1" eaLnBrk="1" hangingPunct="1"/>
            <a:r>
              <a:rPr lang="cs-CZ" altLang="cs-CZ" sz="2800"/>
              <a:t>prolomení zásady </a:t>
            </a:r>
            <a:r>
              <a:rPr lang="cs-CZ" altLang="cs-CZ" sz="2800" i="1"/>
              <a:t>rei iudicatae (ne bis in idem)</a:t>
            </a:r>
          </a:p>
          <a:p>
            <a:pPr eaLnBrk="1" hangingPunct="1"/>
            <a:endParaRPr lang="cs-CZ" altLang="cs-CZ"/>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a:extLst>
              <a:ext uri="{FF2B5EF4-FFF2-40B4-BE49-F238E27FC236}">
                <a16:creationId xmlns:a16="http://schemas.microsoft.com/office/drawing/2014/main" id="{EA4DD1B4-4A29-C5A8-984E-068392A31EE8}"/>
              </a:ext>
            </a:extLst>
          </p:cNvPr>
          <p:cNvSpPr>
            <a:spLocks noGrp="1" noChangeArrowheads="1"/>
          </p:cNvSpPr>
          <p:nvPr>
            <p:ph type="title"/>
          </p:nvPr>
        </p:nvSpPr>
        <p:spPr/>
        <p:txBody>
          <a:bodyPr/>
          <a:lstStyle/>
          <a:p>
            <a:pPr eaLnBrk="1" hangingPunct="1"/>
            <a:r>
              <a:rPr lang="cs-CZ" altLang="cs-CZ" b="1"/>
              <a:t>Obnova řízení - nové řízení </a:t>
            </a:r>
          </a:p>
        </p:txBody>
      </p:sp>
      <p:sp>
        <p:nvSpPr>
          <p:cNvPr id="33795" name="Zástupný symbol pro obsah 2">
            <a:extLst>
              <a:ext uri="{FF2B5EF4-FFF2-40B4-BE49-F238E27FC236}">
                <a16:creationId xmlns:a16="http://schemas.microsoft.com/office/drawing/2014/main" id="{1D5A4988-2F7B-9B93-030A-8918EB361D67}"/>
              </a:ext>
            </a:extLst>
          </p:cNvPr>
          <p:cNvSpPr>
            <a:spLocks noGrp="1" noChangeArrowheads="1"/>
          </p:cNvSpPr>
          <p:nvPr>
            <p:ph idx="1"/>
          </p:nvPr>
        </p:nvSpPr>
        <p:spPr/>
        <p:txBody>
          <a:bodyPr/>
          <a:lstStyle/>
          <a:p>
            <a:pPr eaLnBrk="1" hangingPunct="1"/>
            <a:r>
              <a:rPr lang="cs-CZ" altLang="cs-CZ" b="1"/>
              <a:t>společná ustanovení </a:t>
            </a:r>
            <a:r>
              <a:rPr lang="cs-CZ" altLang="cs-CZ"/>
              <a:t>pro nové řízení (§ 102 SŘ), např.</a:t>
            </a:r>
          </a:p>
          <a:p>
            <a:pPr lvl="1" eaLnBrk="1" hangingPunct="1"/>
            <a:r>
              <a:rPr lang="cs-CZ" altLang="cs-CZ" sz="2000"/>
              <a:t>k novému řízení příslušný SO v prvním stupni</a:t>
            </a:r>
          </a:p>
          <a:p>
            <a:pPr lvl="1" eaLnBrk="1" hangingPunct="1"/>
            <a:r>
              <a:rPr lang="cs-CZ" altLang="cs-CZ" sz="2000"/>
              <a:t>otázka účastenství podle stavu v době nového řízení</a:t>
            </a:r>
          </a:p>
          <a:p>
            <a:pPr lvl="1" eaLnBrk="1" hangingPunct="1"/>
            <a:r>
              <a:rPr lang="cs-CZ" altLang="cs-CZ" sz="2000"/>
              <a:t>nové řízení lze zahájit na žádost i v případě, kdy bylo původní řízení zahájeno z ex offo (a naopak)</a:t>
            </a:r>
          </a:p>
          <a:p>
            <a:pPr lvl="1" eaLnBrk="1" hangingPunct="1"/>
            <a:r>
              <a:rPr lang="cs-CZ" altLang="cs-CZ" sz="2000"/>
              <a:t>v novém řízení může správní orgán využít podkladů původního rozhodnutí včetně podkladů rozhodnutí o odvolání, nevylučuje-li to důvod nového řízení </a:t>
            </a:r>
          </a:p>
          <a:p>
            <a:pPr lvl="1" eaLnBrk="1" hangingPunct="1"/>
            <a:r>
              <a:rPr lang="cs-CZ" altLang="cs-CZ" sz="2000"/>
              <a:t>v novém řízení správní orgán šetří práva nabytá v dobré víře</a:t>
            </a:r>
          </a:p>
          <a:p>
            <a:pPr lvl="1" eaLnBrk="1" hangingPunct="1"/>
            <a:r>
              <a:rPr lang="cs-CZ" altLang="cs-CZ" sz="2000"/>
              <a:t>novým rozhodnutím vydaným  se původní rozhodnutí ruší; o tomto následku budou účastníci poučeni v písemném vyhotovení rozhodnutí (ustanovení § 99 SŘ platí obdobně)</a:t>
            </a:r>
          </a:p>
          <a:p>
            <a:pPr eaLnBrk="1" hangingPunct="1"/>
            <a:endParaRPr lang="cs-CZ" altLang="cs-CZ"/>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3B5C2A-1B63-7406-DEE5-19BA47B3A2DF}"/>
              </a:ext>
            </a:extLst>
          </p:cNvPr>
          <p:cNvSpPr>
            <a:spLocks noGrp="1"/>
          </p:cNvSpPr>
          <p:nvPr>
            <p:ph type="title"/>
          </p:nvPr>
        </p:nvSpPr>
        <p:spPr/>
        <p:txBody>
          <a:bodyPr/>
          <a:lstStyle/>
          <a:p>
            <a:pPr>
              <a:defRPr/>
            </a:pPr>
            <a:r>
              <a:rPr lang="cs-CZ" b="1" dirty="0">
                <a:solidFill>
                  <a:schemeClr val="tx1">
                    <a:lumMod val="75000"/>
                    <a:lumOff val="25000"/>
                  </a:schemeClr>
                </a:solidFill>
              </a:rPr>
              <a:t>Nové rozhodnutí </a:t>
            </a:r>
            <a:br>
              <a:rPr lang="cs-CZ" dirty="0">
                <a:solidFill>
                  <a:schemeClr val="tx1">
                    <a:lumMod val="75000"/>
                    <a:lumOff val="25000"/>
                  </a:schemeClr>
                </a:solidFill>
              </a:rPr>
            </a:br>
            <a:endParaRPr lang="cs-CZ" dirty="0">
              <a:solidFill>
                <a:schemeClr val="tx1">
                  <a:lumMod val="75000"/>
                  <a:lumOff val="25000"/>
                </a:schemeClr>
              </a:solidFill>
            </a:endParaRPr>
          </a:p>
        </p:txBody>
      </p:sp>
      <p:sp>
        <p:nvSpPr>
          <p:cNvPr id="34819" name="Zástupný symbol pro obsah 2">
            <a:extLst>
              <a:ext uri="{FF2B5EF4-FFF2-40B4-BE49-F238E27FC236}">
                <a16:creationId xmlns:a16="http://schemas.microsoft.com/office/drawing/2014/main" id="{F147A949-322C-C5CC-B00A-697DD64EA844}"/>
              </a:ext>
            </a:extLst>
          </p:cNvPr>
          <p:cNvSpPr>
            <a:spLocks noGrp="1" noChangeArrowheads="1"/>
          </p:cNvSpPr>
          <p:nvPr>
            <p:ph idx="1"/>
          </p:nvPr>
        </p:nvSpPr>
        <p:spPr/>
        <p:txBody>
          <a:bodyPr/>
          <a:lstStyle/>
          <a:p>
            <a:pPr eaLnBrk="1" hangingPunct="1">
              <a:buFont typeface="Arial" panose="020B0604020202020204" pitchFamily="34" charset="0"/>
              <a:buChar char="•"/>
            </a:pPr>
            <a:r>
              <a:rPr lang="cs-CZ" altLang="cs-CZ"/>
              <a:t> je to nezbytné při postupu podle </a:t>
            </a:r>
            <a:r>
              <a:rPr lang="cs-CZ" altLang="cs-CZ" u="sng">
                <a:hlinkClick r:id="rId2" action="ppaction://hlinkfile"/>
              </a:rPr>
              <a:t>§ 41 odst. 6</a:t>
            </a:r>
            <a:r>
              <a:rPr lang="cs-CZ" altLang="cs-CZ"/>
              <a:t> věty druhé, </a:t>
            </a:r>
          </a:p>
          <a:p>
            <a:pPr eaLnBrk="1" hangingPunct="1">
              <a:buFont typeface="Arial" panose="020B0604020202020204" pitchFamily="34" charset="0"/>
              <a:buChar char="•"/>
            </a:pPr>
            <a:r>
              <a:rPr lang="cs-CZ" altLang="cs-CZ"/>
              <a:t> novým rozhodnutím bude vyhověno žádosti, která byla pravomocně zamítnuta, </a:t>
            </a:r>
          </a:p>
          <a:p>
            <a:pPr eaLnBrk="1" hangingPunct="1">
              <a:buFont typeface="Arial" panose="020B0604020202020204" pitchFamily="34" charset="0"/>
              <a:buChar char="•"/>
            </a:pPr>
            <a:r>
              <a:rPr lang="cs-CZ" altLang="cs-CZ"/>
              <a:t> nové rozhodnutí dodatečně stanoví nebo změní dobu platnosti nebo účinnosti rozhodnutí anebo lhůtu ke splnění povinnosti nebo dodatečně povolí plnění ve splátkách, popřípadě po částech;</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2451A6-0185-AEDC-1EA8-AE52D46CEB94}"/>
              </a:ext>
            </a:extLst>
          </p:cNvPr>
          <p:cNvSpPr>
            <a:spLocks noGrp="1"/>
          </p:cNvSpPr>
          <p:nvPr>
            <p:ph type="title"/>
          </p:nvPr>
        </p:nvSpPr>
        <p:spPr/>
        <p:txBody>
          <a:bodyPr/>
          <a:lstStyle/>
          <a:p>
            <a:pPr>
              <a:defRPr/>
            </a:pPr>
            <a:r>
              <a:rPr lang="cs-CZ" b="1" dirty="0">
                <a:solidFill>
                  <a:schemeClr val="tx1">
                    <a:lumMod val="75000"/>
                    <a:lumOff val="25000"/>
                  </a:schemeClr>
                </a:solidFill>
              </a:rPr>
              <a:t>Nové rozhodnutí</a:t>
            </a:r>
            <a:endParaRPr lang="cs-CZ" dirty="0">
              <a:solidFill>
                <a:schemeClr val="tx1">
                  <a:lumMod val="75000"/>
                  <a:lumOff val="25000"/>
                </a:schemeClr>
              </a:solidFill>
            </a:endParaRPr>
          </a:p>
        </p:txBody>
      </p:sp>
      <p:sp>
        <p:nvSpPr>
          <p:cNvPr id="35843" name="Zástupný symbol pro obsah 2">
            <a:extLst>
              <a:ext uri="{FF2B5EF4-FFF2-40B4-BE49-F238E27FC236}">
                <a16:creationId xmlns:a16="http://schemas.microsoft.com/office/drawing/2014/main" id="{DC8B2563-D9D2-3CC6-374D-D2991B12AB5C}"/>
              </a:ext>
            </a:extLst>
          </p:cNvPr>
          <p:cNvSpPr>
            <a:spLocks noGrp="1" noChangeArrowheads="1"/>
          </p:cNvSpPr>
          <p:nvPr>
            <p:ph idx="1"/>
          </p:nvPr>
        </p:nvSpPr>
        <p:spPr/>
        <p:txBody>
          <a:bodyPr/>
          <a:lstStyle/>
          <a:p>
            <a:pPr eaLnBrk="1" hangingPunct="1">
              <a:buFont typeface="Arial" panose="020B0604020202020204" pitchFamily="34" charset="0"/>
              <a:buChar char="•"/>
            </a:pPr>
            <a:r>
              <a:rPr lang="cs-CZ" altLang="cs-CZ" sz="3200"/>
              <a:t> rozhodnutí ve věci bylo zrušeno jiným orgánem veřejné moci podle zvláštního zákona, nebo </a:t>
            </a:r>
          </a:p>
          <a:p>
            <a:pPr eaLnBrk="1" hangingPunct="1">
              <a:buFont typeface="Arial" panose="020B0604020202020204" pitchFamily="34" charset="0"/>
              <a:buChar char="•"/>
            </a:pPr>
            <a:r>
              <a:rPr lang="cs-CZ" altLang="cs-CZ" sz="3200"/>
              <a:t> tak stanoví zvláštní zákon.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CBFBC5-9613-FB70-87FD-6E9B34512F96}"/>
              </a:ext>
            </a:extLst>
          </p:cNvPr>
          <p:cNvSpPr>
            <a:spLocks noGrp="1"/>
          </p:cNvSpPr>
          <p:nvPr>
            <p:ph type="title"/>
          </p:nvPr>
        </p:nvSpPr>
        <p:spPr/>
        <p:txBody>
          <a:bodyPr/>
          <a:lstStyle/>
          <a:p>
            <a:pPr>
              <a:defRPr/>
            </a:pPr>
            <a:r>
              <a:rPr lang="cs-CZ" b="1" dirty="0">
                <a:solidFill>
                  <a:schemeClr val="tx1">
                    <a:lumMod val="75000"/>
                    <a:lumOff val="25000"/>
                  </a:schemeClr>
                </a:solidFill>
              </a:rPr>
              <a:t>Pozastavení účinků</a:t>
            </a:r>
          </a:p>
        </p:txBody>
      </p:sp>
      <p:sp>
        <p:nvSpPr>
          <p:cNvPr id="36867" name="Zástupný symbol pro obsah 2">
            <a:extLst>
              <a:ext uri="{FF2B5EF4-FFF2-40B4-BE49-F238E27FC236}">
                <a16:creationId xmlns:a16="http://schemas.microsoft.com/office/drawing/2014/main" id="{D185F77B-4A57-9181-763A-0F9D971526C5}"/>
              </a:ext>
            </a:extLst>
          </p:cNvPr>
          <p:cNvSpPr>
            <a:spLocks noGrp="1" noChangeArrowheads="1"/>
          </p:cNvSpPr>
          <p:nvPr>
            <p:ph idx="1"/>
          </p:nvPr>
        </p:nvSpPr>
        <p:spPr/>
        <p:txBody>
          <a:bodyPr/>
          <a:lstStyle/>
          <a:p>
            <a:pPr marL="0" indent="0">
              <a:buNone/>
            </a:pPr>
            <a:r>
              <a:rPr lang="cs-CZ" altLang="cs-CZ" sz="3200"/>
              <a:t>V novém řízení lze s účinky od zahájení nového řízení nebo v průběhu nového řízení pozastavit vykonatelnost nebo jiné právní účinky původního rozhodnutí.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a:extLst>
              <a:ext uri="{FF2B5EF4-FFF2-40B4-BE49-F238E27FC236}">
                <a16:creationId xmlns:a16="http://schemas.microsoft.com/office/drawing/2014/main" id="{D4C3413C-CDC5-0268-34DC-7EBAE94BD061}"/>
              </a:ext>
            </a:extLst>
          </p:cNvPr>
          <p:cNvSpPr>
            <a:spLocks noGrp="1" noChangeArrowheads="1"/>
          </p:cNvSpPr>
          <p:nvPr>
            <p:ph type="title"/>
          </p:nvPr>
        </p:nvSpPr>
        <p:spPr/>
        <p:txBody>
          <a:bodyPr/>
          <a:lstStyle/>
          <a:p>
            <a:pPr eaLnBrk="1" hangingPunct="1"/>
            <a:r>
              <a:rPr lang="cs-CZ" altLang="cs-CZ" b="1"/>
              <a:t>Dozorčí prostředky</a:t>
            </a:r>
            <a:endParaRPr lang="cs-CZ" altLang="cs-CZ"/>
          </a:p>
        </p:txBody>
      </p:sp>
      <p:sp>
        <p:nvSpPr>
          <p:cNvPr id="9219" name="Zástupný symbol pro obsah 2">
            <a:extLst>
              <a:ext uri="{FF2B5EF4-FFF2-40B4-BE49-F238E27FC236}">
                <a16:creationId xmlns:a16="http://schemas.microsoft.com/office/drawing/2014/main" id="{FABAA912-A86A-941F-4A48-8182B1445B01}"/>
              </a:ext>
            </a:extLst>
          </p:cNvPr>
          <p:cNvSpPr>
            <a:spLocks noGrp="1" noChangeArrowheads="1"/>
          </p:cNvSpPr>
          <p:nvPr>
            <p:ph idx="1"/>
          </p:nvPr>
        </p:nvSpPr>
        <p:spPr/>
        <p:txBody>
          <a:bodyPr/>
          <a:lstStyle/>
          <a:p>
            <a:pPr eaLnBrk="1" hangingPunct="1"/>
            <a:r>
              <a:rPr lang="cs-CZ" altLang="cs-CZ" sz="1600" b="1" u="sng">
                <a:solidFill>
                  <a:srgbClr val="7030A0"/>
                </a:solidFill>
              </a:rPr>
              <a:t>dozorčí prostředky</a:t>
            </a:r>
          </a:p>
          <a:p>
            <a:pPr eaLnBrk="1" hangingPunct="1"/>
            <a:r>
              <a:rPr lang="cs-CZ" altLang="cs-CZ" sz="1600"/>
              <a:t>dle SŘ </a:t>
            </a:r>
          </a:p>
          <a:p>
            <a:pPr lvl="1" eaLnBrk="1" hangingPunct="1"/>
            <a:r>
              <a:rPr lang="cs-CZ" altLang="cs-CZ" sz="1600" b="1">
                <a:solidFill>
                  <a:srgbClr val="C00000"/>
                </a:solidFill>
              </a:rPr>
              <a:t>přezkumné řízení </a:t>
            </a:r>
            <a:r>
              <a:rPr lang="cs-CZ" altLang="cs-CZ" sz="1600"/>
              <a:t>(§ 94 - 99) a </a:t>
            </a:r>
          </a:p>
          <a:p>
            <a:pPr lvl="1" eaLnBrk="1" hangingPunct="1"/>
            <a:r>
              <a:rPr lang="cs-CZ" altLang="cs-CZ" sz="1600" b="1">
                <a:solidFill>
                  <a:srgbClr val="C00000"/>
                </a:solidFill>
              </a:rPr>
              <a:t>obnova řízení nařízená z moci úřední </a:t>
            </a:r>
            <a:r>
              <a:rPr lang="cs-CZ" altLang="cs-CZ" sz="1600"/>
              <a:t>(§ 100 odst. 3 a 4)</a:t>
            </a:r>
            <a:endParaRPr lang="cs-CZ" altLang="cs-CZ" sz="1600" b="1"/>
          </a:p>
          <a:p>
            <a:pPr eaLnBrk="1" hangingPunct="1"/>
            <a:r>
              <a:rPr lang="cs-CZ" altLang="cs-CZ" sz="1600" u="sng"/>
              <a:t>znaky</a:t>
            </a:r>
            <a:endParaRPr lang="cs-CZ" altLang="cs-CZ" sz="1600"/>
          </a:p>
          <a:p>
            <a:pPr lvl="1" eaLnBrk="1" hangingPunct="1"/>
            <a:r>
              <a:rPr lang="cs-CZ" altLang="cs-CZ" sz="1600"/>
              <a:t>uplatnění </a:t>
            </a:r>
            <a:r>
              <a:rPr lang="cs-CZ" altLang="cs-CZ" sz="1600" b="1">
                <a:solidFill>
                  <a:srgbClr val="C00000"/>
                </a:solidFill>
              </a:rPr>
              <a:t>z moci úřední </a:t>
            </a:r>
            <a:r>
              <a:rPr lang="cs-CZ" altLang="cs-CZ" sz="1600"/>
              <a:t>(ex offo), tedy z iniciativy správního orgánu (zpravidla nadřízeného)</a:t>
            </a:r>
          </a:p>
          <a:p>
            <a:pPr lvl="1" eaLnBrk="1" hangingPunct="1"/>
            <a:r>
              <a:rPr lang="cs-CZ" altLang="cs-CZ" sz="1600"/>
              <a:t>účastník řízení </a:t>
            </a:r>
            <a:r>
              <a:rPr lang="cs-CZ" altLang="cs-CZ" sz="1600" b="1">
                <a:solidFill>
                  <a:srgbClr val="C00000"/>
                </a:solidFill>
              </a:rPr>
              <a:t>může dát podnět </a:t>
            </a:r>
            <a:r>
              <a:rPr lang="cs-CZ" altLang="cs-CZ" sz="1600" b="1" i="1"/>
              <a:t>(není však nárok) </a:t>
            </a:r>
          </a:p>
          <a:p>
            <a:pPr lvl="1" eaLnBrk="1" hangingPunct="1"/>
            <a:r>
              <a:rPr lang="cs-CZ" altLang="cs-CZ" sz="1600"/>
              <a:t>nástroj kontroly veřejné správy, </a:t>
            </a:r>
            <a:r>
              <a:rPr lang="cs-CZ" altLang="cs-CZ" sz="1600" b="1">
                <a:solidFill>
                  <a:srgbClr val="C00000"/>
                </a:solidFill>
              </a:rPr>
              <a:t>ve veřejném zájmu</a:t>
            </a:r>
            <a:endParaRPr lang="cs-CZ" altLang="cs-CZ" sz="1600"/>
          </a:p>
          <a:p>
            <a:pPr lvl="1" eaLnBrk="1" hangingPunct="1"/>
            <a:r>
              <a:rPr lang="cs-CZ" altLang="cs-CZ" sz="1600"/>
              <a:t>směřují tedy </a:t>
            </a:r>
            <a:r>
              <a:rPr lang="cs-CZ" altLang="cs-CZ" sz="1600" b="1" i="1">
                <a:solidFill>
                  <a:srgbClr val="7030A0"/>
                </a:solidFill>
              </a:rPr>
              <a:t>k ochraně objektivní zákonnosti</a:t>
            </a:r>
          </a:p>
          <a:p>
            <a:pPr lvl="1" eaLnBrk="1" hangingPunct="1"/>
            <a:endParaRPr lang="cs-CZ" altLang="cs-CZ" sz="1600"/>
          </a:p>
          <a:p>
            <a:pPr lvl="1" eaLnBrk="1" hangingPunct="1"/>
            <a:r>
              <a:rPr lang="cs-CZ" altLang="cs-CZ" sz="1600"/>
              <a:t>v důsledku však </a:t>
            </a:r>
            <a:r>
              <a:rPr lang="cs-CZ" altLang="cs-CZ" sz="1600" b="1">
                <a:solidFill>
                  <a:srgbClr val="7030A0"/>
                </a:solidFill>
              </a:rPr>
              <a:t>reflektuje také ochranu subjektivních práv </a:t>
            </a:r>
            <a:r>
              <a:rPr lang="cs-CZ" altLang="cs-CZ" sz="1600"/>
              <a:t>(zejména v souvislosti s právní jistotou a dobrou vírou - § 94 odst. 4 a 5, § 100 odst. 5 SŘ)</a:t>
            </a:r>
          </a:p>
          <a:p>
            <a:pPr eaLnBrk="1" hangingPunct="1"/>
            <a:endParaRPr lang="cs-CZ" alt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a:extLst>
              <a:ext uri="{FF2B5EF4-FFF2-40B4-BE49-F238E27FC236}">
                <a16:creationId xmlns:a16="http://schemas.microsoft.com/office/drawing/2014/main" id="{E721ADC7-E269-584B-D406-A4DD9C82FF9D}"/>
              </a:ext>
            </a:extLst>
          </p:cNvPr>
          <p:cNvSpPr>
            <a:spLocks noGrp="1" noChangeArrowheads="1"/>
          </p:cNvSpPr>
          <p:nvPr>
            <p:ph type="title"/>
          </p:nvPr>
        </p:nvSpPr>
        <p:spPr/>
        <p:txBody>
          <a:bodyPr/>
          <a:lstStyle/>
          <a:p>
            <a:pPr eaLnBrk="1" hangingPunct="1"/>
            <a:r>
              <a:rPr lang="cs-CZ" altLang="cs-CZ" b="1"/>
              <a:t>Přezkumné řízení</a:t>
            </a:r>
          </a:p>
        </p:txBody>
      </p:sp>
      <p:sp>
        <p:nvSpPr>
          <p:cNvPr id="3" name="Zástupný symbol pro obsah 2">
            <a:extLst>
              <a:ext uri="{FF2B5EF4-FFF2-40B4-BE49-F238E27FC236}">
                <a16:creationId xmlns:a16="http://schemas.microsoft.com/office/drawing/2014/main" id="{0F1743D9-6F83-91D9-C12C-063220642FA8}"/>
              </a:ext>
            </a:extLst>
          </p:cNvPr>
          <p:cNvSpPr>
            <a:spLocks noGrp="1"/>
          </p:cNvSpPr>
          <p:nvPr>
            <p:ph idx="1"/>
          </p:nvPr>
        </p:nvSpPr>
        <p:spPr/>
        <p:txBody>
          <a:bodyPr/>
          <a:lstStyle/>
          <a:p>
            <a:pPr eaLnBrk="1" hangingPunct="1">
              <a:buFont typeface="Arial" panose="020B0604020202020204" pitchFamily="34" charset="0"/>
              <a:buChar char="•"/>
              <a:defRPr/>
            </a:pPr>
            <a:r>
              <a:rPr lang="cs-CZ" altLang="cs-CZ" sz="1600" b="1" dirty="0">
                <a:solidFill>
                  <a:srgbClr val="C00000"/>
                </a:solidFill>
              </a:rPr>
              <a:t> </a:t>
            </a:r>
            <a:r>
              <a:rPr lang="cs-CZ" altLang="cs-CZ" b="1" dirty="0">
                <a:solidFill>
                  <a:srgbClr val="C00000"/>
                </a:solidFill>
              </a:rPr>
              <a:t>dozorčí</a:t>
            </a:r>
            <a:r>
              <a:rPr lang="cs-CZ" altLang="cs-CZ" dirty="0"/>
              <a:t> prostředek </a:t>
            </a:r>
          </a:p>
          <a:p>
            <a:pPr marL="0" indent="0">
              <a:buNone/>
              <a:defRPr/>
            </a:pPr>
            <a:r>
              <a:rPr lang="cs-CZ" altLang="cs-CZ" dirty="0"/>
              <a:t>	- zahájení</a:t>
            </a:r>
            <a:r>
              <a:rPr lang="cs-CZ" altLang="cs-CZ" b="1" dirty="0">
                <a:solidFill>
                  <a:srgbClr val="C00000"/>
                </a:solidFill>
              </a:rPr>
              <a:t> z moci úřední </a:t>
            </a:r>
            <a:r>
              <a:rPr lang="cs-CZ" altLang="cs-CZ" dirty="0"/>
              <a:t>(ex offo), tedy 	nenárokově</a:t>
            </a:r>
          </a:p>
          <a:p>
            <a:pPr marL="0" indent="0">
              <a:buNone/>
              <a:defRPr/>
            </a:pPr>
            <a:r>
              <a:rPr lang="cs-CZ" altLang="cs-CZ" dirty="0"/>
              <a:t>	- obecně realizuje </a:t>
            </a:r>
            <a:r>
              <a:rPr lang="cs-CZ" altLang="cs-CZ" b="1" dirty="0">
                <a:solidFill>
                  <a:srgbClr val="C00000"/>
                </a:solidFill>
              </a:rPr>
              <a:t>nadřízený SO</a:t>
            </a:r>
          </a:p>
          <a:p>
            <a:pPr eaLnBrk="1" hangingPunct="1">
              <a:buFont typeface="Arial" panose="020B0604020202020204" pitchFamily="34" charset="0"/>
              <a:buChar char="•"/>
              <a:defRPr/>
            </a:pPr>
            <a:r>
              <a:rPr lang="cs-CZ" altLang="cs-CZ" dirty="0"/>
              <a:t> hlediskem přezkumu </a:t>
            </a:r>
            <a:r>
              <a:rPr lang="cs-CZ" altLang="cs-CZ" b="1" dirty="0">
                <a:solidFill>
                  <a:srgbClr val="C00000"/>
                </a:solidFill>
              </a:rPr>
              <a:t>pouze</a:t>
            </a:r>
            <a:r>
              <a:rPr lang="cs-CZ" altLang="cs-CZ" dirty="0">
                <a:solidFill>
                  <a:srgbClr val="C00000"/>
                </a:solidFill>
              </a:rPr>
              <a:t> </a:t>
            </a:r>
            <a:r>
              <a:rPr lang="cs-CZ" altLang="cs-CZ" b="1" dirty="0">
                <a:solidFill>
                  <a:srgbClr val="C00000"/>
                </a:solidFill>
              </a:rPr>
              <a:t>zákonnost</a:t>
            </a:r>
          </a:p>
          <a:p>
            <a:pPr lvl="1" eaLnBrk="1" hangingPunct="1">
              <a:defRPr/>
            </a:pPr>
            <a:r>
              <a:rPr lang="cs-CZ" altLang="cs-CZ" sz="2800" dirty="0"/>
              <a:t>avšak za rozměr zákonnosti lze považovat </a:t>
            </a:r>
            <a:r>
              <a:rPr lang="cs-CZ" altLang="cs-CZ" sz="2800" b="1" dirty="0"/>
              <a:t>také (věcnou) správnost</a:t>
            </a:r>
            <a:endParaRPr lang="cs-CZ" altLang="cs-CZ"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1C8077FB-6007-5292-E2C0-F49856DE27D0}"/>
              </a:ext>
            </a:extLst>
          </p:cNvPr>
          <p:cNvSpPr>
            <a:spLocks noGrp="1" noChangeArrowheads="1"/>
          </p:cNvSpPr>
          <p:nvPr>
            <p:ph type="title"/>
          </p:nvPr>
        </p:nvSpPr>
        <p:spPr/>
        <p:txBody>
          <a:bodyPr/>
          <a:lstStyle/>
          <a:p>
            <a:pPr eaLnBrk="1" hangingPunct="1"/>
            <a:r>
              <a:rPr lang="cs-CZ" altLang="cs-CZ" b="1"/>
              <a:t>Přezkumné řízení</a:t>
            </a:r>
          </a:p>
        </p:txBody>
      </p:sp>
      <p:sp>
        <p:nvSpPr>
          <p:cNvPr id="11267" name="Zástupný symbol pro obsah 2">
            <a:extLst>
              <a:ext uri="{FF2B5EF4-FFF2-40B4-BE49-F238E27FC236}">
                <a16:creationId xmlns:a16="http://schemas.microsoft.com/office/drawing/2014/main" id="{3DEAD62B-AEC7-8B63-43B4-6A902D6FA643}"/>
              </a:ext>
            </a:extLst>
          </p:cNvPr>
          <p:cNvSpPr>
            <a:spLocks noGrp="1" noChangeArrowheads="1"/>
          </p:cNvSpPr>
          <p:nvPr>
            <p:ph idx="1"/>
          </p:nvPr>
        </p:nvSpPr>
        <p:spPr/>
        <p:txBody>
          <a:bodyPr/>
          <a:lstStyle/>
          <a:p>
            <a:pPr eaLnBrk="1" hangingPunct="1">
              <a:buFont typeface="Arial" panose="020B0604020202020204" pitchFamily="34" charset="0"/>
              <a:buChar char="•"/>
            </a:pPr>
            <a:r>
              <a:rPr lang="cs-CZ" altLang="cs-CZ"/>
              <a:t> přezkum </a:t>
            </a:r>
            <a:r>
              <a:rPr lang="cs-CZ" altLang="cs-CZ" b="1">
                <a:solidFill>
                  <a:srgbClr val="C00000"/>
                </a:solidFill>
              </a:rPr>
              <a:t>zásadně </a:t>
            </a:r>
            <a:r>
              <a:rPr lang="cs-CZ" altLang="cs-CZ" b="1" u="sng">
                <a:solidFill>
                  <a:srgbClr val="C00000"/>
                </a:solidFill>
              </a:rPr>
              <a:t>pravomocných rozhodnutí</a:t>
            </a:r>
          </a:p>
          <a:p>
            <a:pPr eaLnBrk="1" hangingPunct="1">
              <a:buFont typeface="Arial" panose="020B0604020202020204" pitchFamily="34" charset="0"/>
              <a:buChar char="•"/>
            </a:pPr>
            <a:r>
              <a:rPr lang="cs-CZ" altLang="cs-CZ"/>
              <a:t> uplatňuje se však také v rámci ochrany zákonnosti </a:t>
            </a:r>
            <a:r>
              <a:rPr lang="cs-CZ" altLang="cs-CZ" b="1" u="sng">
                <a:solidFill>
                  <a:srgbClr val="7030A0"/>
                </a:solidFill>
              </a:rPr>
              <a:t>jiných postupů podle SŘ</a:t>
            </a:r>
          </a:p>
          <a:p>
            <a:pPr lvl="1" eaLnBrk="1" hangingPunct="1"/>
            <a:r>
              <a:rPr lang="cs-CZ" altLang="cs-CZ"/>
              <a:t>přiměřeně se použije při nápravě vad tzv. </a:t>
            </a:r>
            <a:r>
              <a:rPr lang="cs-CZ" altLang="cs-CZ" b="1" i="1">
                <a:solidFill>
                  <a:srgbClr val="00287D"/>
                </a:solidFill>
              </a:rPr>
              <a:t>jiných správních úkonů </a:t>
            </a:r>
            <a:r>
              <a:rPr lang="cs-CZ" altLang="cs-CZ"/>
              <a:t>(§ 156 odst. 2 a 158 odst. 2 SŘ)</a:t>
            </a:r>
          </a:p>
          <a:p>
            <a:pPr lvl="1" eaLnBrk="1" hangingPunct="1"/>
            <a:r>
              <a:rPr lang="cs-CZ" altLang="cs-CZ"/>
              <a:t>přezkum zákonnosti </a:t>
            </a:r>
            <a:r>
              <a:rPr lang="cs-CZ" altLang="cs-CZ" b="1" i="1">
                <a:solidFill>
                  <a:srgbClr val="00287D"/>
                </a:solidFill>
              </a:rPr>
              <a:t>veřejnoprávních smluv </a:t>
            </a:r>
            <a:r>
              <a:rPr lang="cs-CZ" altLang="cs-CZ"/>
              <a:t>(§ 165 SŘ)</a:t>
            </a:r>
          </a:p>
          <a:p>
            <a:pPr lvl="1" eaLnBrk="1" hangingPunct="1"/>
            <a:r>
              <a:rPr lang="cs-CZ" altLang="cs-CZ"/>
              <a:t>posuzování souladu </a:t>
            </a:r>
            <a:r>
              <a:rPr lang="cs-CZ" altLang="cs-CZ" b="1" i="1">
                <a:solidFill>
                  <a:srgbClr val="00287D"/>
                </a:solidFill>
              </a:rPr>
              <a:t>opatření obecné povahy </a:t>
            </a:r>
            <a:r>
              <a:rPr lang="cs-CZ" altLang="cs-CZ"/>
              <a:t>s právními předpisy (§ 174 odst. 2 SŘ)</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29D2076D-EB69-33B6-F275-9A09223821C5}"/>
              </a:ext>
            </a:extLst>
          </p:cNvPr>
          <p:cNvSpPr>
            <a:spLocks noGrp="1" noChangeArrowheads="1"/>
          </p:cNvSpPr>
          <p:nvPr>
            <p:ph type="title"/>
          </p:nvPr>
        </p:nvSpPr>
        <p:spPr>
          <a:xfrm>
            <a:off x="2495551" y="549275"/>
            <a:ext cx="7394575" cy="1296988"/>
          </a:xfrm>
        </p:spPr>
        <p:txBody>
          <a:bodyPr>
            <a:normAutofit fontScale="90000"/>
          </a:bodyPr>
          <a:lstStyle/>
          <a:p>
            <a:pPr>
              <a:defRPr/>
            </a:pPr>
            <a:br>
              <a:rPr lang="cs-CZ" sz="4000" dirty="0">
                <a:solidFill>
                  <a:schemeClr val="tx1">
                    <a:lumMod val="75000"/>
                    <a:lumOff val="25000"/>
                  </a:schemeClr>
                </a:solidFill>
              </a:rPr>
            </a:br>
            <a:r>
              <a:rPr lang="cs-CZ" b="1" dirty="0">
                <a:solidFill>
                  <a:schemeClr val="tx1">
                    <a:lumMod val="75000"/>
                    <a:lumOff val="25000"/>
                  </a:schemeClr>
                </a:solidFill>
              </a:rPr>
              <a:t>Přezkumné řízení - zahájení</a:t>
            </a:r>
            <a:br>
              <a:rPr lang="cs-CZ" sz="2800" b="1" i="1" dirty="0">
                <a:solidFill>
                  <a:schemeClr val="tx1">
                    <a:lumMod val="75000"/>
                    <a:lumOff val="25000"/>
                  </a:schemeClr>
                </a:solidFill>
              </a:rPr>
            </a:br>
            <a:endParaRPr lang="cs-CZ" sz="2800" b="1" i="1" dirty="0">
              <a:solidFill>
                <a:schemeClr val="tx1">
                  <a:lumMod val="75000"/>
                  <a:lumOff val="25000"/>
                </a:schemeClr>
              </a:solidFill>
            </a:endParaRPr>
          </a:p>
        </p:txBody>
      </p:sp>
      <p:sp>
        <p:nvSpPr>
          <p:cNvPr id="33795" name="Rectangle 3">
            <a:extLst>
              <a:ext uri="{FF2B5EF4-FFF2-40B4-BE49-F238E27FC236}">
                <a16:creationId xmlns:a16="http://schemas.microsoft.com/office/drawing/2014/main" id="{2E281B90-E214-90F4-89F4-E1DED5943960}"/>
              </a:ext>
            </a:extLst>
          </p:cNvPr>
          <p:cNvSpPr>
            <a:spLocks noGrp="1" noChangeArrowheads="1"/>
          </p:cNvSpPr>
          <p:nvPr>
            <p:ph idx="1"/>
          </p:nvPr>
        </p:nvSpPr>
        <p:spPr/>
        <p:txBody>
          <a:bodyPr/>
          <a:lstStyle/>
          <a:p>
            <a:pPr eaLnBrk="1" hangingPunct="1">
              <a:buFont typeface="Arial" panose="020B0604020202020204" pitchFamily="34" charset="0"/>
              <a:buChar char="•"/>
              <a:defRPr/>
            </a:pPr>
            <a:r>
              <a:rPr lang="cs-CZ" altLang="cs-CZ" sz="1600" dirty="0"/>
              <a:t> </a:t>
            </a:r>
            <a:r>
              <a:rPr lang="cs-CZ" altLang="cs-CZ" dirty="0"/>
              <a:t>zahájí se </a:t>
            </a:r>
            <a:r>
              <a:rPr lang="cs-CZ" altLang="cs-CZ" b="1" dirty="0"/>
              <a:t>pokud má SO </a:t>
            </a:r>
            <a:r>
              <a:rPr lang="cs-CZ" altLang="cs-CZ" dirty="0"/>
              <a:t>(§ 94 odst. 1 SŘ)</a:t>
            </a:r>
          </a:p>
          <a:p>
            <a:pPr lvl="1" eaLnBrk="1" hangingPunct="1">
              <a:defRPr/>
            </a:pPr>
            <a:r>
              <a:rPr lang="cs-CZ" altLang="cs-CZ" dirty="0"/>
              <a:t>na základě </a:t>
            </a:r>
            <a:r>
              <a:rPr lang="cs-CZ" altLang="cs-CZ" b="1" dirty="0">
                <a:solidFill>
                  <a:srgbClr val="C00000"/>
                </a:solidFill>
              </a:rPr>
              <a:t>podnětu nebo z vlastní úřední činnosti</a:t>
            </a:r>
          </a:p>
          <a:p>
            <a:pPr lvl="1" eaLnBrk="1" hangingPunct="1">
              <a:defRPr/>
            </a:pPr>
            <a:r>
              <a:rPr lang="cs-CZ" altLang="cs-CZ" b="1" dirty="0">
                <a:solidFill>
                  <a:srgbClr val="C00000"/>
                </a:solidFill>
              </a:rPr>
              <a:t>důvodnou pochybnost </a:t>
            </a:r>
            <a:r>
              <a:rPr lang="cs-CZ" altLang="cs-CZ" dirty="0"/>
              <a:t>o souladu rozhodnutí s právními předpisy </a:t>
            </a:r>
            <a:r>
              <a:rPr lang="cs-CZ" altLang="cs-CZ" i="1" dirty="0"/>
              <a:t>(zda se však tato pochybnost potvrdí, je předmětem samotného řízení)</a:t>
            </a:r>
          </a:p>
          <a:p>
            <a:pPr eaLnBrk="1" hangingPunct="1">
              <a:buFont typeface="Arial" panose="020B0604020202020204" pitchFamily="34" charset="0"/>
              <a:buChar char="•"/>
              <a:defRPr/>
            </a:pPr>
            <a:r>
              <a:rPr lang="cs-CZ" altLang="cs-CZ" dirty="0"/>
              <a:t> zahájení usnesením, </a:t>
            </a:r>
            <a:r>
              <a:rPr lang="cs-CZ" altLang="cs-CZ" b="1" dirty="0">
                <a:solidFill>
                  <a:srgbClr val="7030A0"/>
                </a:solidFill>
              </a:rPr>
              <a:t>lhůta pro zahájení </a:t>
            </a:r>
            <a:r>
              <a:rPr lang="cs-CZ" altLang="cs-CZ" dirty="0"/>
              <a:t>(§ 96 odst. 1 SŘ)</a:t>
            </a:r>
          </a:p>
          <a:p>
            <a:pPr lvl="1" eaLnBrk="1" hangingPunct="1">
              <a:defRPr/>
            </a:pPr>
            <a:r>
              <a:rPr lang="cs-CZ" altLang="cs-CZ" b="1" i="1" dirty="0">
                <a:solidFill>
                  <a:srgbClr val="00287D"/>
                </a:solidFill>
              </a:rPr>
              <a:t>subjektivní 2 měsíce </a:t>
            </a:r>
            <a:r>
              <a:rPr lang="cs-CZ" altLang="cs-CZ" dirty="0"/>
              <a:t>(relativně krátká)</a:t>
            </a:r>
            <a:endParaRPr lang="cs-CZ" altLang="cs-CZ" i="1" dirty="0"/>
          </a:p>
          <a:p>
            <a:pPr lvl="1" eaLnBrk="1" hangingPunct="1">
              <a:defRPr/>
            </a:pPr>
            <a:r>
              <a:rPr lang="cs-CZ" altLang="cs-CZ" b="1" i="1" dirty="0">
                <a:solidFill>
                  <a:srgbClr val="00287D"/>
                </a:solidFill>
              </a:rPr>
              <a:t>objektivní1 rok od právní moci</a:t>
            </a:r>
          </a:p>
          <a:p>
            <a:pPr marL="0" indent="0">
              <a:buNone/>
              <a:defRPr/>
            </a:pPr>
            <a:endParaRPr lang="cs-CZ" alt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D2429B6C-9D7C-8A15-7331-C8C822138832}"/>
              </a:ext>
            </a:extLst>
          </p:cNvPr>
          <p:cNvSpPr>
            <a:spLocks noGrp="1" noChangeArrowheads="1"/>
          </p:cNvSpPr>
          <p:nvPr>
            <p:ph type="title"/>
          </p:nvPr>
        </p:nvSpPr>
        <p:spPr>
          <a:xfrm>
            <a:off x="2495551" y="908051"/>
            <a:ext cx="7394575" cy="936625"/>
          </a:xfrm>
        </p:spPr>
        <p:txBody>
          <a:bodyPr>
            <a:normAutofit fontScale="90000"/>
          </a:bodyPr>
          <a:lstStyle/>
          <a:p>
            <a:pPr>
              <a:defRPr/>
            </a:pPr>
            <a:r>
              <a:rPr lang="cs-CZ" sz="4000" b="1" dirty="0">
                <a:solidFill>
                  <a:schemeClr val="tx1">
                    <a:lumMod val="75000"/>
                    <a:lumOff val="25000"/>
                  </a:schemeClr>
                </a:solidFill>
              </a:rPr>
              <a:t>Přezkumné řízení - vyrozumění</a:t>
            </a:r>
            <a:br>
              <a:rPr lang="cs-CZ" sz="4000" dirty="0">
                <a:solidFill>
                  <a:schemeClr val="tx1">
                    <a:lumMod val="75000"/>
                    <a:lumOff val="25000"/>
                  </a:schemeClr>
                </a:solidFill>
              </a:rPr>
            </a:br>
            <a:br>
              <a:rPr lang="cs-CZ" sz="2800" b="1" i="1" dirty="0">
                <a:solidFill>
                  <a:schemeClr val="tx1">
                    <a:lumMod val="75000"/>
                    <a:lumOff val="25000"/>
                  </a:schemeClr>
                </a:solidFill>
              </a:rPr>
            </a:br>
            <a:endParaRPr lang="cs-CZ" sz="2800" b="1" i="1" dirty="0">
              <a:solidFill>
                <a:schemeClr val="tx1">
                  <a:lumMod val="75000"/>
                  <a:lumOff val="25000"/>
                </a:schemeClr>
              </a:solidFill>
            </a:endParaRPr>
          </a:p>
        </p:txBody>
      </p:sp>
      <p:sp>
        <p:nvSpPr>
          <p:cNvPr id="33795" name="Rectangle 3">
            <a:extLst>
              <a:ext uri="{FF2B5EF4-FFF2-40B4-BE49-F238E27FC236}">
                <a16:creationId xmlns:a16="http://schemas.microsoft.com/office/drawing/2014/main" id="{50732E43-2DF7-9BD5-83FB-968B7CD381B3}"/>
              </a:ext>
            </a:extLst>
          </p:cNvPr>
          <p:cNvSpPr>
            <a:spLocks noGrp="1" noChangeArrowheads="1"/>
          </p:cNvSpPr>
          <p:nvPr>
            <p:ph idx="1"/>
          </p:nvPr>
        </p:nvSpPr>
        <p:spPr>
          <a:xfrm>
            <a:off x="2424113" y="1484313"/>
            <a:ext cx="7772400" cy="4646612"/>
          </a:xfrm>
        </p:spPr>
        <p:txBody>
          <a:bodyPr/>
          <a:lstStyle/>
          <a:p>
            <a:pPr eaLnBrk="1" hangingPunct="1">
              <a:buFont typeface="Arial" panose="020B0604020202020204" pitchFamily="34" charset="0"/>
              <a:buChar char="•"/>
              <a:defRPr/>
            </a:pPr>
            <a:r>
              <a:rPr lang="cs-CZ" altLang="cs-CZ" b="1" dirty="0">
                <a:solidFill>
                  <a:srgbClr val="7030A0"/>
                </a:solidFill>
              </a:rPr>
              <a:t> vyrozumění</a:t>
            </a:r>
            <a:r>
              <a:rPr lang="cs-CZ" altLang="cs-CZ" dirty="0"/>
              <a:t> v případě </a:t>
            </a:r>
            <a:r>
              <a:rPr lang="cs-CZ" altLang="cs-CZ" b="1" dirty="0"/>
              <a:t>negativního vyřízení </a:t>
            </a:r>
            <a:r>
              <a:rPr lang="cs-CZ" altLang="cs-CZ" dirty="0"/>
              <a:t>podnětu</a:t>
            </a:r>
          </a:p>
          <a:p>
            <a:pPr lvl="1" eaLnBrk="1" hangingPunct="1">
              <a:defRPr/>
            </a:pPr>
            <a:r>
              <a:rPr lang="cs-CZ" altLang="cs-CZ" dirty="0"/>
              <a:t>jde-li o </a:t>
            </a:r>
            <a:r>
              <a:rPr lang="cs-CZ" altLang="cs-CZ" b="1" dirty="0"/>
              <a:t>podnět účastníka</a:t>
            </a:r>
            <a:r>
              <a:rPr lang="cs-CZ" altLang="cs-CZ" dirty="0"/>
              <a:t>, SO vyrozumí </a:t>
            </a:r>
            <a:r>
              <a:rPr lang="cs-CZ" altLang="cs-CZ" b="1" dirty="0"/>
              <a:t>do 30 dnů </a:t>
            </a:r>
            <a:r>
              <a:rPr lang="cs-CZ" altLang="cs-CZ" dirty="0"/>
              <a:t>(§ 94 odst. 1 SŘ)</a:t>
            </a:r>
          </a:p>
          <a:p>
            <a:pPr lvl="1" eaLnBrk="1" hangingPunct="1">
              <a:defRPr/>
            </a:pPr>
            <a:r>
              <a:rPr lang="cs-CZ" altLang="cs-CZ" dirty="0"/>
              <a:t>jde-li o </a:t>
            </a:r>
            <a:r>
              <a:rPr lang="cs-CZ" altLang="cs-CZ" b="1" dirty="0"/>
              <a:t>podnět někoho jiného</a:t>
            </a:r>
            <a:r>
              <a:rPr lang="cs-CZ" altLang="cs-CZ" dirty="0"/>
              <a:t>, SO vyrozumí pouze tehdy, pokud o to podatel </a:t>
            </a:r>
            <a:r>
              <a:rPr lang="cs-CZ" altLang="cs-CZ" b="1" dirty="0"/>
              <a:t>požádá</a:t>
            </a:r>
            <a:r>
              <a:rPr lang="cs-CZ" altLang="cs-CZ" dirty="0"/>
              <a:t> (§ 42 SŘ)</a:t>
            </a:r>
          </a:p>
          <a:p>
            <a:pPr lvl="1" eaLnBrk="1" hangingPunct="1">
              <a:defRPr/>
            </a:pPr>
            <a:r>
              <a:rPr lang="cs-CZ" altLang="cs-CZ" dirty="0"/>
              <a:t>jde o </a:t>
            </a:r>
            <a:r>
              <a:rPr lang="cs-CZ" altLang="cs-CZ" b="1" dirty="0">
                <a:solidFill>
                  <a:srgbClr val="C00000"/>
                </a:solidFill>
              </a:rPr>
              <a:t>úkon podle části IV. </a:t>
            </a:r>
            <a:r>
              <a:rPr lang="cs-CZ" altLang="cs-CZ" dirty="0">
                <a:solidFill>
                  <a:srgbClr val="C00000"/>
                </a:solidFill>
              </a:rPr>
              <a:t>(sdělení)</a:t>
            </a:r>
            <a:r>
              <a:rPr lang="cs-CZ" altLang="cs-CZ" dirty="0"/>
              <a:t>, který nijak nezasahuje do práv, </a:t>
            </a:r>
            <a:r>
              <a:rPr lang="cs-CZ" altLang="cs-CZ" b="1" i="1" dirty="0"/>
              <a:t>není</a:t>
            </a:r>
            <a:r>
              <a:rPr lang="cs-CZ" altLang="cs-CZ" dirty="0"/>
              <a:t> tedy způsobilý soudního přezkumu</a:t>
            </a:r>
          </a:p>
          <a:p>
            <a:pPr marL="200025" lvl="1" indent="0">
              <a:buNone/>
              <a:defRPr/>
            </a:pPr>
            <a:endParaRPr lang="cs-CZ" altLang="cs-CZ"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A67479DD-ACB4-D2D0-1739-C97AFF28C4FA}"/>
              </a:ext>
            </a:extLst>
          </p:cNvPr>
          <p:cNvSpPr>
            <a:spLocks noGrp="1" noChangeArrowheads="1"/>
          </p:cNvSpPr>
          <p:nvPr>
            <p:ph type="title"/>
          </p:nvPr>
        </p:nvSpPr>
        <p:spPr/>
        <p:txBody>
          <a:bodyPr/>
          <a:lstStyle/>
          <a:p>
            <a:pPr eaLnBrk="1" hangingPunct="1"/>
            <a:r>
              <a:rPr lang="cs-CZ" altLang="cs-CZ" b="1"/>
              <a:t>Přezkumné řízení - nepřípustnost</a:t>
            </a:r>
          </a:p>
        </p:txBody>
      </p:sp>
      <p:sp>
        <p:nvSpPr>
          <p:cNvPr id="16387" name="Zástupný symbol pro obsah 2">
            <a:extLst>
              <a:ext uri="{FF2B5EF4-FFF2-40B4-BE49-F238E27FC236}">
                <a16:creationId xmlns:a16="http://schemas.microsoft.com/office/drawing/2014/main" id="{FBFB38F6-CFEC-DA4F-BFFE-ABE3A7B3601C}"/>
              </a:ext>
            </a:extLst>
          </p:cNvPr>
          <p:cNvSpPr>
            <a:spLocks noGrp="1"/>
          </p:cNvSpPr>
          <p:nvPr>
            <p:ph idx="1"/>
          </p:nvPr>
        </p:nvSpPr>
        <p:spPr/>
        <p:txBody>
          <a:bodyPr>
            <a:normAutofit fontScale="92500" lnSpcReduction="10000"/>
          </a:bodyPr>
          <a:lstStyle/>
          <a:p>
            <a:pPr eaLnBrk="1" hangingPunct="1">
              <a:defRPr/>
            </a:pPr>
            <a:r>
              <a:rPr lang="cs-CZ" altLang="cs-CZ" sz="1800" dirty="0"/>
              <a:t>SŘ upravuje </a:t>
            </a:r>
            <a:r>
              <a:rPr lang="cs-CZ" altLang="cs-CZ" sz="1800" b="1" dirty="0"/>
              <a:t>výluky</a:t>
            </a:r>
            <a:r>
              <a:rPr lang="cs-CZ" altLang="cs-CZ" sz="1800" dirty="0"/>
              <a:t>, ve kterých zahájení přezkumného řízení </a:t>
            </a:r>
            <a:r>
              <a:rPr lang="cs-CZ" altLang="cs-CZ" sz="1800" b="1" dirty="0"/>
              <a:t>je nepřípustné</a:t>
            </a:r>
            <a:r>
              <a:rPr lang="cs-CZ" altLang="cs-CZ" sz="1800" dirty="0"/>
              <a:t>, a to zejména (§ 94 odst. 2)</a:t>
            </a:r>
          </a:p>
          <a:p>
            <a:pPr lvl="1" eaLnBrk="1" hangingPunct="1">
              <a:defRPr/>
            </a:pPr>
            <a:r>
              <a:rPr lang="cs-CZ" altLang="cs-CZ" dirty="0"/>
              <a:t>pro </a:t>
            </a:r>
            <a:r>
              <a:rPr lang="cs-CZ" altLang="cs-CZ" b="1" i="1" dirty="0"/>
              <a:t>nepravomocná rozhodnutí </a:t>
            </a:r>
            <a:r>
              <a:rPr lang="cs-CZ" altLang="cs-CZ" dirty="0"/>
              <a:t>(</a:t>
            </a:r>
            <a:r>
              <a:rPr lang="cs-CZ" altLang="cs-CZ" b="1" dirty="0"/>
              <a:t>výjimka</a:t>
            </a:r>
            <a:r>
              <a:rPr lang="cs-CZ" altLang="cs-CZ" dirty="0"/>
              <a:t> = předběžně vykonatelná rozhodnutí)</a:t>
            </a:r>
          </a:p>
          <a:p>
            <a:pPr lvl="1" eaLnBrk="1" hangingPunct="1">
              <a:defRPr/>
            </a:pPr>
            <a:r>
              <a:rPr lang="cs-CZ" altLang="cs-CZ" dirty="0"/>
              <a:t>jestliže byl rozhodnutím účastníkovi </a:t>
            </a:r>
            <a:r>
              <a:rPr lang="cs-CZ" altLang="cs-CZ" b="1" i="1" dirty="0"/>
              <a:t>udělen souhlas k právnímu jednání</a:t>
            </a:r>
            <a:r>
              <a:rPr lang="cs-CZ" altLang="cs-CZ" dirty="0"/>
              <a:t> (</a:t>
            </a:r>
            <a:r>
              <a:rPr lang="cs-CZ" altLang="cs-CZ" b="1" dirty="0"/>
              <a:t>=soukromoprávnímu </a:t>
            </a:r>
            <a:r>
              <a:rPr lang="cs-CZ" altLang="cs-CZ" dirty="0"/>
              <a:t>jednání)</a:t>
            </a:r>
          </a:p>
          <a:p>
            <a:pPr lvl="1" eaLnBrk="1" hangingPunct="1">
              <a:defRPr/>
            </a:pPr>
            <a:r>
              <a:rPr lang="cs-CZ" altLang="cs-CZ" dirty="0"/>
              <a:t>jestliže byl rozhodnutím účastníkovi povolen </a:t>
            </a:r>
            <a:r>
              <a:rPr lang="cs-CZ" altLang="cs-CZ" b="1" i="1" dirty="0"/>
              <a:t>vklad práva k nemovitosti </a:t>
            </a:r>
            <a:r>
              <a:rPr lang="cs-CZ" altLang="cs-CZ" dirty="0"/>
              <a:t>evidované v katastru nemovitostí </a:t>
            </a:r>
          </a:p>
          <a:p>
            <a:pPr lvl="1" eaLnBrk="1" hangingPunct="1">
              <a:defRPr/>
            </a:pPr>
            <a:r>
              <a:rPr lang="cs-CZ" altLang="cs-CZ" dirty="0"/>
              <a:t>bylo-li rozhodnuto ve </a:t>
            </a:r>
            <a:r>
              <a:rPr lang="cs-CZ" altLang="cs-CZ" b="1" i="1" dirty="0"/>
              <a:t>věci osobního stavu </a:t>
            </a:r>
          </a:p>
          <a:p>
            <a:pPr lvl="1" eaLnBrk="1" hangingPunct="1">
              <a:defRPr/>
            </a:pPr>
            <a:r>
              <a:rPr lang="cs-CZ" altLang="cs-CZ" dirty="0"/>
              <a:t>a žadatel nabyl práv v dobré víře</a:t>
            </a:r>
          </a:p>
          <a:p>
            <a:pPr marL="200025" lvl="1" indent="0">
              <a:buNone/>
              <a:defRPr/>
            </a:pPr>
            <a:r>
              <a:rPr lang="cs-CZ" altLang="cs-CZ" dirty="0"/>
              <a:t>V přezkumném řízení nelze přezkoumávat ani </a:t>
            </a:r>
            <a:r>
              <a:rPr lang="cs-CZ" altLang="cs-CZ" b="1" i="1" dirty="0"/>
              <a:t>rozhodnutí vydaná v přezkumném řízení</a:t>
            </a:r>
          </a:p>
          <a:p>
            <a:pPr marL="200025" lvl="1" indent="0">
              <a:buNone/>
              <a:defRPr/>
            </a:pPr>
            <a:r>
              <a:rPr lang="cs-CZ" altLang="cs-CZ" dirty="0"/>
              <a:t>Rozhodnutí odvolacího správního orgánu nelze přezkoumávat, </a:t>
            </a:r>
            <a:r>
              <a:rPr lang="cs-CZ" altLang="cs-CZ" b="1" i="1" dirty="0"/>
              <a:t>jestliže již bylo při novém projednávání věci vydáno nové rozhodnutí</a:t>
            </a:r>
          </a:p>
          <a:p>
            <a:pPr marL="200025" lvl="1" indent="0">
              <a:buNone/>
              <a:defRPr/>
            </a:pPr>
            <a:r>
              <a:rPr lang="cs-CZ" altLang="cs-CZ" dirty="0"/>
              <a:t>Samostatně </a:t>
            </a:r>
            <a:r>
              <a:rPr lang="cs-CZ" altLang="cs-CZ" b="1" i="1" dirty="0"/>
              <a:t>proti usnesením </a:t>
            </a:r>
            <a:r>
              <a:rPr lang="cs-CZ" altLang="cs-CZ" dirty="0"/>
              <a:t>(</a:t>
            </a:r>
            <a:r>
              <a:rPr lang="cs-CZ" altLang="cs-CZ" b="1" dirty="0"/>
              <a:t>výjimka</a:t>
            </a:r>
            <a:r>
              <a:rPr lang="cs-CZ" altLang="cs-CZ" dirty="0"/>
              <a:t> = usnesení o odložení věci a zastavení řízení)</a:t>
            </a:r>
          </a:p>
          <a:p>
            <a:pPr eaLnBrk="1" hangingPunct="1">
              <a:defRPr/>
            </a:pPr>
            <a:endParaRPr lang="cs-CZ" alt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4F7645-AA3D-8A4E-6551-4878529133DC}"/>
              </a:ext>
            </a:extLst>
          </p:cNvPr>
          <p:cNvSpPr>
            <a:spLocks noGrp="1"/>
          </p:cNvSpPr>
          <p:nvPr>
            <p:ph type="title"/>
          </p:nvPr>
        </p:nvSpPr>
        <p:spPr/>
        <p:txBody>
          <a:bodyPr/>
          <a:lstStyle/>
          <a:p>
            <a:pPr>
              <a:defRPr/>
            </a:pPr>
            <a:r>
              <a:rPr lang="cs-CZ" b="1" dirty="0"/>
              <a:t>Přezkumné řízení - nepřípustnost</a:t>
            </a:r>
            <a:endParaRPr lang="cs-CZ" dirty="0">
              <a:solidFill>
                <a:schemeClr val="tx1">
                  <a:lumMod val="75000"/>
                  <a:lumOff val="25000"/>
                </a:schemeClr>
              </a:solidFill>
            </a:endParaRPr>
          </a:p>
        </p:txBody>
      </p:sp>
      <p:sp>
        <p:nvSpPr>
          <p:cNvPr id="3" name="Zástupný symbol pro obsah 2">
            <a:extLst>
              <a:ext uri="{FF2B5EF4-FFF2-40B4-BE49-F238E27FC236}">
                <a16:creationId xmlns:a16="http://schemas.microsoft.com/office/drawing/2014/main" id="{A5ECCABF-05BD-F60F-8483-84041B4A3980}"/>
              </a:ext>
            </a:extLst>
          </p:cNvPr>
          <p:cNvSpPr>
            <a:spLocks noGrp="1"/>
          </p:cNvSpPr>
          <p:nvPr>
            <p:ph idx="1"/>
          </p:nvPr>
        </p:nvSpPr>
        <p:spPr/>
        <p:txBody>
          <a:bodyPr rtlCol="0">
            <a:normAutofit/>
          </a:bodyPr>
          <a:lstStyle/>
          <a:p>
            <a:pPr marL="91440" indent="-91440">
              <a:defRPr/>
            </a:pPr>
            <a:r>
              <a:rPr lang="cs-CZ" dirty="0">
                <a:solidFill>
                  <a:schemeClr val="tx1">
                    <a:lumMod val="75000"/>
                    <a:lumOff val="25000"/>
                  </a:schemeClr>
                </a:solidFill>
              </a:rPr>
              <a:t>Přezkumné řízení týkající se předběžného opatření nelze konat poté, co se rozhodnutí ve věci stalo vykonatelným nebo nabylo jiných právních účinků anebo co bylo toto rozhodnutí zrušeno, ledaže by posouzení mělo význam pro náhradu škody. </a:t>
            </a:r>
          </a:p>
          <a:p>
            <a:pPr marL="0" indent="0">
              <a:buNone/>
              <a:defRPr/>
            </a:pPr>
            <a:endParaRPr lang="cs-CZ" dirty="0">
              <a:solidFill>
                <a:schemeClr val="tx1">
                  <a:lumMod val="75000"/>
                  <a:lumOff val="25000"/>
                </a:schemeClr>
              </a:solidFill>
            </a:endParaRP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TotalTime>
  <Words>1997</Words>
  <Application>Microsoft Office PowerPoint</Application>
  <PresentationFormat>Širokoúhlá obrazovka</PresentationFormat>
  <Paragraphs>164</Paragraphs>
  <Slides>29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Aptos</vt:lpstr>
      <vt:lpstr>Aptos Display</vt:lpstr>
      <vt:lpstr>Arial</vt:lpstr>
      <vt:lpstr>Motiv Office</vt:lpstr>
      <vt:lpstr>Mimořádné opravné prostředky, dozorčí prostředky </vt:lpstr>
      <vt:lpstr>Obecně</vt:lpstr>
      <vt:lpstr>Dozorčí prostředky</vt:lpstr>
      <vt:lpstr>Přezkumné řízení</vt:lpstr>
      <vt:lpstr>Přezkumné řízení</vt:lpstr>
      <vt:lpstr> Přezkumné řízení - zahájení </vt:lpstr>
      <vt:lpstr>Přezkumné řízení - vyrozumění  </vt:lpstr>
      <vt:lpstr>Přezkumné řízení - nepřípustnost</vt:lpstr>
      <vt:lpstr>Přezkumné řízení - nepřípustnost</vt:lpstr>
      <vt:lpstr>Přezkumné řízení - ochrana práv nabytých v dobré víře</vt:lpstr>
      <vt:lpstr>Přezkumné řízení - ochrana práv nabytých v dobré víře</vt:lpstr>
      <vt:lpstr>Přezkumné řízení - obecné otázky</vt:lpstr>
      <vt:lpstr>Přezkumné řízení - obecné otázky</vt:lpstr>
      <vt:lpstr>Přezkumné řízení - usnesení</vt:lpstr>
      <vt:lpstr>Přezkumné řízení - postup</vt:lpstr>
      <vt:lpstr>Přezkumné řízení - postup</vt:lpstr>
      <vt:lpstr>Přezkumné řízení - rozhodnutí</vt:lpstr>
      <vt:lpstr>Přezkumné řízení – účinky rozhodnutí</vt:lpstr>
      <vt:lpstr>Zkrácené přezkumné řízení  </vt:lpstr>
      <vt:lpstr>Obnova řízení - východiska</vt:lpstr>
      <vt:lpstr>Obnova řízení - na návrh</vt:lpstr>
      <vt:lpstr>Obnova řízení - na návrh</vt:lpstr>
      <vt:lpstr>Obnova řízení - na návrh</vt:lpstr>
      <vt:lpstr>Obnova řízení - ex offo</vt:lpstr>
      <vt:lpstr>Obnova řízení - nové řízení (rozhodnutí)</vt:lpstr>
      <vt:lpstr>Obnova řízení - nové řízení </vt:lpstr>
      <vt:lpstr>Nové rozhodnutí  </vt:lpstr>
      <vt:lpstr>Nové rozhodnutí</vt:lpstr>
      <vt:lpstr>Pozastavení účinků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Mimořádné opravné prostředky, dozorčí prostředky</dc:title>
  <dc:creator>Anna Richterová</dc:creator>
  <cp:lastModifiedBy>Anna Richterová</cp:lastModifiedBy>
  <cp:revision>2</cp:revision>
  <dcterms:created xsi:type="dcterms:W3CDTF">2024-02-23T11:08:59Z</dcterms:created>
  <dcterms:modified xsi:type="dcterms:W3CDTF">2024-11-02T15:18:57Z</dcterms:modified>
</cp:coreProperties>
</file>