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8" r:id="rId3"/>
    <p:sldId id="262" r:id="rId4"/>
    <p:sldId id="257" r:id="rId5"/>
    <p:sldId id="259" r:id="rId6"/>
    <p:sldId id="260" r:id="rId7"/>
    <p:sldId id="261" r:id="rId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29"/>
  </p:normalViewPr>
  <p:slideViewPr>
    <p:cSldViewPr snapToGrid="0">
      <p:cViewPr varScale="1">
        <p:scale>
          <a:sx n="108" d="100"/>
          <a:sy n="108" d="100"/>
        </p:scale>
        <p:origin x="73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E5A1C5-FCA1-5A87-234D-5E30C255FCC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E2E8B8FB-619F-91BA-7C17-61706BB081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A84B879-377E-269C-F4F0-566F6B6C20B8}"/>
              </a:ext>
            </a:extLst>
          </p:cNvPr>
          <p:cNvSpPr>
            <a:spLocks noGrp="1"/>
          </p:cNvSpPr>
          <p:nvPr>
            <p:ph type="dt" sz="half" idx="10"/>
          </p:nvPr>
        </p:nvSpPr>
        <p:spPr/>
        <p:txBody>
          <a:bodyPr/>
          <a:lstStyle/>
          <a:p>
            <a:fld id="{61EA6F3C-10A1-E341-85EA-9319A67E0D06}" type="datetimeFigureOut">
              <a:rPr lang="cs-CZ" smtClean="0"/>
              <a:t>12.11.2024</a:t>
            </a:fld>
            <a:endParaRPr lang="cs-CZ"/>
          </a:p>
        </p:txBody>
      </p:sp>
      <p:sp>
        <p:nvSpPr>
          <p:cNvPr id="5" name="Zástupný symbol pro zápatí 4">
            <a:extLst>
              <a:ext uri="{FF2B5EF4-FFF2-40B4-BE49-F238E27FC236}">
                <a16:creationId xmlns:a16="http://schemas.microsoft.com/office/drawing/2014/main" id="{2CF26873-4E18-094F-9830-18E771A596A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FBDE422-905D-4CB5-FFCB-E522B02C9782}"/>
              </a:ext>
            </a:extLst>
          </p:cNvPr>
          <p:cNvSpPr>
            <a:spLocks noGrp="1"/>
          </p:cNvSpPr>
          <p:nvPr>
            <p:ph type="sldNum" sz="quarter" idx="12"/>
          </p:nvPr>
        </p:nvSpPr>
        <p:spPr/>
        <p:txBody>
          <a:bodyPr/>
          <a:lstStyle/>
          <a:p>
            <a:fld id="{E43544D8-773E-C646-A2BB-C30DFF2F780E}" type="slidenum">
              <a:rPr lang="cs-CZ" smtClean="0"/>
              <a:t>‹#›</a:t>
            </a:fld>
            <a:endParaRPr lang="cs-CZ"/>
          </a:p>
        </p:txBody>
      </p:sp>
      <p:pic>
        <p:nvPicPr>
          <p:cNvPr id="7" name="Obrázek 6">
            <a:extLst>
              <a:ext uri="{FF2B5EF4-FFF2-40B4-BE49-F238E27FC236}">
                <a16:creationId xmlns:a16="http://schemas.microsoft.com/office/drawing/2014/main" id="{DD5105D4-498A-44D9-8915-DB70033E899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1816210675"/>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81C406-9C78-C4D5-2AB4-5E038BAD973B}"/>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4E9CD10F-9E3C-8975-755D-883A5F9B15DE}"/>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34BFD3F-C2B0-9305-FC3E-BECE640E0DA9}"/>
              </a:ext>
            </a:extLst>
          </p:cNvPr>
          <p:cNvSpPr>
            <a:spLocks noGrp="1"/>
          </p:cNvSpPr>
          <p:nvPr>
            <p:ph type="dt" sz="half" idx="10"/>
          </p:nvPr>
        </p:nvSpPr>
        <p:spPr/>
        <p:txBody>
          <a:bodyPr/>
          <a:lstStyle/>
          <a:p>
            <a:fld id="{61EA6F3C-10A1-E341-85EA-9319A67E0D06}" type="datetimeFigureOut">
              <a:rPr lang="cs-CZ" smtClean="0"/>
              <a:t>12.11.2024</a:t>
            </a:fld>
            <a:endParaRPr lang="cs-CZ"/>
          </a:p>
        </p:txBody>
      </p:sp>
      <p:sp>
        <p:nvSpPr>
          <p:cNvPr id="5" name="Zástupný symbol pro zápatí 4">
            <a:extLst>
              <a:ext uri="{FF2B5EF4-FFF2-40B4-BE49-F238E27FC236}">
                <a16:creationId xmlns:a16="http://schemas.microsoft.com/office/drawing/2014/main" id="{A6F79EC6-9C57-1078-09AB-237E09EA45D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E0BDCA0-46C2-2710-036B-B250B0BA0823}"/>
              </a:ext>
            </a:extLst>
          </p:cNvPr>
          <p:cNvSpPr>
            <a:spLocks noGrp="1"/>
          </p:cNvSpPr>
          <p:nvPr>
            <p:ph type="sldNum" sz="quarter" idx="12"/>
          </p:nvPr>
        </p:nvSpPr>
        <p:spPr/>
        <p:txBody>
          <a:bodyPr/>
          <a:lstStyle/>
          <a:p>
            <a:fld id="{E43544D8-773E-C646-A2BB-C30DFF2F780E}" type="slidenum">
              <a:rPr lang="cs-CZ" smtClean="0"/>
              <a:t>‹#›</a:t>
            </a:fld>
            <a:endParaRPr lang="cs-CZ"/>
          </a:p>
        </p:txBody>
      </p:sp>
    </p:spTree>
    <p:extLst>
      <p:ext uri="{BB962C8B-B14F-4D97-AF65-F5344CB8AC3E}">
        <p14:creationId xmlns:p14="http://schemas.microsoft.com/office/powerpoint/2010/main" val="1224023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48EFCBF6-0201-BB52-3EE1-838B1744C537}"/>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997FDE-2600-F24B-8A56-6C87E5432871}"/>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637DE8A-E8F7-D192-08B7-5AC883D850DA}"/>
              </a:ext>
            </a:extLst>
          </p:cNvPr>
          <p:cNvSpPr>
            <a:spLocks noGrp="1"/>
          </p:cNvSpPr>
          <p:nvPr>
            <p:ph type="dt" sz="half" idx="10"/>
          </p:nvPr>
        </p:nvSpPr>
        <p:spPr/>
        <p:txBody>
          <a:bodyPr/>
          <a:lstStyle/>
          <a:p>
            <a:fld id="{61EA6F3C-10A1-E341-85EA-9319A67E0D06}" type="datetimeFigureOut">
              <a:rPr lang="cs-CZ" smtClean="0"/>
              <a:t>12.11.2024</a:t>
            </a:fld>
            <a:endParaRPr lang="cs-CZ"/>
          </a:p>
        </p:txBody>
      </p:sp>
      <p:sp>
        <p:nvSpPr>
          <p:cNvPr id="5" name="Zástupný symbol pro zápatí 4">
            <a:extLst>
              <a:ext uri="{FF2B5EF4-FFF2-40B4-BE49-F238E27FC236}">
                <a16:creationId xmlns:a16="http://schemas.microsoft.com/office/drawing/2014/main" id="{1A1C5EED-84B1-7873-3DFB-B65CA3ACCB8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375CED2-72CA-C4D5-1496-F037E2D88D02}"/>
              </a:ext>
            </a:extLst>
          </p:cNvPr>
          <p:cNvSpPr>
            <a:spLocks noGrp="1"/>
          </p:cNvSpPr>
          <p:nvPr>
            <p:ph type="sldNum" sz="quarter" idx="12"/>
          </p:nvPr>
        </p:nvSpPr>
        <p:spPr/>
        <p:txBody>
          <a:bodyPr/>
          <a:lstStyle/>
          <a:p>
            <a:fld id="{E43544D8-773E-C646-A2BB-C30DFF2F780E}" type="slidenum">
              <a:rPr lang="cs-CZ" smtClean="0"/>
              <a:t>‹#›</a:t>
            </a:fld>
            <a:endParaRPr lang="cs-CZ"/>
          </a:p>
        </p:txBody>
      </p:sp>
    </p:spTree>
    <p:extLst>
      <p:ext uri="{BB962C8B-B14F-4D97-AF65-F5344CB8AC3E}">
        <p14:creationId xmlns:p14="http://schemas.microsoft.com/office/powerpoint/2010/main" val="20999664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1_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endParaRPr lang="cs-CZ"/>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E43544D8-773E-C646-A2BB-C30DFF2F780E}" type="slidenum">
              <a:rPr lang="cs-CZ" smtClean="0"/>
              <a:t>‹#›</a:t>
            </a:fld>
            <a:endParaRPr 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3422288111"/>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endParaRPr lang="cs-CZ"/>
          </a:p>
        </p:txBody>
      </p:sp>
      <p:sp>
        <p:nvSpPr>
          <p:cNvPr id="5" name="Zástupný symbol pro číslo snímku 4"/>
          <p:cNvSpPr>
            <a:spLocks noGrp="1"/>
          </p:cNvSpPr>
          <p:nvPr>
            <p:ph type="sldNum" sz="quarter" idx="11"/>
          </p:nvPr>
        </p:nvSpPr>
        <p:spPr/>
        <p:txBody>
          <a:bodyPr/>
          <a:lstStyle>
            <a:lvl1pPr>
              <a:defRPr/>
            </a:lvl1pPr>
          </a:lstStyle>
          <a:p>
            <a:fld id="{E43544D8-773E-C646-A2BB-C30DFF2F780E}" type="slidenum">
              <a:rPr lang="cs-CZ" smtClean="0"/>
              <a:t>‹#›</a:t>
            </a:fld>
            <a:endParaRPr lang="cs-CZ"/>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3028239792"/>
      </p:ext>
    </p:extLst>
  </p:cSld>
  <p:clrMapOvr>
    <a:masterClrMapping/>
  </p:clrMapOvr>
  <p:extLst>
    <p:ext uri="{DCECCB84-F9BA-43D5-87BE-67443E8EF086}">
      <p15:sldGuideLst xmlns:p15="http://schemas.microsoft.com/office/powerpoint/2012/main">
        <p15:guide id="1" orient="horz" pos="3997">
          <p15:clr>
            <a:srgbClr val="FBAE40"/>
          </p15:clr>
        </p15:guide>
        <p15:guide id="2" pos="438">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endParaRPr lang="cs-CZ"/>
          </a:p>
        </p:txBody>
      </p:sp>
      <p:sp>
        <p:nvSpPr>
          <p:cNvPr id="5" name="Zástupný symbol pro číslo snímku 4"/>
          <p:cNvSpPr>
            <a:spLocks noGrp="1"/>
          </p:cNvSpPr>
          <p:nvPr>
            <p:ph type="sldNum" sz="quarter" idx="11"/>
          </p:nvPr>
        </p:nvSpPr>
        <p:spPr/>
        <p:txBody>
          <a:bodyPr/>
          <a:lstStyle>
            <a:lvl1pPr>
              <a:defRPr/>
            </a:lvl1pPr>
          </a:lstStyle>
          <a:p>
            <a:fld id="{E43544D8-773E-C646-A2BB-C30DFF2F780E}" type="slidenum">
              <a:rPr lang="cs-CZ" smtClean="0"/>
              <a:t>‹#›</a:t>
            </a:fld>
            <a:endParaRPr lang="cs-CZ"/>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59BBB889-9A7B-9D4F-983C-EF6BCB924DA2}"/>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3315219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E43544D8-773E-C646-A2BB-C30DFF2F780E}" type="slidenum">
              <a:rPr lang="cs-CZ" smtClean="0"/>
              <a:t>‹#›</a:t>
            </a:fld>
            <a:endParaRPr lang="cs-CZ"/>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8B634E8E-DBA3-B14F-81EC-219FEC2F82C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586320895"/>
      </p:ext>
    </p:extLst>
  </p:cSld>
  <p:clrMapOvr>
    <a:masterClrMapping/>
  </p:clrMapOvr>
  <p:extLst>
    <p:ext uri="{DCECCB84-F9BA-43D5-87BE-67443E8EF086}">
      <p15:sldGuideLst xmlns:p15="http://schemas.microsoft.com/office/powerpoint/2012/main">
        <p15:guide id="1" orient="horz" pos="3657">
          <p15:clr>
            <a:srgbClr val="FBAE40"/>
          </p15:clr>
        </p15:guide>
        <p15:guide id="2" pos="7242">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E43544D8-773E-C646-A2BB-C30DFF2F780E}" type="slidenum">
              <a:rPr lang="cs-CZ" smtClean="0"/>
              <a:t>‹#›</a:t>
            </a:fld>
            <a:endParaRPr lang="cs-CZ"/>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Obrázek 8">
            <a:extLst>
              <a:ext uri="{FF2B5EF4-FFF2-40B4-BE49-F238E27FC236}">
                <a16:creationId xmlns:a16="http://schemas.microsoft.com/office/drawing/2014/main" id="{F5224E24-147F-EE43-B65A-19061D0BD9FF}"/>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261191343"/>
      </p:ext>
    </p:extLst>
  </p:cSld>
  <p:clrMapOvr>
    <a:masterClrMapping/>
  </p:clrMapOvr>
  <p:extLst>
    <p:ext uri="{DCECCB84-F9BA-43D5-87BE-67443E8EF086}">
      <p15:sldGuideLst xmlns:p15="http://schemas.microsoft.com/office/powerpoint/2012/main">
        <p15:guide id="1" orient="horz" pos="2886">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endParaRPr lang="cs-CZ"/>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E43544D8-773E-C646-A2BB-C30DFF2F780E}" type="slidenum">
              <a:rPr lang="cs-CZ" smtClean="0"/>
              <a:t>‹#›</a:t>
            </a:fld>
            <a:endParaRPr lang="cs-CZ"/>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9" name="Obrázek 8">
            <a:extLst>
              <a:ext uri="{FF2B5EF4-FFF2-40B4-BE49-F238E27FC236}">
                <a16:creationId xmlns:a16="http://schemas.microsoft.com/office/drawing/2014/main" id="{9FA8E4E0-B396-804E-A80F-F901C2CBAF0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3599890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E43544D8-773E-C646-A2BB-C30DFF2F780E}" type="slidenum">
              <a:rPr lang="cs-CZ" smtClean="0"/>
              <a:t>‹#›</a:t>
            </a:fld>
            <a:endParaRPr lang="cs-CZ"/>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17" name="Obrázek 8">
            <a:extLst>
              <a:ext uri="{FF2B5EF4-FFF2-40B4-BE49-F238E27FC236}">
                <a16:creationId xmlns:a16="http://schemas.microsoft.com/office/drawing/2014/main" id="{A63F5DF2-7BE9-9D42-95D5-0960F0062F2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314683673"/>
      </p:ext>
    </p:extLst>
  </p:cSld>
  <p:clrMapOvr>
    <a:masterClrMapping/>
  </p:clrMapOvr>
  <p:extLst>
    <p:ext uri="{DCECCB84-F9BA-43D5-87BE-67443E8EF086}">
      <p15:sldGuideLst xmlns:p15="http://schemas.microsoft.com/office/powerpoint/2012/main">
        <p15:guide id="1" orient="horz" pos="1049">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E43544D8-773E-C646-A2BB-C30DFF2F780E}" type="slidenum">
              <a:rPr lang="cs-CZ" smtClean="0"/>
              <a:t>‹#›</a:t>
            </a:fld>
            <a:endParaRPr lang="cs-CZ"/>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7" name="Obrázek 8">
            <a:extLst>
              <a:ext uri="{FF2B5EF4-FFF2-40B4-BE49-F238E27FC236}">
                <a16:creationId xmlns:a16="http://schemas.microsoft.com/office/drawing/2014/main" id="{2B91F2EA-D76F-7D4C-960D-6E3E77E71846}"/>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589770306"/>
      </p:ext>
    </p:extLst>
  </p:cSld>
  <p:clrMapOvr>
    <a:masterClrMapping/>
  </p:clrMapOvr>
  <p:extLst>
    <p:ext uri="{DCECCB84-F9BA-43D5-87BE-67443E8EF086}">
      <p15:sldGuideLst xmlns:p15="http://schemas.microsoft.com/office/powerpoint/2012/main">
        <p15:guide id="1" orient="horz" pos="436">
          <p15:clr>
            <a:srgbClr val="FBAE40"/>
          </p15:clr>
        </p15:guide>
        <p15:guide id="2" pos="43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C34E97-28B9-D17F-5FDD-0C356061B41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6D709CD1-2DF3-6924-5E60-508AF93BDB92}"/>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32C4F00-8BC3-B279-67CF-0E139ADBCDB8}"/>
              </a:ext>
            </a:extLst>
          </p:cNvPr>
          <p:cNvSpPr>
            <a:spLocks noGrp="1"/>
          </p:cNvSpPr>
          <p:nvPr>
            <p:ph type="dt" sz="half" idx="10"/>
          </p:nvPr>
        </p:nvSpPr>
        <p:spPr/>
        <p:txBody>
          <a:bodyPr/>
          <a:lstStyle/>
          <a:p>
            <a:fld id="{61EA6F3C-10A1-E341-85EA-9319A67E0D06}" type="datetimeFigureOut">
              <a:rPr lang="cs-CZ" smtClean="0"/>
              <a:t>12.11.2024</a:t>
            </a:fld>
            <a:endParaRPr lang="cs-CZ"/>
          </a:p>
        </p:txBody>
      </p:sp>
      <p:sp>
        <p:nvSpPr>
          <p:cNvPr id="5" name="Zástupný symbol pro zápatí 4">
            <a:extLst>
              <a:ext uri="{FF2B5EF4-FFF2-40B4-BE49-F238E27FC236}">
                <a16:creationId xmlns:a16="http://schemas.microsoft.com/office/drawing/2014/main" id="{BB19CD19-DDBE-DC74-BBD2-315DB54C98A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019D816-AD17-3C4D-D420-7401731602FA}"/>
              </a:ext>
            </a:extLst>
          </p:cNvPr>
          <p:cNvSpPr>
            <a:spLocks noGrp="1"/>
          </p:cNvSpPr>
          <p:nvPr>
            <p:ph type="sldNum" sz="quarter" idx="12"/>
          </p:nvPr>
        </p:nvSpPr>
        <p:spPr/>
        <p:txBody>
          <a:bodyPr/>
          <a:lstStyle/>
          <a:p>
            <a:fld id="{E43544D8-773E-C646-A2BB-C30DFF2F780E}" type="slidenum">
              <a:rPr lang="cs-CZ" smtClean="0"/>
              <a:t>‹#›</a:t>
            </a:fld>
            <a:endParaRPr lang="cs-CZ"/>
          </a:p>
        </p:txBody>
      </p:sp>
      <p:pic>
        <p:nvPicPr>
          <p:cNvPr id="7" name="Obrázek 6">
            <a:extLst>
              <a:ext uri="{FF2B5EF4-FFF2-40B4-BE49-F238E27FC236}">
                <a16:creationId xmlns:a16="http://schemas.microsoft.com/office/drawing/2014/main" id="{9AD16616-2551-8806-6739-E93A23C614C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04267979"/>
      </p:ext>
    </p:extLst>
  </p:cSld>
  <p:clrMapOvr>
    <a:masterClrMapping/>
  </p:clrMapOvr>
  <p:extLst>
    <p:ext uri="{DCECCB84-F9BA-43D5-87BE-67443E8EF086}">
      <p15:sldGuideLst xmlns:p15="http://schemas.microsoft.com/office/powerpoint/2012/main">
        <p15:guide id="1" orient="horz" pos="3997">
          <p15:clr>
            <a:srgbClr val="FBAE40"/>
          </p15:clr>
        </p15:guide>
        <p15:guide id="2" pos="438">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E43544D8-773E-C646-A2BB-C30DFF2F780E}" type="slidenum">
              <a:rPr lang="cs-CZ" smtClean="0"/>
              <a:t>‹#›</a:t>
            </a:fld>
            <a:endParaRPr lang="cs-CZ"/>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7" name="Obrázek 8">
            <a:extLst>
              <a:ext uri="{FF2B5EF4-FFF2-40B4-BE49-F238E27FC236}">
                <a16:creationId xmlns:a16="http://schemas.microsoft.com/office/drawing/2014/main" id="{E7FAA686-EF64-0D47-AFF9-2958D2789897}"/>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7990876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E43544D8-773E-C646-A2BB-C30DFF2F780E}" type="slidenum">
              <a:rPr lang="cs-CZ" smtClean="0"/>
              <a:t>‹#›</a:t>
            </a:fld>
            <a:endParaRPr lang="cs-CZ"/>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4" name="Obrázek 8">
            <a:extLst>
              <a:ext uri="{FF2B5EF4-FFF2-40B4-BE49-F238E27FC236}">
                <a16:creationId xmlns:a16="http://schemas.microsoft.com/office/drawing/2014/main" id="{F4BEF68F-D2E3-A445-BE69-DE5712F4B9F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2488030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1_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E43544D8-773E-C646-A2BB-C30DFF2F780E}" type="slidenum">
              <a:rPr lang="cs-CZ" smtClean="0"/>
              <a:t>‹#›</a:t>
            </a:fld>
            <a:endParaRPr lang="cs-CZ"/>
          </a:p>
        </p:txBody>
      </p:sp>
      <p:pic>
        <p:nvPicPr>
          <p:cNvPr id="6" name="Obrázek 8">
            <a:extLst>
              <a:ext uri="{FF2B5EF4-FFF2-40B4-BE49-F238E27FC236}">
                <a16:creationId xmlns:a16="http://schemas.microsoft.com/office/drawing/2014/main" id="{E49E2218-4CCF-BC44-930E-B31D9BFD897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1325605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E43544D8-773E-C646-A2BB-C30DFF2F780E}" type="slidenum">
              <a:rPr lang="cs-CZ" smtClean="0"/>
              <a:t>‹#›</a:t>
            </a:fld>
            <a:endParaRPr lang="cs-CZ"/>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endParaRPr lang="cs-CZ"/>
          </a:p>
        </p:txBody>
      </p:sp>
      <p:pic>
        <p:nvPicPr>
          <p:cNvPr id="8" name="Obrázek 8">
            <a:extLst>
              <a:ext uri="{FF2B5EF4-FFF2-40B4-BE49-F238E27FC236}">
                <a16:creationId xmlns:a16="http://schemas.microsoft.com/office/drawing/2014/main" id="{3670C515-4DAA-7F4B-92D5-CBE714037596}"/>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275630715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endParaRPr lang="cs-CZ"/>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E43544D8-773E-C646-A2BB-C30DFF2F780E}" type="slidenum">
              <a:rPr lang="cs-CZ" smtClean="0"/>
              <a:t>‹#›</a:t>
            </a:fld>
            <a:endParaRPr 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10" name="Obrázek 8">
            <a:extLst>
              <a:ext uri="{FF2B5EF4-FFF2-40B4-BE49-F238E27FC236}">
                <a16:creationId xmlns:a16="http://schemas.microsoft.com/office/drawing/2014/main" id="{D2567773-B605-2B43-9036-93D6446553F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5731005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Rozdělovník (alternativní) 2">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E43544D8-773E-C646-A2BB-C30DFF2F780E}" type="slidenum">
              <a:rPr lang="cs-CZ" smtClean="0"/>
              <a:t>‹#›</a:t>
            </a:fld>
            <a:endParaRPr 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endParaRPr lang="cs-CZ"/>
          </a:p>
        </p:txBody>
      </p:sp>
    </p:spTree>
    <p:extLst>
      <p:ext uri="{BB962C8B-B14F-4D97-AF65-F5344CB8AC3E}">
        <p14:creationId xmlns:p14="http://schemas.microsoft.com/office/powerpoint/2010/main" val="97815525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Inverzní s obrázkem">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4354774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p14="http://schemas.microsoft.com/office/powerpoint/2010/main" val="21782603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7994774"/>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075895-6741-E895-FA94-D9AC5FA1A2C8}"/>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5160E88D-BCB2-116D-21AE-C295E06FAD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2C637DCE-B371-AB37-5AD8-471B65B03D2B}"/>
              </a:ext>
            </a:extLst>
          </p:cNvPr>
          <p:cNvSpPr>
            <a:spLocks noGrp="1"/>
          </p:cNvSpPr>
          <p:nvPr>
            <p:ph type="dt" sz="half" idx="10"/>
          </p:nvPr>
        </p:nvSpPr>
        <p:spPr/>
        <p:txBody>
          <a:bodyPr/>
          <a:lstStyle/>
          <a:p>
            <a:fld id="{61EA6F3C-10A1-E341-85EA-9319A67E0D06}" type="datetimeFigureOut">
              <a:rPr lang="cs-CZ" smtClean="0"/>
              <a:t>12.11.2024</a:t>
            </a:fld>
            <a:endParaRPr lang="cs-CZ"/>
          </a:p>
        </p:txBody>
      </p:sp>
      <p:sp>
        <p:nvSpPr>
          <p:cNvPr id="5" name="Zástupný symbol pro zápatí 4">
            <a:extLst>
              <a:ext uri="{FF2B5EF4-FFF2-40B4-BE49-F238E27FC236}">
                <a16:creationId xmlns:a16="http://schemas.microsoft.com/office/drawing/2014/main" id="{DBE7A093-87AD-7F67-98B9-C959FD161B3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989F55C-7F23-2443-DA0E-0D0DD6CF0EC2}"/>
              </a:ext>
            </a:extLst>
          </p:cNvPr>
          <p:cNvSpPr>
            <a:spLocks noGrp="1"/>
          </p:cNvSpPr>
          <p:nvPr>
            <p:ph type="sldNum" sz="quarter" idx="12"/>
          </p:nvPr>
        </p:nvSpPr>
        <p:spPr/>
        <p:txBody>
          <a:bodyPr/>
          <a:lstStyle/>
          <a:p>
            <a:fld id="{E43544D8-773E-C646-A2BB-C30DFF2F780E}" type="slidenum">
              <a:rPr lang="cs-CZ" smtClean="0"/>
              <a:t>‹#›</a:t>
            </a:fld>
            <a:endParaRPr lang="cs-CZ"/>
          </a:p>
        </p:txBody>
      </p:sp>
    </p:spTree>
    <p:extLst>
      <p:ext uri="{BB962C8B-B14F-4D97-AF65-F5344CB8AC3E}">
        <p14:creationId xmlns:p14="http://schemas.microsoft.com/office/powerpoint/2010/main" val="2356179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DB5594-F1BB-B55F-CC51-D71536AC4F40}"/>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6FF372A5-51BD-4FDC-B89D-23922C080C4E}"/>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6F345A8B-8760-B23E-56E8-8457662CEB97}"/>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0CBBE46B-360E-719F-2599-53D3906A8E3A}"/>
              </a:ext>
            </a:extLst>
          </p:cNvPr>
          <p:cNvSpPr>
            <a:spLocks noGrp="1"/>
          </p:cNvSpPr>
          <p:nvPr>
            <p:ph type="dt" sz="half" idx="10"/>
          </p:nvPr>
        </p:nvSpPr>
        <p:spPr/>
        <p:txBody>
          <a:bodyPr/>
          <a:lstStyle/>
          <a:p>
            <a:fld id="{61EA6F3C-10A1-E341-85EA-9319A67E0D06}" type="datetimeFigureOut">
              <a:rPr lang="cs-CZ" smtClean="0"/>
              <a:t>12.11.2024</a:t>
            </a:fld>
            <a:endParaRPr lang="cs-CZ"/>
          </a:p>
        </p:txBody>
      </p:sp>
      <p:sp>
        <p:nvSpPr>
          <p:cNvPr id="6" name="Zástupný symbol pro zápatí 5">
            <a:extLst>
              <a:ext uri="{FF2B5EF4-FFF2-40B4-BE49-F238E27FC236}">
                <a16:creationId xmlns:a16="http://schemas.microsoft.com/office/drawing/2014/main" id="{541BD2FF-4E3F-221E-7EC8-5EBF745D450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0A27E6D-8E2E-ACF0-AB3D-F652CDF17D2C}"/>
              </a:ext>
            </a:extLst>
          </p:cNvPr>
          <p:cNvSpPr>
            <a:spLocks noGrp="1"/>
          </p:cNvSpPr>
          <p:nvPr>
            <p:ph type="sldNum" sz="quarter" idx="12"/>
          </p:nvPr>
        </p:nvSpPr>
        <p:spPr/>
        <p:txBody>
          <a:bodyPr/>
          <a:lstStyle/>
          <a:p>
            <a:fld id="{E43544D8-773E-C646-A2BB-C30DFF2F780E}" type="slidenum">
              <a:rPr lang="cs-CZ" smtClean="0"/>
              <a:t>‹#›</a:t>
            </a:fld>
            <a:endParaRPr lang="cs-CZ"/>
          </a:p>
        </p:txBody>
      </p:sp>
    </p:spTree>
    <p:extLst>
      <p:ext uri="{BB962C8B-B14F-4D97-AF65-F5344CB8AC3E}">
        <p14:creationId xmlns:p14="http://schemas.microsoft.com/office/powerpoint/2010/main" val="2366364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2E708F-6C58-2627-E17A-D73A6B130035}"/>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251C3FCB-6A5A-0EA4-A7DE-DD6988150D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198BB5CD-A898-A0CD-2FF3-AAE5E46F99B2}"/>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E76D5D48-BD61-EB62-B22F-922DA7ED012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53F2A7C1-2A47-63BE-2A6A-3D17FEBDEB48}"/>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2948EAEB-0BEE-6823-8610-D4724F6567B3}"/>
              </a:ext>
            </a:extLst>
          </p:cNvPr>
          <p:cNvSpPr>
            <a:spLocks noGrp="1"/>
          </p:cNvSpPr>
          <p:nvPr>
            <p:ph type="dt" sz="half" idx="10"/>
          </p:nvPr>
        </p:nvSpPr>
        <p:spPr/>
        <p:txBody>
          <a:bodyPr/>
          <a:lstStyle/>
          <a:p>
            <a:fld id="{61EA6F3C-10A1-E341-85EA-9319A67E0D06}" type="datetimeFigureOut">
              <a:rPr lang="cs-CZ" smtClean="0"/>
              <a:t>12.11.2024</a:t>
            </a:fld>
            <a:endParaRPr lang="cs-CZ"/>
          </a:p>
        </p:txBody>
      </p:sp>
      <p:sp>
        <p:nvSpPr>
          <p:cNvPr id="8" name="Zástupný symbol pro zápatí 7">
            <a:extLst>
              <a:ext uri="{FF2B5EF4-FFF2-40B4-BE49-F238E27FC236}">
                <a16:creationId xmlns:a16="http://schemas.microsoft.com/office/drawing/2014/main" id="{732A132C-3CB8-3B99-DA3C-DB32F4349C72}"/>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4C53CE08-6C8A-920A-EF91-4E988EE76A38}"/>
              </a:ext>
            </a:extLst>
          </p:cNvPr>
          <p:cNvSpPr>
            <a:spLocks noGrp="1"/>
          </p:cNvSpPr>
          <p:nvPr>
            <p:ph type="sldNum" sz="quarter" idx="12"/>
          </p:nvPr>
        </p:nvSpPr>
        <p:spPr/>
        <p:txBody>
          <a:bodyPr/>
          <a:lstStyle/>
          <a:p>
            <a:fld id="{E43544D8-773E-C646-A2BB-C30DFF2F780E}" type="slidenum">
              <a:rPr lang="cs-CZ" smtClean="0"/>
              <a:t>‹#›</a:t>
            </a:fld>
            <a:endParaRPr lang="cs-CZ"/>
          </a:p>
        </p:txBody>
      </p:sp>
    </p:spTree>
    <p:extLst>
      <p:ext uri="{BB962C8B-B14F-4D97-AF65-F5344CB8AC3E}">
        <p14:creationId xmlns:p14="http://schemas.microsoft.com/office/powerpoint/2010/main" val="3039417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9850F8-26CB-2085-AC77-5833DE84ACA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48F9843A-D00D-643C-4289-0C6779FA4172}"/>
              </a:ext>
            </a:extLst>
          </p:cNvPr>
          <p:cNvSpPr>
            <a:spLocks noGrp="1"/>
          </p:cNvSpPr>
          <p:nvPr>
            <p:ph type="dt" sz="half" idx="10"/>
          </p:nvPr>
        </p:nvSpPr>
        <p:spPr/>
        <p:txBody>
          <a:bodyPr/>
          <a:lstStyle/>
          <a:p>
            <a:fld id="{61EA6F3C-10A1-E341-85EA-9319A67E0D06}" type="datetimeFigureOut">
              <a:rPr lang="cs-CZ" smtClean="0"/>
              <a:t>12.11.2024</a:t>
            </a:fld>
            <a:endParaRPr lang="cs-CZ"/>
          </a:p>
        </p:txBody>
      </p:sp>
      <p:sp>
        <p:nvSpPr>
          <p:cNvPr id="4" name="Zástupný symbol pro zápatí 3">
            <a:extLst>
              <a:ext uri="{FF2B5EF4-FFF2-40B4-BE49-F238E27FC236}">
                <a16:creationId xmlns:a16="http://schemas.microsoft.com/office/drawing/2014/main" id="{365CE8C8-21CB-71F1-92DD-4640928FEA40}"/>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C4BEFE60-BDA7-46FD-02A7-869AB556D2ED}"/>
              </a:ext>
            </a:extLst>
          </p:cNvPr>
          <p:cNvSpPr>
            <a:spLocks noGrp="1"/>
          </p:cNvSpPr>
          <p:nvPr>
            <p:ph type="sldNum" sz="quarter" idx="12"/>
          </p:nvPr>
        </p:nvSpPr>
        <p:spPr/>
        <p:txBody>
          <a:bodyPr/>
          <a:lstStyle/>
          <a:p>
            <a:fld id="{E43544D8-773E-C646-A2BB-C30DFF2F780E}" type="slidenum">
              <a:rPr lang="cs-CZ" smtClean="0"/>
              <a:t>‹#›</a:t>
            </a:fld>
            <a:endParaRPr lang="cs-CZ"/>
          </a:p>
        </p:txBody>
      </p:sp>
    </p:spTree>
    <p:extLst>
      <p:ext uri="{BB962C8B-B14F-4D97-AF65-F5344CB8AC3E}">
        <p14:creationId xmlns:p14="http://schemas.microsoft.com/office/powerpoint/2010/main" val="1041550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3AD4BA5C-2774-F2E3-91C4-902383D9544A}"/>
              </a:ext>
            </a:extLst>
          </p:cNvPr>
          <p:cNvSpPr>
            <a:spLocks noGrp="1"/>
          </p:cNvSpPr>
          <p:nvPr>
            <p:ph type="dt" sz="half" idx="10"/>
          </p:nvPr>
        </p:nvSpPr>
        <p:spPr/>
        <p:txBody>
          <a:bodyPr/>
          <a:lstStyle/>
          <a:p>
            <a:fld id="{61EA6F3C-10A1-E341-85EA-9319A67E0D06}" type="datetimeFigureOut">
              <a:rPr lang="cs-CZ" smtClean="0"/>
              <a:t>12.11.2024</a:t>
            </a:fld>
            <a:endParaRPr lang="cs-CZ"/>
          </a:p>
        </p:txBody>
      </p:sp>
      <p:sp>
        <p:nvSpPr>
          <p:cNvPr id="3" name="Zástupný symbol pro zápatí 2">
            <a:extLst>
              <a:ext uri="{FF2B5EF4-FFF2-40B4-BE49-F238E27FC236}">
                <a16:creationId xmlns:a16="http://schemas.microsoft.com/office/drawing/2014/main" id="{218E1C42-37C4-88E2-AA0E-56E9665471B3}"/>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2DB4AF27-6D2C-4852-06D0-17563E06719B}"/>
              </a:ext>
            </a:extLst>
          </p:cNvPr>
          <p:cNvSpPr>
            <a:spLocks noGrp="1"/>
          </p:cNvSpPr>
          <p:nvPr>
            <p:ph type="sldNum" sz="quarter" idx="12"/>
          </p:nvPr>
        </p:nvSpPr>
        <p:spPr/>
        <p:txBody>
          <a:bodyPr/>
          <a:lstStyle/>
          <a:p>
            <a:fld id="{E43544D8-773E-C646-A2BB-C30DFF2F780E}" type="slidenum">
              <a:rPr lang="cs-CZ" smtClean="0"/>
              <a:t>‹#›</a:t>
            </a:fld>
            <a:endParaRPr lang="cs-CZ"/>
          </a:p>
        </p:txBody>
      </p:sp>
      <p:pic>
        <p:nvPicPr>
          <p:cNvPr id="5" name="Obrázek 8">
            <a:extLst>
              <a:ext uri="{FF2B5EF4-FFF2-40B4-BE49-F238E27FC236}">
                <a16:creationId xmlns:a16="http://schemas.microsoft.com/office/drawing/2014/main" id="{F6469C1D-C188-8AD2-A3A6-C50B1C541DC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376140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97AB11-1676-9986-8469-9EAADCC59CD3}"/>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49C67062-C6A7-A712-23DF-540A46CD0B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5A7751FA-5206-04F0-7DE3-96FD6BF5B6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58330A6F-637F-6E8B-4EC6-74D293F1690D}"/>
              </a:ext>
            </a:extLst>
          </p:cNvPr>
          <p:cNvSpPr>
            <a:spLocks noGrp="1"/>
          </p:cNvSpPr>
          <p:nvPr>
            <p:ph type="dt" sz="half" idx="10"/>
          </p:nvPr>
        </p:nvSpPr>
        <p:spPr/>
        <p:txBody>
          <a:bodyPr/>
          <a:lstStyle/>
          <a:p>
            <a:fld id="{61EA6F3C-10A1-E341-85EA-9319A67E0D06}" type="datetimeFigureOut">
              <a:rPr lang="cs-CZ" smtClean="0"/>
              <a:t>12.11.2024</a:t>
            </a:fld>
            <a:endParaRPr lang="cs-CZ"/>
          </a:p>
        </p:txBody>
      </p:sp>
      <p:sp>
        <p:nvSpPr>
          <p:cNvPr id="6" name="Zástupný symbol pro zápatí 5">
            <a:extLst>
              <a:ext uri="{FF2B5EF4-FFF2-40B4-BE49-F238E27FC236}">
                <a16:creationId xmlns:a16="http://schemas.microsoft.com/office/drawing/2014/main" id="{438FF150-77C1-E9F0-9B78-8C10A17DFCD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4026357-3D41-9712-5C49-0232EF826A8E}"/>
              </a:ext>
            </a:extLst>
          </p:cNvPr>
          <p:cNvSpPr>
            <a:spLocks noGrp="1"/>
          </p:cNvSpPr>
          <p:nvPr>
            <p:ph type="sldNum" sz="quarter" idx="12"/>
          </p:nvPr>
        </p:nvSpPr>
        <p:spPr/>
        <p:txBody>
          <a:bodyPr/>
          <a:lstStyle/>
          <a:p>
            <a:fld id="{E43544D8-773E-C646-A2BB-C30DFF2F780E}" type="slidenum">
              <a:rPr lang="cs-CZ" smtClean="0"/>
              <a:t>‹#›</a:t>
            </a:fld>
            <a:endParaRPr lang="cs-CZ"/>
          </a:p>
        </p:txBody>
      </p:sp>
    </p:spTree>
    <p:extLst>
      <p:ext uri="{BB962C8B-B14F-4D97-AF65-F5344CB8AC3E}">
        <p14:creationId xmlns:p14="http://schemas.microsoft.com/office/powerpoint/2010/main" val="2909670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B07499-E501-5412-B48B-D9AA0EEBB70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7C17DCFC-C99B-8134-5A9E-578388F463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p>
        </p:txBody>
      </p:sp>
      <p:sp>
        <p:nvSpPr>
          <p:cNvPr id="4" name="Zástupný text 3">
            <a:extLst>
              <a:ext uri="{FF2B5EF4-FFF2-40B4-BE49-F238E27FC236}">
                <a16:creationId xmlns:a16="http://schemas.microsoft.com/office/drawing/2014/main" id="{E3E03179-6556-6CDB-DAFD-95DCA291AC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9DEA2B5-0465-1875-3DEE-C0EA2F099DDC}"/>
              </a:ext>
            </a:extLst>
          </p:cNvPr>
          <p:cNvSpPr>
            <a:spLocks noGrp="1"/>
          </p:cNvSpPr>
          <p:nvPr>
            <p:ph type="dt" sz="half" idx="10"/>
          </p:nvPr>
        </p:nvSpPr>
        <p:spPr/>
        <p:txBody>
          <a:bodyPr/>
          <a:lstStyle/>
          <a:p>
            <a:fld id="{61EA6F3C-10A1-E341-85EA-9319A67E0D06}" type="datetimeFigureOut">
              <a:rPr lang="cs-CZ" smtClean="0"/>
              <a:t>12.11.2024</a:t>
            </a:fld>
            <a:endParaRPr lang="cs-CZ"/>
          </a:p>
        </p:txBody>
      </p:sp>
      <p:sp>
        <p:nvSpPr>
          <p:cNvPr id="6" name="Zástupný symbol pro zápatí 5">
            <a:extLst>
              <a:ext uri="{FF2B5EF4-FFF2-40B4-BE49-F238E27FC236}">
                <a16:creationId xmlns:a16="http://schemas.microsoft.com/office/drawing/2014/main" id="{222F2CBE-EA9A-7622-E6F6-4846D2F4DB0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45854AE-7F59-9452-7C75-6EAC9A8FBCEF}"/>
              </a:ext>
            </a:extLst>
          </p:cNvPr>
          <p:cNvSpPr>
            <a:spLocks noGrp="1"/>
          </p:cNvSpPr>
          <p:nvPr>
            <p:ph type="sldNum" sz="quarter" idx="12"/>
          </p:nvPr>
        </p:nvSpPr>
        <p:spPr/>
        <p:txBody>
          <a:bodyPr/>
          <a:lstStyle/>
          <a:p>
            <a:fld id="{E43544D8-773E-C646-A2BB-C30DFF2F780E}" type="slidenum">
              <a:rPr lang="cs-CZ" smtClean="0"/>
              <a:t>‹#›</a:t>
            </a:fld>
            <a:endParaRPr lang="cs-CZ"/>
          </a:p>
        </p:txBody>
      </p:sp>
    </p:spTree>
    <p:extLst>
      <p:ext uri="{BB962C8B-B14F-4D97-AF65-F5344CB8AC3E}">
        <p14:creationId xmlns:p14="http://schemas.microsoft.com/office/powerpoint/2010/main" val="1868744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B2E57231-15C9-E324-58F3-9F285BF0F4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CD7DDB84-5169-F906-3B05-BEA7B0D98C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EE9C318-5D18-CA6F-3A6E-874D658470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EA6F3C-10A1-E341-85EA-9319A67E0D06}" type="datetimeFigureOut">
              <a:rPr lang="cs-CZ" smtClean="0"/>
              <a:t>12.11.2024</a:t>
            </a:fld>
            <a:endParaRPr lang="cs-CZ"/>
          </a:p>
        </p:txBody>
      </p:sp>
      <p:sp>
        <p:nvSpPr>
          <p:cNvPr id="5" name="Zástupný symbol pro zápatí 4">
            <a:extLst>
              <a:ext uri="{FF2B5EF4-FFF2-40B4-BE49-F238E27FC236}">
                <a16:creationId xmlns:a16="http://schemas.microsoft.com/office/drawing/2014/main" id="{89B19444-8AD6-7DF4-6E2E-F242547074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89EDEAA3-B5C7-0F68-8FEA-FE1273F405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3544D8-773E-C646-A2BB-C30DFF2F780E}" type="slidenum">
              <a:rPr lang="cs-CZ" smtClean="0"/>
              <a:t>‹#›</a:t>
            </a:fld>
            <a:endParaRPr lang="cs-CZ"/>
          </a:p>
        </p:txBody>
      </p:sp>
    </p:spTree>
    <p:extLst>
      <p:ext uri="{BB962C8B-B14F-4D97-AF65-F5344CB8AC3E}">
        <p14:creationId xmlns:p14="http://schemas.microsoft.com/office/powerpoint/2010/main" val="30033432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p15:clr>
            <a:srgbClr val="F26B43"/>
          </p15:clr>
        </p15:guide>
        <p15:guide id="2" pos="43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547EEB-314E-7530-4197-DDF6873BB562}"/>
              </a:ext>
            </a:extLst>
          </p:cNvPr>
          <p:cNvSpPr>
            <a:spLocks noGrp="1"/>
          </p:cNvSpPr>
          <p:nvPr>
            <p:ph type="ctrTitle"/>
          </p:nvPr>
        </p:nvSpPr>
        <p:spPr>
          <a:xfrm>
            <a:off x="1524000" y="1122362"/>
            <a:ext cx="9144000" cy="2677741"/>
          </a:xfrm>
        </p:spPr>
        <p:txBody>
          <a:bodyPr>
            <a:normAutofit fontScale="90000"/>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br>
              <a:rPr lang="cs-CZ" sz="4800" dirty="0"/>
            </a:br>
            <a:br>
              <a:rPr lang="cs-CZ" sz="4800" dirty="0"/>
            </a:br>
            <a:br>
              <a:rPr lang="cs-CZ" sz="4800" dirty="0"/>
            </a:br>
            <a:r>
              <a:rPr lang="cs-CZ" sz="4800" dirty="0">
                <a:solidFill>
                  <a:srgbClr val="0070C0"/>
                </a:solidFill>
              </a:rPr>
              <a:t>Právo EU II dovednostní </a:t>
            </a:r>
            <a:br>
              <a:rPr lang="cs-CZ" sz="4800" dirty="0">
                <a:solidFill>
                  <a:srgbClr val="0070C0"/>
                </a:solidFill>
              </a:rPr>
            </a:br>
            <a:r>
              <a:rPr lang="cs-CZ" sz="4800" dirty="0">
                <a:solidFill>
                  <a:srgbClr val="0070C0"/>
                </a:solidFill>
              </a:rPr>
              <a:t>podzim 2024</a:t>
            </a:r>
            <a:br>
              <a:rPr lang="cs-CZ" sz="1800" dirty="0">
                <a:solidFill>
                  <a:srgbClr val="0070C0"/>
                </a:solidFill>
              </a:rPr>
            </a:br>
            <a:br>
              <a:rPr lang="cs-CZ" sz="1600" dirty="0">
                <a:solidFill>
                  <a:srgbClr val="0070C0"/>
                </a:solidFill>
              </a:rPr>
            </a:br>
            <a:r>
              <a:rPr lang="cs-CZ" sz="2400" dirty="0">
                <a:solidFill>
                  <a:prstClr val="black"/>
                </a:solidFill>
                <a:latin typeface="Aptos" panose="02110004020202020204"/>
                <a:ea typeface="+mn-ea"/>
                <a:cs typeface="+mn-cs"/>
              </a:rPr>
              <a:t>s</a:t>
            </a:r>
            <a:r>
              <a:rPr kumimoji="0" lang="cs-CZ" sz="2400" b="0" i="0" u="none" strike="noStrike" kern="1200" cap="none" spc="0" normalizeH="0" baseline="0" noProof="0" dirty="0" err="1">
                <a:ln>
                  <a:noFill/>
                </a:ln>
                <a:solidFill>
                  <a:prstClr val="black"/>
                </a:solidFill>
                <a:effectLst/>
                <a:uLnTx/>
                <a:uFillTx/>
                <a:latin typeface="Aptos" panose="02110004020202020204"/>
                <a:ea typeface="+mn-ea"/>
                <a:cs typeface="+mn-cs"/>
              </a:rPr>
              <a:t>eminář</a:t>
            </a:r>
            <a:r>
              <a:rPr kumimoji="0" lang="cs-CZ" sz="2400" b="0" i="0" u="none" strike="noStrike" kern="1200" cap="none" spc="0" normalizeH="0" baseline="0" noProof="0" dirty="0">
                <a:ln>
                  <a:noFill/>
                </a:ln>
                <a:solidFill>
                  <a:prstClr val="black"/>
                </a:solidFill>
                <a:effectLst/>
                <a:uLnTx/>
                <a:uFillTx/>
                <a:latin typeface="Aptos" panose="02110004020202020204"/>
                <a:ea typeface="+mn-ea"/>
                <a:cs typeface="+mn-cs"/>
              </a:rPr>
              <a:t> 12.11.2024</a:t>
            </a:r>
            <a:endParaRPr lang="cs-CZ" dirty="0">
              <a:solidFill>
                <a:srgbClr val="FF0000"/>
              </a:solidFill>
            </a:endParaRPr>
          </a:p>
        </p:txBody>
      </p:sp>
      <p:sp>
        <p:nvSpPr>
          <p:cNvPr id="3" name="Podnadpis 2">
            <a:extLst>
              <a:ext uri="{FF2B5EF4-FFF2-40B4-BE49-F238E27FC236}">
                <a16:creationId xmlns:a16="http://schemas.microsoft.com/office/drawing/2014/main" id="{62E08F8A-EC3C-FAAE-6D47-73EB03FACE5A}"/>
              </a:ext>
            </a:extLst>
          </p:cNvPr>
          <p:cNvSpPr>
            <a:spLocks noGrp="1"/>
          </p:cNvSpPr>
          <p:nvPr>
            <p:ph type="subTitle" idx="1"/>
          </p:nvPr>
        </p:nvSpPr>
        <p:spPr/>
        <p:txBody>
          <a:bodyPr>
            <a:normAutofit/>
          </a:bodyPr>
          <a:lstStyle/>
          <a:p>
            <a:endParaRPr lang="cs-CZ" dirty="0"/>
          </a:p>
          <a:p>
            <a:r>
              <a:rPr kumimoji="0" lang="cs-CZ" sz="6000" b="0" i="0" u="none" strike="noStrike" kern="1200" cap="none" spc="0" normalizeH="0" baseline="0" noProof="0" dirty="0">
                <a:ln>
                  <a:noFill/>
                </a:ln>
                <a:solidFill>
                  <a:srgbClr val="FF0000"/>
                </a:solidFill>
                <a:effectLst/>
                <a:uLnTx/>
                <a:uFillTx/>
                <a:latin typeface="Aptos Display" panose="02110004020202020204"/>
                <a:ea typeface="+mj-ea"/>
                <a:cs typeface="+mj-cs"/>
              </a:rPr>
              <a:t>Svoboda usazování</a:t>
            </a:r>
            <a:endParaRPr lang="cs-CZ" dirty="0"/>
          </a:p>
        </p:txBody>
      </p:sp>
    </p:spTree>
    <p:extLst>
      <p:ext uri="{BB962C8B-B14F-4D97-AF65-F5344CB8AC3E}">
        <p14:creationId xmlns:p14="http://schemas.microsoft.com/office/powerpoint/2010/main" val="1518413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761A4DE0-7C56-CB4C-5762-DF05D61FA463}"/>
              </a:ext>
            </a:extLst>
          </p:cNvPr>
          <p:cNvSpPr>
            <a:spLocks noGrp="1"/>
          </p:cNvSpPr>
          <p:nvPr>
            <p:ph idx="1"/>
          </p:nvPr>
        </p:nvSpPr>
        <p:spPr>
          <a:xfrm>
            <a:off x="838200" y="510639"/>
            <a:ext cx="10515600" cy="5937662"/>
          </a:xfrm>
        </p:spPr>
        <p:txBody>
          <a:bodyPr>
            <a:normAutofit fontScale="92500" lnSpcReduction="20000"/>
          </a:bodyPr>
          <a:lstStyle/>
          <a:p>
            <a:r>
              <a:rPr lang="cs-CZ" dirty="0"/>
              <a:t>Případ k řešení: </a:t>
            </a:r>
          </a:p>
          <a:p>
            <a:pPr marL="457200" lvl="1" indent="0">
              <a:buNone/>
            </a:pPr>
            <a:r>
              <a:rPr lang="cs-CZ" sz="2200" dirty="0"/>
              <a:t>Pan Wolf, občan SRN, vystudoval lékařskou fakultu v Saarbrückenu. Po skončení studia absolvoval jeden rok na pozici praktikanta ve fakultní nemocnici v Hamburku, následně pokračoval v praxi na neurochirurgické klinice ve Spojených státech amerických (2 roky) a ve Spojeném království (1,5roku). Během posledního pobytu se seznámil se svou budoucí ženou, státní příslušnicí Izraele. Po skončení uvedeného období praxe se vrací se svou družkou do SRN. Hodnoťte pohledem práva EU následující situace: </a:t>
            </a:r>
          </a:p>
          <a:p>
            <a:pPr marL="914400" lvl="1" indent="-457200">
              <a:buAutoNum type="arabicPeriod"/>
            </a:pPr>
            <a:r>
              <a:rPr lang="cs-CZ" sz="2200" dirty="0"/>
              <a:t>Pan Wolf se přihlásí do výběrového řízení na pozici lékaře (chirurga) v soukromé klinice v rodném Saarbrückenu. Je vyřazen z důvodu nedostatečné praxe a chybějící druhé atestační zkoušky. </a:t>
            </a:r>
          </a:p>
          <a:p>
            <a:pPr marL="914400" lvl="1" indent="-457200">
              <a:buAutoNum type="arabicPeriod"/>
            </a:pPr>
            <a:r>
              <a:rPr lang="cs-CZ" sz="2200" dirty="0"/>
              <a:t>Pan Wolf se přihlásí k státní atestační zkoušce II. stupně, aby mohl vykonávat zvolenou profesi samostatně. Podmínkou je získání odborné praxe stanoveného rozsahu. Německé úřady mu praxi získanou v zahraničí odmítnou uznat. Argumentujte ve prospěch jedné i druhé strany. Pomůže zde unijní právo? </a:t>
            </a:r>
          </a:p>
          <a:p>
            <a:pPr marL="914400" lvl="1" indent="-457200">
              <a:buFont typeface="Arial" panose="020B0604020202020204" pitchFamily="34" charset="0"/>
              <a:buAutoNum type="arabicPeriod"/>
            </a:pPr>
            <a:r>
              <a:rPr lang="cs-CZ" sz="2200" dirty="0"/>
              <a:t>Pan Wolf nakonec zkoušky úspěšně složí, je přijat do státní nemocnice na pozici řadového chirurga. Práce jej však nenaplňuje, přemýšlí proto o založení společnosti s ručením omezeným, společně s kolegou, občanem Dánska, jež by provozovala soukromou kliniku. Tento krok se jim podaří. Následně chtějí rozšířit své aktivity na území Rakouska a ČR. Poradíte jim, jakou formou tak mohou učinit? </a:t>
            </a:r>
            <a:r>
              <a:rPr lang="cs-CZ" sz="2200" kern="100" dirty="0">
                <a:effectLst/>
                <a:latin typeface="Calibri" panose="020F0502020204030204" pitchFamily="34" charset="0"/>
                <a:ea typeface="Aptos" panose="020B0004020202020204" pitchFamily="34" charset="0"/>
                <a:cs typeface="Calibri" panose="020F0502020204030204" pitchFamily="34" charset="0"/>
              </a:rPr>
              <a:t>Které řešení je pro nejvýhodnější a proč? </a:t>
            </a:r>
            <a:endParaRPr lang="cs-CZ" sz="2200" dirty="0">
              <a:latin typeface="Calibri" panose="020F0502020204030204" pitchFamily="34" charset="0"/>
              <a:cs typeface="Calibri" panose="020F0502020204030204" pitchFamily="34" charset="0"/>
            </a:endParaRPr>
          </a:p>
          <a:p>
            <a:pPr marL="914400" lvl="1" indent="-457200">
              <a:buAutoNum type="arabicPeriod"/>
            </a:pPr>
            <a:r>
              <a:rPr lang="cs-CZ" sz="2200" dirty="0"/>
              <a:t>Pan Wolf, během práce ve výše uvedené klinice v SRN, příležitostně dojíždí do soukromé kliniky v Karlových Varech, kde vykonává velmi specializované operace, zejména pro zahraniční klienty. České právo po něm požaduje registraci v ČLK, povinné pojištění lékaře a uvedení adresy pro doručování na území ČR. V dalším kroku je mu sděleno, že lékařskou praxi nemůže na území ČR vykonávat bez zřízení pobočky. </a:t>
            </a:r>
          </a:p>
        </p:txBody>
      </p:sp>
    </p:spTree>
    <p:extLst>
      <p:ext uri="{BB962C8B-B14F-4D97-AF65-F5344CB8AC3E}">
        <p14:creationId xmlns:p14="http://schemas.microsoft.com/office/powerpoint/2010/main" val="2359111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82A8C3CB-5715-9ED7-67E0-B0E51C80EB15}"/>
              </a:ext>
            </a:extLst>
          </p:cNvPr>
          <p:cNvSpPr>
            <a:spLocks noGrp="1"/>
          </p:cNvSpPr>
          <p:nvPr>
            <p:ph idx="1"/>
          </p:nvPr>
        </p:nvSpPr>
        <p:spPr>
          <a:xfrm>
            <a:off x="838200" y="760021"/>
            <a:ext cx="10515600" cy="5416942"/>
          </a:xfrm>
        </p:spPr>
        <p:txBody>
          <a:bodyPr/>
          <a:lstStyle/>
          <a:p>
            <a:pPr marL="914400" lvl="1" indent="-457200">
              <a:buFont typeface="Arial" panose="020B0604020202020204" pitchFamily="34" charset="0"/>
              <a:buAutoNum type="arabicPeriod" startAt="5"/>
            </a:pPr>
            <a:r>
              <a:rPr lang="cs-CZ" sz="2000" dirty="0"/>
              <a:t>Žena pana Wolfa by ráda žila trvale v Česku. Pan Wolf proto začne hledat pracovní příležitosti za hranicemi. Přihlásí se do výběrového řízení ve FN Motol na pozici řadového lékaře – chirurga, se specializací na dětskou neurochirurgii. Již v první kole je však vyřazen z důvodu nedostatečných jazykových kompetencí. Nemocnice požaduje znalost českého jazyka na úrovni rodilého mluvčího, slovem i písmem. Pan Wolf ovládá český jazyk spíše pasivně, je tedy schopen se dorozumět. Hovoří plynně německy, anglicky, španělsky a též rusky. </a:t>
            </a:r>
          </a:p>
          <a:p>
            <a:pPr marL="914400" lvl="1" indent="-457200">
              <a:buAutoNum type="arabicPeriod" startAt="5"/>
            </a:pPr>
            <a:r>
              <a:rPr lang="cs-CZ" sz="2000" dirty="0"/>
              <a:t>Z důvodu neúspěchu ve VŘ FN Motol se pan Wolf rozhodně zkusit štěstí ve výběrovém řízení na pozici posudkového lékaře ČSSZ. Ani zde však neuspěje, neboť vyhlášené podmínky omezují přístup k této profesní pozici pouze občanům České a Slovenské republiky. Dokážete panu Wolfovi poradit? </a:t>
            </a:r>
          </a:p>
          <a:p>
            <a:pPr marL="914400" lvl="1" indent="-457200">
              <a:buAutoNum type="arabicPeriod" startAt="5"/>
            </a:pPr>
            <a:r>
              <a:rPr lang="cs-CZ" sz="2000" dirty="0"/>
              <a:t>Pan Wolf se nakonec rozhodne založit si v Česku soukromou ordinaci. Zvažuje následující varianty: a) bude ji provozovat jako fyzická osoba, b) bude ji provozovat právnická osoba – jeho s.r.o. založené v Německu. Co byste mu doporučili a proč? </a:t>
            </a:r>
          </a:p>
          <a:p>
            <a:pPr marL="914400" lvl="1" indent="-457200">
              <a:buAutoNum type="arabicPeriod" startAt="5"/>
            </a:pPr>
            <a:r>
              <a:rPr lang="cs-CZ" sz="2000" dirty="0"/>
              <a:t>Svědčí paní Wolfové právo pobytu na území ČR, za jakých podmínek případně? Porovnejte situaci, kdy bude manželkou pana Wolfa (budou sezdáni), se situací, kdy sezdáni nebudou (bude jeho družkou) a zhodnoťte pohledem práva EU. [</a:t>
            </a:r>
            <a:r>
              <a:rPr lang="cs-CZ" sz="2000" i="1" dirty="0"/>
              <a:t>pokračování příště </a:t>
            </a:r>
            <a:r>
              <a:rPr lang="cs-CZ" sz="2000" dirty="0">
                <a:sym typeface="Wingdings" pitchFamily="2" charset="2"/>
              </a:rPr>
              <a:t>]</a:t>
            </a:r>
            <a:endParaRPr lang="cs-CZ" sz="2000" dirty="0"/>
          </a:p>
          <a:p>
            <a:pPr marL="457200" lvl="1" indent="0">
              <a:buNone/>
            </a:pPr>
            <a:endParaRPr lang="cs-CZ" dirty="0"/>
          </a:p>
        </p:txBody>
      </p:sp>
    </p:spTree>
    <p:extLst>
      <p:ext uri="{BB962C8B-B14F-4D97-AF65-F5344CB8AC3E}">
        <p14:creationId xmlns:p14="http://schemas.microsoft.com/office/powerpoint/2010/main" val="3053578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2505B9-F718-EDCC-4B71-2EACBCD51888}"/>
              </a:ext>
            </a:extLst>
          </p:cNvPr>
          <p:cNvSpPr>
            <a:spLocks noGrp="1"/>
          </p:cNvSpPr>
          <p:nvPr>
            <p:ph type="title"/>
          </p:nvPr>
        </p:nvSpPr>
        <p:spPr/>
        <p:txBody>
          <a:bodyPr/>
          <a:lstStyle/>
          <a:p>
            <a:r>
              <a:rPr lang="cs-CZ" b="1" dirty="0">
                <a:solidFill>
                  <a:srgbClr val="0070C0"/>
                </a:solidFill>
              </a:rPr>
              <a:t>Svoboda usazování</a:t>
            </a:r>
          </a:p>
        </p:txBody>
      </p:sp>
      <p:sp>
        <p:nvSpPr>
          <p:cNvPr id="3" name="Zástupný obsah 2">
            <a:extLst>
              <a:ext uri="{FF2B5EF4-FFF2-40B4-BE49-F238E27FC236}">
                <a16:creationId xmlns:a16="http://schemas.microsoft.com/office/drawing/2014/main" id="{29BE37D1-2975-30D5-35B3-80820B0B3B17}"/>
              </a:ext>
            </a:extLst>
          </p:cNvPr>
          <p:cNvSpPr>
            <a:spLocks noGrp="1"/>
          </p:cNvSpPr>
          <p:nvPr>
            <p:ph idx="1"/>
          </p:nvPr>
        </p:nvSpPr>
        <p:spPr/>
        <p:txBody>
          <a:bodyPr/>
          <a:lstStyle/>
          <a:p>
            <a:r>
              <a:rPr lang="cs-CZ" dirty="0"/>
              <a:t>Pojmové vymezení </a:t>
            </a:r>
          </a:p>
          <a:p>
            <a:pPr lvl="1"/>
            <a:r>
              <a:rPr lang="cs-CZ" dirty="0"/>
              <a:t>Souvislost </a:t>
            </a:r>
            <a:r>
              <a:rPr lang="cs-CZ" dirty="0" err="1"/>
              <a:t>x</a:t>
            </a:r>
            <a:r>
              <a:rPr lang="cs-CZ" dirty="0"/>
              <a:t> odlišení od jiných svobod JVT</a:t>
            </a:r>
          </a:p>
          <a:p>
            <a:pPr lvl="1"/>
            <a:r>
              <a:rPr lang="cs-CZ" dirty="0"/>
              <a:t>Případ CC-55/94 </a:t>
            </a:r>
            <a:r>
              <a:rPr lang="cs-CZ" dirty="0" err="1"/>
              <a:t>Gebhard</a:t>
            </a:r>
            <a:r>
              <a:rPr lang="cs-CZ" dirty="0"/>
              <a:t> </a:t>
            </a:r>
          </a:p>
          <a:p>
            <a:r>
              <a:rPr lang="cs-CZ" dirty="0"/>
              <a:t>Personální působnost</a:t>
            </a:r>
          </a:p>
          <a:p>
            <a:pPr lvl="1"/>
            <a:r>
              <a:rPr lang="cs-CZ" dirty="0"/>
              <a:t>FO </a:t>
            </a:r>
            <a:r>
              <a:rPr lang="cs-CZ" dirty="0" err="1"/>
              <a:t>x</a:t>
            </a:r>
            <a:r>
              <a:rPr lang="cs-CZ" dirty="0"/>
              <a:t> PO </a:t>
            </a:r>
          </a:p>
          <a:p>
            <a:r>
              <a:rPr lang="cs-CZ" dirty="0"/>
              <a:t>Věcná působnost </a:t>
            </a:r>
          </a:p>
          <a:p>
            <a:pPr lvl="1"/>
            <a:r>
              <a:rPr lang="cs-CZ" dirty="0"/>
              <a:t>Jaká práva zahrnuje ? </a:t>
            </a:r>
          </a:p>
          <a:p>
            <a:r>
              <a:rPr lang="cs-CZ" dirty="0"/>
              <a:t>Přímý účinek  ? </a:t>
            </a:r>
          </a:p>
          <a:p>
            <a:endParaRPr lang="cs-CZ" dirty="0"/>
          </a:p>
        </p:txBody>
      </p:sp>
    </p:spTree>
    <p:extLst>
      <p:ext uri="{BB962C8B-B14F-4D97-AF65-F5344CB8AC3E}">
        <p14:creationId xmlns:p14="http://schemas.microsoft.com/office/powerpoint/2010/main" val="1302154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58BD2E-66FB-D75B-8463-09184E2C0B6C}"/>
              </a:ext>
            </a:extLst>
          </p:cNvPr>
          <p:cNvSpPr>
            <a:spLocks noGrp="1"/>
          </p:cNvSpPr>
          <p:nvPr>
            <p:ph type="title"/>
          </p:nvPr>
        </p:nvSpPr>
        <p:spPr/>
        <p:txBody>
          <a:bodyPr/>
          <a:lstStyle/>
          <a:p>
            <a:r>
              <a:rPr lang="cs-CZ" b="1" dirty="0">
                <a:solidFill>
                  <a:srgbClr val="C00000"/>
                </a:solidFill>
              </a:rPr>
              <a:t>Výhrada výkonu veřejné moci v ČS</a:t>
            </a:r>
          </a:p>
        </p:txBody>
      </p:sp>
      <p:sp>
        <p:nvSpPr>
          <p:cNvPr id="3" name="Zástupný obsah 2">
            <a:extLst>
              <a:ext uri="{FF2B5EF4-FFF2-40B4-BE49-F238E27FC236}">
                <a16:creationId xmlns:a16="http://schemas.microsoft.com/office/drawing/2014/main" id="{B43078FF-89F9-900F-F059-6DE8B75E05AC}"/>
              </a:ext>
            </a:extLst>
          </p:cNvPr>
          <p:cNvSpPr>
            <a:spLocks noGrp="1"/>
          </p:cNvSpPr>
          <p:nvPr>
            <p:ph idx="1"/>
          </p:nvPr>
        </p:nvSpPr>
        <p:spPr/>
        <p:txBody>
          <a:bodyPr/>
          <a:lstStyle/>
          <a:p>
            <a:r>
              <a:rPr lang="cs-CZ" i="1" dirty="0">
                <a:latin typeface="+mj-lt"/>
              </a:rPr>
              <a:t>„Ustanovení této kapitoly se v členských státech </a:t>
            </a:r>
            <a:r>
              <a:rPr lang="cs-CZ" i="1" u="sng" dirty="0">
                <a:latin typeface="+mj-lt"/>
              </a:rPr>
              <a:t>nepoužijí</a:t>
            </a:r>
            <a:r>
              <a:rPr lang="cs-CZ" i="1" dirty="0">
                <a:latin typeface="+mj-lt"/>
              </a:rPr>
              <a:t> na činnosti, kterou jsou v příslušném členském státě </a:t>
            </a:r>
            <a:r>
              <a:rPr lang="cs-CZ" i="1" dirty="0">
                <a:highlight>
                  <a:srgbClr val="FFFF00"/>
                </a:highlight>
                <a:latin typeface="+mj-lt"/>
              </a:rPr>
              <a:t>spjaty, byť jen příležitostně, s výkonem veřejné moci</a:t>
            </a:r>
            <a:r>
              <a:rPr lang="cs-CZ" dirty="0">
                <a:highlight>
                  <a:srgbClr val="FFFF00"/>
                </a:highlight>
                <a:latin typeface="+mj-lt"/>
              </a:rPr>
              <a:t>“</a:t>
            </a:r>
            <a:r>
              <a:rPr lang="cs-CZ" dirty="0">
                <a:latin typeface="+mj-lt"/>
              </a:rPr>
              <a:t>(</a:t>
            </a:r>
            <a:r>
              <a:rPr lang="cs-CZ" b="1" dirty="0">
                <a:latin typeface="+mj-lt"/>
              </a:rPr>
              <a:t>čl. 51/1 SFEU</a:t>
            </a:r>
            <a:r>
              <a:rPr lang="cs-CZ" dirty="0">
                <a:latin typeface="+mj-lt"/>
              </a:rPr>
              <a:t>)</a:t>
            </a:r>
          </a:p>
          <a:p>
            <a:endParaRPr lang="cs-CZ" dirty="0">
              <a:latin typeface="+mj-lt"/>
            </a:endParaRPr>
          </a:p>
          <a:p>
            <a:pPr lvl="1"/>
            <a:r>
              <a:rPr lang="cs-CZ" dirty="0">
                <a:latin typeface="+mj-lt"/>
              </a:rPr>
              <a:t>pojem „výkon veřejné moci ve státě“ </a:t>
            </a:r>
          </a:p>
          <a:p>
            <a:pPr lvl="1"/>
            <a:r>
              <a:rPr lang="cs-CZ" dirty="0">
                <a:latin typeface="+mj-lt"/>
              </a:rPr>
              <a:t>velmi restriktivní výklad </a:t>
            </a:r>
          </a:p>
          <a:p>
            <a:pPr lvl="1"/>
            <a:r>
              <a:rPr lang="cs-CZ" dirty="0">
                <a:latin typeface="+mj-lt"/>
              </a:rPr>
              <a:t>požadavek oddělitelnosti </a:t>
            </a:r>
            <a:r>
              <a:rPr lang="cs-CZ" dirty="0" err="1">
                <a:latin typeface="+mj-lt"/>
              </a:rPr>
              <a:t>spec.činností</a:t>
            </a:r>
            <a:r>
              <a:rPr lang="cs-CZ" dirty="0">
                <a:latin typeface="+mj-lt"/>
              </a:rPr>
              <a:t> (2/74 </a:t>
            </a:r>
            <a:r>
              <a:rPr lang="cs-CZ" dirty="0" err="1">
                <a:latin typeface="+mj-lt"/>
              </a:rPr>
              <a:t>Reyners</a:t>
            </a:r>
            <a:r>
              <a:rPr lang="cs-CZ" dirty="0">
                <a:latin typeface="+mj-lt"/>
              </a:rPr>
              <a:t>)</a:t>
            </a:r>
          </a:p>
          <a:p>
            <a:pPr lvl="1"/>
            <a:r>
              <a:rPr lang="cs-CZ" dirty="0">
                <a:latin typeface="+mj-lt"/>
              </a:rPr>
              <a:t>C-438/08 Komise proti Portugalsku</a:t>
            </a:r>
          </a:p>
          <a:p>
            <a:pPr lvl="1"/>
            <a:r>
              <a:rPr lang="cs-CZ" dirty="0">
                <a:latin typeface="+mj-lt"/>
              </a:rPr>
              <a:t>C-575/16 Komise proti ČR</a:t>
            </a:r>
          </a:p>
        </p:txBody>
      </p:sp>
    </p:spTree>
    <p:extLst>
      <p:ext uri="{BB962C8B-B14F-4D97-AF65-F5344CB8AC3E}">
        <p14:creationId xmlns:p14="http://schemas.microsoft.com/office/powerpoint/2010/main" val="2792724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7ACA2F-7A84-F55B-5EC5-BD84FC33BB8D}"/>
              </a:ext>
            </a:extLst>
          </p:cNvPr>
          <p:cNvSpPr>
            <a:spLocks noGrp="1"/>
          </p:cNvSpPr>
          <p:nvPr>
            <p:ph type="title"/>
          </p:nvPr>
        </p:nvSpPr>
        <p:spPr/>
        <p:txBody>
          <a:bodyPr/>
          <a:lstStyle/>
          <a:p>
            <a:r>
              <a:rPr lang="cs-CZ" b="1" dirty="0">
                <a:solidFill>
                  <a:schemeClr val="accent6"/>
                </a:solidFill>
              </a:rPr>
              <a:t>Dovolená omezení svobody usazování </a:t>
            </a:r>
          </a:p>
        </p:txBody>
      </p:sp>
      <p:sp>
        <p:nvSpPr>
          <p:cNvPr id="3" name="Zástupný obsah 2">
            <a:extLst>
              <a:ext uri="{FF2B5EF4-FFF2-40B4-BE49-F238E27FC236}">
                <a16:creationId xmlns:a16="http://schemas.microsoft.com/office/drawing/2014/main" id="{91E51686-8129-1DBC-F819-17ED1449DD67}"/>
              </a:ext>
            </a:extLst>
          </p:cNvPr>
          <p:cNvSpPr>
            <a:spLocks noGrp="1"/>
          </p:cNvSpPr>
          <p:nvPr>
            <p:ph idx="1"/>
          </p:nvPr>
        </p:nvSpPr>
        <p:spPr/>
        <p:txBody>
          <a:bodyPr/>
          <a:lstStyle/>
          <a:p>
            <a:pPr>
              <a:buFont typeface="Wingdings" pitchFamily="2" charset="2"/>
              <a:buChar char="Ø"/>
            </a:pPr>
            <a:r>
              <a:rPr lang="cs-CZ" dirty="0"/>
              <a:t> výjimky ex lege </a:t>
            </a:r>
          </a:p>
          <a:p>
            <a:pPr lvl="1"/>
            <a:r>
              <a:rPr lang="cs-CZ" dirty="0"/>
              <a:t>Čl. 52 (1) SFEU</a:t>
            </a:r>
          </a:p>
          <a:p>
            <a:pPr>
              <a:buFont typeface="Wingdings" pitchFamily="2" charset="2"/>
              <a:buChar char="Ø"/>
            </a:pPr>
            <a:r>
              <a:rPr lang="cs-CZ" dirty="0"/>
              <a:t> formulované SDEU</a:t>
            </a:r>
          </a:p>
          <a:p>
            <a:pPr lvl="1"/>
            <a:r>
              <a:rPr lang="cs-CZ" dirty="0"/>
              <a:t>Naléhavé požadavky veřejného zájmu </a:t>
            </a:r>
          </a:p>
          <a:p>
            <a:pPr lvl="1"/>
            <a:r>
              <a:rPr lang="cs-CZ" dirty="0"/>
              <a:t>Rozšíření doktríny </a:t>
            </a:r>
            <a:r>
              <a:rPr lang="cs-CZ" dirty="0" err="1"/>
              <a:t>Cassis</a:t>
            </a:r>
            <a:r>
              <a:rPr lang="cs-CZ" dirty="0"/>
              <a:t> de Dijon </a:t>
            </a:r>
          </a:p>
          <a:p>
            <a:pPr lvl="2"/>
            <a:r>
              <a:rPr lang="cs-CZ" dirty="0"/>
              <a:t>Případ </a:t>
            </a:r>
            <a:r>
              <a:rPr lang="cs-CZ" dirty="0" err="1"/>
              <a:t>Gebhard</a:t>
            </a:r>
            <a:r>
              <a:rPr lang="cs-CZ" dirty="0"/>
              <a:t> </a:t>
            </a:r>
          </a:p>
          <a:p>
            <a:pPr lvl="2"/>
            <a:r>
              <a:rPr lang="cs-CZ" dirty="0"/>
              <a:t>Případ Alpine </a:t>
            </a:r>
            <a:r>
              <a:rPr lang="cs-CZ" dirty="0" err="1"/>
              <a:t>Investmensts</a:t>
            </a:r>
            <a:r>
              <a:rPr lang="cs-CZ"/>
              <a:t> (C-384/93)</a:t>
            </a:r>
            <a:endParaRPr lang="cs-CZ" dirty="0"/>
          </a:p>
          <a:p>
            <a:pPr lvl="1"/>
            <a:endParaRPr lang="cs-CZ" dirty="0"/>
          </a:p>
          <a:p>
            <a:pPr lvl="1"/>
            <a:r>
              <a:rPr lang="cs-CZ" dirty="0"/>
              <a:t>Odborné kvalifikace a jejich uznávání ? </a:t>
            </a:r>
          </a:p>
          <a:p>
            <a:pPr lvl="1"/>
            <a:r>
              <a:rPr lang="cs-CZ" dirty="0"/>
              <a:t>Jazykové požadavky ?  </a:t>
            </a:r>
          </a:p>
        </p:txBody>
      </p:sp>
    </p:spTree>
    <p:extLst>
      <p:ext uri="{BB962C8B-B14F-4D97-AF65-F5344CB8AC3E}">
        <p14:creationId xmlns:p14="http://schemas.microsoft.com/office/powerpoint/2010/main" val="2221105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3A4F56-483A-7261-FE0C-F377C48DE104}"/>
              </a:ext>
            </a:extLst>
          </p:cNvPr>
          <p:cNvSpPr>
            <a:spLocks noGrp="1"/>
          </p:cNvSpPr>
          <p:nvPr>
            <p:ph type="title"/>
          </p:nvPr>
        </p:nvSpPr>
        <p:spPr/>
        <p:txBody>
          <a:bodyPr/>
          <a:lstStyle/>
          <a:p>
            <a:r>
              <a:rPr lang="cs-CZ" b="1" dirty="0">
                <a:solidFill>
                  <a:srgbClr val="00B0F0"/>
                </a:solidFill>
              </a:rPr>
              <a:t>Výkon svobody usazování PO </a:t>
            </a:r>
          </a:p>
        </p:txBody>
      </p:sp>
      <p:sp>
        <p:nvSpPr>
          <p:cNvPr id="3" name="Zástupný obsah 2">
            <a:extLst>
              <a:ext uri="{FF2B5EF4-FFF2-40B4-BE49-F238E27FC236}">
                <a16:creationId xmlns:a16="http://schemas.microsoft.com/office/drawing/2014/main" id="{76AEAD33-60D7-18D5-5FEA-C36B8019B5CB}"/>
              </a:ext>
            </a:extLst>
          </p:cNvPr>
          <p:cNvSpPr>
            <a:spLocks noGrp="1"/>
          </p:cNvSpPr>
          <p:nvPr>
            <p:ph idx="1"/>
          </p:nvPr>
        </p:nvSpPr>
        <p:spPr/>
        <p:txBody>
          <a:bodyPr/>
          <a:lstStyle/>
          <a:p>
            <a:r>
              <a:rPr lang="cs-CZ" dirty="0"/>
              <a:t>odlišnost PO od FO ? </a:t>
            </a:r>
          </a:p>
          <a:p>
            <a:r>
              <a:rPr lang="cs-CZ" dirty="0"/>
              <a:t>„státní příslušnost“ PO </a:t>
            </a:r>
          </a:p>
          <a:p>
            <a:endParaRPr lang="cs-CZ" dirty="0"/>
          </a:p>
          <a:p>
            <a:pPr>
              <a:buFont typeface="Wingdings" pitchFamily="2" charset="2"/>
              <a:buChar char="Ø"/>
            </a:pPr>
            <a:r>
              <a:rPr lang="cs-CZ" dirty="0"/>
              <a:t> diskuze nad případy </a:t>
            </a:r>
          </a:p>
          <a:p>
            <a:pPr lvl="1">
              <a:buFont typeface="Courier New" panose="02070309020205020404" pitchFamily="49" charset="0"/>
              <a:buChar char="o"/>
            </a:pPr>
            <a:r>
              <a:rPr lang="cs-CZ" dirty="0"/>
              <a:t> C-81/87 </a:t>
            </a:r>
            <a:r>
              <a:rPr lang="cs-CZ" dirty="0" err="1"/>
              <a:t>Daily</a:t>
            </a:r>
            <a:r>
              <a:rPr lang="cs-CZ" dirty="0"/>
              <a:t> Mail </a:t>
            </a:r>
          </a:p>
          <a:p>
            <a:pPr lvl="1">
              <a:buFont typeface="Courier New" panose="02070309020205020404" pitchFamily="49" charset="0"/>
              <a:buChar char="o"/>
            </a:pPr>
            <a:r>
              <a:rPr lang="cs-CZ" dirty="0"/>
              <a:t> C- 212/97 </a:t>
            </a:r>
            <a:r>
              <a:rPr lang="cs-CZ" dirty="0" err="1"/>
              <a:t>Centros</a:t>
            </a:r>
            <a:r>
              <a:rPr lang="cs-CZ" dirty="0"/>
              <a:t> </a:t>
            </a:r>
          </a:p>
          <a:p>
            <a:pPr lvl="1">
              <a:buFont typeface="Courier New" panose="02070309020205020404" pitchFamily="49" charset="0"/>
              <a:buChar char="o"/>
            </a:pPr>
            <a:r>
              <a:rPr lang="cs-CZ" dirty="0"/>
              <a:t> C-210/06 </a:t>
            </a:r>
            <a:r>
              <a:rPr lang="cs-CZ" dirty="0" err="1"/>
              <a:t>Cartesio</a:t>
            </a:r>
            <a:r>
              <a:rPr lang="cs-CZ" dirty="0"/>
              <a:t> </a:t>
            </a:r>
          </a:p>
        </p:txBody>
      </p:sp>
    </p:spTree>
    <p:extLst>
      <p:ext uri="{BB962C8B-B14F-4D97-AF65-F5344CB8AC3E}">
        <p14:creationId xmlns:p14="http://schemas.microsoft.com/office/powerpoint/2010/main" val="508486684"/>
      </p:ext>
    </p:extLst>
  </p:cSld>
  <p:clrMapOvr>
    <a:masterClrMapping/>
  </p:clrMapOvr>
</p:sld>
</file>

<file path=ppt/theme/theme1.xml><?xml version="1.0" encoding="utf-8"?>
<a:theme xmlns:a="http://schemas.openxmlformats.org/drawingml/2006/main" name="MuniLaw">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uniLaw" id="{A3B4E1B4-5BA8-7741-A9B5-5F074FC849A9}" vid="{92E5CF22-7177-E04C-AA5C-097B27136DFD}"/>
    </a:ext>
  </a:extLst>
</a:theme>
</file>

<file path=docMetadata/LabelInfo.xml><?xml version="1.0" encoding="utf-8"?>
<clbl:labelList xmlns:clbl="http://schemas.microsoft.com/office/2020/mipLabelMetadata">
  <clbl:label id="{11904f23-f0db-4cdc-96f7-390bd55fcee8}" enabled="0" method="" siteId="{11904f23-f0db-4cdc-96f7-390bd55fcee8}" removed="1"/>
</clbl:labelList>
</file>

<file path=docProps/app.xml><?xml version="1.0" encoding="utf-8"?>
<Properties xmlns="http://schemas.openxmlformats.org/officeDocument/2006/extended-properties" xmlns:vt="http://schemas.openxmlformats.org/officeDocument/2006/docPropsVTypes">
  <Template>MuniLaw</Template>
  <TotalTime>94</TotalTime>
  <Words>744</Words>
  <Application>Microsoft Macintosh PowerPoint</Application>
  <PresentationFormat>Širokoúhlá obrazovka</PresentationFormat>
  <Paragraphs>49</Paragraphs>
  <Slides>7</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7</vt:i4>
      </vt:variant>
    </vt:vector>
  </HeadingPairs>
  <TitlesOfParts>
    <vt:vector size="15" baseType="lpstr">
      <vt:lpstr>Aptos</vt:lpstr>
      <vt:lpstr>Aptos Display</vt:lpstr>
      <vt:lpstr>Arial</vt:lpstr>
      <vt:lpstr>Calibri</vt:lpstr>
      <vt:lpstr>Calibri Light</vt:lpstr>
      <vt:lpstr>Courier New</vt:lpstr>
      <vt:lpstr>Wingdings</vt:lpstr>
      <vt:lpstr>MuniLaw</vt:lpstr>
      <vt:lpstr>   Právo EU II dovednostní  podzim 2024  seminář 12.11.2024</vt:lpstr>
      <vt:lpstr>Prezentace aplikace PowerPoint</vt:lpstr>
      <vt:lpstr>Prezentace aplikace PowerPoint</vt:lpstr>
      <vt:lpstr>Svoboda usazování</vt:lpstr>
      <vt:lpstr>Výhrada výkonu veřejné moci v ČS</vt:lpstr>
      <vt:lpstr>Dovolená omezení svobody usazování </vt:lpstr>
      <vt:lpstr>Výkon svobody usazování PO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Právo EU II dovednostní  podzim 2024 seminář 12.11.2024</dc:title>
  <dc:creator>Iveta Rohová</dc:creator>
  <cp:lastModifiedBy>Iveta Rohová</cp:lastModifiedBy>
  <cp:revision>11</cp:revision>
  <dcterms:created xsi:type="dcterms:W3CDTF">2024-11-11T21:55:58Z</dcterms:created>
  <dcterms:modified xsi:type="dcterms:W3CDTF">2024-11-12T10:08:39Z</dcterms:modified>
</cp:coreProperties>
</file>