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81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262" r:id="rId11"/>
    <p:sldId id="264" r:id="rId12"/>
    <p:sldId id="265" r:id="rId13"/>
    <p:sldId id="266" r:id="rId14"/>
    <p:sldId id="270" r:id="rId15"/>
    <p:sldId id="271" r:id="rId16"/>
    <p:sldId id="443" r:id="rId17"/>
    <p:sldId id="272" r:id="rId18"/>
    <p:sldId id="279" r:id="rId19"/>
    <p:sldId id="277" r:id="rId20"/>
    <p:sldId id="278" r:id="rId21"/>
    <p:sldId id="273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82861" autoAdjust="0"/>
  </p:normalViewPr>
  <p:slideViewPr>
    <p:cSldViewPr snapToGrid="0">
      <p:cViewPr varScale="1">
        <p:scale>
          <a:sx n="136" d="100"/>
          <a:sy n="136" d="100"/>
        </p:scale>
        <p:origin x="124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71969-044D-42C4-B75A-982AE75F6842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FEF-A7DE-4940-A51D-42FA18527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05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13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912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851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85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362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246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801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392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959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595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947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21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44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36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80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82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76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36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99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03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96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14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20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1262D-F698-4337-B27F-D53500016981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68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Právní formy činnosti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17875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Správní akty </a:t>
            </a:r>
            <a:r>
              <a:rPr lang="cs-CZ" dirty="0"/>
              <a:t>– adresáti/předmět regulace</a:t>
            </a:r>
            <a:endParaRPr lang="cs-CZ" b="1" dirty="0"/>
          </a:p>
          <a:p>
            <a:r>
              <a:rPr lang="cs-CZ" dirty="0"/>
              <a:t>normativní správní akty</a:t>
            </a:r>
          </a:p>
          <a:p>
            <a:r>
              <a:rPr lang="cs-CZ" dirty="0"/>
              <a:t>individuální správní akty</a:t>
            </a:r>
          </a:p>
          <a:p>
            <a:r>
              <a:rPr lang="cs-CZ" dirty="0"/>
              <a:t>smíšené správní akty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Veřejnoprávní smlouvy</a:t>
            </a:r>
          </a:p>
          <a:p>
            <a:pPr marL="0" indent="0">
              <a:buNone/>
            </a:pPr>
            <a:r>
              <a:rPr lang="cs-CZ" b="1" dirty="0"/>
              <a:t>Faktické úkony</a:t>
            </a:r>
          </a:p>
        </p:txBody>
      </p:sp>
    </p:spTree>
    <p:extLst>
      <p:ext uri="{BB962C8B-B14F-4D97-AF65-F5344CB8AC3E}">
        <p14:creationId xmlns:p14="http://schemas.microsoft.com/office/powerpoint/2010/main" val="2854680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/>
          <a:lstStyle/>
          <a:p>
            <a:pPr algn="ctr"/>
            <a:r>
              <a:rPr lang="cs-CZ" b="1" dirty="0"/>
              <a:t>Urči veřejnoprávní smlouvu a její druh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1300"/>
            <a:ext cx="10617200" cy="4856163"/>
          </a:xfrm>
        </p:spPr>
        <p:txBody>
          <a:bodyPr/>
          <a:lstStyle/>
          <a:p>
            <a:r>
              <a:rPr lang="cs-CZ" dirty="0"/>
              <a:t>Smlouva uzavřená mezi Ministerstvem vnitra a obchodní společností Škoda, a. s. o nákupu nových policejních vozů.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62" y="2396236"/>
            <a:ext cx="6242591" cy="41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9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61684"/>
            <a:ext cx="10515600" cy="955675"/>
          </a:xfrm>
        </p:spPr>
        <p:txBody>
          <a:bodyPr/>
          <a:lstStyle/>
          <a:p>
            <a:pPr algn="ctr"/>
            <a:r>
              <a:rPr lang="cs-CZ" b="1" dirty="0"/>
              <a:t>Urči veřejnoprávní smlouvu a její druh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1300"/>
            <a:ext cx="10617200" cy="4856163"/>
          </a:xfrm>
        </p:spPr>
        <p:txBody>
          <a:bodyPr/>
          <a:lstStyle/>
          <a:p>
            <a:r>
              <a:rPr lang="cs-CZ" dirty="0"/>
              <a:t>Smlouva uzavřená mezi obcí Horní Lhotka a Dolní Lhotka, podle které obecní policie Horní Lhotky má plnit své úkoly i pro území Dolní Lhotky.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2654858"/>
            <a:ext cx="6057900" cy="404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9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30400" y="0"/>
            <a:ext cx="10515600" cy="1325563"/>
          </a:xfrm>
        </p:spPr>
        <p:txBody>
          <a:bodyPr/>
          <a:lstStyle/>
          <a:p>
            <a:r>
              <a:rPr lang="cs-CZ" b="1" dirty="0"/>
              <a:t>Urči veřejnoprávní smlouvu a její druh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25500" y="1003300"/>
            <a:ext cx="10515600" cy="4881563"/>
          </a:xfrm>
        </p:spPr>
        <p:txBody>
          <a:bodyPr/>
          <a:lstStyle/>
          <a:p>
            <a:pPr algn="just"/>
            <a:r>
              <a:rPr lang="cs-CZ" dirty="0"/>
              <a:t>Smlouva mezi stavebním úřadem a obcí Horní Lhotka jako stavebníkem o umístění stavby určené pro sociální bydlení, nahrazující stavební povolení.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93950"/>
            <a:ext cx="8128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0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5300" y="248951"/>
            <a:ext cx="10515600" cy="1325563"/>
          </a:xfrm>
        </p:spPr>
        <p:txBody>
          <a:bodyPr/>
          <a:lstStyle/>
          <a:p>
            <a:r>
              <a:rPr lang="cs-CZ" b="1" dirty="0"/>
              <a:t>Urči veřejnoprávní smlouvu a její druh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6300" y="1355725"/>
            <a:ext cx="10515600" cy="4351338"/>
          </a:xfrm>
        </p:spPr>
        <p:txBody>
          <a:bodyPr/>
          <a:lstStyle/>
          <a:p>
            <a:pPr algn="just"/>
            <a:r>
              <a:rPr lang="cs-CZ" dirty="0"/>
              <a:t> Smlouva mezi Obcí Horní Lhotka a provozovatelem obecního zábavního parku Lunapark, a. s. o poskytnutí dotace z rozpočtu obce.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2344166"/>
            <a:ext cx="5765800" cy="420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7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9300" y="-1590"/>
            <a:ext cx="10515600" cy="1325563"/>
          </a:xfrm>
        </p:spPr>
        <p:txBody>
          <a:bodyPr/>
          <a:lstStyle/>
          <a:p>
            <a:r>
              <a:rPr lang="cs-CZ" b="1" dirty="0"/>
              <a:t>Urči veřejnoprávní smlouvu a její druh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2625" y="860424"/>
            <a:ext cx="10756900" cy="5057775"/>
          </a:xfrm>
        </p:spPr>
        <p:txBody>
          <a:bodyPr/>
          <a:lstStyle/>
          <a:p>
            <a:pPr algn="just"/>
            <a:r>
              <a:rPr lang="cs-CZ" dirty="0"/>
              <a:t>§ 11 odst. 3 vodního zákona. Nestanoví-li vodoprávní úřad jinak, může oprávněný umožnit výkon svého povolení k nakládání s vodami i jinému.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" y="1787523"/>
            <a:ext cx="63881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63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8896" y="0"/>
            <a:ext cx="10515600" cy="1325563"/>
          </a:xfrm>
        </p:spPr>
        <p:txBody>
          <a:bodyPr/>
          <a:lstStyle/>
          <a:p>
            <a:r>
              <a:rPr lang="cs-CZ" dirty="0"/>
              <a:t>Veřejnoprávní smlouva – okamžik uzavření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4700" y="835024"/>
            <a:ext cx="10515600" cy="5603875"/>
          </a:xfrm>
        </p:spPr>
        <p:txBody>
          <a:bodyPr/>
          <a:lstStyle/>
          <a:p>
            <a:endParaRPr lang="cs-CZ" b="1" dirty="0"/>
          </a:p>
          <a:p>
            <a:r>
              <a:rPr lang="cs-CZ" b="1" dirty="0"/>
              <a:t>Koordinační veřejnoprávní smlouva </a:t>
            </a:r>
            <a:r>
              <a:rPr lang="cs-CZ" dirty="0"/>
              <a:t>mezi obcí Horní a Dolní Lhotka, o výkonu části přenesené působnosti.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Subordinační veřejnoprávní smlouva </a:t>
            </a:r>
            <a:r>
              <a:rPr lang="cs-CZ" dirty="0"/>
              <a:t>mezi stavebním úřadem a stavebníkem o umístění stavby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Veřejnoprávní smlouva o převodu práva </a:t>
            </a:r>
            <a:r>
              <a:rPr lang="cs-CZ" dirty="0"/>
              <a:t>nakládat s vodami </a:t>
            </a:r>
          </a:p>
          <a:p>
            <a:pPr marL="0" indent="0">
              <a:buNone/>
            </a:pP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722371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4B520B-97C3-4B57-ACE4-A6511CB7C3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969A3AE-043D-4EFC-99D7-F4E65A937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92" y="28243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Přezkum zákonnosti a řešení sporů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F21EB27-5927-4C44-8E4F-EA3BFA364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74" y="925551"/>
            <a:ext cx="11241783" cy="5547438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přezkoumání zákonnosti veřejnoprávních smluv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lze přezkoumat z moci úřední,  a v případě zjištění rozporu s právními předpisy smlouvu zrušit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strana veřejnoprávní smlouvy, která není správním orgánem může dát  </a:t>
            </a:r>
            <a:r>
              <a:rPr lang="cs-CZ" altLang="cs-CZ" sz="2000" u="sng" dirty="0">
                <a:latin typeface="Arial" panose="020B0604020202020204" pitchFamily="34" charset="0"/>
              </a:rPr>
              <a:t>podnět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(do 30 dnů ode dne, kdy se o důvodů přezkoumání dozvěděla)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k přezkoumání je příslušný správní orgán § 169 </a:t>
            </a:r>
            <a:r>
              <a:rPr lang="cs-CZ" altLang="cs-CZ" sz="2000" dirty="0" err="1">
                <a:latin typeface="Arial" panose="020B0604020202020204" pitchFamily="34" charset="0"/>
              </a:rPr>
              <a:t>SpŘ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2114550" lvl="4" indent="-285750">
              <a:buFont typeface="Arial" panose="020B0604020202020204" pitchFamily="34" charset="0"/>
              <a:buChar char="•"/>
              <a:defRPr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cs-CZ" altLang="cs-CZ" sz="1700" dirty="0">
                <a:latin typeface="Arial" panose="020B0604020202020204" pitchFamily="34" charset="0"/>
              </a:rPr>
              <a:t>postupuje obdobně jako v případě správního přezkumu (není-li stanoveno jinak)</a:t>
            </a:r>
          </a:p>
          <a:p>
            <a:pPr marL="324000" lvl="1" indent="0">
              <a:buNone/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lvl="1"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řešení sporů z veřejnoprávních smluv</a:t>
            </a:r>
          </a:p>
          <a:p>
            <a:pPr lvl="2"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k návrhu smluvní strany </a:t>
            </a:r>
          </a:p>
          <a:p>
            <a:pPr lvl="2"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spory rozhodují „přezkumné orgány“;  </a:t>
            </a:r>
          </a:p>
          <a:p>
            <a:pPr lvl="3">
              <a:defRPr/>
            </a:pPr>
            <a:r>
              <a:rPr lang="cs-CZ" altLang="cs-CZ" sz="1600" dirty="0">
                <a:latin typeface="Arial" panose="020B0604020202020204" pitchFamily="34" charset="0"/>
              </a:rPr>
              <a:t>u smluv mezi osobami soukromého práva  výjimka, rozhoduje přímo správní orgán, který udělil k jejímu  uzavření souhlas </a:t>
            </a:r>
            <a:endParaRPr lang="cs-CZ" sz="2400" dirty="0"/>
          </a:p>
          <a:p>
            <a:r>
              <a:rPr lang="cs-CZ" sz="2400" dirty="0"/>
              <a:t>Veřejnoprávní smlouvy nepodléhají jako takové přímo soudní kontrole, ale až správní rozhodnutí o jejich správním přezkumu nebo o řešení sporů z nich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1089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/>
              <a:t>Faktické úkony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5000" y="1841500"/>
            <a:ext cx="10718800" cy="4805363"/>
          </a:xfrm>
        </p:spPr>
        <p:txBody>
          <a:bodyPr>
            <a:normAutofit/>
          </a:bodyPr>
          <a:lstStyle/>
          <a:p>
            <a:r>
              <a:rPr lang="cs-CZ" dirty="0"/>
              <a:t>faktická neformální vrchnostenská činnost veřejné správy</a:t>
            </a:r>
          </a:p>
          <a:p>
            <a:endParaRPr lang="cs-CZ" dirty="0"/>
          </a:p>
          <a:p>
            <a:r>
              <a:rPr lang="cs-CZ" b="1" dirty="0"/>
              <a:t>a) faktické pokyny</a:t>
            </a:r>
            <a:r>
              <a:rPr lang="cs-CZ" dirty="0"/>
              <a:t> - úkon zákonem zmocněné úřední osoby, zakazující nebo přikazující určité jednání</a:t>
            </a:r>
          </a:p>
          <a:p>
            <a:r>
              <a:rPr lang="cs-CZ" b="1" dirty="0"/>
              <a:t>b) bezprostřední zásahy</a:t>
            </a:r>
            <a:r>
              <a:rPr lang="cs-CZ" dirty="0"/>
              <a:t> - jde o správní činnost k odvracení nebezpečí, které bezprostředně ohrožuje právem chráněné zájmy </a:t>
            </a:r>
          </a:p>
          <a:p>
            <a:r>
              <a:rPr lang="cs-CZ" b="1" dirty="0"/>
              <a:t>c) exekuční úkony </a:t>
            </a:r>
            <a:r>
              <a:rPr lang="cs-CZ" dirty="0"/>
              <a:t>- povinný je jimi donucován ke splnění již dříve uložené povinnosti, kterou nesplnil dobrovolně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725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9" y="-224"/>
            <a:ext cx="10255288" cy="6858224"/>
          </a:xfrm>
          <a:prstGeom prst="rect">
            <a:avLst/>
          </a:prstGeom>
        </p:spPr>
      </p:pic>
      <p:pic>
        <p:nvPicPr>
          <p:cNvPr id="2" name="10 Prologue (Carl Cox and P.Van.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07775" y="6302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2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5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57809"/>
            <a:ext cx="10515600" cy="5819154"/>
          </a:xfrm>
        </p:spPr>
        <p:txBody>
          <a:bodyPr>
            <a:normAutofit/>
          </a:bodyPr>
          <a:lstStyle/>
          <a:p>
            <a:pPr algn="just"/>
            <a:r>
              <a:rPr lang="cs-CZ" sz="3200" b="1" dirty="0"/>
              <a:t>Taneční party „</a:t>
            </a:r>
            <a:r>
              <a:rPr lang="cs-CZ" sz="3200" b="1" dirty="0" err="1"/>
              <a:t>CzechTek</a:t>
            </a:r>
            <a:r>
              <a:rPr lang="cs-CZ" sz="3200" b="1" dirty="0"/>
              <a:t> 2005“ </a:t>
            </a:r>
            <a:r>
              <a:rPr lang="cs-CZ" sz="3200" dirty="0"/>
              <a:t>se účastnilo okolo 5000 lidí.</a:t>
            </a:r>
          </a:p>
          <a:p>
            <a:pPr algn="just"/>
            <a:r>
              <a:rPr lang="cs-CZ" sz="3200" dirty="0"/>
              <a:t>Policie dvěma zásahy zhruba tisícovky těžkooděnců s pomocí vodních děl a slzného plynu akci ukončila s argumentací, že je nutno zajistit ochranu okolních pozemků, jejichž majitelé na rozdíl od pronajímatele vlastního dějiště nedali k pohybu účastníků souhlas. </a:t>
            </a:r>
          </a:p>
          <a:p>
            <a:pPr algn="just"/>
            <a:r>
              <a:rPr lang="cs-CZ" sz="3200" dirty="0"/>
              <a:t>Na obou stranách bylo několik desítek raněných včetně několika hospitalizací a vážných úrazů. Podle policie byly škody na pozemcích, kde se </a:t>
            </a:r>
            <a:r>
              <a:rPr lang="cs-CZ" sz="3200" dirty="0" err="1"/>
              <a:t>CzechTek</a:t>
            </a:r>
            <a:r>
              <a:rPr lang="cs-CZ" sz="3200" dirty="0"/>
              <a:t> konal, kolem 200–300 tisíc korun. Místní Státní rostlinolékařská správa potvrdila, že škody, které </a:t>
            </a:r>
            <a:r>
              <a:rPr lang="cs-CZ" sz="3200" dirty="0" err="1"/>
              <a:t>CzechTek</a:t>
            </a:r>
            <a:r>
              <a:rPr lang="cs-CZ" sz="3200" dirty="0"/>
              <a:t> způsobil přímo na rostlinách na poli, kde se účastníci pohybovali, byly minimální.</a:t>
            </a:r>
          </a:p>
        </p:txBody>
      </p:sp>
    </p:spTree>
    <p:extLst>
      <p:ext uri="{BB962C8B-B14F-4D97-AF65-F5344CB8AC3E}">
        <p14:creationId xmlns:p14="http://schemas.microsoft.com/office/powerpoint/2010/main" val="254479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6972D59-CD36-413A-B421-726E126E2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br>
              <a:rPr lang="cs-CZ" altLang="cs-CZ" sz="2800" i="1" dirty="0"/>
            </a:br>
            <a:endParaRPr lang="cs-CZ" altLang="cs-CZ" sz="2000" i="1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4A8297F-E2EF-4583-98B9-71992D6AF4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2664" y="1397364"/>
            <a:ext cx="10753200" cy="4740636"/>
          </a:xfrm>
        </p:spPr>
        <p:txBody>
          <a:bodyPr>
            <a:normAutofit/>
          </a:bodyPr>
          <a:lstStyle/>
          <a:p>
            <a:pPr marL="324000" lvl="1" indent="0">
              <a:buNone/>
              <a:defRPr/>
            </a:pPr>
            <a:endParaRPr lang="cs-CZ" altLang="cs-CZ" b="1" i="1" dirty="0">
              <a:latin typeface="Arial" panose="020B0604020202020204" pitchFamily="34" charset="0"/>
            </a:endParaRPr>
          </a:p>
          <a:p>
            <a:pPr marL="324000" lvl="1" indent="0">
              <a:buNone/>
              <a:defRPr/>
            </a:pPr>
            <a:r>
              <a:rPr lang="cs-CZ" altLang="cs-CZ" sz="3600" dirty="0">
                <a:latin typeface="Arial" panose="020B0604020202020204" pitchFamily="34" charset="0"/>
              </a:rPr>
              <a:t>Definice</a:t>
            </a:r>
          </a:p>
          <a:p>
            <a:pPr marL="324000" lvl="1" indent="0">
              <a:buNone/>
              <a:defRPr/>
            </a:pPr>
            <a:endParaRPr lang="cs-CZ" altLang="cs-CZ" b="1" i="1" dirty="0">
              <a:latin typeface="Arial" panose="020B0604020202020204" pitchFamily="34" charset="0"/>
            </a:endParaRPr>
          </a:p>
          <a:p>
            <a:pPr marL="324000" lvl="1" indent="0">
              <a:buNone/>
              <a:defRPr/>
            </a:pPr>
            <a:r>
              <a:rPr lang="cs-CZ" altLang="cs-CZ" sz="2600" dirty="0">
                <a:latin typeface="Arial" panose="020B0604020202020204" pitchFamily="34" charset="0"/>
              </a:rPr>
              <a:t>Veřejnoprávní smlouva je dvoustranný nebo vícestranný úkon, který zakládá, mění nebo ruší práva a povinnosti v oblasti veřejného práva (§ 159)</a:t>
            </a:r>
          </a:p>
          <a:p>
            <a:pPr marL="324000" lvl="1" indent="0">
              <a:buNone/>
              <a:defRPr/>
            </a:pPr>
            <a:endParaRPr lang="cs-CZ" altLang="cs-CZ" sz="2600" dirty="0">
              <a:latin typeface="Arial" panose="020B0604020202020204" pitchFamily="34" charset="0"/>
            </a:endParaRPr>
          </a:p>
          <a:p>
            <a:pPr marL="324000" lvl="1" indent="0">
              <a:buNone/>
              <a:defRPr/>
            </a:pPr>
            <a:r>
              <a:rPr lang="cs-CZ" altLang="cs-CZ" sz="2600" dirty="0">
                <a:latin typeface="Arial" panose="020B0604020202020204" pitchFamily="34" charset="0"/>
              </a:rPr>
              <a:t>X</a:t>
            </a:r>
          </a:p>
          <a:p>
            <a:pPr marL="324000" lvl="1" indent="0">
              <a:buNone/>
              <a:defRPr/>
            </a:pPr>
            <a:endParaRPr lang="cs-CZ" altLang="cs-CZ" sz="2600" dirty="0">
              <a:latin typeface="Arial" panose="020B0604020202020204" pitchFamily="34" charset="0"/>
            </a:endParaRPr>
          </a:p>
          <a:p>
            <a:pPr marL="324000" lvl="1" indent="0">
              <a:buNone/>
              <a:defRPr/>
            </a:pPr>
            <a:r>
              <a:rPr lang="cs-CZ" altLang="cs-CZ" sz="2600" dirty="0">
                <a:latin typeface="Arial" panose="020B0604020202020204" pitchFamily="34" charset="0"/>
              </a:rPr>
              <a:t>Smlouvy uzavírané ve veřejné správě = veřejnoprávní smlouvy + soukromoprávní smlouvy</a:t>
            </a:r>
          </a:p>
          <a:p>
            <a:pPr marL="324000" lvl="1" indent="0">
              <a:buNone/>
              <a:defRPr/>
            </a:pPr>
            <a:endParaRPr lang="cs-CZ" altLang="cs-CZ" sz="2600" dirty="0">
              <a:latin typeface="Arial" panose="020B0604020202020204" pitchFamily="34" charset="0"/>
            </a:endParaRPr>
          </a:p>
          <a:p>
            <a:pPr marL="324000" lvl="1" indent="0">
              <a:buNone/>
              <a:defRPr/>
            </a:pPr>
            <a:endParaRPr lang="cs-CZ" altLang="cs-CZ" sz="2600" dirty="0">
              <a:latin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None/>
              <a:defRPr/>
            </a:pPr>
            <a:endParaRPr lang="cs-CZ" altLang="cs-CZ" sz="2000" b="1" i="1" dirty="0">
              <a:latin typeface="Arial" panose="020B0604020202020204" pitchFamily="34" charset="0"/>
            </a:endParaRPr>
          </a:p>
          <a:p>
            <a:pPr lvl="1">
              <a:defRPr/>
            </a:pPr>
            <a:endParaRPr lang="cs-CZ" altLang="cs-CZ" sz="2400" b="1" i="1" dirty="0">
              <a:latin typeface="Arial" panose="020B0604020202020204" pitchFamily="34" charset="0"/>
            </a:endParaRPr>
          </a:p>
          <a:p>
            <a:pPr lvl="1">
              <a:defRPr/>
            </a:pPr>
            <a:endParaRPr lang="cs-CZ" altLang="cs-CZ" sz="2400" b="1" i="1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2400" b="1" i="1" dirty="0">
              <a:latin typeface="Arial" panose="020B0604020202020204" pitchFamily="34" charset="0"/>
            </a:endParaRPr>
          </a:p>
          <a:p>
            <a:pPr>
              <a:defRPr/>
            </a:pPr>
            <a:endParaRPr lang="cs-CZ" altLang="cs-CZ" sz="2400" b="1" i="1" dirty="0">
              <a:latin typeface="Arial" panose="020B0604020202020204" pitchFamily="34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8948D2-5578-420A-BF50-D6E248738C6E}"/>
              </a:ext>
            </a:extLst>
          </p:cNvPr>
          <p:cNvSpPr txBox="1">
            <a:spLocks/>
          </p:cNvSpPr>
          <p:nvPr/>
        </p:nvSpPr>
        <p:spPr>
          <a:xfrm>
            <a:off x="939307" y="494212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Veřejnoprávní smlouvy</a:t>
            </a:r>
            <a:endParaRPr lang="en-US" kern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53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99930"/>
            <a:ext cx="10515600" cy="5241235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Jak byste jednání policistů na místě označili z hlediska forem činnosti veřejné správy?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Ochranu jaké právem chráněné hodnoty sledoval zásah policie ČR? Jakých práv účastníků technoparty se naopak dotýká předmětný zásah?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Bylo dané jednání policistů v souladu s principem proporcionality? Proč?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Pokud jednání bylo v rozporu s principem proporcionality navrhněte opatření, která mohla policie uplatnit?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168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177800"/>
            <a:ext cx="10261600" cy="703263"/>
          </a:xfrm>
        </p:spPr>
        <p:txBody>
          <a:bodyPr/>
          <a:lstStyle/>
          <a:p>
            <a:pPr algn="ctr"/>
            <a:r>
              <a:rPr lang="cs-CZ" dirty="0"/>
              <a:t>Shrnující příklad na právní formy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9300" y="1270000"/>
            <a:ext cx="10871200" cy="5207000"/>
          </a:xfrm>
        </p:spPr>
        <p:txBody>
          <a:bodyPr/>
          <a:lstStyle/>
          <a:p>
            <a:pPr algn="just"/>
            <a:r>
              <a:rPr lang="cs-CZ" dirty="0"/>
              <a:t>Pan Rychlý při své jízdě automobilem porušil dopravní značení zákaz vjezdu, které na dané ulici </a:t>
            </a:r>
            <a:r>
              <a:rPr lang="cs-CZ" b="1" dirty="0"/>
              <a:t>1) umístili zaměstnanci obce </a:t>
            </a:r>
            <a:r>
              <a:rPr lang="cs-CZ" dirty="0"/>
              <a:t>konstrukcí pevně spojenou se zemí, jak to </a:t>
            </a:r>
            <a:r>
              <a:rPr lang="cs-CZ" b="1" dirty="0"/>
              <a:t>2) stanoví příslušná prováděcí právní úprava</a:t>
            </a:r>
            <a:r>
              <a:rPr lang="cs-CZ" dirty="0"/>
              <a:t>, a to před necelými dvěma dny poté, co o jeho stanovení </a:t>
            </a:r>
            <a:r>
              <a:rPr lang="cs-CZ" b="1" dirty="0"/>
              <a:t>3)</a:t>
            </a:r>
            <a:r>
              <a:rPr lang="cs-CZ" dirty="0"/>
              <a:t> </a:t>
            </a:r>
            <a:r>
              <a:rPr lang="cs-CZ" b="1" dirty="0"/>
              <a:t>rozhodl příslušný silniční správní úřad</a:t>
            </a:r>
            <a:r>
              <a:rPr lang="cs-CZ" dirty="0"/>
              <a:t>. Uvedené porušení pravidel silničního provozu spatřila hlídka Policie ČR, která pana Rychlého ve svém voze předjela a signálem „STOP“ jej </a:t>
            </a:r>
            <a:r>
              <a:rPr lang="cs-CZ" b="1" dirty="0"/>
              <a:t>4) přinutila zastavit u krajnice</a:t>
            </a:r>
            <a:r>
              <a:rPr lang="cs-CZ" dirty="0"/>
              <a:t>. Pan Rychlý nechal tuto věc dojít do správního řízení o přestupku, o kterém v souladu se zákonem rozhodoval obecní úřad obce na kterou tato </a:t>
            </a:r>
            <a:r>
              <a:rPr lang="cs-CZ" b="1" dirty="0"/>
              <a:t>5) působnost přešla od obecního úřadu obce</a:t>
            </a:r>
            <a:r>
              <a:rPr lang="cs-CZ" dirty="0"/>
              <a:t>, která byla k rozhodnutí ve věci příslušná původně. Příslušný správní orgán </a:t>
            </a:r>
            <a:r>
              <a:rPr lang="cs-CZ" b="1" dirty="0"/>
              <a:t>6)</a:t>
            </a:r>
            <a:r>
              <a:rPr lang="cs-CZ" dirty="0"/>
              <a:t> </a:t>
            </a:r>
            <a:r>
              <a:rPr lang="cs-CZ" b="1" dirty="0"/>
              <a:t>rozhodl</a:t>
            </a:r>
            <a:r>
              <a:rPr lang="cs-CZ" dirty="0"/>
              <a:t>, že pan Rychlý je vinen spácháním přestupku a uložil pokutu.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7778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77FB73-0B89-43D6-AD0C-63E1C270A9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284A28-4D16-4783-B242-2FC30313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85102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Veřejnoprávní vs soukromoprávní smlouvy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1758CED-FCC4-42A3-B5B8-BE2DB9F03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02162"/>
            <a:ext cx="10753200" cy="4139998"/>
          </a:xfrm>
        </p:spPr>
        <p:txBody>
          <a:bodyPr>
            <a:normAutofit fontScale="92500" lnSpcReduction="10000"/>
          </a:bodyPr>
          <a:lstStyle/>
          <a:p>
            <a:pPr marL="72000" indent="0" algn="just">
              <a:buNone/>
            </a:pPr>
            <a:r>
              <a:rPr lang="cs-CZ" i="1" dirty="0"/>
              <a:t>S</a:t>
            </a:r>
            <a:r>
              <a:rPr lang="en-US" i="1" dirty="0" err="1"/>
              <a:t>oukromoprávním</a:t>
            </a:r>
            <a:r>
              <a:rPr lang="en-US" i="1" dirty="0"/>
              <a:t> </a:t>
            </a:r>
            <a:r>
              <a:rPr lang="en-US" i="1" dirty="0" err="1"/>
              <a:t>smlouvám</a:t>
            </a:r>
            <a:r>
              <a:rPr lang="en-US" i="1" dirty="0"/>
              <a:t> se </a:t>
            </a:r>
            <a:r>
              <a:rPr lang="en-US" i="1" dirty="0" err="1"/>
              <a:t>smlouva</a:t>
            </a:r>
            <a:r>
              <a:rPr lang="en-US" i="1" dirty="0"/>
              <a:t> </a:t>
            </a:r>
            <a:r>
              <a:rPr lang="en-US" i="1" dirty="0" err="1"/>
              <a:t>veřejnoprávní</a:t>
            </a:r>
            <a:r>
              <a:rPr lang="cs-CZ" i="1" dirty="0"/>
              <a:t> </a:t>
            </a:r>
            <a:r>
              <a:rPr lang="en-US" i="1" dirty="0" err="1"/>
              <a:t>přibližuje</a:t>
            </a:r>
            <a:r>
              <a:rPr lang="en-US" i="1" dirty="0"/>
              <a:t> v tom, </a:t>
            </a:r>
            <a:r>
              <a:rPr lang="en-US" i="1" dirty="0" err="1"/>
              <a:t>že</a:t>
            </a:r>
            <a:r>
              <a:rPr lang="en-US" i="1" dirty="0"/>
              <a:t> </a:t>
            </a:r>
            <a:r>
              <a:rPr lang="en-US" i="1" dirty="0" err="1"/>
              <a:t>stejně</a:t>
            </a:r>
            <a:r>
              <a:rPr lang="en-US" i="1" dirty="0"/>
              <a:t> </a:t>
            </a:r>
            <a:r>
              <a:rPr lang="en-US" i="1" dirty="0" err="1"/>
              <a:t>jako</a:t>
            </a:r>
            <a:r>
              <a:rPr lang="en-US" i="1" dirty="0"/>
              <a:t> </a:t>
            </a:r>
            <a:r>
              <a:rPr lang="en-US" i="1" dirty="0" err="1"/>
              <a:t>ony</a:t>
            </a:r>
            <a:r>
              <a:rPr lang="en-US" i="1" dirty="0"/>
              <a:t> je </a:t>
            </a:r>
            <a:r>
              <a:rPr lang="en-US" i="1" dirty="0" err="1"/>
              <a:t>dvou</a:t>
            </a:r>
            <a:r>
              <a:rPr lang="en-US" i="1" dirty="0"/>
              <a:t> </a:t>
            </a:r>
            <a:r>
              <a:rPr lang="en-US" i="1" dirty="0" err="1"/>
              <a:t>či</a:t>
            </a:r>
            <a:r>
              <a:rPr lang="en-US" i="1" dirty="0"/>
              <a:t> </a:t>
            </a:r>
            <a:r>
              <a:rPr lang="en-US" i="1" dirty="0" err="1"/>
              <a:t>vícestranným</a:t>
            </a:r>
            <a:r>
              <a:rPr lang="en-US" i="1" dirty="0"/>
              <a:t> </a:t>
            </a:r>
            <a:r>
              <a:rPr lang="en-US" i="1" dirty="0" err="1"/>
              <a:t>právním</a:t>
            </a:r>
            <a:r>
              <a:rPr lang="cs-CZ" i="1" dirty="0"/>
              <a:t> </a:t>
            </a:r>
            <a:r>
              <a:rPr lang="en-US" i="1" dirty="0" err="1"/>
              <a:t>úkonem</a:t>
            </a:r>
            <a:r>
              <a:rPr lang="en-US" i="1" dirty="0"/>
              <a:t>, </a:t>
            </a:r>
            <a:r>
              <a:rPr lang="en-US" i="1" dirty="0" err="1"/>
              <a:t>který</a:t>
            </a:r>
            <a:r>
              <a:rPr lang="en-US" i="1" dirty="0"/>
              <a:t> </a:t>
            </a:r>
            <a:r>
              <a:rPr lang="en-US" i="1" dirty="0" err="1"/>
              <a:t>vzniká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základě</a:t>
            </a:r>
            <a:r>
              <a:rPr lang="en-US" i="1" dirty="0"/>
              <a:t> </a:t>
            </a:r>
            <a:r>
              <a:rPr lang="en-US" i="1" dirty="0" err="1"/>
              <a:t>dvou</a:t>
            </a:r>
            <a:r>
              <a:rPr lang="en-US" i="1" dirty="0"/>
              <a:t> </a:t>
            </a:r>
            <a:r>
              <a:rPr lang="en-US" i="1" dirty="0" err="1"/>
              <a:t>či</a:t>
            </a:r>
            <a:r>
              <a:rPr lang="en-US" i="1" dirty="0"/>
              <a:t> </a:t>
            </a:r>
            <a:r>
              <a:rPr lang="en-US" i="1" dirty="0" err="1"/>
              <a:t>více</a:t>
            </a:r>
            <a:r>
              <a:rPr lang="en-US" i="1" dirty="0"/>
              <a:t> </a:t>
            </a:r>
            <a:r>
              <a:rPr lang="en-US" i="1" dirty="0" err="1"/>
              <a:t>vzájemně</a:t>
            </a:r>
            <a:r>
              <a:rPr lang="en-US" i="1" dirty="0"/>
              <a:t> </a:t>
            </a:r>
            <a:r>
              <a:rPr lang="en-US" i="1" dirty="0" err="1"/>
              <a:t>adresovaných</a:t>
            </a:r>
            <a:r>
              <a:rPr lang="cs-CZ" i="1" dirty="0"/>
              <a:t> </a:t>
            </a:r>
            <a:r>
              <a:rPr lang="en-US" i="1" dirty="0"/>
              <a:t>a </a:t>
            </a:r>
            <a:r>
              <a:rPr lang="en-US" i="1" dirty="0" err="1"/>
              <a:t>obsahově</a:t>
            </a:r>
            <a:r>
              <a:rPr lang="en-US" i="1" dirty="0"/>
              <a:t> </a:t>
            </a:r>
            <a:r>
              <a:rPr lang="en-US" i="1" dirty="0" err="1"/>
              <a:t>shodných</a:t>
            </a:r>
            <a:r>
              <a:rPr lang="en-US" i="1" dirty="0"/>
              <a:t> </a:t>
            </a:r>
            <a:r>
              <a:rPr lang="en-US" i="1" dirty="0" err="1"/>
              <a:t>souhlasných</a:t>
            </a:r>
            <a:r>
              <a:rPr lang="en-US" i="1" dirty="0"/>
              <a:t> </a:t>
            </a:r>
            <a:r>
              <a:rPr lang="en-US" i="1" dirty="0" err="1"/>
              <a:t>projevů</a:t>
            </a:r>
            <a:r>
              <a:rPr lang="en-US" i="1" dirty="0"/>
              <a:t> </a:t>
            </a:r>
            <a:r>
              <a:rPr lang="en-US" i="1" dirty="0" err="1"/>
              <a:t>vůle</a:t>
            </a:r>
            <a:r>
              <a:rPr lang="en-US" i="1" dirty="0"/>
              <a:t>, </a:t>
            </a:r>
            <a:r>
              <a:rPr lang="en-US" i="1" dirty="0" err="1"/>
              <a:t>tedy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základě</a:t>
            </a:r>
            <a:endParaRPr lang="en-US" i="1" dirty="0"/>
          </a:p>
          <a:p>
            <a:pPr marL="72000" indent="0" algn="just">
              <a:buNone/>
            </a:pPr>
            <a:r>
              <a:rPr lang="en-US" i="1" dirty="0" err="1"/>
              <a:t>svobodné</a:t>
            </a:r>
            <a:r>
              <a:rPr lang="en-US" i="1" dirty="0"/>
              <a:t> </a:t>
            </a:r>
            <a:r>
              <a:rPr lang="en-US" i="1" dirty="0" err="1"/>
              <a:t>nabídky</a:t>
            </a:r>
            <a:r>
              <a:rPr lang="en-US" i="1" dirty="0"/>
              <a:t> (</a:t>
            </a:r>
            <a:r>
              <a:rPr lang="en-US" i="1" dirty="0" err="1"/>
              <a:t>oferty</a:t>
            </a:r>
            <a:r>
              <a:rPr lang="en-US" i="1" dirty="0"/>
              <a:t>) a </a:t>
            </a:r>
            <a:r>
              <a:rPr lang="en-US" i="1" dirty="0" err="1"/>
              <a:t>svobodného</a:t>
            </a:r>
            <a:r>
              <a:rPr lang="en-US" i="1" dirty="0"/>
              <a:t> </a:t>
            </a:r>
            <a:r>
              <a:rPr lang="en-US" i="1" dirty="0" err="1"/>
              <a:t>přijetí</a:t>
            </a:r>
            <a:r>
              <a:rPr lang="en-US" i="1" dirty="0"/>
              <a:t> </a:t>
            </a:r>
            <a:r>
              <a:rPr lang="en-US" i="1" dirty="0" err="1"/>
              <a:t>návrhu</a:t>
            </a:r>
            <a:r>
              <a:rPr lang="en-US" i="1" dirty="0"/>
              <a:t> (</a:t>
            </a:r>
            <a:r>
              <a:rPr lang="en-US" i="1" dirty="0" err="1"/>
              <a:t>akceptace</a:t>
            </a:r>
            <a:r>
              <a:rPr lang="en-US" i="1" dirty="0"/>
              <a:t>).</a:t>
            </a:r>
          </a:p>
          <a:p>
            <a:pPr marL="72000" indent="0" algn="just">
              <a:buNone/>
            </a:pPr>
            <a:endParaRPr lang="cs-CZ" i="1" dirty="0"/>
          </a:p>
          <a:p>
            <a:pPr marL="72000" indent="0" algn="just">
              <a:buNone/>
            </a:pPr>
            <a:r>
              <a:rPr lang="en-US" i="1" dirty="0" err="1"/>
              <a:t>Procesem</a:t>
            </a:r>
            <a:r>
              <a:rPr lang="en-US" i="1" dirty="0"/>
              <a:t> </a:t>
            </a:r>
            <a:r>
              <a:rPr lang="en-US" i="1" dirty="0" err="1"/>
              <a:t>svého</a:t>
            </a:r>
            <a:r>
              <a:rPr lang="en-US" i="1" dirty="0"/>
              <a:t> </a:t>
            </a:r>
            <a:r>
              <a:rPr lang="en-US" i="1" dirty="0" err="1"/>
              <a:t>vzniku</a:t>
            </a:r>
            <a:r>
              <a:rPr lang="en-US" i="1" dirty="0"/>
              <a:t> (</a:t>
            </a:r>
            <a:r>
              <a:rPr lang="en-US" i="1" dirty="0" err="1"/>
              <a:t>jehož</a:t>
            </a:r>
            <a:r>
              <a:rPr lang="en-US" i="1" dirty="0"/>
              <a:t> </a:t>
            </a:r>
            <a:r>
              <a:rPr lang="en-US" i="1" dirty="0" err="1"/>
              <a:t>cílem</a:t>
            </a:r>
            <a:r>
              <a:rPr lang="en-US" i="1" dirty="0"/>
              <a:t> je </a:t>
            </a:r>
            <a:r>
              <a:rPr lang="en-US" i="1" dirty="0" err="1"/>
              <a:t>dosažení</a:t>
            </a:r>
            <a:r>
              <a:rPr lang="en-US" i="1" dirty="0"/>
              <a:t> </a:t>
            </a:r>
            <a:r>
              <a:rPr lang="en-US" i="1" dirty="0" err="1"/>
              <a:t>smluvního</a:t>
            </a:r>
            <a:r>
              <a:rPr lang="cs-CZ" i="1" dirty="0"/>
              <a:t> </a:t>
            </a:r>
            <a:r>
              <a:rPr lang="en-US" i="1" dirty="0" err="1"/>
              <a:t>konsenzu</a:t>
            </a:r>
            <a:r>
              <a:rPr lang="en-US" i="1" dirty="0"/>
              <a:t>)</a:t>
            </a:r>
            <a:r>
              <a:rPr lang="cs-CZ" i="1" dirty="0"/>
              <a:t> </a:t>
            </a:r>
            <a:r>
              <a:rPr lang="en-US" i="1" dirty="0"/>
              <a:t>se </a:t>
            </a:r>
            <a:r>
              <a:rPr lang="en-US" i="1" dirty="0" err="1"/>
              <a:t>tedy</a:t>
            </a:r>
            <a:r>
              <a:rPr lang="en-US" i="1" dirty="0"/>
              <a:t> </a:t>
            </a:r>
            <a:r>
              <a:rPr lang="en-US" i="1" dirty="0" err="1"/>
              <a:t>neliší</a:t>
            </a:r>
            <a:r>
              <a:rPr lang="en-US" i="1" dirty="0"/>
              <a:t> od </a:t>
            </a:r>
            <a:r>
              <a:rPr lang="en-US" i="1" dirty="0" err="1"/>
              <a:t>smluv</a:t>
            </a:r>
            <a:r>
              <a:rPr lang="en-US" i="1" dirty="0"/>
              <a:t> </a:t>
            </a:r>
            <a:r>
              <a:rPr lang="en-US" i="1" dirty="0" err="1"/>
              <a:t>občanskoprávních</a:t>
            </a:r>
            <a:r>
              <a:rPr lang="en-US" i="1" dirty="0"/>
              <a:t> </a:t>
            </a:r>
            <a:r>
              <a:rPr lang="en-US" i="1" dirty="0" err="1"/>
              <a:t>či</a:t>
            </a:r>
            <a:r>
              <a:rPr lang="en-US" i="1" dirty="0"/>
              <a:t> </a:t>
            </a:r>
            <a:r>
              <a:rPr lang="en-US" i="1" dirty="0" err="1"/>
              <a:t>obchodněprávních</a:t>
            </a:r>
            <a:r>
              <a:rPr lang="en-US" i="1" dirty="0"/>
              <a:t>. </a:t>
            </a:r>
            <a:r>
              <a:rPr lang="en-US" i="1" dirty="0" err="1"/>
              <a:t>Zásadní</a:t>
            </a:r>
            <a:r>
              <a:rPr lang="cs-CZ" i="1" dirty="0"/>
              <a:t> </a:t>
            </a:r>
            <a:r>
              <a:rPr lang="en-US" i="1" dirty="0" err="1"/>
              <a:t>odlišností</a:t>
            </a:r>
            <a:r>
              <a:rPr lang="en-US" i="1" dirty="0"/>
              <a:t> </a:t>
            </a:r>
            <a:r>
              <a:rPr lang="en-US" i="1" dirty="0" err="1"/>
              <a:t>veřejnoprávních</a:t>
            </a:r>
            <a:r>
              <a:rPr lang="en-US" i="1" dirty="0"/>
              <a:t> </a:t>
            </a:r>
            <a:r>
              <a:rPr lang="en-US" i="1" dirty="0" err="1"/>
              <a:t>smluv</a:t>
            </a:r>
            <a:r>
              <a:rPr lang="en-US" i="1" dirty="0"/>
              <a:t> je </a:t>
            </a:r>
            <a:r>
              <a:rPr lang="en-US" i="1" dirty="0" err="1"/>
              <a:t>skutečnost</a:t>
            </a:r>
            <a:r>
              <a:rPr lang="en-US" i="1" dirty="0"/>
              <a:t>, </a:t>
            </a:r>
            <a:r>
              <a:rPr lang="en-US" i="1" dirty="0" err="1"/>
              <a:t>že</a:t>
            </a:r>
            <a:r>
              <a:rPr lang="en-US" i="1" dirty="0"/>
              <a:t> </a:t>
            </a:r>
            <a:r>
              <a:rPr lang="en-US" b="1" i="1" dirty="0" err="1"/>
              <a:t>upravují</a:t>
            </a:r>
            <a:r>
              <a:rPr lang="en-US" b="1" i="1" dirty="0"/>
              <a:t> </a:t>
            </a:r>
            <a:r>
              <a:rPr lang="en-US" b="1" i="1" dirty="0" err="1"/>
              <a:t>veřejná</a:t>
            </a:r>
            <a:r>
              <a:rPr lang="cs-CZ" b="1" i="1" dirty="0"/>
              <a:t> </a:t>
            </a:r>
            <a:r>
              <a:rPr lang="en-US" b="1" i="1" dirty="0" err="1"/>
              <a:t>subjektivní</a:t>
            </a:r>
            <a:r>
              <a:rPr lang="en-US" b="1" i="1" dirty="0"/>
              <a:t> </a:t>
            </a:r>
            <a:r>
              <a:rPr lang="en-US" b="1" i="1" dirty="0" err="1"/>
              <a:t>práva</a:t>
            </a:r>
            <a:r>
              <a:rPr lang="en-US" b="1" i="1" dirty="0"/>
              <a:t> a </a:t>
            </a:r>
            <a:r>
              <a:rPr lang="en-US" b="1" i="1" dirty="0" err="1"/>
              <a:t>povinnosti</a:t>
            </a:r>
            <a:r>
              <a:rPr lang="en-US" b="1" i="1" dirty="0"/>
              <a:t> </a:t>
            </a:r>
            <a:r>
              <a:rPr lang="en-US" b="1" i="1" dirty="0" err="1"/>
              <a:t>pramenící</a:t>
            </a:r>
            <a:r>
              <a:rPr lang="en-US" b="1" i="1" dirty="0"/>
              <a:t> z </a:t>
            </a:r>
            <a:r>
              <a:rPr lang="en-US" b="1" i="1" dirty="0" err="1"/>
              <a:t>norem</a:t>
            </a:r>
            <a:r>
              <a:rPr lang="en-US" b="1" i="1" dirty="0"/>
              <a:t> </a:t>
            </a:r>
            <a:r>
              <a:rPr lang="en-US" b="1" i="1" dirty="0" err="1"/>
              <a:t>správního</a:t>
            </a:r>
            <a:r>
              <a:rPr lang="en-US" b="1" i="1" dirty="0"/>
              <a:t> </a:t>
            </a:r>
            <a:r>
              <a:rPr lang="en-US" b="1" i="1" dirty="0" err="1"/>
              <a:t>práva</a:t>
            </a:r>
            <a:r>
              <a:rPr lang="en-US" i="1" dirty="0"/>
              <a:t>“</a:t>
            </a:r>
            <a:r>
              <a:rPr lang="cs-CZ" i="1" dirty="0"/>
              <a:t> </a:t>
            </a:r>
            <a:r>
              <a:rPr lang="en-US" i="1" dirty="0"/>
              <a:t>(</a:t>
            </a:r>
            <a:r>
              <a:rPr lang="en-US" i="1" dirty="0" err="1"/>
              <a:t>rozsudek</a:t>
            </a:r>
            <a:r>
              <a:rPr lang="en-US" i="1" dirty="0"/>
              <a:t> NS </a:t>
            </a:r>
            <a:r>
              <a:rPr lang="en-US" i="1" dirty="0" err="1"/>
              <a:t>ze</a:t>
            </a:r>
            <a:r>
              <a:rPr lang="en-US" i="1" dirty="0"/>
              <a:t> </a:t>
            </a:r>
            <a:r>
              <a:rPr lang="en-US" i="1" dirty="0" err="1"/>
              <a:t>dne</a:t>
            </a:r>
            <a:r>
              <a:rPr lang="en-US" i="1" dirty="0"/>
              <a:t> 31. 7. 2003, sp. </a:t>
            </a:r>
            <a:r>
              <a:rPr lang="en-US" i="1" dirty="0" err="1"/>
              <a:t>zn</a:t>
            </a:r>
            <a:r>
              <a:rPr lang="en-US" i="1" dirty="0"/>
              <a:t>. 33. </a:t>
            </a:r>
            <a:r>
              <a:rPr lang="en-US" i="1" dirty="0" err="1"/>
              <a:t>Odo</a:t>
            </a:r>
            <a:r>
              <a:rPr lang="en-US" i="1" dirty="0"/>
              <a:t> 161/2002).</a:t>
            </a:r>
          </a:p>
        </p:txBody>
      </p:sp>
    </p:spTree>
    <p:extLst>
      <p:ext uri="{BB962C8B-B14F-4D97-AF65-F5344CB8AC3E}">
        <p14:creationId xmlns:p14="http://schemas.microsoft.com/office/powerpoint/2010/main" val="23807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6972D59-CD36-413A-B421-726E126E2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br>
              <a:rPr lang="cs-CZ" altLang="cs-CZ" sz="2800" i="1" dirty="0"/>
            </a:br>
            <a:endParaRPr lang="cs-CZ" altLang="cs-CZ" sz="2000" i="1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4A8297F-E2EF-4583-98B9-71992D6AF4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8800" y="720000"/>
            <a:ext cx="10753200" cy="5643788"/>
          </a:xfrm>
        </p:spPr>
        <p:txBody>
          <a:bodyPr>
            <a:normAutofit lnSpcReduction="10000"/>
          </a:bodyPr>
          <a:lstStyle/>
          <a:p>
            <a:pPr marL="324000" lvl="1" indent="0">
              <a:buNone/>
              <a:defRPr/>
            </a:pPr>
            <a:endParaRPr lang="cs-CZ" altLang="cs-CZ" b="1" i="1" dirty="0">
              <a:latin typeface="Arial" panose="020B0604020202020204" pitchFamily="34" charset="0"/>
            </a:endParaRPr>
          </a:p>
          <a:p>
            <a:pPr marL="324000" lvl="1" indent="0">
              <a:buNone/>
              <a:defRPr/>
            </a:pPr>
            <a:r>
              <a:rPr lang="cs-CZ" altLang="cs-CZ" sz="3600" dirty="0">
                <a:latin typeface="Arial" panose="020B0604020202020204" pitchFamily="34" charset="0"/>
              </a:rPr>
              <a:t>Požadavky</a:t>
            </a:r>
          </a:p>
          <a:p>
            <a:pPr marL="324000" lvl="1" indent="0">
              <a:buNone/>
              <a:defRPr/>
            </a:pPr>
            <a:endParaRPr lang="cs-CZ" altLang="cs-CZ" b="1" i="1" dirty="0"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latin typeface="Arial" panose="020B0604020202020204" pitchFamily="34" charset="0"/>
              </a:rPr>
              <a:t>Materiální pojetí – posuzuje se podle obsahu (nemusí být takto označena) + výslovné zákonné zmocnění (čl. 1 odst. 2 Listiny) – výjimkou jsou veřejnoprávní smlouvy podle § 162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altLang="cs-CZ" sz="2800" dirty="0"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l-PL" altLang="cs-CZ" sz="2800" dirty="0">
                <a:latin typeface="Arial" panose="020B0604020202020204" pitchFamily="34" charset="0"/>
              </a:rPr>
              <a:t>nesmí být v rozporu s právními předpisy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pl-PL" altLang="cs-CZ" sz="2800" dirty="0"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musí být v souladu s veřejným zájmem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pl-PL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je-li stranou je správní orgán, nesmí snižovat důvěryhodnost veřejné správy, musí být účelné a správní orgán musí mít při jejím uzavírání za cíl plnění úkolů veřejné správy.</a:t>
            </a:r>
            <a:endParaRPr lang="cs-CZ" altLang="cs-CZ" sz="2800" dirty="0">
              <a:latin typeface="Arial" panose="020B0604020202020204" pitchFamily="34" charset="0"/>
            </a:endParaRPr>
          </a:p>
          <a:p>
            <a:pPr marL="324000" lvl="1" indent="0">
              <a:buNone/>
              <a:defRPr/>
            </a:pPr>
            <a:endParaRPr lang="cs-CZ" altLang="cs-CZ" sz="2600" dirty="0">
              <a:latin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None/>
              <a:defRPr/>
            </a:pPr>
            <a:endParaRPr lang="cs-CZ" altLang="cs-CZ" sz="2000" b="1" i="1" dirty="0">
              <a:latin typeface="Arial" panose="020B0604020202020204" pitchFamily="34" charset="0"/>
            </a:endParaRPr>
          </a:p>
          <a:p>
            <a:pPr lvl="1">
              <a:defRPr/>
            </a:pPr>
            <a:endParaRPr lang="cs-CZ" altLang="cs-CZ" sz="2400" b="1" i="1" dirty="0">
              <a:latin typeface="Arial" panose="020B0604020202020204" pitchFamily="34" charset="0"/>
            </a:endParaRPr>
          </a:p>
          <a:p>
            <a:pPr lvl="1">
              <a:defRPr/>
            </a:pPr>
            <a:endParaRPr lang="cs-CZ" altLang="cs-CZ" sz="2400" b="1" i="1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2400" b="1" i="1" dirty="0">
              <a:latin typeface="Arial" panose="020B0604020202020204" pitchFamily="34" charset="0"/>
            </a:endParaRPr>
          </a:p>
          <a:p>
            <a:pPr>
              <a:defRPr/>
            </a:pPr>
            <a:endParaRPr lang="cs-CZ" altLang="cs-CZ" sz="2400" b="1" i="1" dirty="0">
              <a:latin typeface="Arial" panose="020B0604020202020204" pitchFamily="34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8948D2-5578-420A-BF50-D6E248738C6E}"/>
              </a:ext>
            </a:extLst>
          </p:cNvPr>
          <p:cNvSpPr txBox="1">
            <a:spLocks/>
          </p:cNvSpPr>
          <p:nvPr/>
        </p:nvSpPr>
        <p:spPr>
          <a:xfrm>
            <a:off x="939307" y="494212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Veřejnoprávní smlouvy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9988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6972D59-CD36-413A-B421-726E126E2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br>
              <a:rPr lang="cs-CZ" altLang="cs-CZ" sz="2800" i="1" dirty="0"/>
            </a:br>
            <a:endParaRPr lang="cs-CZ" altLang="cs-CZ" sz="2000" i="1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4A8297F-E2EF-4583-98B9-71992D6AF4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8800" y="720000"/>
            <a:ext cx="10753200" cy="5643788"/>
          </a:xfrm>
        </p:spPr>
        <p:txBody>
          <a:bodyPr>
            <a:normAutofit/>
          </a:bodyPr>
          <a:lstStyle/>
          <a:p>
            <a:pPr marL="324000" lvl="1" indent="0">
              <a:buNone/>
              <a:defRPr/>
            </a:pPr>
            <a:endParaRPr lang="cs-CZ" altLang="cs-CZ" b="1" i="1" dirty="0">
              <a:latin typeface="Arial" panose="020B0604020202020204" pitchFamily="34" charset="0"/>
            </a:endParaRPr>
          </a:p>
          <a:p>
            <a:pPr marL="324000" lvl="1" indent="0">
              <a:buNone/>
              <a:defRPr/>
            </a:pPr>
            <a:r>
              <a:rPr lang="cs-CZ" altLang="cs-CZ" sz="3600" dirty="0">
                <a:latin typeface="Arial" panose="020B0604020202020204" pitchFamily="34" charset="0"/>
              </a:rPr>
              <a:t>Druhy</a:t>
            </a:r>
          </a:p>
          <a:p>
            <a:pPr marL="324000" lvl="1" indent="0">
              <a:buNone/>
              <a:defRPr/>
            </a:pPr>
            <a:endParaRPr lang="cs-CZ" altLang="cs-CZ" b="1" i="1" dirty="0"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latin typeface="Arial" panose="020B0604020202020204" pitchFamily="34" charset="0"/>
              </a:rPr>
              <a:t>koordinační  - mezi subjekty veřejné správy navzájem , za účelem plnění svých úkolů</a:t>
            </a:r>
          </a:p>
          <a:p>
            <a:pPr marL="324000" lvl="1" indent="0">
              <a:buNone/>
              <a:defRPr/>
            </a:pPr>
            <a:r>
              <a:rPr lang="cs-CZ" altLang="cs-CZ" sz="2800" dirty="0">
                <a:latin typeface="Arial" panose="020B0604020202020204" pitchFamily="34" charset="0"/>
              </a:rPr>
              <a:t>    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latin typeface="Arial" panose="020B0604020202020204" pitchFamily="34" charset="0"/>
              </a:rPr>
              <a:t> subordinační - mezi subjektem veřejné správy  a jiným subjektem odlišným od orgánu veřejné správy 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altLang="cs-CZ" sz="2800" dirty="0"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latin typeface="Arial" panose="020B0604020202020204" pitchFamily="34" charset="0"/>
              </a:rPr>
              <a:t> mezi subjekty soukromého práva – smlouvy o  převodu nebo způsobu výkonu práv a povinností osob, které by jinak byly účastníky správního řízení</a:t>
            </a:r>
          </a:p>
          <a:p>
            <a:pPr marL="324000" lvl="1" indent="0">
              <a:buNone/>
              <a:defRPr/>
            </a:pPr>
            <a:endParaRPr lang="cs-CZ" altLang="cs-CZ" sz="2600" dirty="0">
              <a:latin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None/>
              <a:defRPr/>
            </a:pPr>
            <a:endParaRPr lang="cs-CZ" altLang="cs-CZ" sz="2000" b="1" i="1" dirty="0">
              <a:latin typeface="Arial" panose="020B0604020202020204" pitchFamily="34" charset="0"/>
            </a:endParaRPr>
          </a:p>
          <a:p>
            <a:pPr lvl="1">
              <a:defRPr/>
            </a:pPr>
            <a:endParaRPr lang="cs-CZ" altLang="cs-CZ" sz="2400" b="1" i="1" dirty="0">
              <a:latin typeface="Arial" panose="020B0604020202020204" pitchFamily="34" charset="0"/>
            </a:endParaRPr>
          </a:p>
          <a:p>
            <a:pPr lvl="1">
              <a:defRPr/>
            </a:pPr>
            <a:endParaRPr lang="cs-CZ" altLang="cs-CZ" sz="2400" b="1" i="1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2400" b="1" i="1" dirty="0">
              <a:latin typeface="Arial" panose="020B0604020202020204" pitchFamily="34" charset="0"/>
            </a:endParaRPr>
          </a:p>
          <a:p>
            <a:pPr>
              <a:defRPr/>
            </a:pPr>
            <a:endParaRPr lang="cs-CZ" altLang="cs-CZ" sz="2400" b="1" i="1" dirty="0">
              <a:latin typeface="Arial" panose="020B0604020202020204" pitchFamily="34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8948D2-5578-420A-BF50-D6E248738C6E}"/>
              </a:ext>
            </a:extLst>
          </p:cNvPr>
          <p:cNvSpPr txBox="1">
            <a:spLocks/>
          </p:cNvSpPr>
          <p:nvPr/>
        </p:nvSpPr>
        <p:spPr>
          <a:xfrm>
            <a:off x="939307" y="494212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Veřejnoprávní smlouvy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478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AB7438-8218-4E35-89EC-593342E859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4499E2-19F2-44C3-AD00-50B880452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55150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Veřejnoprávní smlouvy koordinační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83B3750-7D93-4F3E-9714-8777BA7F3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937400"/>
            <a:ext cx="10753200" cy="541895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0" i="0" u="none" strike="noStrike" baseline="0" dirty="0">
                <a:latin typeface="Times New Roman" panose="02020603050405020304" pitchFamily="18" charset="0"/>
              </a:rPr>
              <a:t>ty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ve</a:t>
            </a:r>
            <a:r>
              <a:rPr lang="en-US" b="0" i="0" u="none" strike="noStrike" baseline="0" dirty="0" err="1">
                <a:latin typeface="TimesNewRomanPSMT"/>
              </a:rPr>
              <a:t>ř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ejnoprávní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smlouvy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které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stát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ve</a:t>
            </a:r>
            <a:r>
              <a:rPr lang="en-US" b="0" i="0" u="none" strike="noStrike" baseline="0" dirty="0" err="1">
                <a:latin typeface="TimesNewRomanPSMT"/>
              </a:rPr>
              <a:t>ř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ejnoprávní</a:t>
            </a:r>
            <a:r>
              <a:rPr lang="cs-CZ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korporace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jiné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právnické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osoby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z</a:t>
            </a:r>
            <a:r>
              <a:rPr lang="en-US" b="0" i="0" u="none" strike="noStrike" baseline="0" dirty="0" err="1">
                <a:latin typeface="TimesNewRomanPSMT"/>
              </a:rPr>
              <a:t>ř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ízené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zákonem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a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právnické</a:t>
            </a:r>
            <a:r>
              <a:rPr lang="cs-CZ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a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fyzické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osoby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pokud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vykonávají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zákonem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nebo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na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základ</a:t>
            </a:r>
            <a:r>
              <a:rPr lang="en-US" b="0" i="0" u="none" strike="noStrike" baseline="0" dirty="0" err="1">
                <a:latin typeface="TimesNewRomanPSMT"/>
              </a:rPr>
              <a:t>ě</a:t>
            </a:r>
            <a:r>
              <a:rPr lang="en-US" b="0" i="0" u="none" strike="noStrike" baseline="0" dirty="0">
                <a:latin typeface="TimesNewRomanPSMT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zákona</a:t>
            </a:r>
            <a:r>
              <a:rPr lang="cs-CZ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sv</a:t>
            </a:r>
            <a:r>
              <a:rPr lang="en-US" b="0" i="0" u="none" strike="noStrike" baseline="0" dirty="0" err="1">
                <a:latin typeface="TimesNewRomanPSMT"/>
              </a:rPr>
              <a:t>ěř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enou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p</a:t>
            </a:r>
            <a:r>
              <a:rPr lang="en-US" b="0" i="0" u="none" strike="noStrike" baseline="0" dirty="0" err="1">
                <a:latin typeface="TimesNewRomanPSMT"/>
              </a:rPr>
              <a:t>ů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sobnost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v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oblasti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ve</a:t>
            </a:r>
            <a:r>
              <a:rPr lang="en-US" b="0" i="0" u="none" strike="noStrike" baseline="0" dirty="0" err="1">
                <a:latin typeface="TimesNewRomanPSMT"/>
              </a:rPr>
              <a:t>ř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ejné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správy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(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a</a:t>
            </a:r>
            <a:r>
              <a:rPr lang="en-US" b="0" i="0" u="none" strike="noStrike" baseline="0" dirty="0" err="1">
                <a:latin typeface="TimesNewRomanPSMT"/>
              </a:rPr>
              <a:t>ť</a:t>
            </a:r>
            <a:r>
              <a:rPr lang="en-US" b="0" i="0" u="none" strike="noStrike" baseline="0" dirty="0">
                <a:latin typeface="TimesNewRomanPSMT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už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jde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o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státní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správu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,</a:t>
            </a:r>
            <a:r>
              <a:rPr lang="cs-CZ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nebo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samosprávu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),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mohou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za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ú</a:t>
            </a:r>
            <a:r>
              <a:rPr lang="en-US" b="0" i="0" u="none" strike="noStrike" baseline="0" dirty="0" err="1">
                <a:latin typeface="TimesNewRomanPSMT"/>
              </a:rPr>
              <a:t>č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elem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pln</a:t>
            </a:r>
            <a:r>
              <a:rPr lang="en-US" b="0" i="0" u="none" strike="noStrike" baseline="0" dirty="0" err="1">
                <a:latin typeface="TimesNewRomanPSMT"/>
              </a:rPr>
              <a:t>ě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ní</a:t>
            </a:r>
            <a:r>
              <a:rPr lang="cs-CZ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svých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úkol</a:t>
            </a:r>
            <a:r>
              <a:rPr lang="en-US" b="0" i="0" u="none" strike="noStrike" baseline="0" dirty="0" err="1">
                <a:latin typeface="TimesNewRomanPSMT"/>
              </a:rPr>
              <a:t>ů</a:t>
            </a:r>
            <a:r>
              <a:rPr lang="en-US" b="0" i="0" u="none" strike="noStrike" baseline="0" dirty="0">
                <a:latin typeface="TimesNewRomanPSMT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vzájemn</a:t>
            </a:r>
            <a:r>
              <a:rPr lang="en-US" b="0" i="0" u="none" strike="noStrike" baseline="0" dirty="0" err="1">
                <a:latin typeface="TimesNewRomanPSMT"/>
              </a:rPr>
              <a:t>ě</a:t>
            </a:r>
            <a:r>
              <a:rPr lang="en-US" b="0" i="0" u="none" strike="noStrike" baseline="0" dirty="0">
                <a:latin typeface="TimesNewRomanPSMT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uzavírat</a:t>
            </a:r>
            <a:endParaRPr lang="cs-CZ" b="0" i="0" u="none" strike="noStrike" baseline="0" dirty="0">
              <a:latin typeface="Times New Roman" panose="02020603050405020304" pitchFamily="18" charset="0"/>
            </a:endParaRPr>
          </a:p>
          <a:p>
            <a:pPr algn="just"/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jen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v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p</a:t>
            </a:r>
            <a:r>
              <a:rPr lang="en-US" b="0" i="0" u="none" strike="noStrike" baseline="0" dirty="0" err="1">
                <a:latin typeface="TimesNewRomanPSMT"/>
              </a:rPr>
              <a:t>ř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ípadech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,</a:t>
            </a:r>
            <a:r>
              <a:rPr lang="cs-CZ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kdy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k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tomu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zákon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poskytuje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zmocn</a:t>
            </a:r>
            <a:r>
              <a:rPr lang="en-US" b="0" i="0" u="none" strike="noStrike" baseline="0" dirty="0" err="1">
                <a:latin typeface="TimesNewRomanPSMT"/>
              </a:rPr>
              <a:t>ě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ní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(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by</a:t>
            </a:r>
            <a:r>
              <a:rPr lang="en-US" b="0" i="0" u="none" strike="noStrike" baseline="0" dirty="0" err="1">
                <a:latin typeface="TimesNewRomanPSMT"/>
              </a:rPr>
              <a:t>ť</a:t>
            </a:r>
            <a:r>
              <a:rPr lang="en-US" b="0" i="0" u="none" strike="noStrike" baseline="0" dirty="0">
                <a:latin typeface="TimesNewRomanPSMT"/>
              </a:rPr>
              <a:t> 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bez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nutnosti</a:t>
            </a:r>
            <a:r>
              <a:rPr lang="cs-CZ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výslovného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ozna</a:t>
            </a:r>
            <a:r>
              <a:rPr lang="en-US" b="0" i="0" u="none" strike="noStrike" baseline="0" dirty="0" err="1">
                <a:latin typeface="TimesNewRomanPSMT"/>
              </a:rPr>
              <a:t>č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ení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takového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úkonu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jako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ve</a:t>
            </a:r>
            <a:r>
              <a:rPr lang="en-US" b="0" i="0" u="none" strike="noStrike" baseline="0" dirty="0" err="1">
                <a:latin typeface="TimesNewRomanPSMT"/>
              </a:rPr>
              <a:t>ř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ejnoprávní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Times New Roman" panose="02020603050405020304" pitchFamily="18" charset="0"/>
              </a:rPr>
              <a:t>smlouvy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)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</a:rPr>
              <a:t>je-li předmětem výkon státní správy, lze uzavřít jen se souhlasem nadřízeného správního orgánu, který posuzuje soulad s právními předpisy a s veřejným zájmem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</a:rPr>
              <a:t> Příkladem veřejnoprávních smluv k výkonu státní správy jsou smlouvy o transferu přenesené působnosti podle § 63 či 66a zákona o obcích (v praxi často agenda vyřizování přestupků), </a:t>
            </a:r>
          </a:p>
          <a:p>
            <a:pPr algn="l"/>
            <a:endParaRPr lang="cs-CZ" sz="1800" dirty="0">
              <a:latin typeface="Times New Roman" panose="02020603050405020304" pitchFamily="18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95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AB7438-8218-4E35-89EC-593342E859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4499E2-19F2-44C3-AD00-50B880452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55150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Veřejnoprávní smlouvy subordinační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83B3750-7D93-4F3E-9714-8777BA7F3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937399"/>
            <a:ext cx="10753200" cy="4995049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3600" dirty="0">
                <a:latin typeface="Times New Roman" panose="02020603050405020304" pitchFamily="18" charset="0"/>
              </a:rPr>
              <a:t>jde</a:t>
            </a:r>
            <a:r>
              <a:rPr lang="en-US" sz="3600" b="0" i="0" u="none" strike="noStrike" baseline="0" dirty="0">
                <a:latin typeface="Times New Roman" panose="02020603050405020304" pitchFamily="18" charset="0"/>
              </a:rPr>
              <a:t> o 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p</a:t>
            </a:r>
            <a:r>
              <a:rPr lang="en-US" sz="3600" b="0" i="0" u="none" strike="noStrike" baseline="0" dirty="0" err="1">
                <a:latin typeface="TimesNewRomanPSMT"/>
              </a:rPr>
              <a:t>ř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ípady</a:t>
            </a:r>
            <a:r>
              <a:rPr lang="en-US" sz="36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kdy</a:t>
            </a:r>
            <a:r>
              <a:rPr lang="en-US" sz="3600" b="0" i="0" u="none" strike="noStrike" baseline="0" dirty="0">
                <a:latin typeface="Times New Roman" panose="02020603050405020304" pitchFamily="18" charset="0"/>
              </a:rPr>
              <a:t> by 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jinak</a:t>
            </a:r>
            <a:r>
              <a:rPr lang="en-US" sz="3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probíhalo</a:t>
            </a:r>
            <a:r>
              <a:rPr lang="en-US" sz="3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správní</a:t>
            </a:r>
            <a:r>
              <a:rPr lang="en-US" sz="3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latin typeface="TimesNewRomanPSMT"/>
              </a:rPr>
              <a:t>ř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ízení</a:t>
            </a:r>
            <a:r>
              <a:rPr lang="en-US" sz="36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p</a:t>
            </a:r>
            <a:r>
              <a:rPr lang="en-US" sz="3600" b="0" i="0" u="none" strike="noStrike" baseline="0" dirty="0" err="1">
                <a:latin typeface="TimesNewRomanPSMT"/>
              </a:rPr>
              <a:t>ř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i</a:t>
            </a:r>
            <a:r>
              <a:rPr lang="en-US" sz="3600" b="0" i="0" u="none" strike="noStrike" baseline="0" dirty="0" err="1">
                <a:latin typeface="TimesNewRomanPSMT"/>
              </a:rPr>
              <a:t>č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emž</a:t>
            </a:r>
            <a:r>
              <a:rPr lang="en-US" sz="3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osoba</a:t>
            </a:r>
            <a:r>
              <a:rPr lang="en-US" sz="3600" b="0" i="0" u="none" strike="noStrike" baseline="0" dirty="0">
                <a:latin typeface="Times New Roman" panose="02020603050405020304" pitchFamily="18" charset="0"/>
              </a:rPr>
              <a:t>, se</a:t>
            </a:r>
            <a:r>
              <a:rPr lang="cs-CZ" sz="3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kterou</a:t>
            </a:r>
            <a:r>
              <a:rPr lang="en-US" sz="3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m</a:t>
            </a:r>
            <a:r>
              <a:rPr lang="en-US" sz="3600" b="0" i="0" u="none" strike="noStrike" baseline="0" dirty="0" err="1">
                <a:latin typeface="TimesNewRomanPSMT"/>
              </a:rPr>
              <a:t>ů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že</a:t>
            </a:r>
            <a:r>
              <a:rPr lang="en-US" sz="3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správní</a:t>
            </a:r>
            <a:r>
              <a:rPr lang="en-US" sz="3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orgán</a:t>
            </a:r>
            <a:r>
              <a:rPr lang="en-US" sz="3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ve</a:t>
            </a:r>
            <a:r>
              <a:rPr lang="en-US" sz="3600" b="0" i="0" u="none" strike="noStrike" baseline="0" dirty="0" err="1">
                <a:latin typeface="TimesNewRomanPSMT"/>
              </a:rPr>
              <a:t>ř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ejnoprávní</a:t>
            </a:r>
            <a:r>
              <a:rPr lang="en-US" sz="3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smlouvu</a:t>
            </a:r>
            <a:r>
              <a:rPr lang="en-US" sz="3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uzav</a:t>
            </a:r>
            <a:r>
              <a:rPr lang="en-US" sz="3600" b="0" i="0" u="none" strike="noStrike" baseline="0" dirty="0" err="1">
                <a:latin typeface="TimesNewRomanPSMT"/>
              </a:rPr>
              <a:t>ř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ít</a:t>
            </a:r>
            <a:r>
              <a:rPr lang="en-US" sz="3600" b="0" i="0" u="none" strike="noStrike" baseline="0" dirty="0">
                <a:latin typeface="Times New Roman" panose="02020603050405020304" pitchFamily="18" charset="0"/>
              </a:rPr>
              <a:t>, by 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byla</a:t>
            </a:r>
            <a:r>
              <a:rPr lang="cs-CZ" sz="3600" dirty="0">
                <a:latin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tzv</a:t>
            </a:r>
            <a:r>
              <a:rPr lang="en-US" sz="36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hlavním</a:t>
            </a:r>
            <a:r>
              <a:rPr lang="en-US" sz="36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silným</a:t>
            </a:r>
            <a:r>
              <a:rPr lang="en-US" sz="3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latin typeface="TimesNewRomanPSMT"/>
              </a:rPr>
              <a:t>č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i</a:t>
            </a:r>
            <a:r>
              <a:rPr lang="en-US" sz="3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neopominutelným</a:t>
            </a:r>
            <a:r>
              <a:rPr lang="en-US" sz="3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ú</a:t>
            </a:r>
            <a:r>
              <a:rPr lang="en-US" sz="3600" b="0" i="0" u="none" strike="noStrike" baseline="0" dirty="0" err="1">
                <a:latin typeface="TimesNewRomanPSMT"/>
              </a:rPr>
              <a:t>č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astníkem</a:t>
            </a:r>
            <a:r>
              <a:rPr lang="en-US" sz="3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latin typeface="TimesNewRomanPSMT"/>
              </a:rPr>
              <a:t>ř</a:t>
            </a:r>
            <a:r>
              <a:rPr lang="en-US" sz="3600" b="0" i="0" u="none" strike="noStrike" baseline="0" dirty="0" err="1">
                <a:latin typeface="Times New Roman" panose="02020603050405020304" pitchFamily="18" charset="0"/>
              </a:rPr>
              <a:t>ízení</a:t>
            </a:r>
            <a:r>
              <a:rPr lang="en-US" sz="3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36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en-US" sz="3600" b="0" i="0" u="none" strike="noStrike" baseline="0" dirty="0">
                <a:latin typeface="Times New Roman" panose="02020603050405020304" pitchFamily="18" charset="0"/>
              </a:rPr>
              <a:t>§ 27</a:t>
            </a:r>
            <a:r>
              <a:rPr lang="cs-CZ" sz="36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3600" b="0" i="0" u="none" strike="noStrike" baseline="0" dirty="0" err="1">
                <a:latin typeface="Times New Roman" panose="02020603050405020304" pitchFamily="18" charset="0"/>
              </a:rPr>
              <a:t>SpŘ</a:t>
            </a:r>
            <a:r>
              <a:rPr lang="en-US" sz="36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cs-CZ" sz="36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cs-CZ" sz="3600" dirty="0">
                <a:latin typeface="Times New Roman" panose="02020603050405020304" pitchFamily="18" charset="0"/>
              </a:rPr>
              <a:t>opět jen pokud s touto alternativou výslovně počítá zvláštní právní předpis</a:t>
            </a:r>
          </a:p>
          <a:p>
            <a:pPr algn="l"/>
            <a:r>
              <a:rPr lang="cs-CZ" sz="3600" dirty="0">
                <a:latin typeface="Times New Roman" panose="02020603050405020304" pitchFamily="18" charset="0"/>
              </a:rPr>
              <a:t>podmínkou účinnosti je souhlas ostatních osob, které by byly účastníky podle § 27 odst. 2 nebo 3 správního řádu.</a:t>
            </a:r>
          </a:p>
          <a:p>
            <a:pPr marL="0" indent="0" algn="l">
              <a:buNone/>
            </a:pPr>
            <a:endParaRPr lang="cs-CZ" sz="2000" dirty="0">
              <a:latin typeface="Times New Roman" panose="02020603050405020304" pitchFamily="18" charset="0"/>
            </a:endParaRPr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503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E52582-AE1E-4CA8-8587-A3607FF0E0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EFAA54-DF71-43CB-94D9-A736A83C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00" y="571947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Veřejnoprávní smlouvy mezi subjekty soukromého práva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1F4433-0CCC-490D-BC2C-F513CF217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705861"/>
            <a:ext cx="10753200" cy="475262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4600" dirty="0">
                <a:latin typeface="+mj-lt"/>
              </a:rPr>
              <a:t>ty </a:t>
            </a:r>
            <a:r>
              <a:rPr lang="en-US" sz="4600" dirty="0" err="1">
                <a:latin typeface="+mj-lt"/>
              </a:rPr>
              <a:t>veřejnoprávní</a:t>
            </a:r>
            <a:r>
              <a:rPr lang="cs-CZ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smlouvy</a:t>
            </a:r>
            <a:r>
              <a:rPr lang="en-US" sz="4600" dirty="0">
                <a:latin typeface="+mj-lt"/>
              </a:rPr>
              <a:t>, </a:t>
            </a:r>
            <a:r>
              <a:rPr lang="en-US" sz="4600" dirty="0" err="1">
                <a:latin typeface="+mj-lt"/>
              </a:rPr>
              <a:t>které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mohou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mezi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sebou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uzavřít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tzv</a:t>
            </a:r>
            <a:r>
              <a:rPr lang="en-US" sz="4600" dirty="0">
                <a:latin typeface="+mj-lt"/>
              </a:rPr>
              <a:t>. </a:t>
            </a:r>
            <a:r>
              <a:rPr lang="en-US" sz="4600" dirty="0" err="1">
                <a:latin typeface="+mj-lt"/>
              </a:rPr>
              <a:t>hlavní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účastníci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správního</a:t>
            </a:r>
            <a:r>
              <a:rPr lang="cs-CZ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řízení</a:t>
            </a:r>
            <a:r>
              <a:rPr lang="en-US" sz="4600" dirty="0">
                <a:latin typeface="+mj-lt"/>
              </a:rPr>
              <a:t> (§ 27), </a:t>
            </a:r>
            <a:r>
              <a:rPr lang="en-US" sz="4600" dirty="0" err="1">
                <a:latin typeface="+mj-lt"/>
              </a:rPr>
              <a:t>pokud</a:t>
            </a:r>
            <a:r>
              <a:rPr lang="en-US" sz="4600" dirty="0">
                <a:latin typeface="+mj-lt"/>
              </a:rPr>
              <a:t> by </a:t>
            </a:r>
            <a:r>
              <a:rPr lang="en-US" sz="4600" dirty="0" err="1">
                <a:latin typeface="+mj-lt"/>
              </a:rPr>
              <a:t>správní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řízení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podle</a:t>
            </a:r>
            <a:r>
              <a:rPr lang="cs-CZ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části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druhé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probíhalo</a:t>
            </a:r>
            <a:r>
              <a:rPr lang="en-US" sz="4600" dirty="0">
                <a:latin typeface="+mj-lt"/>
              </a:rPr>
              <a:t>, </a:t>
            </a:r>
            <a:r>
              <a:rPr lang="en-US" sz="4600" dirty="0" err="1">
                <a:latin typeface="+mj-lt"/>
              </a:rPr>
              <a:t>popřípadě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ti</a:t>
            </a:r>
            <a:r>
              <a:rPr lang="en-US" sz="4600" dirty="0">
                <a:latin typeface="+mj-lt"/>
              </a:rPr>
              <a:t>, </a:t>
            </a:r>
            <a:r>
              <a:rPr lang="en-US" sz="4600" dirty="0" err="1">
                <a:latin typeface="+mj-lt"/>
              </a:rPr>
              <a:t>kdož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účastníky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takového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správního</a:t>
            </a:r>
            <a:r>
              <a:rPr lang="cs-CZ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řízení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jsou</a:t>
            </a:r>
            <a:r>
              <a:rPr lang="en-US" sz="4600" dirty="0">
                <a:latin typeface="+mj-lt"/>
              </a:rPr>
              <a:t> (</a:t>
            </a:r>
            <a:r>
              <a:rPr lang="en-US" sz="4600" dirty="0" err="1">
                <a:latin typeface="+mj-lt"/>
              </a:rPr>
              <a:t>správní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řízení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již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probíhá</a:t>
            </a:r>
            <a:r>
              <a:rPr lang="en-US" sz="4600" dirty="0">
                <a:latin typeface="+mj-lt"/>
              </a:rPr>
              <a:t>), </a:t>
            </a:r>
            <a:r>
              <a:rPr lang="en-US" sz="4600" dirty="0" err="1">
                <a:latin typeface="+mj-lt"/>
              </a:rPr>
              <a:t>přičemž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tato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veřejnoprávní</a:t>
            </a:r>
            <a:r>
              <a:rPr lang="cs-CZ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smlouva</a:t>
            </a:r>
            <a:r>
              <a:rPr lang="en-US" sz="4600" dirty="0">
                <a:latin typeface="+mj-lt"/>
              </a:rPr>
              <a:t> se </a:t>
            </a:r>
            <a:r>
              <a:rPr lang="en-US" sz="4600" dirty="0" err="1">
                <a:latin typeface="+mj-lt"/>
              </a:rPr>
              <a:t>týká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převodu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nebo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způsobu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výkonu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práv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nebo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povinností</a:t>
            </a:r>
            <a:r>
              <a:rPr lang="cs-CZ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těchto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osob</a:t>
            </a:r>
            <a:r>
              <a:rPr lang="cs-CZ" sz="4600" dirty="0">
                <a:latin typeface="+mj-lt"/>
              </a:rPr>
              <a:t> - </a:t>
            </a:r>
            <a:r>
              <a:rPr lang="en-US" sz="4600" dirty="0" err="1">
                <a:latin typeface="+mj-lt"/>
              </a:rPr>
              <a:t>předmětem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musejí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být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jen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práva</a:t>
            </a:r>
            <a:r>
              <a:rPr lang="en-US" sz="4600" dirty="0">
                <a:latin typeface="+mj-lt"/>
              </a:rPr>
              <a:t> a </a:t>
            </a:r>
            <a:r>
              <a:rPr lang="en-US" sz="4600" dirty="0" err="1">
                <a:latin typeface="+mj-lt"/>
              </a:rPr>
              <a:t>povinnosti</a:t>
            </a:r>
            <a:r>
              <a:rPr lang="en-US" sz="4600" dirty="0">
                <a:latin typeface="+mj-lt"/>
              </a:rPr>
              <a:t> z </a:t>
            </a:r>
            <a:r>
              <a:rPr lang="en-US" sz="4600" dirty="0" err="1">
                <a:latin typeface="+mj-lt"/>
              </a:rPr>
              <a:t>oblasti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veřejného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práva</a:t>
            </a:r>
            <a:r>
              <a:rPr lang="en-US" sz="4600" dirty="0">
                <a:latin typeface="+mj-lt"/>
              </a:rPr>
              <a:t>,</a:t>
            </a:r>
            <a:r>
              <a:rPr lang="cs-CZ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tedy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veřejná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subjektivní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práva</a:t>
            </a:r>
            <a:r>
              <a:rPr lang="en-US" sz="4600" dirty="0">
                <a:latin typeface="+mj-lt"/>
              </a:rPr>
              <a:t> a </a:t>
            </a:r>
            <a:r>
              <a:rPr lang="en-US" sz="4600" dirty="0" err="1">
                <a:latin typeface="+mj-lt"/>
              </a:rPr>
              <a:t>povinnosti</a:t>
            </a:r>
            <a:endParaRPr lang="cs-CZ" sz="4600" dirty="0">
              <a:latin typeface="+mj-lt"/>
            </a:endParaRPr>
          </a:p>
          <a:p>
            <a:pPr algn="just"/>
            <a:r>
              <a:rPr lang="en-US" sz="4600" dirty="0" err="1">
                <a:latin typeface="+mj-lt"/>
              </a:rPr>
              <a:t>lze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uzavřít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i</a:t>
            </a:r>
            <a:r>
              <a:rPr lang="en-US" sz="4600" dirty="0">
                <a:latin typeface="+mj-lt"/>
              </a:rPr>
              <a:t> bez </a:t>
            </a:r>
            <a:r>
              <a:rPr lang="en-US" sz="4600" dirty="0" err="1">
                <a:latin typeface="+mj-lt"/>
              </a:rPr>
              <a:t>zvláštního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zákonného</a:t>
            </a:r>
            <a:r>
              <a:rPr lang="en-US" sz="4600" dirty="0">
                <a:latin typeface="+mj-lt"/>
              </a:rPr>
              <a:t> </a:t>
            </a:r>
            <a:r>
              <a:rPr lang="en-US" sz="4600" dirty="0" err="1">
                <a:latin typeface="+mj-lt"/>
              </a:rPr>
              <a:t>zmocnění</a:t>
            </a:r>
            <a:endParaRPr lang="cs-CZ" sz="4600" dirty="0">
              <a:latin typeface="+mj-lt"/>
            </a:endParaRPr>
          </a:p>
          <a:p>
            <a:pPr algn="just"/>
            <a:r>
              <a:rPr lang="cs-CZ" sz="4600" dirty="0">
                <a:effectLst/>
                <a:latin typeface="+mj-lt"/>
                <a:ea typeface="Times New Roman" panose="02020603050405020304" pitchFamily="18" charset="0"/>
                <a:cs typeface="Minion Pro SmBd"/>
              </a:rPr>
              <a:t>je třeba souhlasu správního orgánu; ten posuzuje veřejnoprávní smlouvu a její obsah z hlediska souladu s právními předpisy a veřejným zájmem.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65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E52582-AE1E-4CA8-8587-A3607FF0E0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EFAA54-DF71-43CB-94D9-A736A83C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517" y="341286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Veřejnoprávní smlouvy mezi subjekty soukromého práva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1F4433-0CCC-490D-BC2C-F513CF217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49268"/>
            <a:ext cx="10753200" cy="4139998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Příklady:</a:t>
            </a:r>
          </a:p>
          <a:p>
            <a:pPr marL="72000" indent="0" algn="just">
              <a:buNone/>
            </a:pPr>
            <a:r>
              <a:rPr lang="en-US" dirty="0"/>
              <a:t>§ 69 </a:t>
            </a:r>
            <a:r>
              <a:rPr lang="en-US" dirty="0" err="1"/>
              <a:t>stavebního</a:t>
            </a:r>
            <a:r>
              <a:rPr lang="en-US" dirty="0"/>
              <a:t> </a:t>
            </a:r>
            <a:r>
              <a:rPr lang="en-US" dirty="0" err="1"/>
              <a:t>zákona</a:t>
            </a:r>
            <a:r>
              <a:rPr lang="cs-CZ" dirty="0"/>
              <a:t> </a:t>
            </a:r>
            <a:r>
              <a:rPr lang="en-US" dirty="0" err="1"/>
              <a:t>výslovně</a:t>
            </a:r>
            <a:r>
              <a:rPr lang="en-US" dirty="0"/>
              <a:t> </a:t>
            </a:r>
            <a:r>
              <a:rPr lang="en-US" dirty="0" err="1"/>
              <a:t>počítá</a:t>
            </a:r>
            <a:r>
              <a:rPr lang="en-US" dirty="0"/>
              <a:t> s </a:t>
            </a:r>
            <a:r>
              <a:rPr lang="en-US" dirty="0" err="1"/>
              <a:t>tím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práva</a:t>
            </a:r>
            <a:r>
              <a:rPr lang="en-US" dirty="0"/>
              <a:t> a </a:t>
            </a:r>
            <a:r>
              <a:rPr lang="en-US" dirty="0" err="1"/>
              <a:t>povinnosti</a:t>
            </a:r>
            <a:r>
              <a:rPr lang="en-US" dirty="0"/>
              <a:t> z </a:t>
            </a:r>
            <a:r>
              <a:rPr lang="en-US" dirty="0" err="1"/>
              <a:t>regulačního</a:t>
            </a:r>
            <a:r>
              <a:rPr lang="en-US" dirty="0"/>
              <a:t> </a:t>
            </a:r>
            <a:r>
              <a:rPr lang="en-US" dirty="0" err="1"/>
              <a:t>plánu</a:t>
            </a:r>
            <a:r>
              <a:rPr lang="en-US" dirty="0"/>
              <a:t> </a:t>
            </a:r>
            <a:r>
              <a:rPr lang="en-US" dirty="0" err="1"/>
              <a:t>vydaného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 </a:t>
            </a:r>
            <a:r>
              <a:rPr lang="en-US" dirty="0" err="1"/>
              <a:t>žádost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převést</a:t>
            </a:r>
            <a:r>
              <a:rPr lang="en-US" dirty="0"/>
              <a:t> </a:t>
            </a:r>
            <a:r>
              <a:rPr lang="en-US" dirty="0" err="1"/>
              <a:t>písemnou</a:t>
            </a:r>
            <a:r>
              <a:rPr lang="en-US" dirty="0"/>
              <a:t> </a:t>
            </a:r>
            <a:r>
              <a:rPr lang="en-US" dirty="0" err="1"/>
              <a:t>veřejnoprávní</a:t>
            </a:r>
            <a:r>
              <a:rPr lang="en-US" dirty="0"/>
              <a:t> </a:t>
            </a:r>
            <a:r>
              <a:rPr lang="en-US" dirty="0" err="1"/>
              <a:t>smlouvou</a:t>
            </a:r>
            <a:r>
              <a:rPr lang="en-US" dirty="0"/>
              <a:t>, </a:t>
            </a:r>
            <a:r>
              <a:rPr lang="en-US" dirty="0" err="1"/>
              <a:t>jejíž</a:t>
            </a:r>
            <a:r>
              <a:rPr lang="en-US" dirty="0"/>
              <a:t> </a:t>
            </a:r>
            <a:r>
              <a:rPr lang="en-US" dirty="0" err="1"/>
              <a:t>přílohou</a:t>
            </a:r>
            <a:r>
              <a:rPr lang="en-US" dirty="0"/>
              <a:t> je </a:t>
            </a:r>
            <a:r>
              <a:rPr lang="en-US" dirty="0" err="1"/>
              <a:t>regulační</a:t>
            </a:r>
            <a:r>
              <a:rPr lang="en-US" dirty="0"/>
              <a:t> plan</a:t>
            </a:r>
            <a:endParaRPr lang="cs-CZ" dirty="0"/>
          </a:p>
          <a:p>
            <a:pPr algn="just"/>
            <a:r>
              <a:rPr lang="en-US" dirty="0" err="1"/>
              <a:t>příklady</a:t>
            </a:r>
            <a:r>
              <a:rPr lang="en-US" dirty="0"/>
              <a:t>, </a:t>
            </a:r>
            <a:r>
              <a:rPr lang="en-US" dirty="0" err="1"/>
              <a:t>kdy</a:t>
            </a:r>
            <a:r>
              <a:rPr lang="en-US" dirty="0"/>
              <a:t> je </a:t>
            </a:r>
            <a:r>
              <a:rPr lang="en-US" dirty="0" err="1"/>
              <a:t>naplněna</a:t>
            </a:r>
            <a:r>
              <a:rPr lang="en-US" dirty="0"/>
              <a:t> </a:t>
            </a:r>
            <a:r>
              <a:rPr lang="en-US" dirty="0" err="1"/>
              <a:t>překážka</a:t>
            </a:r>
            <a:r>
              <a:rPr lang="en-US" dirty="0"/>
              <a:t> k </a:t>
            </a:r>
            <a:r>
              <a:rPr lang="en-US" dirty="0" err="1"/>
              <a:t>uzavření</a:t>
            </a:r>
            <a:r>
              <a:rPr lang="en-US" dirty="0"/>
              <a:t> </a:t>
            </a:r>
            <a:r>
              <a:rPr lang="en-US" dirty="0" err="1"/>
              <a:t>veřejnoprávní</a:t>
            </a:r>
            <a:r>
              <a:rPr lang="cs-CZ" dirty="0"/>
              <a:t> </a:t>
            </a:r>
            <a:r>
              <a:rPr lang="en-US" dirty="0" err="1"/>
              <a:t>smlouvy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subjekty</a:t>
            </a:r>
            <a:r>
              <a:rPr lang="en-US" dirty="0"/>
              <a:t> </a:t>
            </a:r>
            <a:r>
              <a:rPr lang="en-US" dirty="0" err="1"/>
              <a:t>soukromého</a:t>
            </a:r>
            <a:r>
              <a:rPr lang="en-US" dirty="0"/>
              <a:t> </a:t>
            </a:r>
            <a:r>
              <a:rPr lang="en-US" dirty="0" err="1"/>
              <a:t>práva</a:t>
            </a:r>
            <a:r>
              <a:rPr lang="en-US" dirty="0"/>
              <a:t>, </a:t>
            </a:r>
            <a:r>
              <a:rPr lang="en-US" dirty="0" err="1"/>
              <a:t>neboť</a:t>
            </a:r>
            <a:r>
              <a:rPr lang="en-US" dirty="0"/>
              <a:t> „</a:t>
            </a:r>
            <a:r>
              <a:rPr lang="en-US" dirty="0" err="1"/>
              <a:t>zákon</a:t>
            </a:r>
            <a:r>
              <a:rPr lang="cs-CZ" dirty="0"/>
              <a:t> </a:t>
            </a:r>
            <a:r>
              <a:rPr lang="en-US" dirty="0" err="1"/>
              <a:t>stanoví</a:t>
            </a:r>
            <a:r>
              <a:rPr lang="en-US" dirty="0"/>
              <a:t> </a:t>
            </a:r>
            <a:r>
              <a:rPr lang="en-US" dirty="0" err="1"/>
              <a:t>jinak</a:t>
            </a:r>
            <a:r>
              <a:rPr lang="en-US" dirty="0"/>
              <a:t>“,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uvést</a:t>
            </a:r>
            <a:r>
              <a:rPr lang="en-US" dirty="0"/>
              <a:t> </a:t>
            </a:r>
            <a:r>
              <a:rPr lang="en-US" dirty="0" err="1"/>
              <a:t>zákonem</a:t>
            </a:r>
            <a:r>
              <a:rPr lang="en-US" dirty="0"/>
              <a:t> </a:t>
            </a:r>
            <a:r>
              <a:rPr lang="en-US" dirty="0" err="1"/>
              <a:t>výslovně</a:t>
            </a:r>
            <a:r>
              <a:rPr lang="en-US" dirty="0"/>
              <a:t> </a:t>
            </a:r>
            <a:r>
              <a:rPr lang="en-US" dirty="0" err="1"/>
              <a:t>stanovený</a:t>
            </a:r>
            <a:r>
              <a:rPr lang="en-US" dirty="0"/>
              <a:t> </a:t>
            </a:r>
            <a:r>
              <a:rPr lang="en-US" dirty="0" err="1"/>
              <a:t>zákaz</a:t>
            </a:r>
            <a:r>
              <a:rPr lang="en-US" dirty="0"/>
              <a:t> </a:t>
            </a:r>
            <a:r>
              <a:rPr lang="en-US" dirty="0" err="1"/>
              <a:t>převodu</a:t>
            </a:r>
            <a:r>
              <a:rPr lang="cs-CZ" dirty="0"/>
              <a:t> </a:t>
            </a:r>
            <a:r>
              <a:rPr lang="en-US" dirty="0" err="1"/>
              <a:t>veřejných</a:t>
            </a:r>
            <a:r>
              <a:rPr lang="en-US" dirty="0"/>
              <a:t> </a:t>
            </a:r>
            <a:r>
              <a:rPr lang="en-US" dirty="0" err="1"/>
              <a:t>subjektivních</a:t>
            </a:r>
            <a:r>
              <a:rPr lang="en-US" dirty="0"/>
              <a:t> </a:t>
            </a:r>
            <a:r>
              <a:rPr lang="en-US" dirty="0" err="1"/>
              <a:t>práv</a:t>
            </a:r>
            <a:r>
              <a:rPr lang="en-US" dirty="0"/>
              <a:t> a </a:t>
            </a:r>
            <a:r>
              <a:rPr lang="en-US" dirty="0" err="1"/>
              <a:t>povinností</a:t>
            </a:r>
            <a:r>
              <a:rPr lang="en-US" dirty="0"/>
              <a:t> </a:t>
            </a:r>
            <a:r>
              <a:rPr lang="en-US" dirty="0" err="1"/>
              <a:t>oprávněné</a:t>
            </a:r>
            <a:r>
              <a:rPr lang="en-US" dirty="0"/>
              <a:t> </a:t>
            </a:r>
            <a:r>
              <a:rPr lang="en-US" dirty="0" err="1"/>
              <a:t>osoby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osobu</a:t>
            </a:r>
            <a:r>
              <a:rPr lang="cs-CZ" dirty="0"/>
              <a:t> </a:t>
            </a:r>
            <a:r>
              <a:rPr lang="en-US" dirty="0" err="1"/>
              <a:t>jinou</a:t>
            </a:r>
            <a:r>
              <a:rPr lang="en-US" dirty="0"/>
              <a:t> v </a:t>
            </a:r>
            <a:r>
              <a:rPr lang="en-US" dirty="0" err="1"/>
              <a:t>případech</a:t>
            </a:r>
            <a:r>
              <a:rPr lang="en-US" dirty="0"/>
              <a:t> </a:t>
            </a:r>
            <a:r>
              <a:rPr lang="en-US" dirty="0" err="1"/>
              <a:t>bankovní</a:t>
            </a:r>
            <a:r>
              <a:rPr lang="en-US" dirty="0"/>
              <a:t> </a:t>
            </a:r>
            <a:r>
              <a:rPr lang="en-US" dirty="0" err="1"/>
              <a:t>licence</a:t>
            </a:r>
            <a:r>
              <a:rPr lang="en-US" dirty="0"/>
              <a:t> (§ 6 </a:t>
            </a:r>
            <a:r>
              <a:rPr lang="en-US" dirty="0" err="1"/>
              <a:t>BankZ</a:t>
            </a:r>
            <a:r>
              <a:rPr lang="en-US" dirty="0"/>
              <a:t>), </a:t>
            </a:r>
            <a:r>
              <a:rPr lang="en-US" dirty="0" err="1"/>
              <a:t>licence</a:t>
            </a:r>
            <a:r>
              <a:rPr lang="en-US" dirty="0"/>
              <a:t> k </a:t>
            </a:r>
            <a:r>
              <a:rPr lang="en-US" dirty="0" err="1"/>
              <a:t>provozování</a:t>
            </a:r>
            <a:r>
              <a:rPr lang="cs-CZ" dirty="0"/>
              <a:t> </a:t>
            </a:r>
            <a:r>
              <a:rPr lang="en-US" dirty="0" err="1"/>
              <a:t>rozhlasového</a:t>
            </a:r>
            <a:r>
              <a:rPr lang="en-US" dirty="0"/>
              <a:t> a </a:t>
            </a:r>
            <a:r>
              <a:rPr lang="en-US" dirty="0" err="1"/>
              <a:t>televizního</a:t>
            </a:r>
            <a:r>
              <a:rPr lang="en-US" dirty="0"/>
              <a:t> </a:t>
            </a:r>
            <a:r>
              <a:rPr lang="en-US" dirty="0" err="1"/>
              <a:t>vysílání</a:t>
            </a:r>
            <a:r>
              <a:rPr lang="en-US" dirty="0"/>
              <a:t> (§ 12 </a:t>
            </a:r>
            <a:r>
              <a:rPr lang="en-US" dirty="0" err="1"/>
              <a:t>odst</a:t>
            </a:r>
            <a:r>
              <a:rPr lang="en-US" dirty="0"/>
              <a:t>. 7 </a:t>
            </a:r>
            <a:r>
              <a:rPr lang="en-US" dirty="0" err="1"/>
              <a:t>RekReg</a:t>
            </a:r>
            <a:r>
              <a:rPr lang="en-US" dirty="0"/>
              <a:t>)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oprávnění</a:t>
            </a:r>
            <a:r>
              <a:rPr lang="cs-CZ" dirty="0"/>
              <a:t> </a:t>
            </a:r>
            <a:r>
              <a:rPr lang="en-US" dirty="0"/>
              <a:t>k </a:t>
            </a:r>
            <a:r>
              <a:rPr lang="en-US" dirty="0" err="1"/>
              <a:t>provádění</a:t>
            </a:r>
            <a:r>
              <a:rPr lang="en-US" dirty="0"/>
              <a:t> </a:t>
            </a:r>
            <a:r>
              <a:rPr lang="en-US" dirty="0" err="1"/>
              <a:t>veřejného</a:t>
            </a:r>
            <a:r>
              <a:rPr lang="en-US" dirty="0"/>
              <a:t> </a:t>
            </a:r>
            <a:r>
              <a:rPr lang="en-US" dirty="0" err="1"/>
              <a:t>zdravotního</a:t>
            </a:r>
            <a:r>
              <a:rPr lang="en-US" dirty="0"/>
              <a:t> </a:t>
            </a:r>
            <a:r>
              <a:rPr lang="en-US" dirty="0" err="1"/>
              <a:t>pojištění</a:t>
            </a:r>
            <a:r>
              <a:rPr lang="en-US" dirty="0"/>
              <a:t> (§ 4 </a:t>
            </a:r>
            <a:r>
              <a:rPr lang="en-US" dirty="0" err="1"/>
              <a:t>odst</a:t>
            </a:r>
            <a:r>
              <a:rPr lang="en-US" dirty="0"/>
              <a:t>. 5 </a:t>
            </a:r>
            <a:r>
              <a:rPr lang="en-US" dirty="0" err="1"/>
              <a:t>ZdrPoj</a:t>
            </a:r>
            <a:r>
              <a:rPr lang="en-US" dirty="0"/>
              <a:t>).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603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1473</Words>
  <Application>Microsoft Office PowerPoint</Application>
  <PresentationFormat>Širokoúhlá obrazovka</PresentationFormat>
  <Paragraphs>144</Paragraphs>
  <Slides>21</Slides>
  <Notes>12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TimesNewRomanPSMT</vt:lpstr>
      <vt:lpstr>Wingdings</vt:lpstr>
      <vt:lpstr>Motiv Office</vt:lpstr>
      <vt:lpstr>Právní formy činnosti</vt:lpstr>
      <vt:lpstr> </vt:lpstr>
      <vt:lpstr>Veřejnoprávní vs soukromoprávní smlouvy</vt:lpstr>
      <vt:lpstr> </vt:lpstr>
      <vt:lpstr> </vt:lpstr>
      <vt:lpstr>Veřejnoprávní smlouvy koordinační</vt:lpstr>
      <vt:lpstr>Veřejnoprávní smlouvy subordinační</vt:lpstr>
      <vt:lpstr>Veřejnoprávní smlouvy mezi subjekty soukromého práva</vt:lpstr>
      <vt:lpstr>Veřejnoprávní smlouvy mezi subjekty soukromého práva</vt:lpstr>
      <vt:lpstr>Urči veřejnoprávní smlouvu a její druh</vt:lpstr>
      <vt:lpstr>Urči veřejnoprávní smlouvu a její druh</vt:lpstr>
      <vt:lpstr>Urči veřejnoprávní smlouvu a její druh</vt:lpstr>
      <vt:lpstr>Urči veřejnoprávní smlouvu a její druh</vt:lpstr>
      <vt:lpstr>Urči veřejnoprávní smlouvu a její druh</vt:lpstr>
      <vt:lpstr>Veřejnoprávní smlouva – okamžik uzavření ?</vt:lpstr>
      <vt:lpstr>Přezkum zákonnosti a řešení sporů</vt:lpstr>
      <vt:lpstr>Faktické úkony</vt:lpstr>
      <vt:lpstr>Prezentace aplikace PowerPoint</vt:lpstr>
      <vt:lpstr>Prezentace aplikace PowerPoint</vt:lpstr>
      <vt:lpstr>Otázky</vt:lpstr>
      <vt:lpstr>Shrnující příklad na právní formy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Hejč</dc:creator>
  <cp:lastModifiedBy>David Hejč</cp:lastModifiedBy>
  <cp:revision>135</cp:revision>
  <dcterms:created xsi:type="dcterms:W3CDTF">2018-10-13T16:15:55Z</dcterms:created>
  <dcterms:modified xsi:type="dcterms:W3CDTF">2023-11-19T16:31:23Z</dcterms:modified>
</cp:coreProperties>
</file>