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21"/>
  </p:notesMasterIdLst>
  <p:handoutMasterIdLst>
    <p:handoutMasterId r:id="rId22"/>
  </p:handoutMasterIdLst>
  <p:sldIdLst>
    <p:sldId id="256" r:id="rId2"/>
    <p:sldId id="313" r:id="rId3"/>
    <p:sldId id="297" r:id="rId4"/>
    <p:sldId id="314" r:id="rId5"/>
    <p:sldId id="315" r:id="rId6"/>
    <p:sldId id="327" r:id="rId7"/>
    <p:sldId id="316" r:id="rId8"/>
    <p:sldId id="318" r:id="rId9"/>
    <p:sldId id="319" r:id="rId10"/>
    <p:sldId id="320" r:id="rId11"/>
    <p:sldId id="298" r:id="rId12"/>
    <p:sldId id="299" r:id="rId13"/>
    <p:sldId id="312" r:id="rId14"/>
    <p:sldId id="324" r:id="rId15"/>
    <p:sldId id="328" r:id="rId16"/>
    <p:sldId id="325" r:id="rId17"/>
    <p:sldId id="321" r:id="rId18"/>
    <p:sldId id="323" r:id="rId19"/>
    <p:sldId id="329" r:id="rId20"/>
  </p:sldIdLst>
  <p:sldSz cx="9145588" cy="6858000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  <p15:guide id="11" pos="321">
          <p15:clr>
            <a:srgbClr val="A4A3A4"/>
          </p15:clr>
        </p15:guide>
        <p15:guide id="12" pos="5419">
          <p15:clr>
            <a:srgbClr val="A4A3A4"/>
          </p15:clr>
        </p15:guide>
        <p15:guide id="13" pos="682">
          <p15:clr>
            <a:srgbClr val="A4A3A4"/>
          </p15:clr>
        </p15:guide>
        <p15:guide id="14" pos="2766">
          <p15:clr>
            <a:srgbClr val="A4A3A4"/>
          </p15:clr>
        </p15:guide>
        <p15:guide id="15" pos="2977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91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092" autoAdjust="0"/>
    <p:restoredTop sz="81325" autoAdjust="0"/>
  </p:normalViewPr>
  <p:slideViewPr>
    <p:cSldViewPr snapToGrid="0">
      <p:cViewPr>
        <p:scale>
          <a:sx n="125" d="100"/>
          <a:sy n="125" d="100"/>
        </p:scale>
        <p:origin x="-1740" y="228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  <p:guide pos="321"/>
        <p:guide pos="5419"/>
        <p:guide pos="682"/>
        <p:guide pos="2766"/>
        <p:guide pos="2977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016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0306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016" y="9430306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153"/>
            <a:ext cx="5438140" cy="4466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5088698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33796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39310" indent="-2843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37399" indent="-22748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592359" indent="-22748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47319" indent="-22748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02278" indent="-22748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57238" indent="-22748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12198" indent="-22748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67158" indent="-22748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35B651A8-6691-4151-BFE4-CFC94C14E6F6}" type="slidenum">
              <a:rPr lang="cs-CZ" altLang="cs-CZ" sz="1300"/>
              <a:pPr/>
              <a:t>14</a:t>
            </a:fld>
            <a:endParaRPr lang="cs-CZ" altLang="cs-CZ" sz="1300"/>
          </a:p>
        </p:txBody>
      </p:sp>
    </p:spTree>
    <p:extLst>
      <p:ext uri="{BB962C8B-B14F-4D97-AF65-F5344CB8AC3E}">
        <p14:creationId xmlns:p14="http://schemas.microsoft.com/office/powerpoint/2010/main" val="27597538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33796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39310" indent="-2843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37399" indent="-22748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592359" indent="-22748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47319" indent="-22748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02278" indent="-22748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57238" indent="-22748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12198" indent="-22748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67158" indent="-22748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35B651A8-6691-4151-BFE4-CFC94C14E6F6}" type="slidenum">
              <a:rPr lang="cs-CZ" altLang="cs-CZ" sz="1300"/>
              <a:pPr/>
              <a:t>15</a:t>
            </a:fld>
            <a:endParaRPr lang="cs-CZ" altLang="cs-CZ" sz="1300"/>
          </a:p>
        </p:txBody>
      </p:sp>
    </p:spTree>
    <p:extLst>
      <p:ext uri="{BB962C8B-B14F-4D97-AF65-F5344CB8AC3E}">
        <p14:creationId xmlns:p14="http://schemas.microsoft.com/office/powerpoint/2010/main" val="27597538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33796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39310" indent="-2843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37399" indent="-22748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592359" indent="-22748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47319" indent="-22748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02278" indent="-22748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57238" indent="-22748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12198" indent="-22748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67158" indent="-22748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35B651A8-6691-4151-BFE4-CFC94C14E6F6}" type="slidenum">
              <a:rPr lang="cs-CZ" altLang="cs-CZ" sz="1300"/>
              <a:pPr/>
              <a:t>16</a:t>
            </a:fld>
            <a:endParaRPr lang="cs-CZ" altLang="cs-CZ" sz="1300"/>
          </a:p>
        </p:txBody>
      </p:sp>
    </p:spTree>
    <p:extLst>
      <p:ext uri="{BB962C8B-B14F-4D97-AF65-F5344CB8AC3E}">
        <p14:creationId xmlns:p14="http://schemas.microsoft.com/office/powerpoint/2010/main" val="41671689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=""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=""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=""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928" y="2900365"/>
            <a:ext cx="852268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298928" y="4116403"/>
            <a:ext cx="852268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="" xmlns:a16="http://schemas.microsoft.com/office/drawing/2014/main" id="{B229B6B9-1460-4014-8B8A-5645913D2CD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754" y="414000"/>
            <a:ext cx="1546943" cy="1067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hf hdr="0" dt="0"/>
  <p:extLst>
    <p:ext uri="{DCECCB84-F9BA-43D5-87BE-67443E8EF086}">
      <p15:sldGuideLst xmlns=""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=""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40092" y="718713"/>
            <a:ext cx="391568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=""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0093" y="4500000"/>
            <a:ext cx="391568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=""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7" y="4068000"/>
            <a:ext cx="391568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=""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689273" y="4500000"/>
            <a:ext cx="391568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=""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4689817" y="4068000"/>
            <a:ext cx="391568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=""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4689273" y="718713"/>
            <a:ext cx="391568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16" name="Obrázek 15">
            <a:extLst>
              <a:ext uri="{FF2B5EF4-FFF2-40B4-BE49-F238E27FC236}">
                <a16:creationId xmlns=""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=""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310554" y="6228000"/>
            <a:ext cx="189033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9145588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="" xmlns:a16="http://schemas.microsoft.com/office/drawing/2014/main" id="{4C251B53-6C8B-4F0B-8824-504A47FFDC9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6133" y="6048047"/>
            <a:ext cx="865419" cy="597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LAW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>
                <a:solidFill>
                  <a:srgbClr val="91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310554" y="6228000"/>
            <a:ext cx="189033" cy="252000"/>
          </a:xfrm>
        </p:spPr>
        <p:txBody>
          <a:bodyPr/>
          <a:lstStyle>
            <a:lvl1pPr>
              <a:defRPr>
                <a:solidFill>
                  <a:srgbClr val="91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="" xmlns:a16="http://schemas.microsoft.com/office/drawing/2014/main" id="{F8393F8C-A31C-4CAB-9887-50F0DCCDFBF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8877" y="2019299"/>
            <a:ext cx="4106255" cy="2833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1">
            <a:extLst>
              <a:ext uri="{FF2B5EF4-FFF2-40B4-BE49-F238E27FC236}">
                <a16:creationId xmlns="" xmlns:a16="http://schemas.microsoft.com/office/drawing/2014/main" id="{AA728D69-F43C-45BB-A655-A4B6ABA23BC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="" xmlns:a16="http://schemas.microsoft.com/office/drawing/2014/main" id="{B1B107C1-A64C-4C75-A4EF-124CAB9AEE0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310554" y="6228000"/>
            <a:ext cx="189033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pic>
        <p:nvPicPr>
          <p:cNvPr id="6" name="Obrázek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994" y="2434289"/>
            <a:ext cx="7187994" cy="1863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=""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540094" y="1692002"/>
            <a:ext cx="8066301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=""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hf hdr="0" dt="0"/>
  <p:extLst>
    <p:ext uri="{DCECCB84-F9BA-43D5-87BE-67443E8EF086}">
      <p15:sldGuideLst xmlns=""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=""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=""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=""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928" y="2900365"/>
            <a:ext cx="852268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298928" y="4116403"/>
            <a:ext cx="852268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="" xmlns:a16="http://schemas.microsoft.com/office/drawing/2014/main" id="{0048F454-420A-4E72-98B5-76C7E9DB3EE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101" y="414000"/>
            <a:ext cx="1535992" cy="1059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hf hdr="0" dt="0"/>
  <p:extLst>
    <p:ext uri="{DCECCB84-F9BA-43D5-87BE-67443E8EF086}">
      <p15:sldGuideLst xmlns=""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94" y="1692002"/>
            <a:ext cx="8066301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=""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0638" y="1296001"/>
            <a:ext cx="80655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=""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=""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=""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540638" y="1296001"/>
            <a:ext cx="391568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=""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94" y="720000"/>
            <a:ext cx="8066301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=""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4689273" y="1290515"/>
            <a:ext cx="391568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540094" y="1692001"/>
            <a:ext cx="391567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4689274" y="1690271"/>
            <a:ext cx="391567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=""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hf hdr="0" dt="0"/>
  <p:extLst>
    <p:ext uri="{DCECCB84-F9BA-43D5-87BE-67443E8EF086}">
      <p15:sldGuideLst xmlns=""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=""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39447" y="1695075"/>
            <a:ext cx="3914489" cy="3896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=""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=""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7" y="5599670"/>
            <a:ext cx="3914489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4689274" y="1667024"/>
            <a:ext cx="391567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=""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hf hdr="0" dt="0"/>
  <p:extLst>
    <p:ext uri="{DCECCB84-F9BA-43D5-87BE-67443E8EF086}">
      <p15:sldGuideLst xmlns=""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=""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3330579" y="1692003"/>
            <a:ext cx="248407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=""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40093" y="4414271"/>
            <a:ext cx="2484431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=""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330579" y="4414271"/>
            <a:ext cx="2484431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=""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121963" y="4414270"/>
            <a:ext cx="2484431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=""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8" y="4025136"/>
            <a:ext cx="248407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=""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3330935" y="4025136"/>
            <a:ext cx="248407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=""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6122140" y="4025136"/>
            <a:ext cx="248407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=""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540093" y="1692003"/>
            <a:ext cx="248407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=""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6121064" y="1692003"/>
            <a:ext cx="248407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=""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0638" y="1296001"/>
            <a:ext cx="80655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=""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94" y="720000"/>
            <a:ext cx="8066301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22" name="Obrázek 21">
            <a:extLst>
              <a:ext uri="{FF2B5EF4-FFF2-40B4-BE49-F238E27FC236}">
                <a16:creationId xmlns=""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hf hdr="0" dt="0"/>
  <p:extLst>
    <p:ext uri="{DCECCB84-F9BA-43D5-87BE-67443E8EF086}">
      <p15:sldGuideLst xmlns=""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4704976" y="692150"/>
            <a:ext cx="3901418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=""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39447" y="692151"/>
            <a:ext cx="3914489" cy="4899635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=""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7" y="5599670"/>
            <a:ext cx="3914489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=""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hf hdr="0" dt="0"/>
  <p:extLst>
    <p:ext uri="{DCECCB84-F9BA-43D5-87BE-67443E8EF086}">
      <p15:sldGuideLst xmlns=""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540094" y="692150"/>
            <a:ext cx="8066301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=""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hf hdr="0" dt="0"/>
  <p:extLst>
    <p:ext uri="{DCECCB84-F9BA-43D5-87BE-67443E8EF086}">
      <p15:sldGuideLst xmlns=""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0094" y="6228000"/>
            <a:ext cx="5941032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10554" y="6228000"/>
            <a:ext cx="189033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=""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94" y="720000"/>
            <a:ext cx="8066301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=""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9193" y="1872000"/>
            <a:ext cx="8066301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sldNum="0"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=""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Správní právo II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310554" y="1846276"/>
            <a:ext cx="8522680" cy="1171580"/>
          </a:xfrm>
        </p:spPr>
        <p:txBody>
          <a:bodyPr/>
          <a:lstStyle/>
          <a:p>
            <a:pPr algn="ctr">
              <a:lnSpc>
                <a:spcPct val="100000"/>
              </a:lnSpc>
            </a:pPr>
            <a:r>
              <a:rPr lang="cs-CZ" altLang="cs-CZ" sz="2800" dirty="0">
                <a:solidFill>
                  <a:schemeClr val="tx1"/>
                </a:solidFill>
              </a:rPr>
              <a:t>MP719Z Správní právo II  </a:t>
            </a:r>
            <a:r>
              <a:rPr lang="cs-CZ" altLang="cs-CZ" sz="2800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cs-CZ" altLang="cs-CZ" sz="2800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altLang="cs-CZ" sz="2800" dirty="0">
                <a:solidFill>
                  <a:schemeClr val="tx1"/>
                </a:solidFill>
              </a:rPr>
              <a:t/>
            </a:r>
            <a:br>
              <a:rPr lang="cs-CZ" altLang="cs-CZ" sz="2800" dirty="0">
                <a:solidFill>
                  <a:schemeClr val="tx1"/>
                </a:solidFill>
              </a:rPr>
            </a:br>
            <a:r>
              <a:rPr lang="cs-CZ" altLang="cs-CZ" sz="2400" b="0" dirty="0">
                <a:solidFill>
                  <a:schemeClr val="tx1"/>
                </a:solidFill>
              </a:rPr>
              <a:t>1. přednáška - 23.9.2024</a:t>
            </a:r>
            <a:r>
              <a:rPr lang="cs-CZ" sz="2800" dirty="0"/>
              <a:t/>
            </a:r>
            <a:br>
              <a:rPr lang="cs-CZ" sz="2800" dirty="0"/>
            </a:br>
            <a:endParaRPr lang="cs-CZ" sz="2800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>
          <a:xfrm>
            <a:off x="1021079" y="4450079"/>
            <a:ext cx="7771953" cy="693421"/>
          </a:xfrm>
        </p:spPr>
        <p:txBody>
          <a:bodyPr/>
          <a:lstStyle/>
          <a:p>
            <a:r>
              <a:rPr lang="cs-CZ" altLang="cs-CZ" sz="2000" dirty="0" smtClean="0">
                <a:solidFill>
                  <a:schemeClr val="tx2"/>
                </a:solidFill>
              </a:rPr>
              <a:t>doc. JUDr. Soňa Skulová, </a:t>
            </a:r>
            <a:r>
              <a:rPr lang="cs-CZ" altLang="cs-CZ" sz="2000" dirty="0">
                <a:solidFill>
                  <a:schemeClr val="tx2"/>
                </a:solidFill>
              </a:rPr>
              <a:t>Ph.D.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975330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8280"/>
    </mc:Choice>
    <mc:Fallback xmlns="">
      <p:transition spd="slow" advTm="78280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dpis 1"/>
          <p:cNvSpPr>
            <a:spLocks noGrp="1" noChangeArrowheads="1"/>
          </p:cNvSpPr>
          <p:nvPr>
            <p:ph type="title"/>
          </p:nvPr>
        </p:nvSpPr>
        <p:spPr>
          <a:xfrm>
            <a:off x="509678" y="518160"/>
            <a:ext cx="8088039" cy="664527"/>
          </a:xfrm>
        </p:spPr>
        <p:txBody>
          <a:bodyPr/>
          <a:lstStyle/>
          <a:p>
            <a:r>
              <a:rPr lang="cs-CZ" altLang="cs-CZ" sz="2400" dirty="0" smtClean="0"/>
              <a:t>Příklad  struktury zákonné úpravy:</a:t>
            </a:r>
            <a:endParaRPr lang="cs-CZ" altLang="cs-CZ" sz="2400" dirty="0"/>
          </a:p>
        </p:txBody>
      </p:sp>
      <p:sp>
        <p:nvSpPr>
          <p:cNvPr id="14339" name="Zástupný symbol pro obsah 2"/>
          <p:cNvSpPr>
            <a:spLocks noGrp="1" noChangeArrowheads="1"/>
          </p:cNvSpPr>
          <p:nvPr>
            <p:ph idx="1"/>
          </p:nvPr>
        </p:nvSpPr>
        <p:spPr>
          <a:xfrm>
            <a:off x="509678" y="1158240"/>
            <a:ext cx="8083725" cy="4974273"/>
          </a:xfrm>
        </p:spPr>
        <p:txBody>
          <a:bodyPr/>
          <a:lstStyle/>
          <a:p>
            <a:pPr marL="0" indent="0">
              <a:lnSpc>
                <a:spcPct val="100000"/>
              </a:lnSpc>
              <a:buNone/>
            </a:pPr>
            <a:r>
              <a:rPr lang="cs-CZ" altLang="cs-CZ" sz="2000" dirty="0" smtClean="0"/>
              <a:t>Z oblasti správy živnostenské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cs-CZ" altLang="cs-CZ" sz="2000" dirty="0" smtClean="0"/>
              <a:t>- </a:t>
            </a:r>
            <a:r>
              <a:rPr lang="cs-CZ" alt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Zákon č. 455/1991 Sb., o živnostenském </a:t>
            </a:r>
            <a:r>
              <a:rPr lang="cs-CZ" altLang="cs-CZ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podnikání   </a:t>
            </a:r>
            <a:r>
              <a:rPr lang="cs-CZ" altLang="cs-CZ" sz="2000" dirty="0"/>
              <a:t>(živnostenský zákon) - obsah:</a:t>
            </a:r>
          </a:p>
          <a:p>
            <a:pPr>
              <a:lnSpc>
                <a:spcPct val="100000"/>
              </a:lnSpc>
            </a:pPr>
            <a:r>
              <a:rPr lang="cs-CZ" altLang="cs-CZ" sz="1800" dirty="0"/>
              <a:t>Část první – Všeobecná ustanovení</a:t>
            </a:r>
          </a:p>
          <a:p>
            <a:pPr>
              <a:lnSpc>
                <a:spcPct val="100000"/>
              </a:lnSpc>
            </a:pPr>
            <a:r>
              <a:rPr lang="cs-CZ" altLang="cs-CZ" sz="1800" dirty="0"/>
              <a:t>Část druhá – Druhy živností</a:t>
            </a:r>
          </a:p>
          <a:p>
            <a:pPr>
              <a:lnSpc>
                <a:spcPct val="100000"/>
              </a:lnSpc>
            </a:pPr>
            <a:r>
              <a:rPr lang="cs-CZ" altLang="cs-CZ" sz="1800" dirty="0"/>
              <a:t>Část třetí – Rozsah živnostenského oprávnění</a:t>
            </a:r>
          </a:p>
          <a:p>
            <a:pPr>
              <a:lnSpc>
                <a:spcPct val="100000"/>
              </a:lnSpc>
            </a:pPr>
            <a:r>
              <a:rPr lang="cs-CZ" altLang="cs-CZ" sz="1800" dirty="0"/>
              <a:t>Část čtvrtá – vznik, změna a zánik </a:t>
            </a:r>
            <a:r>
              <a:rPr lang="cs-CZ" altLang="cs-CZ" sz="1800" dirty="0" err="1" smtClean="0"/>
              <a:t>ž.oprávnění</a:t>
            </a:r>
            <a:r>
              <a:rPr lang="cs-CZ" altLang="cs-CZ" sz="1800" dirty="0" smtClean="0"/>
              <a:t> </a:t>
            </a:r>
            <a:r>
              <a:rPr lang="cs-CZ" altLang="cs-CZ" sz="1800" dirty="0"/>
              <a:t>a živnostenský rejstřík</a:t>
            </a:r>
          </a:p>
          <a:p>
            <a:pPr>
              <a:lnSpc>
                <a:spcPct val="100000"/>
              </a:lnSpc>
            </a:pPr>
            <a:r>
              <a:rPr lang="cs-CZ" altLang="cs-CZ" sz="1800" dirty="0"/>
              <a:t>Část pátá – Živnostenská kontrola a přestupky</a:t>
            </a:r>
          </a:p>
          <a:p>
            <a:pPr>
              <a:lnSpc>
                <a:spcPct val="100000"/>
              </a:lnSpc>
            </a:pPr>
            <a:r>
              <a:rPr lang="cs-CZ" altLang="cs-CZ" sz="1800" dirty="0"/>
              <a:t>Část šestá – Společná, přechodná a závěrečná ustanovení,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cs-CZ" altLang="cs-CZ" sz="1800" dirty="0"/>
              <a:t>a také: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cs-CZ" sz="2000" dirty="0"/>
              <a:t>- Zákon č. 570/1991 Sb., </a:t>
            </a: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 živnostenských úřadech.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cs-CZ" sz="2000" dirty="0" smtClean="0"/>
              <a:t>+ </a:t>
            </a:r>
            <a:r>
              <a:rPr lang="cs-CZ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řada zákonů</a:t>
            </a:r>
            <a:r>
              <a:rPr lang="cs-CZ" sz="2000" dirty="0" smtClean="0"/>
              <a:t> upravujících podmínky činnosti v rozmanitých oblastech.</a:t>
            </a:r>
          </a:p>
          <a:p>
            <a:pPr marL="0" indent="0">
              <a:lnSpc>
                <a:spcPct val="100000"/>
              </a:lnSpc>
              <a:buNone/>
            </a:pPr>
            <a:endParaRPr lang="cs-CZ" sz="2000" dirty="0"/>
          </a:p>
          <a:p>
            <a:pPr marL="0" indent="0">
              <a:lnSpc>
                <a:spcPct val="100000"/>
              </a:lnSpc>
              <a:buNone/>
            </a:pPr>
            <a:r>
              <a:rPr lang="cs-CZ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Otázky: </a:t>
            </a:r>
            <a:r>
              <a:rPr lang="cs-CZ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Lze ze znění tohoto zákona zjistit:</a:t>
            </a:r>
            <a:r>
              <a:rPr lang="cs-CZ" sz="1800" dirty="0" smtClean="0"/>
              <a:t> -Kdo </a:t>
            </a:r>
            <a:r>
              <a:rPr lang="cs-CZ" sz="1800" dirty="0"/>
              <a:t>vykonává působnost Živnostenského úřadu ČR ? </a:t>
            </a:r>
            <a:r>
              <a:rPr lang="cs-CZ" sz="1800" dirty="0" smtClean="0"/>
              <a:t>- Kde </a:t>
            </a:r>
            <a:r>
              <a:rPr lang="cs-CZ" sz="1800" dirty="0"/>
              <a:t>sídlí obecní a krajské živnostenské úřady? </a:t>
            </a:r>
            <a:r>
              <a:rPr lang="cs-CZ" sz="1800" dirty="0" smtClean="0"/>
              <a:t>- Podle </a:t>
            </a:r>
            <a:r>
              <a:rPr lang="cs-CZ" sz="1800" dirty="0"/>
              <a:t>jakých pravidel </a:t>
            </a:r>
            <a:r>
              <a:rPr lang="cs-CZ" sz="1800" dirty="0" smtClean="0"/>
              <a:t>probíhají rozhodovací procesy </a:t>
            </a:r>
            <a:r>
              <a:rPr lang="cs-CZ" sz="1800" dirty="0"/>
              <a:t>u těchto úřadů? </a:t>
            </a:r>
            <a:r>
              <a:rPr lang="cs-CZ" sz="1800" dirty="0" smtClean="0"/>
              <a:t>- Čím </a:t>
            </a:r>
            <a:r>
              <a:rPr lang="cs-CZ" sz="1800" dirty="0"/>
              <a:t>se řídí </a:t>
            </a:r>
            <a:r>
              <a:rPr lang="cs-CZ" sz="1800" dirty="0" smtClean="0"/>
              <a:t>postup jimi prováděné </a:t>
            </a:r>
            <a:r>
              <a:rPr lang="cs-CZ" sz="1800" dirty="0"/>
              <a:t>kontroly, a ukládání sankcí</a:t>
            </a:r>
            <a:r>
              <a:rPr lang="cs-CZ" sz="1800" dirty="0" smtClean="0"/>
              <a:t>? </a:t>
            </a:r>
            <a:r>
              <a:rPr lang="cs-CZ" sz="1800" dirty="0" smtClean="0"/>
              <a:t>A další…</a:t>
            </a:r>
            <a:r>
              <a:rPr lang="cs-CZ" sz="1800" dirty="0" smtClean="0"/>
              <a:t>  </a:t>
            </a:r>
            <a:endParaRPr lang="cs-CZ" sz="1800" dirty="0"/>
          </a:p>
          <a:p>
            <a:pPr marL="0" indent="0">
              <a:buNone/>
            </a:pPr>
            <a:endParaRPr lang="cs-CZ" sz="2000" dirty="0"/>
          </a:p>
          <a:p>
            <a:endParaRPr lang="cs-CZ" alt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xmlns="" id="{362AFA30-EAEA-498C-9F6A-6F399CB0533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Zápatí prezentace</a:t>
            </a:r>
          </a:p>
        </p:txBody>
      </p:sp>
      <p:sp>
        <p:nvSpPr>
          <p:cNvPr id="14341" name="Zástupný symbol pro číslo snímku 4"/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rebuchet MS" pitchFamily="34" charset="0"/>
              </a:defRPr>
            </a:lvl1pPr>
            <a:lvl2pPr>
              <a:defRPr sz="2200">
                <a:solidFill>
                  <a:schemeClr val="tx1"/>
                </a:solidFill>
                <a:latin typeface="Trebuchet MS" pitchFamily="34" charset="0"/>
              </a:defRPr>
            </a:lvl2pPr>
            <a:lvl3pPr>
              <a:defRPr sz="2000">
                <a:solidFill>
                  <a:schemeClr val="tx1"/>
                </a:solidFill>
                <a:latin typeface="Trebuchet MS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Trebuchet MS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Trebuchet MS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Trebuchet MS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Trebuchet MS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Trebuchet MS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fld id="{A4DF59A1-7A37-4852-8AAE-C6A8B5432D52}" type="slidenum">
              <a:rPr lang="cs-CZ" altLang="cs-CZ" sz="1200"/>
              <a:pPr/>
              <a:t>10</a:t>
            </a:fld>
            <a:endParaRPr lang="cs-CZ" altLang="cs-CZ" sz="1200"/>
          </a:p>
        </p:txBody>
      </p:sp>
      <p:pic>
        <p:nvPicPr>
          <p:cNvPr id="3" name="Obrázek 2" descr="Obsah obrázku lano, interiér&#10;&#10;Popis byl vytvořen automaticky">
            <a:extLst>
              <a:ext uri="{FF2B5EF4-FFF2-40B4-BE49-F238E27FC236}">
                <a16:creationId xmlns:a16="http://schemas.microsoft.com/office/drawing/2014/main" xmlns="" id="{DD67612F-CF86-B8BD-6072-1CD02D95E3E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7420" y="83890"/>
            <a:ext cx="2854568" cy="1394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56487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678" y="205948"/>
            <a:ext cx="8088039" cy="944672"/>
          </a:xfrm>
        </p:spPr>
        <p:txBody>
          <a:bodyPr/>
          <a:lstStyle/>
          <a:p>
            <a:r>
              <a:rPr lang="cs-CZ" dirty="0"/>
              <a:t>		</a:t>
            </a:r>
            <a:r>
              <a:rPr lang="cs-CZ" sz="2400" dirty="0" smtClean="0"/>
              <a:t>Nyní ve </a:t>
            </a:r>
            <a:r>
              <a:rPr lang="cs-CZ" sz="2400" dirty="0"/>
              <a:t>Správním právu II:</a:t>
            </a:r>
            <a:r>
              <a:rPr lang="cs-CZ" sz="2800" dirty="0"/>
              <a:t>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30568" y="967740"/>
            <a:ext cx="8083725" cy="7222993"/>
          </a:xfrm>
        </p:spPr>
        <p:txBody>
          <a:bodyPr/>
          <a:lstStyle/>
          <a:p>
            <a:pPr marL="0" indent="0">
              <a:lnSpc>
                <a:spcPct val="100000"/>
              </a:lnSpc>
              <a:buNone/>
            </a:pPr>
            <a:r>
              <a:rPr lang="cs-CZ" sz="2000" dirty="0"/>
              <a:t>obsahově </a:t>
            </a:r>
            <a:r>
              <a:rPr lang="cs-CZ" sz="2000" b="1" dirty="0"/>
              <a:t>navazujeme na </a:t>
            </a:r>
            <a:r>
              <a:rPr lang="cs-CZ" sz="2000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Správní právo I </a:t>
            </a:r>
            <a:endParaRPr lang="cs-CZ" sz="2000" b="1" i="1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cs-CZ" sz="2000" dirty="0" smtClean="0"/>
              <a:t>  </a:t>
            </a:r>
            <a:endParaRPr lang="cs-CZ" sz="2000" dirty="0"/>
          </a:p>
          <a:p>
            <a:pPr marL="0" indent="0">
              <a:lnSpc>
                <a:spcPct val="100000"/>
              </a:lnSpc>
              <a:buNone/>
            </a:pPr>
            <a:r>
              <a:rPr lang="cs-CZ" sz="2000" dirty="0"/>
              <a:t>- a to v jeho části zaměřené na </a:t>
            </a:r>
            <a:r>
              <a:rPr lang="cs-CZ" sz="2000" b="1" dirty="0">
                <a:solidFill>
                  <a:srgbClr val="7030A0"/>
                </a:solidFill>
              </a:rPr>
              <a:t>organizační stránku  veřejné správy</a:t>
            </a:r>
            <a:r>
              <a:rPr lang="cs-CZ" sz="2000" dirty="0"/>
              <a:t> </a:t>
            </a:r>
            <a:r>
              <a:rPr lang="cs-CZ" sz="2000" i="1" dirty="0"/>
              <a:t>(</a:t>
            </a:r>
            <a:r>
              <a:rPr lang="cs-CZ" sz="2000" i="1" u="sng" dirty="0"/>
              <a:t>v přednáškách 1.- 8.</a:t>
            </a:r>
            <a:r>
              <a:rPr lang="cs-CZ" sz="2000" i="1" dirty="0"/>
              <a:t>),</a:t>
            </a:r>
          </a:p>
          <a:p>
            <a:pPr marL="342900" indent="-342900" algn="just">
              <a:lnSpc>
                <a:spcPct val="100000"/>
              </a:lnSpc>
              <a:buFontTx/>
              <a:buChar char="-"/>
            </a:pPr>
            <a:r>
              <a:rPr lang="cs-CZ" sz="2000" dirty="0" smtClean="0"/>
              <a:t>tedy </a:t>
            </a:r>
            <a:r>
              <a:rPr lang="cs-CZ" sz="2000" dirty="0" err="1"/>
              <a:t>na</a:t>
            </a:r>
            <a:r>
              <a:rPr lang="cs-CZ" sz="2000" i="1" dirty="0" err="1">
                <a:solidFill>
                  <a:srgbClr val="7030A0"/>
                </a:solidFill>
              </a:rPr>
              <a:t>“</a:t>
            </a:r>
            <a:r>
              <a:rPr lang="cs-CZ" sz="2000" i="1" dirty="0" err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statickou</a:t>
            </a:r>
            <a:r>
              <a:rPr lang="cs-CZ" sz="2000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 stránku </a:t>
            </a:r>
            <a:r>
              <a:rPr lang="cs-CZ" sz="2000" i="1" dirty="0">
                <a:solidFill>
                  <a:srgbClr val="7030A0"/>
                </a:solidFill>
              </a:rPr>
              <a:t>veřejné správy (- řešení otázky KDO vykonává veřejnou správu, jaké je její uspořádání/ </a:t>
            </a:r>
            <a:r>
              <a:rPr lang="cs-CZ" sz="2000" dirty="0"/>
              <a:t>- pojmy:  subjekty VS, vykonavatelé, vztahy uvnitř VS, … </a:t>
            </a:r>
            <a:endParaRPr lang="cs-CZ" sz="2000" dirty="0" smtClean="0"/>
          </a:p>
          <a:p>
            <a:pPr marL="342900" indent="-342900" algn="just">
              <a:lnSpc>
                <a:spcPct val="100000"/>
              </a:lnSpc>
              <a:buFontTx/>
              <a:buChar char="-"/>
            </a:pPr>
            <a:endParaRPr lang="cs-CZ" sz="2000" dirty="0"/>
          </a:p>
          <a:p>
            <a:pPr marL="0" indent="0" algn="just">
              <a:lnSpc>
                <a:spcPct val="100000"/>
              </a:lnSpc>
              <a:buNone/>
            </a:pPr>
            <a:r>
              <a:rPr lang="cs-CZ" sz="1600" dirty="0" smtClean="0"/>
              <a:t>              </a:t>
            </a:r>
            <a:endParaRPr lang="cs-CZ" sz="1600" dirty="0"/>
          </a:p>
          <a:p>
            <a:pPr algn="just"/>
            <a:endParaRPr lang="cs-CZ" sz="20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0286" y="3453728"/>
            <a:ext cx="4395444" cy="23924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827241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4735" y="525781"/>
            <a:ext cx="8088039" cy="464819"/>
          </a:xfrm>
        </p:spPr>
        <p:txBody>
          <a:bodyPr/>
          <a:lstStyle/>
          <a:p>
            <a:r>
              <a:rPr lang="cs-CZ" sz="2400" dirty="0" smtClean="0"/>
              <a:t>dále navazujeme na Správní právo I</a:t>
            </a:r>
            <a:r>
              <a:rPr lang="cs-CZ" sz="2800" dirty="0"/>
              <a:t/>
            </a:r>
            <a:br>
              <a:rPr lang="cs-CZ" sz="2800" dirty="0"/>
            </a:b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9678" y="1005840"/>
            <a:ext cx="8083725" cy="5457590"/>
          </a:xfrm>
        </p:spPr>
        <p:txBody>
          <a:bodyPr/>
          <a:lstStyle/>
          <a:p>
            <a:pPr marL="342900" indent="-342900">
              <a:lnSpc>
                <a:spcPct val="100000"/>
              </a:lnSpc>
              <a:buFontTx/>
              <a:buChar char="-"/>
            </a:pPr>
            <a:r>
              <a:rPr lang="cs-CZ" sz="2000" dirty="0" smtClean="0"/>
              <a:t>v </a:t>
            </a:r>
            <a:r>
              <a:rPr lang="cs-CZ" sz="2000" dirty="0"/>
              <a:t>problematice </a:t>
            </a:r>
            <a:r>
              <a:rPr lang="cs-CZ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činnosti (realizace) </a:t>
            </a:r>
            <a:r>
              <a:rPr lang="cs-CZ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veřejné </a:t>
            </a:r>
            <a:r>
              <a:rPr lang="cs-CZ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správy </a:t>
            </a:r>
            <a:r>
              <a:rPr lang="cs-CZ" sz="2000" dirty="0"/>
              <a:t>(</a:t>
            </a:r>
            <a:r>
              <a:rPr lang="cs-CZ" sz="2000" i="1" u="sng" dirty="0"/>
              <a:t>přednášky 9. – 13</a:t>
            </a:r>
            <a:r>
              <a:rPr lang="cs-CZ" sz="2000" u="sng" dirty="0" smtClean="0"/>
              <a:t>.</a:t>
            </a:r>
            <a:r>
              <a:rPr lang="cs-CZ" sz="2000" dirty="0" smtClean="0"/>
              <a:t>), resp</a:t>
            </a: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cs-CZ" sz="2000" i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funkčního pojetí</a:t>
            </a:r>
            <a:r>
              <a:rPr lang="cs-CZ" sz="2000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2000" dirty="0"/>
              <a:t>veřejné správy </a:t>
            </a:r>
            <a:r>
              <a:rPr lang="cs-CZ" sz="2000" i="1" dirty="0" smtClean="0">
                <a:solidFill>
                  <a:schemeClr val="accent5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 </a:t>
            </a:r>
            <a:r>
              <a:rPr lang="cs-CZ" sz="2000" i="1" dirty="0">
                <a:solidFill>
                  <a:schemeClr val="accent5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</a:t>
            </a:r>
            <a:r>
              <a:rPr lang="cs-CZ" sz="2000" b="1" i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dynamické“</a:t>
            </a:r>
            <a:r>
              <a:rPr lang="cs-CZ" sz="2000" b="1" i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2000" dirty="0"/>
              <a:t>stránky veřejné správy</a:t>
            </a:r>
            <a:r>
              <a:rPr lang="cs-CZ" sz="2000" dirty="0" smtClean="0"/>
              <a:t>“(</a:t>
            </a:r>
            <a:r>
              <a:rPr lang="cs-CZ" sz="2000" dirty="0" err="1" smtClean="0"/>
              <a:t>tj.“CO</a:t>
            </a:r>
            <a:r>
              <a:rPr lang="cs-CZ" sz="2000" dirty="0" smtClean="0"/>
              <a:t>“ veřejná správa vykonává) 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cs-CZ" sz="2000" b="1" dirty="0"/>
              <a:t> </a:t>
            </a:r>
            <a:r>
              <a:rPr lang="cs-CZ" sz="2000" b="1" dirty="0" smtClean="0"/>
              <a:t>         -  </a:t>
            </a:r>
            <a:r>
              <a:rPr lang="cs-CZ" sz="2000" b="1" dirty="0"/>
              <a:t>rovněž obsahově strukturované</a:t>
            </a:r>
            <a:r>
              <a:rPr lang="cs-CZ" sz="2000" b="1" dirty="0" smtClean="0"/>
              <a:t>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cs-CZ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cs-CZ" sz="20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72000" indent="0">
              <a:lnSpc>
                <a:spcPct val="100000"/>
              </a:lnSpc>
              <a:buNone/>
            </a:pPr>
            <a:r>
              <a:rPr lang="cs-CZ" sz="2000" b="1" dirty="0" smtClean="0"/>
              <a:t>Souběžně probíhá výuka</a:t>
            </a:r>
          </a:p>
          <a:p>
            <a:pPr marL="72000" indent="0">
              <a:lnSpc>
                <a:spcPct val="100000"/>
              </a:lnSpc>
              <a:buNone/>
            </a:pPr>
            <a:r>
              <a:rPr lang="cs-CZ" sz="2400" b="1" dirty="0" smtClean="0">
                <a:solidFill>
                  <a:schemeClr val="tx2">
                    <a:lumMod val="75000"/>
                  </a:schemeClr>
                </a:solidFill>
              </a:rPr>
              <a:t>Správního práva procesního:</a:t>
            </a:r>
          </a:p>
          <a:p>
            <a:pPr marL="72000" indent="0">
              <a:lnSpc>
                <a:spcPct val="100000"/>
              </a:lnSpc>
              <a:buNone/>
            </a:pPr>
            <a:r>
              <a:rPr lang="cs-CZ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</a:p>
          <a:p>
            <a:pPr marL="72000" indent="0">
              <a:lnSpc>
                <a:spcPct val="100000"/>
              </a:lnSpc>
              <a:buNone/>
            </a:pPr>
            <a:r>
              <a:rPr lang="cs-CZ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2000" b="1" dirty="0" smtClean="0"/>
              <a:t>Formy </a:t>
            </a:r>
            <a:r>
              <a:rPr lang="cs-CZ" sz="2000" b="1" dirty="0"/>
              <a:t>činnosti VS </a:t>
            </a:r>
            <a:r>
              <a:rPr lang="cs-CZ" sz="1800" b="1" dirty="0" smtClean="0"/>
              <a:t>(</a:t>
            </a:r>
            <a:r>
              <a:rPr lang="cs-CZ" sz="1800" i="1" dirty="0" smtClean="0"/>
              <a:t>k </a:t>
            </a:r>
            <a:r>
              <a:rPr lang="cs-CZ" sz="1800" i="1" dirty="0"/>
              <a:t>tomu </a:t>
            </a:r>
            <a:r>
              <a:rPr lang="cs-CZ" sz="1800" i="1" dirty="0" smtClean="0"/>
              <a:t>podrobně - </a:t>
            </a:r>
            <a:r>
              <a:rPr lang="cs-CZ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</a:t>
            </a:r>
            <a:r>
              <a:rPr lang="cs-CZ" sz="1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přednáška </a:t>
            </a:r>
            <a:r>
              <a:rPr lang="cs-CZ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ze </a:t>
            </a:r>
            <a:r>
              <a:rPr lang="cs-CZ" sz="1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 </a:t>
            </a:r>
            <a:r>
              <a:rPr lang="cs-CZ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</a:t>
            </a:r>
            <a:r>
              <a:rPr lang="cs-CZ" sz="1800" i="1" dirty="0" smtClean="0"/>
              <a:t>)</a:t>
            </a:r>
            <a:r>
              <a:rPr lang="cs-CZ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marL="72000" indent="0" algn="just">
              <a:lnSpc>
                <a:spcPct val="100000"/>
              </a:lnSpc>
              <a:buNone/>
            </a:pPr>
            <a:r>
              <a:rPr lang="cs-CZ" sz="2000" dirty="0" smtClean="0"/>
              <a:t>   nacházejí </a:t>
            </a:r>
            <a:r>
              <a:rPr lang="cs-CZ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odraz</a:t>
            </a:r>
            <a:r>
              <a:rPr lang="cs-CZ" sz="2000" b="1" dirty="0"/>
              <a:t> </a:t>
            </a:r>
            <a:r>
              <a:rPr lang="cs-CZ" sz="2000" i="1" dirty="0"/>
              <a:t>(</a:t>
            </a:r>
            <a:r>
              <a:rPr lang="cs-CZ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 zcela adekvátní či úplný</a:t>
            </a:r>
            <a:r>
              <a:rPr lang="cs-CZ" sz="2000" i="1" dirty="0" smtClean="0"/>
              <a:t>) v </a:t>
            </a:r>
            <a:r>
              <a:rPr lang="cs-CZ" sz="2000" dirty="0" smtClean="0"/>
              <a:t> </a:t>
            </a:r>
            <a:r>
              <a:rPr lang="cs-CZ" sz="2000" dirty="0"/>
              <a:t>úpravě </a:t>
            </a:r>
            <a:r>
              <a:rPr lang="cs-CZ" sz="2000" dirty="0" smtClean="0"/>
              <a:t>procesu rozhodování</a:t>
            </a:r>
            <a:r>
              <a:rPr lang="cs-CZ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VS</a:t>
            </a:r>
            <a:r>
              <a:rPr lang="cs-CZ" sz="2000" dirty="0" smtClean="0"/>
              <a:t>, </a:t>
            </a:r>
            <a:r>
              <a:rPr lang="cs-CZ" sz="2000" dirty="0"/>
              <a:t>resp. ve</a:t>
            </a:r>
            <a:r>
              <a:rPr lang="cs-CZ" sz="2000" dirty="0">
                <a:solidFill>
                  <a:srgbClr val="00B050"/>
                </a:solidFill>
              </a:rPr>
              <a:t> </a:t>
            </a:r>
            <a:r>
              <a:rPr lang="cs-CZ" sz="2000" b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r>
              <a:rPr lang="cs-CZ" sz="20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právním </a:t>
            </a:r>
            <a:r>
              <a:rPr lang="cs-CZ" sz="20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právu procesním </a:t>
            </a:r>
            <a:r>
              <a:rPr lang="cs-CZ" sz="20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(„</a:t>
            </a:r>
            <a:r>
              <a:rPr lang="cs-CZ" sz="20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SPP</a:t>
            </a:r>
            <a:r>
              <a:rPr lang="cs-CZ" sz="20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“)</a:t>
            </a:r>
            <a:r>
              <a:rPr lang="cs-CZ" sz="2000" dirty="0" smtClean="0"/>
              <a:t>, resp. v nastavení </a:t>
            </a:r>
            <a:r>
              <a:rPr lang="cs-CZ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formalizovaných postupů</a:t>
            </a:r>
            <a:r>
              <a:rPr lang="cs-CZ" sz="2000" dirty="0" smtClean="0"/>
              <a:t>.</a:t>
            </a:r>
          </a:p>
          <a:p>
            <a:pPr marL="72000" indent="0" algn="just">
              <a:lnSpc>
                <a:spcPct val="100000"/>
              </a:lnSpc>
              <a:buNone/>
            </a:pPr>
            <a:endParaRPr lang="cs-CZ" sz="2000" dirty="0" smtClean="0"/>
          </a:p>
          <a:p>
            <a:pPr marL="72000" indent="0">
              <a:lnSpc>
                <a:spcPct val="100000"/>
              </a:lnSpc>
              <a:buNone/>
            </a:pPr>
            <a:r>
              <a:rPr lang="cs-CZ" sz="2000" dirty="0" smtClean="0"/>
              <a:t>   Zde tedy - </a:t>
            </a:r>
            <a:r>
              <a:rPr lang="cs-CZ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formy činnosti již </a:t>
            </a:r>
            <a:r>
              <a:rPr lang="cs-CZ" sz="20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 </a:t>
            </a:r>
            <a:r>
              <a:rPr lang="cs-CZ" sz="20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zákonném </a:t>
            </a:r>
            <a:r>
              <a:rPr lang="cs-CZ" sz="20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pojetí</a:t>
            </a:r>
            <a:r>
              <a:rPr lang="cs-CZ" sz="2000" dirty="0" smtClean="0"/>
              <a:t>, a také  nastavení.</a:t>
            </a:r>
          </a:p>
          <a:p>
            <a:pPr marL="72000" indent="0">
              <a:lnSpc>
                <a:spcPct val="100000"/>
              </a:lnSpc>
              <a:buNone/>
            </a:pPr>
            <a:r>
              <a:rPr lang="cs-CZ" sz="2000" dirty="0" smtClean="0"/>
              <a:t> </a:t>
            </a:r>
            <a:r>
              <a:rPr lang="cs-CZ" sz="2000" dirty="0"/>
              <a:t>	</a:t>
            </a:r>
            <a:endParaRPr lang="cs-CZ" sz="2000" b="1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9272865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A90AE75C-1016-AD95-988F-CDA460D82D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8598" y="556260"/>
            <a:ext cx="8069119" cy="434340"/>
          </a:xfrm>
        </p:spPr>
        <p:txBody>
          <a:bodyPr/>
          <a:lstStyle/>
          <a:p>
            <a:r>
              <a:rPr lang="cs-CZ" dirty="0"/>
              <a:t> </a:t>
            </a:r>
            <a:r>
              <a:rPr lang="cs-CZ" sz="2400" dirty="0" smtClean="0">
                <a:solidFill>
                  <a:srgbClr val="0000DC"/>
                </a:solidFill>
              </a:rPr>
              <a:t>Správní </a:t>
            </a:r>
            <a:r>
              <a:rPr lang="cs-CZ" sz="2400" dirty="0">
                <a:solidFill>
                  <a:srgbClr val="0000DC"/>
                </a:solidFill>
              </a:rPr>
              <a:t>právo procesní</a:t>
            </a:r>
            <a:r>
              <a:rPr lang="cs-CZ" sz="2800" dirty="0">
                <a:solidFill>
                  <a:srgbClr val="0000DC"/>
                </a:solidFill>
              </a:rPr>
              <a:t>           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A8015843-355E-EC27-A4D0-B145091D80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0260" y="998220"/>
            <a:ext cx="8083725" cy="5435976"/>
          </a:xfrm>
        </p:spPr>
        <p:txBody>
          <a:bodyPr/>
          <a:lstStyle/>
          <a:p>
            <a:pPr marL="72000" indent="0">
              <a:lnSpc>
                <a:spcPct val="100000"/>
              </a:lnSpc>
              <a:buNone/>
            </a:pPr>
            <a:endParaRPr lang="cs-CZ" sz="2000" dirty="0" smtClean="0"/>
          </a:p>
          <a:p>
            <a:pPr marL="72000" indent="0">
              <a:lnSpc>
                <a:spcPct val="100000"/>
              </a:lnSpc>
              <a:buNone/>
            </a:pPr>
            <a:r>
              <a:rPr lang="cs-CZ" sz="2000" dirty="0" smtClean="0"/>
              <a:t>Jde </a:t>
            </a:r>
            <a:r>
              <a:rPr lang="cs-CZ" sz="2000" dirty="0"/>
              <a:t>o </a:t>
            </a: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tzv. </a:t>
            </a:r>
            <a:r>
              <a:rPr lang="cs-CZ" sz="20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užší pojetí SPP</a:t>
            </a: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cs-CZ" sz="2000" dirty="0"/>
              <a:t>=  kam</a:t>
            </a: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2000" dirty="0"/>
              <a:t>již </a:t>
            </a:r>
            <a:r>
              <a:rPr lang="cs-CZ" sz="2000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nezařazujeme</a:t>
            </a: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2000" dirty="0"/>
              <a:t>postupy při vydávání </a:t>
            </a: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normativních aktů, a vnitřních aktů (ať již normativních, či individuálních)</a:t>
            </a:r>
            <a:r>
              <a:rPr lang="cs-CZ" sz="2000" dirty="0"/>
              <a:t>. </a:t>
            </a:r>
            <a:endParaRPr lang="cs-CZ" sz="2000" dirty="0" smtClean="0"/>
          </a:p>
          <a:p>
            <a:pPr marL="72000" indent="0">
              <a:lnSpc>
                <a:spcPct val="100000"/>
              </a:lnSpc>
              <a:buNone/>
            </a:pPr>
            <a:r>
              <a:rPr lang="cs-CZ" sz="2000" dirty="0" smtClean="0"/>
              <a:t>/</a:t>
            </a:r>
            <a:r>
              <a:rPr lang="cs-CZ" sz="2000" dirty="0"/>
              <a:t>k tomu více - </a:t>
            </a:r>
            <a:r>
              <a:rPr lang="cs-CZ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přednáška ze  SPP</a:t>
            </a:r>
            <a:r>
              <a:rPr lang="cs-CZ" sz="2000" i="1" dirty="0"/>
              <a:t>/. </a:t>
            </a:r>
          </a:p>
          <a:p>
            <a:pPr marL="72000" indent="0">
              <a:lnSpc>
                <a:spcPct val="100000"/>
              </a:lnSpc>
              <a:buNone/>
            </a:pPr>
            <a:endParaRPr lang="cs-CZ" sz="2000" i="1" dirty="0"/>
          </a:p>
          <a:p>
            <a:pPr marL="72000" indent="0">
              <a:lnSpc>
                <a:spcPct val="100000"/>
              </a:lnSpc>
              <a:buNone/>
            </a:pPr>
            <a:r>
              <a:rPr lang="cs-CZ" sz="2000" dirty="0"/>
              <a:t>Tomuto pojetí odpovídá v podstatě rozsah působnosti správního řádu, resp. příslušné </a:t>
            </a:r>
            <a:r>
              <a:rPr lang="cs-CZ" sz="20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formy obsažené ve správního řádu</a:t>
            </a:r>
            <a:r>
              <a:rPr lang="cs-CZ" sz="2000" b="1" dirty="0"/>
              <a:t>. 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cs-CZ" sz="2000" b="1" dirty="0" smtClean="0"/>
          </a:p>
          <a:p>
            <a:pPr marL="0" indent="0" algn="just">
              <a:lnSpc>
                <a:spcPct val="100000"/>
              </a:lnSpc>
              <a:buNone/>
            </a:pPr>
            <a:r>
              <a:rPr lang="cs-CZ" sz="2000" b="1" dirty="0" smtClean="0"/>
              <a:t>SPP </a:t>
            </a:r>
            <a:r>
              <a:rPr lang="cs-CZ" sz="2000" dirty="0" smtClean="0"/>
              <a:t>- zahrnuje</a:t>
            </a:r>
            <a:r>
              <a:rPr lang="cs-CZ" sz="2000" b="1" dirty="0" smtClean="0"/>
              <a:t> </a:t>
            </a:r>
            <a:r>
              <a:rPr lang="cs-CZ" sz="2000" b="1" dirty="0">
                <a:solidFill>
                  <a:schemeClr val="accent3">
                    <a:lumMod val="75000"/>
                  </a:schemeClr>
                </a:solidFill>
              </a:rPr>
              <a:t>procesní stránku </a:t>
            </a:r>
            <a:r>
              <a:rPr lang="cs-CZ" sz="2000" b="1" dirty="0"/>
              <a:t>příslušných </a:t>
            </a:r>
            <a:r>
              <a:rPr lang="cs-CZ" sz="2000" b="1" dirty="0" smtClean="0"/>
              <a:t>forem realizace VS, </a:t>
            </a:r>
            <a:r>
              <a:rPr lang="cs-CZ" sz="2000" dirty="0"/>
              <a:t>včetně </a:t>
            </a:r>
            <a:r>
              <a:rPr lang="cs-CZ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přezkumu (</a:t>
            </a:r>
            <a:r>
              <a:rPr lang="cs-CZ" sz="2000" dirty="0" smtClean="0"/>
              <a:t>v </a:t>
            </a:r>
            <a:r>
              <a:rPr lang="cs-CZ" sz="2000" dirty="0"/>
              <a:t>rámci </a:t>
            </a:r>
            <a:r>
              <a:rPr lang="cs-CZ" sz="2000" dirty="0" smtClean="0"/>
              <a:t>VS</a:t>
            </a:r>
            <a:r>
              <a:rPr lang="cs-CZ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r>
              <a:rPr lang="cs-CZ" sz="2000" dirty="0" smtClean="0"/>
              <a:t>, </a:t>
            </a:r>
            <a:endParaRPr lang="cs-CZ" sz="2000" dirty="0"/>
          </a:p>
          <a:p>
            <a:pPr marL="0" indent="0" algn="just">
              <a:lnSpc>
                <a:spcPct val="100000"/>
              </a:lnSpc>
              <a:buNone/>
            </a:pPr>
            <a:endParaRPr lang="cs-CZ" sz="2000" dirty="0" smtClean="0"/>
          </a:p>
          <a:p>
            <a:pPr marL="0" indent="0" algn="just">
              <a:lnSpc>
                <a:spcPct val="100000"/>
              </a:lnSpc>
              <a:buNone/>
            </a:pPr>
            <a:r>
              <a:rPr lang="cs-CZ" sz="2000" dirty="0" smtClean="0"/>
              <a:t>a navazuje </a:t>
            </a:r>
            <a:r>
              <a:rPr lang="cs-CZ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také </a:t>
            </a:r>
            <a:r>
              <a:rPr lang="cs-CZ" sz="2000" dirty="0" smtClean="0"/>
              <a:t>problematikou </a:t>
            </a:r>
            <a:r>
              <a:rPr lang="cs-CZ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přezkumu </a:t>
            </a: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 správním soudnictví</a:t>
            </a:r>
            <a:r>
              <a:rPr lang="cs-CZ" sz="2000" dirty="0"/>
              <a:t>, a potřebných předpokladů a návazností.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cs-CZ" sz="2000" dirty="0" smtClean="0"/>
              <a:t>_____________________________________</a:t>
            </a:r>
            <a:endParaRPr lang="cs-CZ" sz="2000" dirty="0"/>
          </a:p>
          <a:p>
            <a:pPr marL="0" indent="0" algn="just">
              <a:lnSpc>
                <a:spcPct val="100000"/>
              </a:lnSpc>
              <a:buNone/>
            </a:pPr>
            <a:r>
              <a:rPr lang="cs-CZ" sz="2000" b="1" dirty="0" err="1"/>
              <a:t>POZN</a:t>
            </a:r>
            <a:r>
              <a:rPr lang="cs-CZ" sz="2000" dirty="0" err="1" smtClean="0">
                <a:solidFill>
                  <a:srgbClr val="00B050"/>
                </a:solidFill>
              </a:rPr>
              <a:t>.:</a:t>
            </a:r>
            <a:r>
              <a:rPr lang="cs-CZ" sz="2000" b="1" dirty="0" err="1" smtClean="0"/>
              <a:t>Programy</a:t>
            </a:r>
            <a:r>
              <a:rPr lang="cs-CZ" sz="2000" b="1" dirty="0" smtClean="0"/>
              <a:t> </a:t>
            </a:r>
            <a:r>
              <a:rPr lang="cs-CZ" sz="2000" b="1" dirty="0"/>
              <a:t>přednášek </a:t>
            </a:r>
            <a:r>
              <a:rPr lang="cs-CZ" sz="2000" b="1" dirty="0" smtClean="0"/>
              <a:t>ve SPP a SP II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cs-CZ" sz="2000" b="1" dirty="0"/>
              <a:t> </a:t>
            </a:r>
            <a:r>
              <a:rPr lang="cs-CZ" sz="2000" b="1" dirty="0" smtClean="0"/>
              <a:t>                         -  </a:t>
            </a:r>
            <a:r>
              <a:rPr lang="cs-CZ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obsahově koordinovány.</a:t>
            </a:r>
            <a:r>
              <a:rPr lang="cs-CZ" sz="2000" b="1" dirty="0" smtClean="0"/>
              <a:t> </a:t>
            </a:r>
            <a:endParaRPr lang="cs-CZ" sz="2000" b="1" dirty="0"/>
          </a:p>
          <a:p>
            <a:pPr marL="0" indent="0" algn="just">
              <a:lnSpc>
                <a:spcPct val="100000"/>
              </a:lnSpc>
              <a:buNone/>
            </a:pPr>
            <a:endParaRPr lang="cs-CZ" sz="2000" dirty="0"/>
          </a:p>
          <a:p>
            <a:endParaRPr lang="cs-CZ" sz="2000" dirty="0"/>
          </a:p>
          <a:p>
            <a:pPr marL="0" indent="0">
              <a:buNone/>
            </a:pPr>
            <a:r>
              <a:rPr lang="cs-CZ" dirty="0"/>
              <a:t> 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xmlns="" id="{BCCEA3B7-B789-8E77-EF3A-00E7539BFF2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/>
              <a:t>Definujte zápatí </a:t>
            </a:r>
            <a:r>
              <a:rPr lang="cs-CZ" altLang="cs-CZ" dirty="0" smtClean="0"/>
              <a:t>-</a:t>
            </a:r>
            <a:endParaRPr lang="cs-CZ" alt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xmlns="" id="{B79B6E6B-D288-357C-2583-7173A0B1A89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843053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42040" y="731520"/>
            <a:ext cx="8231029" cy="998220"/>
          </a:xfrm>
        </p:spPr>
        <p:txBody>
          <a:bodyPr/>
          <a:lstStyle/>
          <a:p>
            <a:pPr>
              <a:lnSpc>
                <a:spcPct val="150000"/>
              </a:lnSpc>
              <a:defRPr/>
            </a:pPr>
            <a:r>
              <a:rPr lang="cs-CZ" altLang="cs-CZ" sz="2400" dirty="0" smtClean="0">
                <a:solidFill>
                  <a:srgbClr val="0000D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altLang="cs-CZ" sz="2400" dirty="0" smtClean="0">
                <a:solidFill>
                  <a:srgbClr val="0000DC"/>
                </a:solidFill>
              </a:rPr>
              <a:t>Formy činnosti </a:t>
            </a:r>
            <a:r>
              <a:rPr lang="cs-CZ" altLang="cs-CZ" sz="2400" dirty="0" smtClean="0">
                <a:solidFill>
                  <a:schemeClr val="tx1"/>
                </a:solidFill>
              </a:rPr>
              <a:t>veřejné správy - </a:t>
            </a:r>
            <a:r>
              <a:rPr lang="cs-CZ" altLang="cs-CZ" sz="2400" dirty="0" smtClean="0">
                <a:solidFill>
                  <a:schemeClr val="accent3">
                    <a:lumMod val="75000"/>
                  </a:schemeClr>
                </a:solidFill>
              </a:rPr>
              <a:t>odraz ve správní řádu</a:t>
            </a:r>
            <a:r>
              <a:rPr lang="cs-CZ" altLang="cs-CZ" sz="2400" dirty="0" smtClean="0">
                <a:solidFill>
                  <a:schemeClr val="tx1"/>
                </a:solidFill>
              </a:rPr>
              <a:t/>
            </a:r>
            <a:br>
              <a:rPr lang="cs-CZ" altLang="cs-CZ" sz="2400" dirty="0" smtClean="0">
                <a:solidFill>
                  <a:schemeClr val="tx1"/>
                </a:solidFill>
              </a:rPr>
            </a:br>
            <a:r>
              <a:rPr lang="cs-CZ" altLang="cs-CZ" sz="1800" dirty="0" smtClean="0">
                <a:solidFill>
                  <a:schemeClr val="tx1"/>
                </a:solidFill>
              </a:rPr>
              <a:t>       </a:t>
            </a:r>
            <a:r>
              <a:rPr lang="cs-CZ" altLang="cs-CZ" sz="2000" dirty="0" smtClean="0">
                <a:solidFill>
                  <a:schemeClr val="tx1"/>
                </a:solidFill>
              </a:rPr>
              <a:t>(</a:t>
            </a:r>
            <a:r>
              <a:rPr lang="cs-CZ" altLang="cs-CZ" sz="2000" u="sng" dirty="0" err="1" smtClean="0">
                <a:solidFill>
                  <a:schemeClr val="tx1"/>
                </a:solidFill>
              </a:rPr>
              <a:t>z.č</a:t>
            </a:r>
            <a:r>
              <a:rPr lang="cs-CZ" altLang="cs-CZ" sz="2000" u="sng" dirty="0" smtClean="0">
                <a:solidFill>
                  <a:schemeClr val="tx1"/>
                </a:solidFill>
              </a:rPr>
              <a:t>. 500/2004 Sb.,</a:t>
            </a:r>
            <a:r>
              <a:rPr lang="cs-CZ" altLang="cs-CZ" sz="2000" dirty="0" smtClean="0">
                <a:solidFill>
                  <a:schemeClr val="tx1"/>
                </a:solidFill>
              </a:rPr>
              <a:t> ve znění pozdějších předpisů) (</a:t>
            </a:r>
            <a:r>
              <a:rPr lang="cs-CZ" altLang="cs-CZ" sz="2000" u="sng" dirty="0" smtClean="0">
                <a:solidFill>
                  <a:schemeClr val="tx1"/>
                </a:solidFill>
              </a:rPr>
              <a:t>„SŘ“</a:t>
            </a:r>
            <a:r>
              <a:rPr lang="cs-CZ" altLang="cs-CZ" sz="2000" dirty="0" smtClean="0">
                <a:solidFill>
                  <a:schemeClr val="tx1"/>
                </a:solidFill>
              </a:rPr>
              <a:t>):</a:t>
            </a:r>
            <a:br>
              <a:rPr lang="cs-CZ" altLang="cs-CZ" sz="2000" dirty="0" smtClean="0">
                <a:solidFill>
                  <a:schemeClr val="tx1"/>
                </a:solidFill>
              </a:rPr>
            </a:br>
            <a:endParaRPr lang="cs-CZ" sz="2000" i="1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03685" y="1577339"/>
            <a:ext cx="8231029" cy="4739571"/>
          </a:xfrm>
        </p:spPr>
        <p:txBody>
          <a:bodyPr/>
          <a:lstStyle/>
          <a:p>
            <a:pPr marL="0" indent="0" algn="just">
              <a:lnSpc>
                <a:spcPct val="100000"/>
              </a:lnSpc>
              <a:buFont typeface="Wingdings 3" panose="05040102010807070707" pitchFamily="18" charset="2"/>
              <a:buNone/>
              <a:defRPr/>
            </a:pPr>
            <a:endParaRPr lang="cs-CZ" altLang="cs-CZ" sz="2000" b="1" dirty="0" smtClean="0"/>
          </a:p>
          <a:p>
            <a:pPr marL="0" indent="0" algn="just">
              <a:lnSpc>
                <a:spcPct val="100000"/>
              </a:lnSpc>
              <a:buFont typeface="Wingdings 3" panose="05040102010807070707" pitchFamily="18" charset="2"/>
              <a:buNone/>
              <a:defRPr/>
            </a:pPr>
            <a:endParaRPr lang="cs-CZ" altLang="cs-CZ" sz="1800" dirty="0" smtClean="0"/>
          </a:p>
          <a:p>
            <a:pPr marL="0" indent="0" algn="just">
              <a:lnSpc>
                <a:spcPct val="100000"/>
              </a:lnSpc>
              <a:buFont typeface="Wingdings 3" panose="05040102010807070707" pitchFamily="18" charset="2"/>
              <a:buNone/>
              <a:defRPr/>
            </a:pPr>
            <a:r>
              <a:rPr lang="cs-CZ" altLang="cs-CZ" sz="2000" dirty="0" smtClean="0"/>
              <a:t>Jde o formy </a:t>
            </a:r>
            <a:r>
              <a:rPr lang="cs-CZ" altLang="cs-CZ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vnějš</a:t>
            </a:r>
            <a:r>
              <a:rPr lang="cs-CZ" altLang="cs-CZ" sz="2000" b="1" dirty="0" smtClean="0"/>
              <a:t>í,</a:t>
            </a:r>
            <a:r>
              <a:rPr lang="cs-CZ" altLang="cs-CZ" sz="2000" dirty="0" smtClean="0"/>
              <a:t> a to:</a:t>
            </a:r>
          </a:p>
          <a:p>
            <a:pPr marL="0" indent="0" algn="just">
              <a:lnSpc>
                <a:spcPct val="100000"/>
              </a:lnSpc>
              <a:buFont typeface="Wingdings 3" panose="05040102010807070707" pitchFamily="18" charset="2"/>
              <a:buNone/>
              <a:defRPr/>
            </a:pPr>
            <a:r>
              <a:rPr lang="cs-CZ" altLang="cs-CZ" sz="2000" dirty="0" smtClean="0"/>
              <a:t>              </a:t>
            </a:r>
            <a:r>
              <a:rPr lang="cs-CZ" altLang="cs-CZ" sz="2000" dirty="0" smtClean="0"/>
              <a:t>- </a:t>
            </a:r>
            <a:r>
              <a:rPr lang="cs-CZ" altLang="cs-CZ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jednostranné</a:t>
            </a:r>
            <a:r>
              <a:rPr lang="cs-CZ" altLang="cs-CZ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altLang="cs-CZ" sz="2000" dirty="0" smtClean="0"/>
              <a:t>(tj. správní orgán vůči adresátům),</a:t>
            </a:r>
            <a:r>
              <a:rPr lang="cs-CZ" altLang="cs-CZ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altLang="cs-CZ" sz="2000" dirty="0" smtClean="0"/>
              <a:t>   	                                         </a:t>
            </a:r>
            <a:r>
              <a:rPr lang="cs-CZ" altLang="cs-CZ" sz="2000" dirty="0" smtClean="0"/>
              <a:t> </a:t>
            </a:r>
            <a:r>
              <a:rPr lang="cs-CZ" altLang="cs-CZ" sz="2000" dirty="0" smtClean="0"/>
              <a:t>	</a:t>
            </a:r>
            <a:r>
              <a:rPr lang="cs-CZ" altLang="cs-CZ" sz="2000" dirty="0" smtClean="0"/>
              <a:t> - </a:t>
            </a:r>
            <a:r>
              <a:rPr lang="cs-CZ" altLang="cs-CZ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dvou- a vícestranné</a:t>
            </a:r>
            <a:r>
              <a:rPr lang="cs-CZ" altLang="cs-CZ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</a:p>
          <a:p>
            <a:pPr marL="0" indent="0" algn="just">
              <a:lnSpc>
                <a:spcPct val="100000"/>
              </a:lnSpc>
              <a:buFont typeface="Wingdings 3" panose="05040102010807070707" pitchFamily="18" charset="2"/>
              <a:buNone/>
              <a:defRPr/>
            </a:pPr>
            <a:endParaRPr lang="cs-CZ" altLang="cs-CZ" sz="2000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lnSpc>
                <a:spcPct val="100000"/>
              </a:lnSpc>
              <a:buFont typeface="Wingdings 3" panose="05040102010807070707" pitchFamily="18" charset="2"/>
              <a:buNone/>
              <a:defRPr/>
            </a:pPr>
            <a:r>
              <a:rPr lang="cs-CZ" altLang="cs-CZ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SŘ </a:t>
            </a:r>
            <a:r>
              <a:rPr lang="cs-CZ" altLang="cs-CZ" sz="2000" dirty="0" smtClean="0"/>
              <a:t>upravuje </a:t>
            </a:r>
            <a:r>
              <a:rPr lang="cs-CZ" altLang="cs-CZ" sz="2000" dirty="0" smtClean="0"/>
              <a:t>jejich </a:t>
            </a:r>
            <a:r>
              <a:rPr lang="cs-CZ" altLang="cs-CZ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procesní </a:t>
            </a:r>
            <a:r>
              <a:rPr lang="cs-CZ" altLang="cs-CZ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stránku</a:t>
            </a:r>
            <a:r>
              <a:rPr lang="cs-CZ" altLang="cs-CZ" sz="2000" dirty="0" smtClean="0"/>
              <a:t>, včetně </a:t>
            </a:r>
            <a:r>
              <a:rPr lang="cs-CZ" altLang="cs-CZ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přezkumu</a:t>
            </a:r>
            <a:r>
              <a:rPr lang="cs-CZ" altLang="cs-CZ" sz="2000" dirty="0" smtClean="0"/>
              <a:t> uvnitř VS.</a:t>
            </a:r>
          </a:p>
          <a:p>
            <a:pPr marL="0" indent="0" algn="just">
              <a:lnSpc>
                <a:spcPct val="100000"/>
              </a:lnSpc>
              <a:buFont typeface="Wingdings 3" panose="05040102010807070707" pitchFamily="18" charset="2"/>
              <a:buNone/>
              <a:defRPr/>
            </a:pPr>
            <a:endParaRPr lang="cs-CZ" altLang="cs-CZ" sz="2000" dirty="0" smtClean="0"/>
          </a:p>
          <a:p>
            <a:pPr marL="0" indent="0">
              <a:lnSpc>
                <a:spcPct val="100000"/>
              </a:lnSpc>
              <a:buFont typeface="Wingdings 3" panose="05040102010807070707" pitchFamily="18" charset="2"/>
              <a:buNone/>
              <a:defRPr/>
            </a:pPr>
            <a:r>
              <a:rPr lang="cs-CZ" altLang="cs-CZ" sz="2000" dirty="0" smtClean="0"/>
              <a:t>Projev </a:t>
            </a:r>
            <a:r>
              <a:rPr lang="cs-CZ" altLang="cs-CZ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vrchnostenské</a:t>
            </a:r>
            <a:r>
              <a:rPr lang="cs-CZ" altLang="cs-CZ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správy</a:t>
            </a:r>
            <a:r>
              <a:rPr lang="cs-CZ" altLang="cs-CZ" sz="2000" dirty="0" smtClean="0"/>
              <a:t>, tedy vždy s prvkem (</a:t>
            </a:r>
            <a:r>
              <a:rPr lang="cs-CZ" altLang="cs-CZ" sz="2000" dirty="0" err="1" smtClean="0"/>
              <a:t>veřejno</a:t>
            </a:r>
            <a:r>
              <a:rPr lang="cs-CZ" altLang="cs-CZ" sz="2000" dirty="0" smtClean="0"/>
              <a:t>)</a:t>
            </a:r>
            <a:r>
              <a:rPr lang="cs-CZ" altLang="cs-CZ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mocenským   </a:t>
            </a:r>
          </a:p>
          <a:p>
            <a:pPr marL="0" indent="0" algn="just">
              <a:lnSpc>
                <a:spcPct val="100000"/>
              </a:lnSpc>
              <a:buNone/>
              <a:defRPr/>
            </a:pPr>
            <a:endParaRPr lang="cs-CZ" altLang="cs-CZ" sz="2000" dirty="0" smtClean="0"/>
          </a:p>
          <a:p>
            <a:pPr marL="0" indent="0" algn="just">
              <a:lnSpc>
                <a:spcPct val="100000"/>
              </a:lnSpc>
              <a:buNone/>
              <a:defRPr/>
            </a:pPr>
            <a:r>
              <a:rPr lang="cs-CZ" altLang="cs-CZ" sz="2000" dirty="0" smtClean="0"/>
              <a:t>S tím spojena </a:t>
            </a:r>
            <a:r>
              <a:rPr lang="cs-CZ" altLang="cs-CZ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vázanost </a:t>
            </a:r>
            <a:r>
              <a:rPr lang="cs-CZ" altLang="cs-CZ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principem legality </a:t>
            </a:r>
            <a:r>
              <a:rPr lang="cs-CZ" altLang="cs-CZ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dalšími </a:t>
            </a:r>
            <a:r>
              <a:rPr lang="cs-CZ" altLang="cs-CZ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zásadami </a:t>
            </a:r>
            <a:r>
              <a:rPr lang="cs-CZ" altLang="cs-CZ" sz="2000" i="1" dirty="0" smtClean="0"/>
              <a:t>– principy</a:t>
            </a:r>
            <a:r>
              <a:rPr lang="cs-CZ" altLang="cs-CZ" sz="2000" dirty="0" smtClean="0"/>
              <a:t> výkonu veřejné moci. </a:t>
            </a:r>
          </a:p>
          <a:p>
            <a:pPr marL="0" indent="0" algn="just">
              <a:lnSpc>
                <a:spcPct val="100000"/>
              </a:lnSpc>
              <a:buNone/>
              <a:defRPr/>
            </a:pPr>
            <a:r>
              <a:rPr lang="cs-CZ" altLang="cs-CZ" sz="2000" dirty="0" smtClean="0"/>
              <a:t>(</a:t>
            </a:r>
            <a:r>
              <a:rPr lang="cs-CZ" altLang="cs-CZ" sz="2000" dirty="0"/>
              <a:t>k </a:t>
            </a:r>
            <a:r>
              <a:rPr lang="cs-CZ" altLang="cs-CZ" sz="2000" dirty="0" smtClean="0"/>
              <a:t>zásadám </a:t>
            </a:r>
            <a:r>
              <a:rPr lang="cs-CZ" altLang="cs-CZ" sz="2000" dirty="0"/>
              <a:t>- </a:t>
            </a:r>
            <a:r>
              <a:rPr lang="cs-CZ" altLang="cs-CZ" sz="2000" i="1" u="sng" dirty="0"/>
              <a:t>přednáška 11. v SP I</a:t>
            </a:r>
            <a:r>
              <a:rPr lang="cs-CZ" altLang="cs-CZ" sz="2000" i="1" dirty="0"/>
              <a:t> – bod 3.</a:t>
            </a:r>
            <a:r>
              <a:rPr lang="cs-CZ" altLang="cs-CZ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).</a:t>
            </a:r>
          </a:p>
          <a:p>
            <a:pPr marL="0" indent="0" algn="just">
              <a:lnSpc>
                <a:spcPct val="100000"/>
              </a:lnSpc>
              <a:buFont typeface="Wingdings 3" panose="05040102010807070707" pitchFamily="18" charset="2"/>
              <a:buNone/>
              <a:defRPr/>
            </a:pPr>
            <a:endParaRPr lang="cs-CZ" altLang="cs-CZ" sz="2000" dirty="0" smtClean="0"/>
          </a:p>
          <a:p>
            <a:pPr marL="0" indent="0" algn="just">
              <a:lnSpc>
                <a:spcPct val="100000"/>
              </a:lnSpc>
              <a:buFont typeface="Wingdings 3" panose="05040102010807070707" pitchFamily="18" charset="2"/>
              <a:buNone/>
              <a:defRPr/>
            </a:pPr>
            <a:r>
              <a:rPr lang="cs-CZ" altLang="cs-CZ" sz="20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3454159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42040" y="822960"/>
            <a:ext cx="8231029" cy="563880"/>
          </a:xfrm>
        </p:spPr>
        <p:txBody>
          <a:bodyPr/>
          <a:lstStyle/>
          <a:p>
            <a:pPr>
              <a:lnSpc>
                <a:spcPct val="100000"/>
              </a:lnSpc>
              <a:defRPr/>
            </a:pPr>
            <a:r>
              <a:rPr lang="cs-CZ" altLang="cs-CZ" sz="2400" dirty="0" smtClean="0">
                <a:solidFill>
                  <a:srgbClr val="0000D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altLang="cs-CZ" sz="2400" b="0" dirty="0" smtClean="0">
                <a:solidFill>
                  <a:srgbClr val="0000D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Formy činnosti</a:t>
            </a:r>
            <a:r>
              <a:rPr lang="cs-CZ" altLang="cs-CZ" sz="2400" dirty="0" smtClean="0">
                <a:solidFill>
                  <a:srgbClr val="0000DC"/>
                </a:solidFill>
              </a:rPr>
              <a:t> </a:t>
            </a:r>
            <a:r>
              <a:rPr lang="cs-CZ" altLang="cs-CZ" sz="2400" dirty="0" smtClean="0">
                <a:solidFill>
                  <a:schemeClr val="tx1"/>
                </a:solidFill>
              </a:rPr>
              <a:t>veřejné správy - </a:t>
            </a:r>
            <a:r>
              <a:rPr lang="cs-CZ" altLang="cs-CZ" sz="2400" dirty="0" smtClean="0">
                <a:solidFill>
                  <a:schemeClr val="accent3">
                    <a:lumMod val="75000"/>
                  </a:schemeClr>
                </a:solidFill>
              </a:rPr>
              <a:t>odraz ve správní řádu</a:t>
            </a:r>
            <a:r>
              <a:rPr lang="cs-CZ" altLang="cs-CZ" sz="2400" dirty="0" smtClean="0">
                <a:solidFill>
                  <a:schemeClr val="tx1"/>
                </a:solidFill>
              </a:rPr>
              <a:t/>
            </a:r>
            <a:br>
              <a:rPr lang="cs-CZ" altLang="cs-CZ" sz="2400" dirty="0" smtClean="0">
                <a:solidFill>
                  <a:schemeClr val="tx1"/>
                </a:solidFill>
              </a:rPr>
            </a:br>
            <a:r>
              <a:rPr lang="cs-CZ" altLang="cs-CZ" sz="1800" dirty="0" smtClean="0">
                <a:solidFill>
                  <a:schemeClr val="tx1"/>
                </a:solidFill>
              </a:rPr>
              <a:t/>
            </a:r>
            <a:br>
              <a:rPr lang="cs-CZ" altLang="cs-CZ" sz="1800" dirty="0" smtClean="0">
                <a:solidFill>
                  <a:schemeClr val="tx1"/>
                </a:solidFill>
              </a:rPr>
            </a:br>
            <a:endParaRPr lang="cs-CZ" sz="1800" i="1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580825" y="1661160"/>
            <a:ext cx="8231029" cy="4655750"/>
          </a:xfrm>
        </p:spPr>
        <p:txBody>
          <a:bodyPr/>
          <a:lstStyle/>
          <a:p>
            <a:pPr marL="0" indent="0" algn="just">
              <a:lnSpc>
                <a:spcPct val="100000"/>
              </a:lnSpc>
              <a:buFont typeface="Wingdings 3" panose="05040102010807070707" pitchFamily="18" charset="2"/>
              <a:buNone/>
              <a:defRPr/>
            </a:pPr>
            <a:endParaRPr lang="cs-CZ" altLang="cs-CZ" sz="1800" b="1" dirty="0" smtClean="0"/>
          </a:p>
          <a:p>
            <a:pPr marL="457200" indent="-457200" algn="just">
              <a:lnSpc>
                <a:spcPct val="100000"/>
              </a:lnSpc>
              <a:buFont typeface="Wingdings 3" panose="05040102010807070707" pitchFamily="18" charset="2"/>
              <a:buAutoNum type="arabicPeriod"/>
              <a:defRPr/>
            </a:pPr>
            <a:r>
              <a:rPr lang="cs-CZ" altLang="cs-CZ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Jednostranné</a:t>
            </a:r>
            <a:r>
              <a:rPr lang="cs-CZ" altLang="cs-CZ" sz="2000" dirty="0" smtClean="0"/>
              <a:t> =</a:t>
            </a:r>
            <a:r>
              <a:rPr lang="cs-CZ" altLang="cs-CZ" sz="2000" b="1" dirty="0" smtClean="0"/>
              <a:t>  </a:t>
            </a:r>
            <a:r>
              <a:rPr lang="cs-CZ" altLang="cs-CZ" sz="2000" b="1" u="sng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správní </a:t>
            </a:r>
            <a:r>
              <a:rPr lang="cs-CZ" altLang="cs-CZ" sz="2000" b="1" u="sng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akty</a:t>
            </a:r>
            <a:r>
              <a:rPr lang="cs-CZ" altLang="cs-CZ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pPr marL="457200" indent="-457200" algn="just">
              <a:lnSpc>
                <a:spcPct val="100000"/>
              </a:lnSpc>
              <a:buFont typeface="Wingdings 3" panose="05040102010807070707" pitchFamily="18" charset="2"/>
              <a:buAutoNum type="arabicPeriod"/>
              <a:defRPr/>
            </a:pPr>
            <a:endParaRPr lang="cs-CZ" altLang="cs-CZ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lnSpc>
                <a:spcPct val="100000"/>
              </a:lnSpc>
              <a:buFont typeface="Wingdings 3" panose="05040102010807070707" pitchFamily="18" charset="2"/>
              <a:buNone/>
              <a:defRPr/>
            </a:pPr>
            <a:r>
              <a:rPr lang="cs-CZ" altLang="cs-CZ" sz="2000" dirty="0">
                <a:solidFill>
                  <a:srgbClr val="00B050"/>
                </a:solidFill>
              </a:rPr>
              <a:t>	</a:t>
            </a:r>
            <a:r>
              <a:rPr lang="cs-CZ" altLang="cs-CZ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a)</a:t>
            </a:r>
            <a:r>
              <a:rPr lang="cs-CZ" altLang="cs-CZ" sz="2000" dirty="0" smtClean="0"/>
              <a:t> </a:t>
            </a:r>
            <a:r>
              <a:rPr lang="cs-CZ" altLang="cs-CZ" sz="2000" b="1" dirty="0">
                <a:solidFill>
                  <a:srgbClr val="0070C0"/>
                </a:solidFill>
              </a:rPr>
              <a:t>individuální</a:t>
            </a:r>
            <a:r>
              <a:rPr lang="cs-CZ" altLang="cs-CZ" sz="2000" b="1" dirty="0"/>
              <a:t> </a:t>
            </a:r>
            <a:r>
              <a:rPr lang="cs-CZ" altLang="cs-CZ" sz="2000" dirty="0"/>
              <a:t>(konkrétní) – </a:t>
            </a:r>
            <a:r>
              <a:rPr lang="cs-CZ" altLang="cs-CZ" sz="2000" i="1" dirty="0" smtClean="0"/>
              <a:t>postup přijímání a vydávání</a:t>
            </a:r>
            <a:r>
              <a:rPr lang="cs-CZ" altLang="cs-CZ" sz="2000" dirty="0" smtClean="0"/>
              <a:t> </a:t>
            </a:r>
            <a:r>
              <a:rPr lang="cs-CZ" altLang="cs-CZ" sz="2000" i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rozhodnutí ve</a:t>
            </a:r>
            <a:r>
              <a:rPr lang="cs-CZ" altLang="cs-CZ" sz="2000" b="1" dirty="0" smtClean="0">
                <a:solidFill>
                  <a:srgbClr val="00B050"/>
                </a:solidFill>
              </a:rPr>
              <a:t>  </a:t>
            </a:r>
            <a:r>
              <a:rPr lang="cs-CZ" altLang="cs-CZ" sz="2000" b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správním řízení</a:t>
            </a:r>
            <a:r>
              <a:rPr lang="cs-CZ" altLang="cs-CZ" sz="20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altLang="cs-CZ" sz="2000" dirty="0"/>
              <a:t>(</a:t>
            </a:r>
            <a:r>
              <a:rPr lang="cs-CZ" altLang="cs-CZ" sz="2000" u="sng" dirty="0"/>
              <a:t>část II. a III</a:t>
            </a:r>
            <a:r>
              <a:rPr lang="cs-CZ" altLang="cs-CZ" sz="2000" u="sng" dirty="0" smtClean="0"/>
              <a:t>. SŘ</a:t>
            </a:r>
            <a:r>
              <a:rPr lang="cs-CZ" altLang="cs-CZ" sz="2000" dirty="0" smtClean="0"/>
              <a:t>),</a:t>
            </a:r>
          </a:p>
          <a:p>
            <a:pPr marL="0" indent="0">
              <a:lnSpc>
                <a:spcPct val="100000"/>
              </a:lnSpc>
              <a:buFont typeface="Wingdings 3" panose="05040102010807070707" pitchFamily="18" charset="2"/>
              <a:buNone/>
              <a:defRPr/>
            </a:pPr>
            <a:r>
              <a:rPr lang="cs-CZ" altLang="cs-CZ" sz="2000" dirty="0"/>
              <a:t> </a:t>
            </a:r>
            <a:r>
              <a:rPr lang="cs-CZ" altLang="cs-CZ" sz="2000" dirty="0" smtClean="0"/>
              <a:t>             a také postup u některých tzv. jiných </a:t>
            </a:r>
            <a:r>
              <a:rPr lang="cs-CZ" altLang="cs-CZ" sz="2000" b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úkonů </a:t>
            </a:r>
            <a:r>
              <a:rPr lang="cs-CZ" altLang="cs-CZ" sz="2000" dirty="0" smtClean="0">
                <a:solidFill>
                  <a:schemeClr val="accent3">
                    <a:lumMod val="75000"/>
                  </a:schemeClr>
                </a:solidFill>
              </a:rPr>
              <a:t>(dle </a:t>
            </a:r>
            <a:r>
              <a:rPr lang="cs-CZ" altLang="cs-CZ" sz="2000" u="sng" dirty="0" smtClean="0">
                <a:solidFill>
                  <a:schemeClr val="accent3">
                    <a:lumMod val="75000"/>
                  </a:schemeClr>
                </a:solidFill>
              </a:rPr>
              <a:t>části </a:t>
            </a:r>
            <a:r>
              <a:rPr lang="cs-CZ" altLang="cs-CZ" sz="2000" u="sng" dirty="0">
                <a:solidFill>
                  <a:schemeClr val="accent3">
                    <a:lumMod val="75000"/>
                  </a:schemeClr>
                </a:solidFill>
              </a:rPr>
              <a:t>IV</a:t>
            </a:r>
            <a:r>
              <a:rPr lang="cs-CZ" altLang="cs-CZ" sz="2000" u="sng" dirty="0" smtClean="0"/>
              <a:t>. SŘ</a:t>
            </a:r>
            <a:r>
              <a:rPr lang="cs-CZ" altLang="cs-CZ" sz="2000" dirty="0" smtClean="0"/>
              <a:t>),</a:t>
            </a:r>
          </a:p>
          <a:p>
            <a:pPr marL="0" indent="0">
              <a:lnSpc>
                <a:spcPct val="100000"/>
              </a:lnSpc>
              <a:buFont typeface="Wingdings 3" panose="05040102010807070707" pitchFamily="18" charset="2"/>
              <a:buNone/>
              <a:defRPr/>
            </a:pPr>
            <a:r>
              <a:rPr lang="cs-CZ" altLang="cs-CZ" sz="2000" dirty="0" smtClean="0"/>
              <a:t> </a:t>
            </a:r>
            <a:endParaRPr lang="cs-CZ" altLang="cs-CZ" sz="2000" i="1" dirty="0"/>
          </a:p>
          <a:p>
            <a:pPr marL="0" indent="0">
              <a:lnSpc>
                <a:spcPct val="100000"/>
              </a:lnSpc>
              <a:buFont typeface="Wingdings 3" panose="05040102010807070707" pitchFamily="18" charset="2"/>
              <a:buNone/>
              <a:defRPr/>
            </a:pPr>
            <a:r>
              <a:rPr lang="cs-CZ" altLang="cs-CZ" sz="2000" dirty="0"/>
              <a:t>	</a:t>
            </a:r>
            <a:r>
              <a:rPr lang="cs-CZ" altLang="cs-CZ" sz="2000" dirty="0" smtClean="0"/>
              <a:t> </a:t>
            </a:r>
            <a:r>
              <a:rPr lang="cs-CZ" altLang="cs-CZ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b)</a:t>
            </a:r>
            <a:r>
              <a:rPr lang="cs-CZ" altLang="cs-CZ" sz="2000" dirty="0" smtClean="0"/>
              <a:t> </a:t>
            </a:r>
            <a:r>
              <a:rPr lang="cs-CZ" altLang="cs-CZ" sz="2000" b="1" dirty="0">
                <a:solidFill>
                  <a:srgbClr val="0070C0"/>
                </a:solidFill>
              </a:rPr>
              <a:t>smíšené</a:t>
            </a:r>
            <a:r>
              <a:rPr lang="cs-CZ" altLang="cs-CZ" sz="2000" dirty="0"/>
              <a:t> </a:t>
            </a:r>
            <a:r>
              <a:rPr lang="cs-CZ" altLang="cs-CZ" sz="2000" dirty="0" smtClean="0"/>
              <a:t>– jako </a:t>
            </a:r>
            <a:r>
              <a:rPr lang="cs-CZ" altLang="cs-CZ" sz="2000" b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opatření </a:t>
            </a:r>
            <a:r>
              <a:rPr lang="cs-CZ" altLang="cs-CZ" sz="2000" b="1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obecné povahy </a:t>
            </a:r>
            <a:r>
              <a:rPr lang="cs-CZ" altLang="cs-CZ" sz="2000" dirty="0"/>
              <a:t>(</a:t>
            </a:r>
            <a:r>
              <a:rPr lang="cs-CZ" altLang="cs-CZ" sz="2000" u="sng" dirty="0"/>
              <a:t>část </a:t>
            </a:r>
            <a:r>
              <a:rPr lang="cs-CZ" altLang="cs-CZ" sz="2000" u="sng" dirty="0" smtClean="0"/>
              <a:t>VI.SŘ</a:t>
            </a:r>
            <a:r>
              <a:rPr lang="cs-CZ" altLang="cs-CZ" sz="2000" dirty="0" smtClean="0"/>
              <a:t>).  </a:t>
            </a:r>
          </a:p>
          <a:p>
            <a:pPr marL="0" indent="0">
              <a:lnSpc>
                <a:spcPct val="100000"/>
              </a:lnSpc>
              <a:buFont typeface="Wingdings 3" panose="05040102010807070707" pitchFamily="18" charset="2"/>
              <a:buNone/>
              <a:defRPr/>
            </a:pPr>
            <a:endParaRPr lang="cs-CZ" altLang="cs-CZ" sz="2000" dirty="0" smtClean="0"/>
          </a:p>
          <a:p>
            <a:pPr marL="0" indent="0">
              <a:lnSpc>
                <a:spcPct val="100000"/>
              </a:lnSpc>
              <a:buFont typeface="Wingdings 3" panose="05040102010807070707" pitchFamily="18" charset="2"/>
              <a:buNone/>
              <a:defRPr/>
            </a:pPr>
            <a:r>
              <a:rPr lang="cs-CZ" altLang="cs-CZ" sz="2000" dirty="0" smtClean="0"/>
              <a:t>      </a:t>
            </a:r>
            <a:r>
              <a:rPr lang="cs-CZ" altLang="cs-CZ" sz="1600" dirty="0" smtClean="0"/>
              <a:t>(</a:t>
            </a:r>
            <a:r>
              <a:rPr lang="cs-CZ" altLang="cs-CZ" sz="1600" b="1" dirty="0" smtClean="0"/>
              <a:t>POZN</a:t>
            </a:r>
            <a:r>
              <a:rPr lang="cs-CZ" altLang="cs-CZ" sz="1600" dirty="0" smtClean="0"/>
              <a:t>. </a:t>
            </a:r>
            <a:r>
              <a:rPr lang="cs-CZ" altLang="cs-CZ" sz="1600" b="1" i="1" dirty="0" smtClean="0"/>
              <a:t>faktické úkony</a:t>
            </a:r>
            <a:r>
              <a:rPr lang="cs-CZ" altLang="cs-CZ" sz="1600" dirty="0" smtClean="0"/>
              <a:t>, resp. </a:t>
            </a:r>
            <a:r>
              <a:rPr lang="cs-CZ" altLang="cs-CZ" sz="1600" b="1" i="1" dirty="0" smtClean="0"/>
              <a:t>bezprostřední zákroky </a:t>
            </a:r>
            <a:r>
              <a:rPr lang="cs-CZ" altLang="cs-CZ" sz="1600" dirty="0" smtClean="0"/>
              <a:t>– postup </a:t>
            </a:r>
            <a:r>
              <a:rPr lang="cs-CZ" altLang="cs-CZ" sz="1600" b="1" dirty="0" smtClean="0"/>
              <a:t>není</a:t>
            </a:r>
            <a:r>
              <a:rPr lang="cs-CZ" altLang="cs-CZ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v SŘ</a:t>
            </a:r>
            <a:r>
              <a:rPr lang="cs-CZ" altLang="cs-CZ" sz="1600" dirty="0" smtClean="0"/>
              <a:t>, avšak působnost </a:t>
            </a:r>
            <a:r>
              <a:rPr lang="cs-CZ" altLang="cs-CZ" sz="1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základních zásad činnosti </a:t>
            </a:r>
            <a:r>
              <a:rPr lang="cs-CZ" altLang="cs-CZ" sz="1600" b="1" dirty="0" smtClean="0"/>
              <a:t>–</a:t>
            </a:r>
            <a:r>
              <a:rPr lang="cs-CZ" altLang="cs-CZ" sz="1600" dirty="0" smtClean="0"/>
              <a:t> </a:t>
            </a:r>
            <a:r>
              <a:rPr lang="cs-CZ" altLang="cs-CZ" sz="1600" u="sng" dirty="0" smtClean="0"/>
              <a:t>část I.</a:t>
            </a:r>
            <a:r>
              <a:rPr lang="cs-CZ" altLang="cs-CZ" sz="1600" dirty="0" smtClean="0"/>
              <a:t> SŘ) </a:t>
            </a:r>
          </a:p>
          <a:p>
            <a:pPr marL="0" indent="0">
              <a:lnSpc>
                <a:spcPct val="100000"/>
              </a:lnSpc>
              <a:buFont typeface="Wingdings 3" panose="05040102010807070707" pitchFamily="18" charset="2"/>
              <a:buNone/>
              <a:defRPr/>
            </a:pPr>
            <a:endParaRPr lang="cs-CZ" altLang="cs-CZ" sz="1600" dirty="0" smtClean="0"/>
          </a:p>
          <a:p>
            <a:pPr marL="0" indent="0">
              <a:lnSpc>
                <a:spcPct val="100000"/>
              </a:lnSpc>
              <a:buFont typeface="Wingdings 3" panose="05040102010807070707" pitchFamily="18" charset="2"/>
              <a:buNone/>
              <a:defRPr/>
            </a:pPr>
            <a:r>
              <a:rPr lang="cs-CZ" altLang="cs-CZ" sz="1800" dirty="0" smtClean="0"/>
              <a:t>         </a:t>
            </a:r>
            <a:r>
              <a:rPr lang="cs-CZ" altLang="cs-CZ" sz="2000" dirty="0" smtClean="0">
                <a:solidFill>
                  <a:srgbClr val="0000D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cs-CZ" altLang="cs-CZ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cs-CZ" altLang="cs-CZ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Dvou či vícestranné  </a:t>
            </a:r>
            <a:r>
              <a:rPr lang="cs-CZ" altLang="cs-CZ" sz="2000" i="1" dirty="0"/>
              <a:t>- </a:t>
            </a:r>
            <a:r>
              <a:rPr lang="cs-CZ" altLang="cs-CZ" sz="2000" b="1" i="1" u="sng" dirty="0">
                <a:solidFill>
                  <a:schemeClr val="accent3">
                    <a:lumMod val="75000"/>
                  </a:schemeClr>
                </a:solidFill>
              </a:rPr>
              <a:t>Veřejnoprávní smlouvy</a:t>
            </a:r>
            <a:r>
              <a:rPr lang="cs-CZ" altLang="cs-CZ" sz="2000" b="1" i="1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cs-CZ" altLang="cs-CZ" sz="2000" b="1" i="1" dirty="0"/>
              <a:t>-</a:t>
            </a:r>
            <a:r>
              <a:rPr lang="cs-CZ" altLang="cs-CZ" sz="2000" b="1" i="1" dirty="0">
                <a:solidFill>
                  <a:srgbClr val="00B050"/>
                </a:solidFill>
              </a:rPr>
              <a:t> </a:t>
            </a:r>
            <a:r>
              <a:rPr lang="cs-CZ" altLang="cs-CZ" sz="2000" dirty="0" smtClean="0"/>
              <a:t>v </a:t>
            </a:r>
            <a:r>
              <a:rPr lang="cs-CZ" altLang="cs-CZ" sz="2000" dirty="0"/>
              <a:t>SŘ</a:t>
            </a:r>
            <a:r>
              <a:rPr lang="cs-CZ" altLang="cs-CZ" sz="2000" b="1" i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altLang="cs-CZ" sz="2000" u="sng" dirty="0"/>
              <a:t>(část V</a:t>
            </a:r>
            <a:r>
              <a:rPr lang="cs-CZ" altLang="cs-CZ" sz="2000" u="sng" dirty="0" smtClean="0"/>
              <a:t>. SŘ)</a:t>
            </a:r>
            <a:r>
              <a:rPr lang="cs-CZ" altLang="cs-CZ" sz="2000" dirty="0"/>
              <a:t>	</a:t>
            </a:r>
          </a:p>
          <a:p>
            <a:pPr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930503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80" y="-100012"/>
            <a:ext cx="8231029" cy="889152"/>
          </a:xfrm>
        </p:spPr>
        <p:txBody>
          <a:bodyPr/>
          <a:lstStyle/>
          <a:p>
            <a:pPr>
              <a:defRPr/>
            </a:pPr>
            <a:r>
              <a:rPr lang="cs-CZ" sz="2400" dirty="0"/>
              <a:t>	</a:t>
            </a:r>
            <a:br>
              <a:rPr lang="cs-CZ" sz="2400" dirty="0"/>
            </a:br>
            <a:r>
              <a:rPr lang="cs-CZ" sz="2400" dirty="0"/>
              <a:t>             </a:t>
            </a:r>
            <a:r>
              <a:rPr lang="cs-CZ" sz="2400" dirty="0" smtClean="0"/>
              <a:t>Mimo procesní režim SŘ:</a:t>
            </a:r>
            <a:endParaRPr lang="cs-CZ" sz="2400" b="0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557965" y="889457"/>
            <a:ext cx="8231029" cy="5079087"/>
          </a:xfrm>
        </p:spPr>
        <p:txBody>
          <a:bodyPr/>
          <a:lstStyle/>
          <a:p>
            <a:pPr marL="0" indent="0">
              <a:lnSpc>
                <a:spcPct val="100000"/>
              </a:lnSpc>
              <a:buFont typeface="Wingdings 3" panose="05040102010807070707" pitchFamily="18" charset="2"/>
              <a:buNone/>
              <a:defRPr/>
            </a:pPr>
            <a:r>
              <a:rPr lang="cs-CZ" altLang="cs-CZ" sz="2000" dirty="0">
                <a:solidFill>
                  <a:srgbClr val="0070C0"/>
                </a:solidFill>
              </a:rPr>
              <a:t>	</a:t>
            </a:r>
          </a:p>
          <a:p>
            <a:pPr marL="0" indent="0">
              <a:lnSpc>
                <a:spcPct val="100000"/>
              </a:lnSpc>
              <a:buFont typeface="Wingdings 3" panose="05040102010807070707" pitchFamily="18" charset="2"/>
              <a:buNone/>
              <a:defRPr/>
            </a:pPr>
            <a:r>
              <a:rPr lang="cs-CZ" altLang="cs-CZ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Vnitřní </a:t>
            </a:r>
            <a:r>
              <a:rPr lang="cs-CZ" alt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(interní</a:t>
            </a:r>
            <a:r>
              <a:rPr lang="cs-CZ" altLang="cs-CZ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 právní </a:t>
            </a:r>
            <a:r>
              <a:rPr lang="cs-CZ" alt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formy </a:t>
            </a:r>
            <a:r>
              <a:rPr lang="cs-CZ" altLang="cs-CZ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realizace:</a:t>
            </a:r>
            <a:endParaRPr lang="cs-CZ" altLang="cs-CZ" sz="2000" dirty="0" smtClean="0">
              <a:solidFill>
                <a:schemeClr val="accent3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lnSpc>
                <a:spcPct val="100000"/>
              </a:lnSpc>
              <a:buFont typeface="Wingdings 3" panose="05040102010807070707" pitchFamily="18" charset="2"/>
              <a:buNone/>
              <a:defRPr/>
            </a:pPr>
            <a:endParaRPr lang="cs-CZ" altLang="cs-CZ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>
              <a:lnSpc>
                <a:spcPct val="100000"/>
              </a:lnSpc>
              <a:buFontTx/>
              <a:buChar char="-"/>
              <a:defRPr/>
            </a:pPr>
            <a:r>
              <a:rPr lang="cs-CZ" altLang="cs-CZ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interní normativní akty </a:t>
            </a:r>
            <a:r>
              <a:rPr lang="cs-CZ" altLang="cs-CZ" sz="2000" dirty="0" smtClean="0"/>
              <a:t>(akty </a:t>
            </a:r>
            <a:r>
              <a:rPr lang="cs-CZ" altLang="cs-CZ" sz="2000" dirty="0"/>
              <a:t>řízení, interní instrukce, metodické pokyny, apod.), </a:t>
            </a:r>
          </a:p>
          <a:p>
            <a:pPr algn="just">
              <a:lnSpc>
                <a:spcPct val="100000"/>
              </a:lnSpc>
              <a:buFontTx/>
              <a:buChar char="-"/>
              <a:defRPr/>
            </a:pPr>
            <a:r>
              <a:rPr lang="cs-CZ" altLang="cs-CZ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interní individuální akty  </a:t>
            </a:r>
            <a:r>
              <a:rPr lang="cs-CZ" altLang="cs-CZ" sz="2000" dirty="0"/>
              <a:t>(individuální služební akty, individuální pokyny, apod.).</a:t>
            </a:r>
          </a:p>
          <a:p>
            <a:pPr marL="0" indent="0" algn="just">
              <a:lnSpc>
                <a:spcPct val="100000"/>
              </a:lnSpc>
              <a:buNone/>
              <a:defRPr/>
            </a:pPr>
            <a:r>
              <a:rPr lang="cs-CZ" altLang="cs-CZ" sz="2000" dirty="0"/>
              <a:t>-------------------------------------------------------</a:t>
            </a:r>
          </a:p>
          <a:p>
            <a:pPr marL="0" indent="0" algn="just">
              <a:buNone/>
              <a:defRPr/>
            </a:pPr>
            <a:r>
              <a:rPr lang="cs-CZ" altLang="cs-CZ" sz="2000" dirty="0"/>
              <a:t>A také </a:t>
            </a:r>
            <a:r>
              <a:rPr lang="cs-CZ" altLang="cs-CZ" sz="2000" b="1" i="1" dirty="0"/>
              <a:t>neprávní formy</a:t>
            </a:r>
            <a:r>
              <a:rPr lang="cs-CZ" altLang="cs-CZ" sz="2000" dirty="0"/>
              <a:t>, tj. </a:t>
            </a:r>
            <a:r>
              <a:rPr lang="cs-CZ" altLang="cs-CZ" sz="2000" dirty="0" smtClean="0"/>
              <a:t>nemající </a:t>
            </a:r>
            <a:r>
              <a:rPr lang="cs-CZ" altLang="cs-CZ" sz="2000" dirty="0"/>
              <a:t>přímých právních </a:t>
            </a:r>
            <a:r>
              <a:rPr lang="cs-CZ" altLang="cs-CZ" sz="2000" dirty="0" smtClean="0"/>
              <a:t>důsledků /účinků…</a:t>
            </a:r>
            <a:endParaRPr lang="cs-CZ" altLang="cs-CZ" sz="2000" dirty="0"/>
          </a:p>
          <a:p>
            <a:pPr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74194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71514" y="510540"/>
            <a:ext cx="8066301" cy="556260"/>
          </a:xfrm>
        </p:spPr>
        <p:txBody>
          <a:bodyPr/>
          <a:lstStyle/>
          <a:p>
            <a:r>
              <a:rPr lang="cs-CZ" sz="2400" i="1" u="sng" dirty="0" smtClean="0"/>
              <a:t>Princip legality</a:t>
            </a:r>
            <a:r>
              <a:rPr lang="cs-CZ" sz="2400" i="1" dirty="0" smtClean="0"/>
              <a:t> </a:t>
            </a:r>
            <a:r>
              <a:rPr lang="cs-CZ" sz="2400" dirty="0" smtClean="0"/>
              <a:t>jako obecný princip a základ</a:t>
            </a:r>
            <a:endParaRPr lang="cs-CZ" sz="2400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608674" y="1104900"/>
            <a:ext cx="8066301" cy="4422300"/>
          </a:xfrm>
        </p:spPr>
        <p:txBody>
          <a:bodyPr/>
          <a:lstStyle/>
          <a:p>
            <a:pPr marL="72000" indent="0">
              <a:lnSpc>
                <a:spcPct val="100000"/>
              </a:lnSpc>
              <a:buNone/>
            </a:pPr>
            <a:r>
              <a:rPr lang="cs-CZ" sz="2000" b="1" dirty="0" smtClean="0"/>
              <a:t>Požadavek zákonného </a:t>
            </a:r>
            <a:r>
              <a:rPr lang="cs-CZ" sz="2000" dirty="0" smtClean="0"/>
              <a:t>( resp. v některých případech ústavního) </a:t>
            </a:r>
            <a:r>
              <a:rPr lang="cs-CZ" sz="2000" b="1" dirty="0" smtClean="0"/>
              <a:t>základu, resp. úpravy veřejné správy:</a:t>
            </a:r>
          </a:p>
          <a:p>
            <a:pPr>
              <a:lnSpc>
                <a:spcPct val="100000"/>
              </a:lnSpc>
            </a:pPr>
            <a:r>
              <a:rPr lang="cs-CZ" sz="2000" dirty="0" smtClean="0"/>
              <a:t>v </a:t>
            </a:r>
            <a:r>
              <a:rPr lang="cs-CZ" sz="2000" i="1" dirty="0" smtClean="0">
                <a:solidFill>
                  <a:srgbClr val="0000DC"/>
                </a:solidFill>
              </a:rPr>
              <a:t>oblasti </a:t>
            </a:r>
            <a:r>
              <a:rPr lang="cs-CZ" sz="2000" b="1" i="1" dirty="0" smtClean="0">
                <a:solidFill>
                  <a:srgbClr val="0000DC"/>
                </a:solidFill>
              </a:rPr>
              <a:t>organizace </a:t>
            </a:r>
            <a:r>
              <a:rPr lang="cs-CZ" sz="2000" dirty="0" smtClean="0"/>
              <a:t>VS, resp. </a:t>
            </a:r>
            <a:r>
              <a:rPr lang="cs-CZ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institucionální</a:t>
            </a:r>
            <a:r>
              <a:rPr lang="cs-CZ" sz="2000" dirty="0" smtClean="0"/>
              <a:t> (subjekty, vykonavatelé – založení, stanovení působnosti), včetně vnitřní  struktury a vztahů,</a:t>
            </a:r>
          </a:p>
          <a:p>
            <a:pPr>
              <a:lnSpc>
                <a:spcPct val="100000"/>
              </a:lnSpc>
            </a:pPr>
            <a:r>
              <a:rPr lang="cs-CZ" sz="2000" dirty="0" smtClean="0"/>
              <a:t>v </a:t>
            </a:r>
            <a:r>
              <a:rPr lang="cs-CZ" sz="2000" i="1" dirty="0" smtClean="0">
                <a:solidFill>
                  <a:srgbClr val="0000DC"/>
                </a:solidFill>
              </a:rPr>
              <a:t>oblasti </a:t>
            </a:r>
            <a:r>
              <a:rPr lang="cs-CZ" sz="2000" b="1" i="1" dirty="0" smtClean="0">
                <a:solidFill>
                  <a:srgbClr val="0000DC"/>
                </a:solidFill>
              </a:rPr>
              <a:t>činnosti (realizace)</a:t>
            </a:r>
            <a:r>
              <a:rPr lang="cs-CZ" sz="2000" dirty="0" smtClean="0"/>
              <a:t>, resp. </a:t>
            </a:r>
            <a:r>
              <a:rPr lang="cs-CZ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funkčním aspektu </a:t>
            </a:r>
            <a:r>
              <a:rPr lang="cs-CZ" sz="2000" dirty="0" smtClean="0"/>
              <a:t>VS  (založení pravomoci, forem realizace, jejich znaky, úprava oprávnění a povinností, vztahů, záruk legality, včetně ochrany subjektivních práv,  kontrola VS (včetně kontroly ze strany soudů), administrativní dozor, uplatňování odpovědnosti, správní trestání),</a:t>
            </a:r>
          </a:p>
          <a:p>
            <a:pPr>
              <a:lnSpc>
                <a:spcPct val="100000"/>
              </a:lnSpc>
            </a:pPr>
            <a:r>
              <a:rPr lang="cs-CZ" sz="2000" dirty="0" smtClean="0"/>
              <a:t>     se specifickou </a:t>
            </a:r>
            <a:r>
              <a:rPr lang="cs-CZ" sz="2000" i="1" dirty="0" smtClean="0">
                <a:solidFill>
                  <a:srgbClr val="0000D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částí procesní </a:t>
            </a:r>
            <a:r>
              <a:rPr lang="cs-CZ" sz="2000" dirty="0" smtClean="0"/>
              <a:t>– upravující formalizované postupy, postavení subjektů, průběh procesu, výstupy, opravné a přezkumné prostředky, exekuci,</a:t>
            </a:r>
          </a:p>
          <a:p>
            <a:pPr>
              <a:lnSpc>
                <a:spcPct val="100000"/>
              </a:lnSpc>
            </a:pPr>
            <a:r>
              <a:rPr lang="cs-CZ" sz="2000" dirty="0" smtClean="0"/>
              <a:t>                   a oblast soudního přezkumu.    </a:t>
            </a:r>
            <a:endParaRPr lang="cs-CZ" sz="2000" dirty="0"/>
          </a:p>
          <a:p>
            <a:pPr marL="72000" indent="0">
              <a:lnSpc>
                <a:spcPct val="100000"/>
              </a:lnSpc>
              <a:buNone/>
            </a:pPr>
            <a:r>
              <a:rPr lang="cs-CZ" sz="2000" dirty="0" smtClean="0"/>
              <a:t> </a:t>
            </a:r>
            <a:r>
              <a:rPr lang="cs-CZ" dirty="0" smtClean="0"/>
              <a:t> 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8181497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540094" y="472440"/>
            <a:ext cx="8066301" cy="556260"/>
          </a:xfrm>
        </p:spPr>
        <p:txBody>
          <a:bodyPr/>
          <a:lstStyle/>
          <a:p>
            <a:r>
              <a:rPr lang="cs-CZ" sz="2400" u="sng" dirty="0" smtClean="0"/>
              <a:t>Princip legality </a:t>
            </a:r>
            <a:r>
              <a:rPr lang="cs-CZ" sz="2400" dirty="0" smtClean="0"/>
              <a:t>jako společný základ </a:t>
            </a:r>
            <a:endParaRPr lang="cs-CZ" sz="2400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608674" y="1104900"/>
            <a:ext cx="8066301" cy="4422300"/>
          </a:xfrm>
        </p:spPr>
        <p:txBody>
          <a:bodyPr/>
          <a:lstStyle/>
          <a:p>
            <a:pPr marL="72000" indent="0">
              <a:lnSpc>
                <a:spcPct val="100000"/>
              </a:lnSpc>
              <a:buNone/>
            </a:pPr>
            <a:r>
              <a:rPr lang="cs-CZ" sz="2000" dirty="0" smtClean="0"/>
              <a:t>Event. nedostatky, resp. </a:t>
            </a:r>
            <a:r>
              <a:rPr lang="cs-CZ" sz="20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vady </a:t>
            </a:r>
            <a:r>
              <a:rPr lang="cs-CZ" sz="2000" dirty="0" smtClean="0"/>
              <a:t>se mohou projevit ve všech uvedených oblastech, mají různé právem předvídané </a:t>
            </a:r>
            <a:r>
              <a:rPr lang="cs-CZ" sz="20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důsledky</a:t>
            </a:r>
            <a:r>
              <a:rPr lang="cs-CZ" sz="2000" dirty="0" smtClean="0"/>
              <a:t>, a odpovídající postupy a </a:t>
            </a:r>
            <a:r>
              <a:rPr lang="cs-CZ" sz="20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formy řešení </a:t>
            </a:r>
            <a:r>
              <a:rPr lang="cs-CZ" sz="2000" dirty="0" smtClean="0"/>
              <a:t>(a to v zájmu veřejném a/či v zájmu dotčených osob). </a:t>
            </a:r>
          </a:p>
          <a:p>
            <a:pPr marL="72000" indent="0">
              <a:lnSpc>
                <a:spcPct val="100000"/>
              </a:lnSpc>
              <a:buNone/>
            </a:pPr>
            <a:r>
              <a:rPr lang="cs-CZ" sz="2000" dirty="0" smtClean="0"/>
              <a:t>U správních aktů je specifickým prvkem tzv. presumpce správnosti. (Přehledově tato problematika – viz SP I - přednáška č.10 – oddíl 5).</a:t>
            </a:r>
          </a:p>
          <a:p>
            <a:pPr marL="72000" indent="0">
              <a:lnSpc>
                <a:spcPct val="100000"/>
              </a:lnSpc>
              <a:buNone/>
            </a:pPr>
            <a:endParaRPr lang="cs-CZ" sz="2000" dirty="0" smtClean="0"/>
          </a:p>
          <a:p>
            <a:pPr marL="72000" indent="0">
              <a:lnSpc>
                <a:spcPct val="100000"/>
              </a:lnSpc>
              <a:buNone/>
            </a:pPr>
            <a:r>
              <a:rPr lang="cs-CZ" sz="2000" dirty="0" smtClean="0"/>
              <a:t>Uvedená oblast bude </a:t>
            </a:r>
            <a:r>
              <a:rPr lang="cs-CZ" sz="2000" b="1" dirty="0" smtClean="0"/>
              <a:t>konkrétně pojednána </a:t>
            </a:r>
            <a:r>
              <a:rPr lang="cs-CZ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 souvislosti s jednotlivými projevy veřejné správy, resp. formami </a:t>
            </a:r>
            <a:r>
              <a:rPr lang="cs-CZ" sz="2000" dirty="0" smtClean="0"/>
              <a:t>realizace, a také záruk zákonnosti, </a:t>
            </a:r>
            <a:r>
              <a:rPr lang="cs-CZ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v rámci odpovídajících procesních postupů</a:t>
            </a:r>
            <a:r>
              <a:rPr lang="cs-CZ" sz="2000" dirty="0" smtClean="0"/>
              <a:t>, včetně přezkumu, a to také soudního </a:t>
            </a:r>
          </a:p>
          <a:p>
            <a:pPr marL="72000" indent="0">
              <a:lnSpc>
                <a:spcPct val="100000"/>
              </a:lnSpc>
              <a:buNone/>
            </a:pPr>
            <a:endParaRPr lang="cs-CZ" sz="2000" dirty="0" smtClean="0"/>
          </a:p>
          <a:p>
            <a:pPr marL="72000" indent="0">
              <a:lnSpc>
                <a:spcPct val="100000"/>
              </a:lnSpc>
              <a:buNone/>
            </a:pPr>
            <a:r>
              <a:rPr lang="cs-CZ" sz="2000" dirty="0" smtClean="0"/>
              <a:t>– v potřebných souvislostech v rámci </a:t>
            </a:r>
            <a:r>
              <a:rPr lang="cs-CZ" sz="2000" dirty="0" smtClean="0">
                <a:solidFill>
                  <a:srgbClr val="0000DC"/>
                </a:solidFill>
              </a:rPr>
              <a:t>Správního práva II </a:t>
            </a:r>
            <a:r>
              <a:rPr lang="cs-CZ" sz="2000" dirty="0" smtClean="0"/>
              <a:t>a </a:t>
            </a:r>
            <a:r>
              <a:rPr lang="cs-CZ" sz="2000" dirty="0" smtClean="0">
                <a:solidFill>
                  <a:srgbClr val="0000DC"/>
                </a:solidFill>
              </a:rPr>
              <a:t>Správního práva procesního</a:t>
            </a:r>
            <a:r>
              <a:rPr lang="cs-CZ" sz="2000" dirty="0" smtClean="0"/>
              <a:t>.   </a:t>
            </a:r>
            <a:endParaRPr lang="cs-CZ" sz="2000" dirty="0"/>
          </a:p>
          <a:p>
            <a:pPr marL="72000" indent="0">
              <a:lnSpc>
                <a:spcPct val="100000"/>
              </a:lnSpc>
              <a:buNone/>
            </a:pPr>
            <a:r>
              <a:rPr lang="cs-CZ" sz="2000" dirty="0" smtClean="0"/>
              <a:t>    </a:t>
            </a:r>
          </a:p>
          <a:p>
            <a:pPr marL="72000" indent="0">
              <a:lnSpc>
                <a:spcPct val="100000"/>
              </a:lnSpc>
              <a:buNone/>
            </a:pPr>
            <a:r>
              <a:rPr lang="cs-CZ" dirty="0" smtClean="0"/>
              <a:t> </a:t>
            </a:r>
          </a:p>
          <a:p>
            <a:pPr>
              <a:lnSpc>
                <a:spcPct val="100000"/>
              </a:lnSpc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4707389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000" dirty="0" smtClean="0"/>
              <a:t>Toť zatím vše ke dnešnímu tématu….</a:t>
            </a:r>
            <a:endParaRPr lang="cs-CZ" sz="2000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lnSpc>
                <a:spcPct val="100000"/>
              </a:lnSpc>
              <a:buNone/>
            </a:pPr>
            <a:r>
              <a:rPr lang="cs-CZ" sz="2400" dirty="0" smtClean="0"/>
              <a:t>Děkuji za pozornost, a přeji do nového semestru úspěšné a přínosné studium předmětů správního práva.</a:t>
            </a:r>
          </a:p>
          <a:p>
            <a:endParaRPr lang="cs-CZ" dirty="0" smtClean="0"/>
          </a:p>
          <a:p>
            <a:r>
              <a:rPr lang="cs-CZ" dirty="0" smtClean="0"/>
              <a:t>Literatura</a:t>
            </a:r>
            <a:r>
              <a:rPr lang="cs-CZ" dirty="0"/>
              <a:t>:</a:t>
            </a:r>
          </a:p>
          <a:p>
            <a:pPr lvl="1"/>
            <a:r>
              <a:rPr lang="cs-CZ" dirty="0">
                <a:solidFill>
                  <a:srgbClr val="0000DC"/>
                </a:solidFill>
              </a:rPr>
              <a:t>PRŮCHA, Petr. </a:t>
            </a:r>
            <a:r>
              <a:rPr lang="cs-CZ" i="1" dirty="0">
                <a:solidFill>
                  <a:srgbClr val="0000DC"/>
                </a:solidFill>
              </a:rPr>
              <a:t>Správní právo: obecná část. </a:t>
            </a:r>
            <a:r>
              <a:rPr lang="cs-CZ" dirty="0">
                <a:solidFill>
                  <a:srgbClr val="0000DC"/>
                </a:solidFill>
              </a:rPr>
              <a:t>9., doplněné a aktualizované vydání. Učebnice Právnické fakulty MU. Brno: Masarykova univerzita, 2024. ISBN 978-80-280-0503-0</a:t>
            </a:r>
            <a:r>
              <a:rPr lang="cs-CZ" dirty="0" smtClean="0">
                <a:solidFill>
                  <a:srgbClr val="0000DC"/>
                </a:solidFill>
              </a:rPr>
              <a:t>.</a:t>
            </a:r>
          </a:p>
          <a:p>
            <a:pPr lvl="1"/>
            <a:endParaRPr lang="cs-CZ" dirty="0">
              <a:solidFill>
                <a:srgbClr val="0000DC"/>
              </a:solidFill>
            </a:endParaRPr>
          </a:p>
          <a:p>
            <a:pPr>
              <a:lnSpc>
                <a:spcPct val="100000"/>
              </a:lnSpc>
            </a:pPr>
            <a:r>
              <a:rPr lang="cs-CZ" sz="2000" dirty="0" smtClean="0"/>
              <a:t>a event. další doporučené učebnice v částech věnovaných  pojednávanému spektru témat (více možných pojetí a přístupů, resp. poněkud odlišná terminologie).  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8532865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400" dirty="0" smtClean="0"/>
              <a:t>Obsah přednášky:</a:t>
            </a:r>
            <a:endParaRPr lang="cs-CZ" sz="2400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sz="2000" dirty="0"/>
              <a:t>Úvod do studia předmětu.  </a:t>
            </a:r>
            <a:r>
              <a:rPr lang="cs-CZ" sz="2000" dirty="0" smtClean="0"/>
              <a:t>Informace o obsahovém </a:t>
            </a:r>
            <a:r>
              <a:rPr lang="cs-CZ" sz="2000" dirty="0"/>
              <a:t>zaměření předmětu</a:t>
            </a:r>
            <a:r>
              <a:rPr lang="cs-CZ" sz="2000" dirty="0" smtClean="0"/>
              <a:t>.</a:t>
            </a:r>
          </a:p>
          <a:p>
            <a:pPr marL="72000" indent="0">
              <a:lnSpc>
                <a:spcPct val="100000"/>
              </a:lnSpc>
              <a:buNone/>
            </a:pPr>
            <a:r>
              <a:rPr lang="cs-CZ" sz="2000" dirty="0" smtClean="0"/>
              <a:t> </a:t>
            </a:r>
          </a:p>
          <a:p>
            <a:pPr>
              <a:lnSpc>
                <a:spcPct val="100000"/>
              </a:lnSpc>
            </a:pPr>
            <a:r>
              <a:rPr lang="cs-CZ" sz="2000" dirty="0" smtClean="0"/>
              <a:t>Shrnutí </a:t>
            </a:r>
            <a:r>
              <a:rPr lang="cs-CZ" sz="2000" dirty="0"/>
              <a:t>poznatků k podmínkám a formám realizace veřejné správy z předmětu Správní právo I. Objasnění návazností na problematiku organizace veřejné správy. Vnímání veřejné správy jako systému. </a:t>
            </a:r>
            <a:endParaRPr lang="cs-CZ" sz="2000" dirty="0" smtClean="0"/>
          </a:p>
          <a:p>
            <a:pPr>
              <a:lnSpc>
                <a:spcPct val="100000"/>
              </a:lnSpc>
            </a:pPr>
            <a:endParaRPr lang="cs-CZ" sz="2000" dirty="0" smtClean="0"/>
          </a:p>
          <a:p>
            <a:pPr>
              <a:lnSpc>
                <a:spcPct val="100000"/>
              </a:lnSpc>
            </a:pPr>
            <a:r>
              <a:rPr lang="cs-CZ" sz="2000" dirty="0" smtClean="0"/>
              <a:t>Vztah </a:t>
            </a:r>
            <a:r>
              <a:rPr lang="cs-CZ" sz="2000" dirty="0"/>
              <a:t>problematiky forem realizace veřejné správy k obsahu a předmětu úpravy správního práva procesního, a k oblasti přezkumu.</a:t>
            </a:r>
          </a:p>
        </p:txBody>
      </p:sp>
    </p:spTree>
    <p:extLst>
      <p:ext uri="{BB962C8B-B14F-4D97-AF65-F5344CB8AC3E}">
        <p14:creationId xmlns:p14="http://schemas.microsoft.com/office/powerpoint/2010/main" val="20799832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14378" y="302005"/>
            <a:ext cx="8088039" cy="457200"/>
          </a:xfrm>
        </p:spPr>
        <p:txBody>
          <a:bodyPr/>
          <a:lstStyle/>
          <a:p>
            <a:r>
              <a:rPr lang="cs-CZ" dirty="0"/>
              <a:t>            </a:t>
            </a:r>
            <a:r>
              <a:rPr lang="cs-CZ" sz="2800" dirty="0" smtClean="0"/>
              <a:t>Účel </a:t>
            </a:r>
            <a:r>
              <a:rPr lang="cs-CZ" sz="2800" dirty="0"/>
              <a:t>dnešní přednášky: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9678" y="1173480"/>
            <a:ext cx="8083725" cy="4959034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1800" b="1" dirty="0"/>
              <a:t>Přiblížit obsahovou náplň předmětu Správní právo II (dle programu přednášek), </a:t>
            </a:r>
            <a:r>
              <a:rPr lang="cs-CZ" sz="1800" dirty="0"/>
              <a:t>navazujícího na Správní právo I.</a:t>
            </a:r>
            <a:r>
              <a:rPr lang="cs-CZ" sz="1800" b="1" dirty="0"/>
              <a:t>    </a:t>
            </a:r>
          </a:p>
          <a:p>
            <a:pPr>
              <a:lnSpc>
                <a:spcPct val="100000"/>
              </a:lnSpc>
            </a:pPr>
            <a:r>
              <a:rPr lang="cs-CZ" sz="1800" dirty="0" smtClean="0"/>
              <a:t>Připomenout </a:t>
            </a:r>
            <a:r>
              <a:rPr lang="cs-CZ" sz="1800" b="1" dirty="0" smtClean="0"/>
              <a:t>návaznost </a:t>
            </a:r>
            <a:r>
              <a:rPr lang="cs-CZ" sz="1800" b="1" dirty="0"/>
              <a:t>problematiky </a:t>
            </a:r>
            <a:r>
              <a:rPr lang="cs-CZ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činnosti</a:t>
            </a:r>
            <a:r>
              <a:rPr lang="cs-CZ" sz="1800" b="1" dirty="0"/>
              <a:t> veřejné správy na oblast </a:t>
            </a:r>
            <a:r>
              <a:rPr lang="cs-CZ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organizace</a:t>
            </a:r>
            <a:r>
              <a:rPr lang="cs-CZ" sz="1800" b="1" dirty="0"/>
              <a:t> </a:t>
            </a:r>
            <a:r>
              <a:rPr lang="cs-CZ" sz="1800" dirty="0"/>
              <a:t>veřejné správy, neboli podpořit celostní vnímání </a:t>
            </a:r>
            <a:r>
              <a:rPr lang="cs-CZ" sz="1800" b="1" dirty="0"/>
              <a:t>veřejné správy (VS jako </a:t>
            </a:r>
            <a:r>
              <a:rPr lang="cs-CZ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systém</a:t>
            </a:r>
            <a:r>
              <a:rPr lang="cs-CZ" sz="1800" b="1" dirty="0" smtClean="0"/>
              <a:t>)</a:t>
            </a:r>
            <a:r>
              <a:rPr lang="cs-CZ" sz="1800" dirty="0" smtClean="0"/>
              <a:t>.</a:t>
            </a:r>
            <a:endParaRPr lang="cs-CZ" sz="1800" dirty="0"/>
          </a:p>
          <a:p>
            <a:pPr>
              <a:lnSpc>
                <a:spcPct val="100000"/>
              </a:lnSpc>
            </a:pPr>
            <a:r>
              <a:rPr lang="cs-CZ" sz="1800" dirty="0"/>
              <a:t>Objasnit vztah problematiky </a:t>
            </a:r>
            <a:r>
              <a:rPr lang="cs-CZ" sz="1800" dirty="0" smtClean="0"/>
              <a:t>činnosti </a:t>
            </a:r>
            <a:r>
              <a:rPr lang="cs-CZ" sz="1800" dirty="0"/>
              <a:t>veřejné správy k obsahu a předmětu úpravy </a:t>
            </a:r>
            <a:r>
              <a:rPr lang="cs-CZ" sz="1800" b="1" dirty="0"/>
              <a:t>Správního práva procesního</a:t>
            </a:r>
            <a:r>
              <a:rPr lang="cs-CZ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1800" dirty="0"/>
              <a:t>(včetně  soudního přezkumu).</a:t>
            </a:r>
          </a:p>
          <a:p>
            <a:pPr>
              <a:lnSpc>
                <a:spcPct val="100000"/>
              </a:lnSpc>
            </a:pPr>
            <a:r>
              <a:rPr lang="cs-CZ" sz="1800" dirty="0"/>
              <a:t>Prohloubit detailnější vnímání </a:t>
            </a:r>
            <a:r>
              <a:rPr lang="cs-CZ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systému správního práva</a:t>
            </a:r>
            <a:r>
              <a:rPr lang="cs-CZ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 jeho </a:t>
            </a:r>
            <a:r>
              <a:rPr lang="cs-CZ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součástí</a:t>
            </a:r>
            <a:r>
              <a:rPr lang="cs-CZ" sz="1800" dirty="0"/>
              <a:t>, a jejich vzájemné souvislosti a vztahy. </a:t>
            </a:r>
          </a:p>
          <a:p>
            <a:pPr>
              <a:lnSpc>
                <a:spcPct val="100000"/>
              </a:lnSpc>
            </a:pPr>
            <a:r>
              <a:rPr lang="cs-CZ" sz="1800" b="1" dirty="0"/>
              <a:t>Rekapitulace hlavních poznatků k činnosti veřejné správy</a:t>
            </a:r>
            <a:r>
              <a:rPr lang="cs-CZ" sz="1800" dirty="0"/>
              <a:t> (z předmětu Správní právo I, resp. ze základů v Úvodu do studia veřejné správy) jako základ pro studium předmětu Správní právo </a:t>
            </a:r>
            <a:r>
              <a:rPr lang="cs-CZ" sz="1800" dirty="0" smtClean="0"/>
              <a:t>II.</a:t>
            </a:r>
          </a:p>
          <a:p>
            <a:pPr>
              <a:lnSpc>
                <a:spcPct val="100000"/>
              </a:lnSpc>
            </a:pPr>
            <a:endParaRPr lang="cs-CZ" sz="1800" dirty="0"/>
          </a:p>
          <a:p>
            <a:pPr marL="0" indent="0">
              <a:lnSpc>
                <a:spcPct val="100000"/>
              </a:lnSpc>
              <a:buNone/>
            </a:pPr>
            <a:r>
              <a:rPr lang="cs-CZ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Neboli - upřesnit si, </a:t>
            </a:r>
            <a:r>
              <a:rPr lang="cs-CZ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kde se nyní na mapě </a:t>
            </a:r>
            <a:r>
              <a:rPr lang="cs-CZ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správního práva nacházíme</a:t>
            </a:r>
            <a:r>
              <a:rPr lang="cs-CZ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a co nás ještě čeká. 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 smtClean="0"/>
              <a:t>Správní právo II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>
          <a:xfrm>
            <a:off x="6880761" y="6190457"/>
            <a:ext cx="1842060" cy="457200"/>
          </a:xfrm>
        </p:spPr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5378377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94438" y="822542"/>
            <a:ext cx="8088039" cy="792898"/>
          </a:xfrm>
        </p:spPr>
        <p:txBody>
          <a:bodyPr/>
          <a:lstStyle/>
          <a:p>
            <a:r>
              <a:rPr lang="cs-CZ" sz="2400" dirty="0" smtClean="0">
                <a:solidFill>
                  <a:schemeClr val="tx1"/>
                </a:solidFill>
              </a:rPr>
              <a:t>Připomenutí: </a:t>
            </a:r>
            <a:r>
              <a:rPr lang="cs-CZ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systém</a:t>
            </a:r>
            <a:r>
              <a:rPr lang="cs-CZ" sz="2400" dirty="0" smtClean="0">
                <a:solidFill>
                  <a:schemeClr val="tx1"/>
                </a:solidFill>
              </a:rPr>
              <a:t> </a:t>
            </a:r>
            <a:r>
              <a:rPr lang="cs-CZ" sz="2400" dirty="0">
                <a:solidFill>
                  <a:schemeClr val="tx1"/>
                </a:solidFill>
              </a:rPr>
              <a:t>správního </a:t>
            </a:r>
            <a:r>
              <a:rPr lang="cs-CZ" sz="2400" dirty="0" smtClean="0">
                <a:solidFill>
                  <a:schemeClr val="tx1"/>
                </a:solidFill>
              </a:rPr>
              <a:t>práva</a:t>
            </a:r>
            <a:r>
              <a:rPr lang="cs-CZ" sz="2800" dirty="0" smtClean="0">
                <a:solidFill>
                  <a:srgbClr val="0070C0"/>
                </a:solidFill>
              </a:rPr>
              <a:t/>
            </a:r>
            <a:br>
              <a:rPr lang="cs-CZ" sz="2800" dirty="0" smtClean="0">
                <a:solidFill>
                  <a:srgbClr val="0070C0"/>
                </a:solidFill>
              </a:rPr>
            </a:br>
            <a:r>
              <a:rPr lang="cs-CZ" sz="2000" dirty="0" smtClean="0">
                <a:solidFill>
                  <a:srgbClr val="0070C0"/>
                </a:solidFill>
              </a:rPr>
              <a:t> </a:t>
            </a:r>
            <a:r>
              <a:rPr lang="cs-CZ" sz="2000" dirty="0">
                <a:solidFill>
                  <a:srgbClr val="0070C0"/>
                </a:solidFill>
              </a:rPr>
              <a:t/>
            </a:r>
            <a:br>
              <a:rPr lang="cs-CZ" sz="2000" dirty="0">
                <a:solidFill>
                  <a:srgbClr val="0070C0"/>
                </a:solidFill>
              </a:rPr>
            </a:br>
            <a:endParaRPr lang="cs-CZ" sz="2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42041" y="1442906"/>
            <a:ext cx="8083725" cy="5262694"/>
          </a:xfrm>
        </p:spPr>
        <p:txBody>
          <a:bodyPr/>
          <a:lstStyle/>
          <a:p>
            <a:pPr marL="0" indent="0">
              <a:lnSpc>
                <a:spcPct val="100000"/>
              </a:lnSpc>
              <a:buNone/>
            </a:pPr>
            <a:r>
              <a:rPr lang="cs-CZ" b="1" dirty="0"/>
              <a:t>        </a:t>
            </a:r>
            <a:r>
              <a:rPr lang="cs-CZ" sz="2000" dirty="0"/>
              <a:t>(jako výsledek dlouhého vývoje) - </a:t>
            </a: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vnitřní </a:t>
            </a:r>
            <a:r>
              <a:rPr lang="cs-CZ" sz="2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členění</a:t>
            </a: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 vzájemná  </a:t>
            </a:r>
            <a:r>
              <a:rPr lang="cs-CZ" sz="2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provázanost </a:t>
            </a:r>
            <a:r>
              <a:rPr lang="cs-CZ" sz="2000" dirty="0">
                <a:solidFill>
                  <a:srgbClr val="002060"/>
                </a:solidFill>
              </a:rPr>
              <a:t>(předpisů i norem)</a:t>
            </a:r>
            <a:r>
              <a:rPr lang="cs-CZ" sz="2000" dirty="0"/>
              <a:t>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cs-CZ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</a:t>
            </a:r>
            <a:r>
              <a:rPr lang="cs-CZ" sz="2400" b="1" dirty="0" smtClean="0"/>
              <a:t>Členění </a:t>
            </a:r>
            <a:r>
              <a:rPr lang="cs-CZ" sz="2400" b="1" dirty="0"/>
              <a:t>systému SP</a:t>
            </a:r>
            <a:r>
              <a:rPr lang="cs-CZ" sz="2400" b="1" dirty="0" smtClean="0"/>
              <a:t>:</a:t>
            </a:r>
          </a:p>
          <a:p>
            <a:pPr marL="0" indent="0">
              <a:lnSpc>
                <a:spcPct val="100000"/>
              </a:lnSpc>
              <a:buNone/>
            </a:pPr>
            <a:endParaRPr lang="cs-CZ" sz="2400" b="1" dirty="0" smtClean="0"/>
          </a:p>
          <a:p>
            <a:pPr marL="0" indent="0">
              <a:lnSpc>
                <a:spcPct val="100000"/>
              </a:lnSpc>
              <a:buNone/>
            </a:pPr>
            <a:r>
              <a:rPr lang="cs-CZ" sz="2400" b="1" dirty="0" smtClean="0">
                <a:solidFill>
                  <a:srgbClr val="7030A0"/>
                </a:solidFill>
              </a:rPr>
              <a:t>Organizační </a:t>
            </a:r>
            <a:r>
              <a:rPr lang="cs-CZ" sz="2400" dirty="0"/>
              <a:t>(„KDO“) </a:t>
            </a:r>
            <a:r>
              <a:rPr lang="cs-CZ" sz="2400" b="1" dirty="0"/>
              <a:t>+ </a:t>
            </a:r>
            <a:r>
              <a:rPr lang="cs-CZ" sz="2400" b="1" dirty="0">
                <a:solidFill>
                  <a:srgbClr val="0070C0"/>
                </a:solidFill>
              </a:rPr>
              <a:t>Hmotné</a:t>
            </a:r>
            <a:r>
              <a:rPr lang="cs-CZ" sz="2400" dirty="0"/>
              <a:t>(„CO“) </a:t>
            </a:r>
            <a:r>
              <a:rPr lang="cs-CZ" sz="2400" b="1" dirty="0"/>
              <a:t>+  </a:t>
            </a:r>
            <a:r>
              <a:rPr lang="cs-CZ" sz="2400" b="1" dirty="0">
                <a:solidFill>
                  <a:schemeClr val="accent5">
                    <a:lumMod val="50000"/>
                  </a:schemeClr>
                </a:solidFill>
              </a:rPr>
              <a:t>Procesní </a:t>
            </a:r>
            <a:r>
              <a:rPr lang="cs-CZ" sz="2400" dirty="0"/>
              <a:t>(„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JAK“</a:t>
            </a:r>
            <a:r>
              <a:rPr lang="cs-CZ" sz="2400" dirty="0"/>
              <a:t>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cs-CZ" sz="2400" i="1" dirty="0"/>
              <a:t>   </a:t>
            </a:r>
            <a:r>
              <a:rPr lang="cs-CZ" sz="2400" b="1" dirty="0"/>
              <a:t>                     </a:t>
            </a:r>
            <a:r>
              <a:rPr lang="cs-CZ" sz="2400" dirty="0"/>
              <a:t>a také </a:t>
            </a:r>
            <a:r>
              <a:rPr lang="cs-CZ" sz="2400" b="1" dirty="0" smtClean="0"/>
              <a:t>SP </a:t>
            </a:r>
            <a:r>
              <a:rPr lang="cs-CZ" sz="2400" b="1" dirty="0">
                <a:solidFill>
                  <a:schemeClr val="accent6">
                    <a:lumMod val="50000"/>
                  </a:schemeClr>
                </a:solidFill>
              </a:rPr>
              <a:t>trestní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cs-CZ" sz="2400" dirty="0"/>
              <a:t>     (jež disponuje </a:t>
            </a:r>
            <a:r>
              <a:rPr lang="cs-CZ" sz="2400" dirty="0" err="1"/>
              <a:t>specif</a:t>
            </a:r>
            <a:r>
              <a:rPr lang="cs-CZ" sz="2400" dirty="0"/>
              <a:t>. úpravou </a:t>
            </a:r>
            <a:r>
              <a:rPr lang="cs-CZ" sz="2400" i="1" dirty="0"/>
              <a:t>organizační, hmotné i </a:t>
            </a:r>
            <a:r>
              <a:rPr lang="cs-CZ" sz="2400" i="1" dirty="0" smtClean="0"/>
              <a:t> 	procesní </a:t>
            </a:r>
            <a:r>
              <a:rPr lang="cs-CZ" sz="2400" i="1" dirty="0"/>
              <a:t>stránky)</a:t>
            </a:r>
            <a:r>
              <a:rPr lang="cs-CZ" sz="2400" dirty="0"/>
              <a:t>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/>
              <a:t>tu.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pic>
        <p:nvPicPr>
          <p:cNvPr id="7" name="Obrázek 6" descr="Obsah obrázku umění, Barevnost, obraz, Moderní umění&#10;&#10;Popis byl vytvořen automaticky">
            <a:extLst>
              <a:ext uri="{FF2B5EF4-FFF2-40B4-BE49-F238E27FC236}">
                <a16:creationId xmlns:a16="http://schemas.microsoft.com/office/drawing/2014/main" xmlns="" id="{0E21D3E6-6E87-4C1F-1C92-61FA524791C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4932" y="4409743"/>
            <a:ext cx="2458400" cy="19841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85028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678" y="731238"/>
            <a:ext cx="8088039" cy="776287"/>
          </a:xfrm>
        </p:spPr>
        <p:txBody>
          <a:bodyPr/>
          <a:lstStyle/>
          <a:p>
            <a:r>
              <a:rPr lang="cs-CZ" dirty="0"/>
              <a:t>		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9678" y="731237"/>
            <a:ext cx="8083725" cy="5686478"/>
          </a:xfrm>
        </p:spPr>
        <p:txBody>
          <a:bodyPr/>
          <a:lstStyle/>
          <a:p>
            <a:pPr marL="0" indent="0">
              <a:lnSpc>
                <a:spcPct val="100000"/>
              </a:lnSpc>
              <a:buNone/>
            </a:pPr>
            <a:r>
              <a:rPr lang="cs-CZ" sz="2000" b="1" dirty="0" smtClean="0"/>
              <a:t>Z hlediska </a:t>
            </a:r>
            <a:r>
              <a:rPr lang="cs-CZ" sz="2000" b="1" dirty="0"/>
              <a:t>výuky předmětů, </a:t>
            </a:r>
            <a:endParaRPr lang="cs-CZ" sz="2000" b="1" dirty="0" smtClean="0"/>
          </a:p>
          <a:p>
            <a:pPr marL="0" indent="0">
              <a:lnSpc>
                <a:spcPct val="100000"/>
              </a:lnSpc>
              <a:buNone/>
            </a:pPr>
            <a:r>
              <a:rPr lang="cs-CZ" sz="2000" b="1" dirty="0" smtClean="0"/>
              <a:t>resp</a:t>
            </a:r>
            <a:r>
              <a:rPr lang="cs-CZ" sz="2000" b="1" dirty="0"/>
              <a:t>. pedagogického:</a:t>
            </a:r>
          </a:p>
          <a:p>
            <a:pPr marL="0" indent="0" algn="just">
              <a:buNone/>
            </a:pPr>
            <a:r>
              <a:rPr lang="cs-CZ" sz="20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marL="0" indent="0" algn="just">
              <a:buNone/>
            </a:pPr>
            <a:r>
              <a:rPr lang="cs-CZ" sz="20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</a:t>
            </a:r>
            <a:r>
              <a:rPr lang="cs-CZ" sz="20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 I a SP II:  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cs-CZ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cs-CZ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 </a:t>
            </a: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 svém  souhrnu </a:t>
            </a:r>
            <a:r>
              <a:rPr lang="cs-CZ" sz="2000" dirty="0"/>
              <a:t>úprava </a:t>
            </a: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obecných znaků a náležitostí </a:t>
            </a:r>
            <a:r>
              <a:rPr lang="cs-CZ" sz="2000" dirty="0">
                <a:solidFill>
                  <a:srgbClr val="002060"/>
                </a:solidFill>
              </a:rPr>
              <a:t>organizace a činnosti (= </a:t>
            </a:r>
            <a:r>
              <a:rPr lang="cs-CZ" sz="2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organizační a hmotné právo</a:t>
            </a:r>
            <a:r>
              <a:rPr lang="cs-CZ" sz="2000" dirty="0">
                <a:solidFill>
                  <a:srgbClr val="002060"/>
                </a:solidFill>
              </a:rPr>
              <a:t>)</a:t>
            </a:r>
            <a:r>
              <a:rPr lang="cs-CZ" sz="2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2000" dirty="0"/>
              <a:t>veřejné správy  zahrnují  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cs-CZ" sz="2000" dirty="0"/>
              <a:t>      </a:t>
            </a:r>
            <a:r>
              <a:rPr lang="cs-CZ" sz="2000" dirty="0" smtClean="0"/>
              <a:t>  </a:t>
            </a:r>
            <a:r>
              <a:rPr lang="cs-CZ" sz="2000" dirty="0"/>
              <a:t>tzv. </a:t>
            </a:r>
            <a:r>
              <a:rPr lang="cs-CZ" sz="2000" b="1" i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obecnou část </a:t>
            </a:r>
            <a:r>
              <a:rPr lang="cs-CZ" sz="2000" b="1" i="1" u="sng" dirty="0"/>
              <a:t>správního práva.</a:t>
            </a:r>
          </a:p>
          <a:p>
            <a:pPr marL="0" indent="0" algn="just">
              <a:buNone/>
            </a:pPr>
            <a:endParaRPr lang="cs-CZ" sz="2000" dirty="0" smtClean="0"/>
          </a:p>
          <a:p>
            <a:pPr marL="0" indent="0" algn="just">
              <a:buNone/>
            </a:pPr>
            <a:r>
              <a:rPr lang="cs-CZ" sz="2000" dirty="0" smtClean="0"/>
              <a:t>- </a:t>
            </a:r>
            <a:r>
              <a:rPr lang="cs-CZ" sz="2000" b="1" dirty="0">
                <a:solidFill>
                  <a:srgbClr val="0070C0"/>
                </a:solidFill>
              </a:rPr>
              <a:t>Souběžně se SP II </a:t>
            </a:r>
            <a:r>
              <a:rPr lang="cs-CZ" sz="2000" dirty="0"/>
              <a:t>: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cs-CZ" sz="20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procesní část </a:t>
            </a:r>
            <a:r>
              <a:rPr lang="cs-CZ" sz="2000" dirty="0"/>
              <a:t>správního práva </a:t>
            </a: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předmět </a:t>
            </a:r>
            <a:r>
              <a:rPr lang="cs-CZ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Správní právo procesní </a:t>
            </a:r>
            <a:r>
              <a:rPr lang="cs-CZ" sz="2000" b="1" dirty="0">
                <a:solidFill>
                  <a:srgbClr val="0070C0"/>
                </a:solidFill>
              </a:rPr>
              <a:t>(SPP</a:t>
            </a:r>
            <a:r>
              <a:rPr lang="cs-CZ" sz="2000" b="1" dirty="0" smtClean="0">
                <a:solidFill>
                  <a:srgbClr val="0070C0"/>
                </a:solidFill>
              </a:rPr>
              <a:t>).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cs-CZ" sz="2000" b="1" dirty="0">
              <a:solidFill>
                <a:srgbClr val="0070C0"/>
              </a:solidFill>
            </a:endParaRPr>
          </a:p>
          <a:p>
            <a:pPr marL="0" indent="0" algn="just">
              <a:buNone/>
            </a:pPr>
            <a:r>
              <a:rPr lang="cs-CZ" sz="2000" i="1" dirty="0" smtClean="0"/>
              <a:t>(Pozn.: některými autory řazeno k obecné části SP)</a:t>
            </a:r>
            <a:r>
              <a:rPr lang="cs-CZ" sz="2000" b="1" i="1" dirty="0" smtClean="0"/>
              <a:t> </a:t>
            </a:r>
            <a:endParaRPr lang="cs-CZ" sz="2000" b="1" i="1" dirty="0"/>
          </a:p>
          <a:p>
            <a:pPr marL="0" indent="0" algn="just">
              <a:buNone/>
            </a:pPr>
            <a:endParaRPr lang="cs-CZ" dirty="0"/>
          </a:p>
          <a:p>
            <a:pPr algn="just"/>
            <a:endParaRPr lang="cs-CZ" dirty="0">
              <a:solidFill>
                <a:srgbClr val="C00000"/>
              </a:solidFill>
            </a:endParaRPr>
          </a:p>
          <a:p>
            <a:pPr marL="0" indent="0" algn="just">
              <a:buNone/>
            </a:pPr>
            <a:endParaRPr lang="cs-CZ" sz="2000" dirty="0"/>
          </a:p>
          <a:p>
            <a:pPr marL="0" indent="0" algn="just">
              <a:buNone/>
            </a:pPr>
            <a:endParaRPr lang="cs-CZ" sz="2000" dirty="0"/>
          </a:p>
          <a:p>
            <a:pPr marL="0" indent="0" algn="just">
              <a:buNone/>
            </a:pPr>
            <a:endParaRPr lang="cs-CZ" sz="2000" dirty="0"/>
          </a:p>
          <a:p>
            <a:pPr marL="0" indent="0" algn="just">
              <a:buNone/>
            </a:pPr>
            <a:endParaRPr lang="cs-CZ" sz="20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None/>
            </a:pPr>
            <a:endParaRPr lang="cs-CZ" sz="2000" dirty="0"/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2888875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22206" y="875018"/>
            <a:ext cx="8088039" cy="647700"/>
          </a:xfrm>
        </p:spPr>
        <p:txBody>
          <a:bodyPr/>
          <a:lstStyle/>
          <a:p>
            <a:r>
              <a:rPr lang="cs-CZ" sz="2400" dirty="0">
                <a:solidFill>
                  <a:schemeClr val="tx1"/>
                </a:solidFill>
              </a:rPr>
              <a:t>Následovat  bude </a:t>
            </a:r>
            <a:r>
              <a:rPr lang="cs-CZ" sz="2000" b="0" dirty="0" smtClean="0">
                <a:solidFill>
                  <a:schemeClr val="tx1"/>
                </a:solidFill>
              </a:rPr>
              <a:t>(období Jaro 2025)</a:t>
            </a:r>
            <a:endParaRPr lang="cs-CZ" sz="2000" b="0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9553" y="1664810"/>
            <a:ext cx="8083725" cy="4441499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cs-CZ" sz="2000" b="1" dirty="0">
                <a:solidFill>
                  <a:srgbClr val="0000DC"/>
                </a:solidFill>
              </a:rPr>
              <a:t>Správní právo III. </a:t>
            </a:r>
          </a:p>
          <a:p>
            <a:pPr marL="0" indent="0">
              <a:lnSpc>
                <a:spcPct val="100000"/>
              </a:lnSpc>
              <a:buNone/>
              <a:defRPr/>
            </a:pPr>
            <a:r>
              <a:rPr lang="cs-CZ" sz="2000" dirty="0"/>
              <a:t>                    = </a:t>
            </a:r>
            <a:r>
              <a:rPr lang="cs-CZ" sz="2000" dirty="0" smtClean="0"/>
              <a:t>zaměřené na tzv</a:t>
            </a:r>
            <a:r>
              <a:rPr lang="cs-CZ" sz="2000" dirty="0"/>
              <a:t>. </a:t>
            </a:r>
            <a:r>
              <a:rPr lang="cs-CZ" sz="2000" i="1" u="sng" dirty="0">
                <a:solidFill>
                  <a:srgbClr val="0000D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zvláštní část </a:t>
            </a:r>
            <a:r>
              <a:rPr lang="cs-CZ" sz="2000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správního </a:t>
            </a:r>
            <a:r>
              <a:rPr lang="cs-CZ" sz="20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práva</a:t>
            </a:r>
            <a:r>
              <a:rPr lang="cs-CZ" sz="2000" dirty="0" smtClean="0"/>
              <a:t>.</a:t>
            </a:r>
          </a:p>
          <a:p>
            <a:pPr marL="0" indent="0">
              <a:lnSpc>
                <a:spcPct val="100000"/>
              </a:lnSpc>
              <a:buNone/>
              <a:defRPr/>
            </a:pPr>
            <a:endParaRPr lang="cs-CZ" sz="2000" dirty="0"/>
          </a:p>
          <a:p>
            <a:pPr marL="0" indent="0">
              <a:lnSpc>
                <a:spcPct val="100000"/>
              </a:lnSpc>
              <a:buNone/>
              <a:defRPr/>
            </a:pPr>
            <a:r>
              <a:rPr lang="cs-CZ" sz="2000" dirty="0" smtClean="0"/>
              <a:t>tj. </a:t>
            </a:r>
            <a:r>
              <a:rPr lang="cs-CZ" sz="2000" dirty="0"/>
              <a:t>právní </a:t>
            </a:r>
            <a:r>
              <a:rPr lang="cs-CZ" sz="2000" dirty="0" smtClean="0"/>
              <a:t>úpravu </a:t>
            </a: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vybraných odvětví veřejné správy</a:t>
            </a:r>
            <a:r>
              <a:rPr lang="cs-CZ" sz="2000" dirty="0" smtClean="0"/>
              <a:t>.</a:t>
            </a:r>
          </a:p>
          <a:p>
            <a:pPr marL="0" indent="0">
              <a:lnSpc>
                <a:spcPct val="100000"/>
              </a:lnSpc>
              <a:buNone/>
              <a:defRPr/>
            </a:pPr>
            <a:endParaRPr lang="cs-CZ" sz="2000" dirty="0"/>
          </a:p>
          <a:p>
            <a:pPr marL="0" indent="0">
              <a:lnSpc>
                <a:spcPct val="100000"/>
              </a:lnSpc>
              <a:buNone/>
              <a:defRPr/>
            </a:pPr>
            <a:r>
              <a:rPr lang="cs-CZ" sz="2000" dirty="0"/>
              <a:t>A to </a:t>
            </a:r>
            <a:r>
              <a:rPr lang="cs-CZ" sz="2000" b="1" dirty="0"/>
              <a:t>„</a:t>
            </a:r>
            <a:r>
              <a:rPr lang="cs-CZ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celostně“</a:t>
            </a:r>
            <a:r>
              <a:rPr lang="cs-CZ" sz="2000" b="1" dirty="0"/>
              <a:t> </a:t>
            </a:r>
            <a:r>
              <a:rPr lang="cs-CZ" sz="2000" dirty="0"/>
              <a:t>- v aspektu </a:t>
            </a: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organizačním, </a:t>
            </a:r>
            <a:r>
              <a:rPr lang="cs-CZ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funkčním </a:t>
            </a:r>
            <a:r>
              <a:rPr lang="cs-CZ" sz="2000" dirty="0" smtClean="0"/>
              <a:t>(činnosti) </a:t>
            </a:r>
            <a:r>
              <a:rPr lang="cs-CZ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r>
              <a:rPr lang="cs-CZ" sz="2000" dirty="0" smtClean="0"/>
              <a:t> </a:t>
            </a:r>
            <a:r>
              <a:rPr lang="cs-CZ" sz="2000" dirty="0"/>
              <a:t>v dané oblasti, včetně uplatňování odpovědnosti.</a:t>
            </a:r>
          </a:p>
          <a:p>
            <a:pPr marL="0" indent="0">
              <a:lnSpc>
                <a:spcPct val="100000"/>
              </a:lnSpc>
              <a:buNone/>
              <a:defRPr/>
            </a:pPr>
            <a:r>
              <a:rPr lang="cs-CZ" sz="2000" dirty="0"/>
              <a:t>Současně budou zdůrazněny event. </a:t>
            </a: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zvláštnosti </a:t>
            </a:r>
            <a:r>
              <a:rPr lang="cs-CZ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procesní</a:t>
            </a:r>
            <a:r>
              <a:rPr lang="cs-CZ" sz="2000" dirty="0" smtClean="0"/>
              <a:t>, oproti úpravě obsažené ve SŘ.</a:t>
            </a:r>
          </a:p>
          <a:p>
            <a:pPr marL="0" indent="0">
              <a:lnSpc>
                <a:spcPct val="100000"/>
              </a:lnSpc>
              <a:buNone/>
              <a:defRPr/>
            </a:pPr>
            <a:endParaRPr lang="cs-CZ" sz="2000" dirty="0"/>
          </a:p>
          <a:p>
            <a:pPr marL="0" indent="0">
              <a:lnSpc>
                <a:spcPct val="100000"/>
              </a:lnSpc>
              <a:buNone/>
              <a:defRPr/>
            </a:pPr>
            <a:r>
              <a:rPr lang="cs-CZ" sz="2000" dirty="0" smtClean="0"/>
              <a:t>Výuka předmětů</a:t>
            </a:r>
            <a:r>
              <a:rPr lang="cs-CZ" sz="2000" b="1" dirty="0" smtClean="0"/>
              <a:t> </a:t>
            </a:r>
            <a:r>
              <a:rPr lang="cs-CZ" sz="2000" b="1" dirty="0"/>
              <a:t>Správní právo </a:t>
            </a:r>
            <a:r>
              <a:rPr lang="cs-CZ" sz="2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I, II a </a:t>
            </a:r>
            <a:r>
              <a:rPr lang="cs-CZ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III</a:t>
            </a:r>
            <a:r>
              <a:rPr lang="cs-CZ" sz="2000" dirty="0" smtClean="0">
                <a:solidFill>
                  <a:srgbClr val="002060"/>
                </a:solidFill>
              </a:rPr>
              <a:t> ukončena:</a:t>
            </a:r>
          </a:p>
          <a:p>
            <a:pPr marL="0" indent="0">
              <a:lnSpc>
                <a:spcPct val="100000"/>
              </a:lnSpc>
              <a:buNone/>
              <a:defRPr/>
            </a:pPr>
            <a:r>
              <a:rPr lang="cs-CZ" sz="2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soubornou zkouškou </a:t>
            </a:r>
            <a:r>
              <a:rPr lang="cs-CZ" sz="2000" dirty="0"/>
              <a:t>– v VIII. semestru. 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7751869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678" y="679509"/>
            <a:ext cx="8088039" cy="1004511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2800" dirty="0"/>
              <a:t>            </a:t>
            </a:r>
            <a:r>
              <a:rPr lang="cs-CZ" sz="2800" dirty="0" smtClean="0"/>
              <a:t>Výuka </a:t>
            </a:r>
            <a:r>
              <a:rPr lang="cs-CZ" sz="2800" dirty="0"/>
              <a:t>předmětu Správní právo </a:t>
            </a:r>
            <a:r>
              <a:rPr lang="cs-CZ" sz="2800" dirty="0" smtClean="0"/>
              <a:t>II</a:t>
            </a:r>
            <a:br>
              <a:rPr lang="cs-CZ" sz="2800" dirty="0" smtClean="0"/>
            </a:br>
            <a:r>
              <a:rPr lang="cs-CZ" sz="2800" dirty="0" smtClean="0"/>
              <a:t>            </a:t>
            </a:r>
            <a:r>
              <a:rPr lang="cs-CZ" sz="2400" dirty="0" smtClean="0"/>
              <a:t>v následujících tématech</a:t>
            </a:r>
            <a:br>
              <a:rPr lang="cs-CZ" sz="2400" dirty="0" smtClean="0"/>
            </a:br>
            <a:r>
              <a:rPr lang="cs-CZ" sz="2800" dirty="0" smtClean="0"/>
              <a:t> 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9678" y="1607820"/>
            <a:ext cx="8083725" cy="4398858"/>
          </a:xfrm>
        </p:spPr>
        <p:txBody>
          <a:bodyPr/>
          <a:lstStyle/>
          <a:p>
            <a:pPr marL="0" indent="0">
              <a:lnSpc>
                <a:spcPct val="100000"/>
              </a:lnSpc>
              <a:buNone/>
            </a:pPr>
            <a:r>
              <a:rPr lang="cs-CZ" sz="2000" b="1" dirty="0" smtClean="0"/>
              <a:t>zahrnuje vedle poznatků </a:t>
            </a:r>
            <a:r>
              <a:rPr lang="cs-CZ" sz="2000" b="1" dirty="0"/>
              <a:t>a </a:t>
            </a:r>
            <a:r>
              <a:rPr lang="cs-CZ" sz="2000" b="1" dirty="0" smtClean="0"/>
              <a:t>informací </a:t>
            </a:r>
            <a:r>
              <a:rPr lang="cs-CZ" sz="2000" b="1" i="1" dirty="0" smtClean="0"/>
              <a:t>o </a:t>
            </a:r>
            <a:r>
              <a:rPr lang="cs-CZ" sz="2000" b="1" i="1" dirty="0"/>
              <a:t>formách realizace veřejné správy </a:t>
            </a:r>
            <a:r>
              <a:rPr lang="cs-CZ" sz="2000" i="1" dirty="0"/>
              <a:t>(druhy, znaky, vztahy</a:t>
            </a:r>
            <a:r>
              <a:rPr lang="cs-CZ" sz="2000" dirty="0"/>
              <a:t>),  </a:t>
            </a:r>
            <a:r>
              <a:rPr lang="cs-CZ" sz="2000" u="sng" dirty="0" smtClean="0"/>
              <a:t>v </a:t>
            </a:r>
            <a:r>
              <a:rPr lang="cs-CZ" sz="2000" u="sng" dirty="0"/>
              <a:t>logické posloupnosti</a:t>
            </a:r>
            <a:r>
              <a:rPr lang="cs-CZ" sz="2000" dirty="0"/>
              <a:t> problematiku</a:t>
            </a:r>
            <a:r>
              <a:rPr lang="cs-CZ" sz="2000" b="1" dirty="0" smtClean="0"/>
              <a:t>:</a:t>
            </a:r>
          </a:p>
          <a:p>
            <a:pPr marL="0" indent="0">
              <a:lnSpc>
                <a:spcPct val="100000"/>
              </a:lnSpc>
              <a:buNone/>
            </a:pPr>
            <a:endParaRPr lang="cs-CZ" sz="2000" b="1" i="1" dirty="0"/>
          </a:p>
          <a:p>
            <a:pPr algn="just">
              <a:lnSpc>
                <a:spcPct val="100000"/>
              </a:lnSpc>
              <a:buFontTx/>
              <a:buChar char="-"/>
            </a:pPr>
            <a:r>
              <a:rPr lang="cs-CZ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vázanosti, resp. „volnosti“ v činnosti SO </a:t>
            </a:r>
            <a:r>
              <a:rPr lang="cs-CZ" sz="2000" dirty="0" smtClean="0"/>
              <a:t>(diskreční pravomoc, resp. správní uvážení</a:t>
            </a:r>
            <a:r>
              <a:rPr lang="cs-CZ" sz="2000" dirty="0"/>
              <a:t>, </a:t>
            </a:r>
            <a:r>
              <a:rPr lang="cs-CZ" sz="2000" dirty="0" smtClean="0"/>
              <a:t>a neurčité </a:t>
            </a:r>
            <a:r>
              <a:rPr lang="cs-CZ" sz="2000" dirty="0"/>
              <a:t>pojmy), </a:t>
            </a:r>
          </a:p>
          <a:p>
            <a:pPr algn="just">
              <a:lnSpc>
                <a:spcPct val="100000"/>
              </a:lnSpc>
              <a:buFontTx/>
              <a:buChar char="-"/>
            </a:pPr>
            <a:r>
              <a:rPr lang="cs-CZ" sz="20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právních záruk</a:t>
            </a:r>
            <a:r>
              <a:rPr lang="cs-CZ" sz="2000" b="1" dirty="0">
                <a:solidFill>
                  <a:srgbClr val="0070C0"/>
                </a:solidFill>
              </a:rPr>
              <a:t> </a:t>
            </a:r>
            <a:r>
              <a:rPr lang="cs-CZ" sz="2000" dirty="0"/>
              <a:t>ve veřejné správě (= rovněž </a:t>
            </a: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specifický systém</a:t>
            </a:r>
            <a:r>
              <a:rPr lang="cs-CZ" sz="2000" dirty="0"/>
              <a:t>), včetně </a:t>
            </a: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2000" b="1" dirty="0"/>
              <a:t>zvnějšku vůči VS </a:t>
            </a:r>
            <a:r>
              <a:rPr lang="cs-CZ" sz="2000" dirty="0"/>
              <a:t>vykonávaných či uplatňovaných, </a:t>
            </a:r>
            <a:r>
              <a:rPr lang="cs-CZ" sz="2000" dirty="0" smtClean="0"/>
              <a:t>včetně </a:t>
            </a:r>
            <a:r>
              <a:rPr lang="cs-CZ" sz="2000" b="1" dirty="0"/>
              <a:t>řešení vad </a:t>
            </a:r>
            <a:r>
              <a:rPr lang="cs-CZ" sz="2000" dirty="0"/>
              <a:t>vydaných aktů, a vad </a:t>
            </a:r>
            <a:r>
              <a:rPr lang="cs-CZ" sz="2000" b="1" dirty="0"/>
              <a:t>v postupu </a:t>
            </a:r>
            <a:r>
              <a:rPr lang="cs-CZ" sz="2000" dirty="0"/>
              <a:t>(</a:t>
            </a:r>
            <a:r>
              <a:rPr lang="cs-CZ" sz="2000" b="1" dirty="0"/>
              <a:t>přezkum uvnitř VS, a také soudní), </a:t>
            </a:r>
          </a:p>
          <a:p>
            <a:pPr algn="just">
              <a:lnSpc>
                <a:spcPct val="100000"/>
              </a:lnSpc>
              <a:buFontTx/>
              <a:buChar char="-"/>
            </a:pP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uplatňování </a:t>
            </a:r>
            <a:r>
              <a:rPr lang="cs-CZ" sz="20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správně právní odpovědnosti</a:t>
            </a:r>
            <a:r>
              <a:rPr lang="cs-CZ" sz="2000" dirty="0"/>
              <a:t>, včetně správního </a:t>
            </a: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trestání</a:t>
            </a:r>
            <a:r>
              <a:rPr lang="cs-CZ" sz="2000" dirty="0"/>
              <a:t>, 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cs-CZ" sz="2000" dirty="0"/>
              <a:t> - a také  </a:t>
            </a:r>
            <a:r>
              <a:rPr lang="cs-CZ" sz="20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odpovědnosti za újmu </a:t>
            </a:r>
            <a:r>
              <a:rPr lang="cs-CZ" sz="2000" dirty="0"/>
              <a:t>materiální a nemateriální </a:t>
            </a: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způsobené veřejnou správou.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cs-CZ" sz="2000" dirty="0"/>
              <a:t>                            (K tomu – srov. </a:t>
            </a:r>
            <a:r>
              <a:rPr lang="cs-CZ" sz="2000" b="1" dirty="0"/>
              <a:t>program přenášek</a:t>
            </a: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).</a:t>
            </a:r>
          </a:p>
          <a:p>
            <a:pPr marL="0" indent="0" algn="just">
              <a:buNone/>
            </a:pPr>
            <a:endParaRPr lang="cs-CZ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468528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"/>
          <p:cNvSpPr>
            <a:spLocks noGrp="1" noChangeArrowheads="1"/>
          </p:cNvSpPr>
          <p:nvPr>
            <p:ph type="title"/>
          </p:nvPr>
        </p:nvSpPr>
        <p:spPr>
          <a:xfrm>
            <a:off x="509678" y="403860"/>
            <a:ext cx="8088039" cy="1211580"/>
          </a:xfrm>
        </p:spPr>
        <p:txBody>
          <a:bodyPr/>
          <a:lstStyle/>
          <a:p>
            <a:pPr algn="ctr"/>
            <a:r>
              <a:rPr lang="cs-CZ" altLang="cs-CZ" sz="2400" dirty="0" smtClean="0"/>
              <a:t/>
            </a:r>
            <a:br>
              <a:rPr lang="cs-CZ" altLang="cs-CZ" sz="2400" dirty="0" smtClean="0"/>
            </a:br>
            <a:r>
              <a:rPr lang="cs-CZ" altLang="cs-CZ" sz="2400" dirty="0" smtClean="0"/>
              <a:t>Systém </a:t>
            </a:r>
            <a:r>
              <a:rPr lang="cs-CZ" altLang="cs-CZ" sz="2400" dirty="0"/>
              <a:t>správního práva – </a:t>
            </a:r>
            <a:r>
              <a:rPr lang="cs-CZ" altLang="cs-CZ" sz="2400" u="sng" dirty="0"/>
              <a:t>praktický pohled</a:t>
            </a:r>
            <a:r>
              <a:rPr lang="cs-CZ" altLang="cs-CZ" sz="2400" dirty="0"/>
              <a:t>:</a:t>
            </a:r>
          </a:p>
        </p:txBody>
      </p:sp>
      <p:sp>
        <p:nvSpPr>
          <p:cNvPr id="13315" name="Zástupný symbol pro obsah 2"/>
          <p:cNvSpPr>
            <a:spLocks noGrp="1" noChangeArrowheads="1"/>
          </p:cNvSpPr>
          <p:nvPr>
            <p:ph idx="1"/>
          </p:nvPr>
        </p:nvSpPr>
        <p:spPr>
          <a:xfrm>
            <a:off x="509678" y="1074420"/>
            <a:ext cx="8083725" cy="5058093"/>
          </a:xfrm>
        </p:spPr>
        <p:txBody>
          <a:bodyPr/>
          <a:lstStyle/>
          <a:p>
            <a:pPr>
              <a:lnSpc>
                <a:spcPct val="100000"/>
              </a:lnSpc>
            </a:pPr>
            <a:endParaRPr lang="cs-CZ" altLang="cs-CZ" sz="1800" b="1" dirty="0" smtClean="0"/>
          </a:p>
          <a:p>
            <a:pPr>
              <a:lnSpc>
                <a:spcPct val="100000"/>
              </a:lnSpc>
            </a:pPr>
            <a:endParaRPr lang="cs-CZ" altLang="cs-CZ" sz="1800" b="1" dirty="0"/>
          </a:p>
          <a:p>
            <a:pPr>
              <a:lnSpc>
                <a:spcPct val="100000"/>
              </a:lnSpc>
            </a:pPr>
            <a:r>
              <a:rPr lang="cs-CZ" altLang="cs-CZ" sz="1800" b="1" dirty="0" smtClean="0"/>
              <a:t>V </a:t>
            </a:r>
            <a:r>
              <a:rPr lang="cs-CZ" altLang="cs-CZ" sz="1800" b="1" dirty="0"/>
              <a:t>předpisech správního práva </a:t>
            </a:r>
            <a:r>
              <a:rPr lang="cs-CZ" altLang="cs-CZ" sz="1800" dirty="0"/>
              <a:t>upravujících </a:t>
            </a:r>
            <a:r>
              <a:rPr lang="cs-CZ" altLang="cs-CZ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výkon správy na jednotlivých úsecích</a:t>
            </a:r>
            <a:r>
              <a:rPr lang="cs-CZ" altLang="cs-CZ" sz="1800" dirty="0"/>
              <a:t> – </a:t>
            </a:r>
            <a:r>
              <a:rPr lang="cs-CZ" altLang="cs-CZ" sz="1800" dirty="0" smtClean="0"/>
              <a:t>úprava v souhrnu </a:t>
            </a:r>
            <a:r>
              <a:rPr lang="cs-CZ" altLang="cs-CZ" sz="18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propojuje v</a:t>
            </a:r>
            <a:r>
              <a:rPr lang="cs-CZ" altLang="cs-CZ" sz="1800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šechny části </a:t>
            </a:r>
            <a:r>
              <a:rPr lang="cs-CZ" altLang="cs-CZ" sz="1800" i="1" dirty="0"/>
              <a:t>správního práva</a:t>
            </a:r>
            <a:r>
              <a:rPr lang="cs-CZ" altLang="cs-CZ" sz="1800" i="1" dirty="0" smtClean="0"/>
              <a:t>.</a:t>
            </a:r>
          </a:p>
          <a:p>
            <a:pPr>
              <a:lnSpc>
                <a:spcPct val="100000"/>
              </a:lnSpc>
            </a:pPr>
            <a:endParaRPr lang="cs-CZ" altLang="cs-CZ" sz="1800" i="1" dirty="0"/>
          </a:p>
          <a:p>
            <a:pPr>
              <a:lnSpc>
                <a:spcPct val="100000"/>
              </a:lnSpc>
            </a:pPr>
            <a:r>
              <a:rPr lang="cs-CZ" altLang="cs-CZ" sz="1800" dirty="0" smtClean="0"/>
              <a:t>Neexistuje však jednotná struktura právních přepisů, ani jednotný model úpravy. Nutno proto vědět, co (a event. kde) hledat, a co lze očekávat (včetně nedokonalostí).</a:t>
            </a:r>
            <a:endParaRPr lang="cs-CZ" altLang="cs-CZ" sz="1800" dirty="0" smtClean="0"/>
          </a:p>
          <a:p>
            <a:pPr>
              <a:lnSpc>
                <a:spcPct val="100000"/>
              </a:lnSpc>
            </a:pPr>
            <a:endParaRPr lang="cs-CZ" altLang="cs-CZ" sz="1800" i="1" dirty="0"/>
          </a:p>
          <a:p>
            <a:pPr>
              <a:lnSpc>
                <a:spcPct val="100000"/>
              </a:lnSpc>
            </a:pPr>
            <a:r>
              <a:rPr lang="cs-CZ" altLang="cs-CZ" sz="18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Jednotlivé </a:t>
            </a:r>
            <a:r>
              <a:rPr lang="cs-CZ" altLang="cs-CZ" sz="18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právní předpisy </a:t>
            </a:r>
            <a:r>
              <a:rPr lang="cs-CZ" altLang="cs-CZ" sz="1800" dirty="0"/>
              <a:t>různě </a:t>
            </a:r>
            <a:r>
              <a:rPr lang="cs-CZ" altLang="cs-CZ" sz="1800" dirty="0" smtClean="0"/>
              <a:t>obsahově provázány </a:t>
            </a:r>
            <a:r>
              <a:rPr lang="cs-CZ" altLang="cs-CZ" sz="1800" dirty="0"/>
              <a:t>– na základě </a:t>
            </a:r>
            <a:r>
              <a:rPr lang="cs-CZ" altLang="cs-CZ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struktury správního </a:t>
            </a:r>
            <a:r>
              <a:rPr lang="cs-CZ" altLang="cs-CZ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práva </a:t>
            </a:r>
            <a:r>
              <a:rPr lang="cs-CZ" altLang="cs-CZ" sz="1800" dirty="0" smtClean="0"/>
              <a:t>(srov. </a:t>
            </a:r>
            <a:r>
              <a:rPr lang="cs-CZ" altLang="cs-CZ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problematiku pramenů </a:t>
            </a:r>
            <a:r>
              <a:rPr lang="cs-CZ" altLang="cs-CZ" sz="1800" dirty="0" smtClean="0"/>
              <a:t>správního práva  -  srov. 2.přednáška v  SP I), a </a:t>
            </a:r>
            <a:r>
              <a:rPr lang="cs-CZ" altLang="cs-CZ" sz="1800" dirty="0"/>
              <a:t>požadavku </a:t>
            </a:r>
            <a:r>
              <a:rPr lang="cs-CZ" altLang="cs-CZ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ucelenosti úprav</a:t>
            </a:r>
            <a:r>
              <a:rPr lang="cs-CZ" altLang="cs-CZ" sz="1800" dirty="0"/>
              <a:t>y</a:t>
            </a:r>
            <a:r>
              <a:rPr lang="cs-CZ" altLang="cs-CZ" sz="1800" dirty="0" smtClean="0"/>
              <a:t>.</a:t>
            </a:r>
          </a:p>
          <a:p>
            <a:pPr marL="72000" indent="0">
              <a:lnSpc>
                <a:spcPct val="100000"/>
              </a:lnSpc>
              <a:buNone/>
            </a:pPr>
            <a:r>
              <a:rPr lang="cs-CZ" altLang="cs-CZ" sz="1800" dirty="0" smtClean="0"/>
              <a:t>  </a:t>
            </a:r>
            <a:endParaRPr lang="cs-CZ" altLang="cs-CZ" sz="1800" dirty="0"/>
          </a:p>
          <a:p>
            <a:pPr>
              <a:lnSpc>
                <a:spcPct val="100000"/>
              </a:lnSpc>
            </a:pPr>
            <a:r>
              <a:rPr lang="cs-CZ" altLang="cs-CZ" sz="1800" dirty="0" smtClean="0"/>
              <a:t>+ </a:t>
            </a:r>
            <a:r>
              <a:rPr lang="cs-CZ" altLang="cs-CZ" sz="1800" dirty="0" smtClean="0"/>
              <a:t>úprava reflektuje či nastavuje vztahy </a:t>
            </a:r>
            <a:r>
              <a:rPr lang="cs-CZ" altLang="cs-CZ" sz="1800" dirty="0"/>
              <a:t>s</a:t>
            </a:r>
            <a:r>
              <a:rPr lang="cs-CZ" altLang="cs-CZ" sz="1800" i="1" dirty="0"/>
              <a:t> </a:t>
            </a:r>
            <a:r>
              <a:rPr lang="cs-CZ" altLang="cs-CZ" sz="1800" i="1" dirty="0" smtClean="0"/>
              <a:t>předpisy jiných odvětví</a:t>
            </a:r>
            <a:r>
              <a:rPr lang="cs-CZ" altLang="cs-CZ" sz="1800" dirty="0" smtClean="0"/>
              <a:t>; </a:t>
            </a:r>
            <a:r>
              <a:rPr lang="cs-CZ" altLang="cs-CZ" sz="1800" dirty="0" smtClean="0"/>
              <a:t>zejm. a </a:t>
            </a:r>
            <a:r>
              <a:rPr lang="cs-CZ" altLang="cs-CZ" sz="1800" dirty="0"/>
              <a:t>specificky s </a:t>
            </a:r>
            <a:r>
              <a:rPr lang="cs-CZ" altLang="cs-CZ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ústavním </a:t>
            </a:r>
            <a:r>
              <a:rPr lang="cs-CZ" altLang="cs-CZ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právem </a:t>
            </a:r>
            <a:r>
              <a:rPr lang="cs-CZ" altLang="cs-CZ" sz="1800" dirty="0" smtClean="0"/>
              <a:t>– jež nastavuje základy organizace a realizace VS, a také úst. chráněná práva a svobody. </a:t>
            </a:r>
            <a:endParaRPr lang="cs-CZ" altLang="cs-CZ" sz="1800" dirty="0"/>
          </a:p>
          <a:p>
            <a:pPr>
              <a:lnSpc>
                <a:spcPct val="100000"/>
              </a:lnSpc>
            </a:pPr>
            <a:endParaRPr lang="cs-CZ" altLang="cs-CZ" sz="1800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xmlns="" id="{3CF25AF1-E8DF-4DB6-90C7-B1AC6CFAB95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Zápatí prezentace</a:t>
            </a:r>
          </a:p>
        </p:txBody>
      </p:sp>
      <p:sp>
        <p:nvSpPr>
          <p:cNvPr id="13317" name="Zástupný symbol pro číslo snímku 4"/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rebuchet MS" pitchFamily="34" charset="0"/>
              </a:defRPr>
            </a:lvl1pPr>
            <a:lvl2pPr>
              <a:defRPr sz="2200">
                <a:solidFill>
                  <a:schemeClr val="tx1"/>
                </a:solidFill>
                <a:latin typeface="Trebuchet MS" pitchFamily="34" charset="0"/>
              </a:defRPr>
            </a:lvl2pPr>
            <a:lvl3pPr>
              <a:defRPr sz="2000">
                <a:solidFill>
                  <a:schemeClr val="tx1"/>
                </a:solidFill>
                <a:latin typeface="Trebuchet MS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Trebuchet MS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Trebuchet MS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Trebuchet MS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Trebuchet MS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Trebuchet MS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fld id="{D701C9C8-9A3D-4C00-AA25-C2B0CA5E4273}" type="slidenum">
              <a:rPr lang="cs-CZ" altLang="cs-CZ" sz="1200"/>
              <a:pPr/>
              <a:t>8</a:t>
            </a:fld>
            <a:endParaRPr lang="cs-CZ" altLang="cs-CZ" sz="1200" dirty="0"/>
          </a:p>
        </p:txBody>
      </p:sp>
    </p:spTree>
    <p:extLst>
      <p:ext uri="{BB962C8B-B14F-4D97-AF65-F5344CB8AC3E}">
        <p14:creationId xmlns:p14="http://schemas.microsoft.com/office/powerpoint/2010/main" val="38507024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"/>
          <p:cNvSpPr>
            <a:spLocks noGrp="1" noChangeArrowheads="1"/>
          </p:cNvSpPr>
          <p:nvPr>
            <p:ph type="title"/>
          </p:nvPr>
        </p:nvSpPr>
        <p:spPr>
          <a:xfrm>
            <a:off x="509678" y="403860"/>
            <a:ext cx="8088039" cy="648326"/>
          </a:xfrm>
        </p:spPr>
        <p:txBody>
          <a:bodyPr/>
          <a:lstStyle/>
          <a:p>
            <a:pPr algn="ctr"/>
            <a:r>
              <a:rPr lang="cs-CZ" altLang="cs-CZ" sz="2400" dirty="0"/>
              <a:t>Systém správního práva – </a:t>
            </a:r>
            <a:r>
              <a:rPr lang="cs-CZ" altLang="cs-CZ" sz="2400" u="sng" dirty="0"/>
              <a:t>praktický pohled</a:t>
            </a:r>
            <a:r>
              <a:rPr lang="cs-CZ" altLang="cs-CZ" sz="2400" dirty="0"/>
              <a:t>:</a:t>
            </a:r>
          </a:p>
        </p:txBody>
      </p:sp>
      <p:sp>
        <p:nvSpPr>
          <p:cNvPr id="13315" name="Zástupný symbol pro obsah 2"/>
          <p:cNvSpPr>
            <a:spLocks noGrp="1" noChangeArrowheads="1"/>
          </p:cNvSpPr>
          <p:nvPr>
            <p:ph idx="1"/>
          </p:nvPr>
        </p:nvSpPr>
        <p:spPr>
          <a:xfrm>
            <a:off x="509678" y="1074420"/>
            <a:ext cx="8083725" cy="5058093"/>
          </a:xfrm>
        </p:spPr>
        <p:txBody>
          <a:bodyPr/>
          <a:lstStyle/>
          <a:p>
            <a:pPr>
              <a:lnSpc>
                <a:spcPct val="100000"/>
              </a:lnSpc>
            </a:pPr>
            <a:endParaRPr lang="cs-CZ" altLang="cs-CZ" sz="1800" dirty="0"/>
          </a:p>
          <a:p>
            <a:pPr>
              <a:lnSpc>
                <a:spcPct val="100000"/>
              </a:lnSpc>
            </a:pPr>
            <a:r>
              <a:rPr lang="cs-CZ" altLang="cs-CZ" sz="1800" dirty="0" smtClean="0"/>
              <a:t>Tedy:  pro výkon veřejné správy,  </a:t>
            </a:r>
            <a:r>
              <a:rPr lang="cs-CZ" altLang="cs-CZ" sz="1800" dirty="0" smtClean="0">
                <a:solidFill>
                  <a:schemeClr val="tx2"/>
                </a:solidFill>
              </a:rPr>
              <a:t>v  příslušných oblastech </a:t>
            </a:r>
            <a:r>
              <a:rPr lang="cs-CZ" altLang="cs-CZ" sz="1800" dirty="0" smtClean="0"/>
              <a:t>(dle věcné působnosti, resp. odvětví) - </a:t>
            </a:r>
            <a:r>
              <a:rPr lang="cs-CZ" altLang="cs-CZ" sz="1800" dirty="0" smtClean="0">
                <a:solidFill>
                  <a:schemeClr val="accent1"/>
                </a:solidFill>
              </a:rPr>
              <a:t>v</a:t>
            </a:r>
            <a:r>
              <a:rPr lang="cs-CZ" altLang="cs-CZ" sz="1800" b="1" dirty="0" smtClean="0">
                <a:solidFill>
                  <a:schemeClr val="accent1"/>
                </a:solidFill>
              </a:rPr>
              <a:t> </a:t>
            </a:r>
            <a:r>
              <a:rPr lang="cs-CZ" altLang="cs-CZ" sz="1800" b="1" dirty="0">
                <a:solidFill>
                  <a:schemeClr val="accent1"/>
                </a:solidFill>
              </a:rPr>
              <a:t>rámci </a:t>
            </a:r>
            <a:r>
              <a:rPr lang="cs-CZ" altLang="cs-CZ" sz="1800" b="1" dirty="0" smtClean="0">
                <a:solidFill>
                  <a:schemeClr val="accent1"/>
                </a:solidFill>
              </a:rPr>
              <a:t>předpisů </a:t>
            </a:r>
            <a:r>
              <a:rPr lang="cs-CZ" altLang="cs-CZ" sz="1800" dirty="0" smtClean="0"/>
              <a:t>(klasicky </a:t>
            </a:r>
            <a:r>
              <a:rPr lang="cs-CZ" altLang="cs-CZ" sz="1800" dirty="0" smtClean="0">
                <a:solidFill>
                  <a:schemeClr val="tx2"/>
                </a:solidFill>
              </a:rPr>
              <a:t>zákonů</a:t>
            </a:r>
            <a:r>
              <a:rPr lang="cs-CZ" altLang="cs-CZ" sz="1800" dirty="0"/>
              <a:t>)</a:t>
            </a:r>
            <a:r>
              <a:rPr lang="cs-CZ" altLang="cs-CZ" sz="1800" b="1" dirty="0"/>
              <a:t> </a:t>
            </a:r>
            <a:r>
              <a:rPr lang="cs-CZ" altLang="cs-CZ" sz="1800" dirty="0"/>
              <a:t>zařazeny </a:t>
            </a:r>
            <a:r>
              <a:rPr lang="cs-CZ" altLang="cs-CZ" sz="18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normy </a:t>
            </a:r>
            <a:r>
              <a:rPr lang="cs-CZ" altLang="cs-CZ" sz="18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upravující</a:t>
            </a:r>
            <a:r>
              <a:rPr lang="cs-CZ" altLang="cs-CZ" sz="1800" b="1" dirty="0" smtClean="0"/>
              <a:t>:</a:t>
            </a:r>
          </a:p>
          <a:p>
            <a:pPr>
              <a:lnSpc>
                <a:spcPct val="100000"/>
              </a:lnSpc>
              <a:buFont typeface="Wingdings" pitchFamily="2" charset="2"/>
              <a:buChar char="§"/>
            </a:pPr>
            <a:r>
              <a:rPr lang="cs-CZ" altLang="cs-CZ" sz="1800" dirty="0" smtClean="0"/>
              <a:t>- organizační </a:t>
            </a:r>
            <a:r>
              <a:rPr lang="cs-CZ" altLang="cs-CZ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strukturu</a:t>
            </a:r>
            <a:r>
              <a:rPr lang="cs-CZ" altLang="cs-CZ" sz="1800" dirty="0"/>
              <a:t>, </a:t>
            </a:r>
            <a:r>
              <a:rPr lang="cs-CZ" altLang="cs-CZ" sz="1800" dirty="0" smtClean="0"/>
              <a:t>- </a:t>
            </a:r>
            <a:r>
              <a:rPr lang="cs-CZ" altLang="cs-CZ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vztahy</a:t>
            </a:r>
            <a:r>
              <a:rPr lang="cs-CZ" altLang="cs-CZ" sz="1800" dirty="0" smtClean="0"/>
              <a:t> </a:t>
            </a:r>
            <a:r>
              <a:rPr lang="cs-CZ" altLang="cs-CZ" sz="1800" dirty="0"/>
              <a:t>k jiným správním orgánům, </a:t>
            </a:r>
            <a:endParaRPr lang="cs-CZ" altLang="cs-CZ" sz="1800" dirty="0" smtClean="0"/>
          </a:p>
          <a:p>
            <a:pPr>
              <a:lnSpc>
                <a:spcPct val="100000"/>
              </a:lnSpc>
              <a:buFont typeface="Wingdings" pitchFamily="2" charset="2"/>
              <a:buChar char="§"/>
            </a:pPr>
            <a:r>
              <a:rPr lang="cs-CZ" altLang="cs-CZ" sz="1800" dirty="0" smtClean="0"/>
              <a:t>- okruh </a:t>
            </a:r>
            <a:r>
              <a:rPr lang="cs-CZ" altLang="cs-CZ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působnosti (věcné, územní</a:t>
            </a:r>
            <a:r>
              <a:rPr lang="cs-CZ" altLang="cs-CZ" sz="1800" dirty="0" smtClean="0"/>
              <a:t>, někdy také</a:t>
            </a:r>
            <a:r>
              <a:rPr lang="cs-CZ" altLang="cs-CZ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osobní</a:t>
            </a:r>
            <a:r>
              <a:rPr lang="cs-CZ" altLang="cs-CZ" sz="1800" dirty="0" smtClean="0"/>
              <a:t>, - podmínky způsob uplatnění </a:t>
            </a:r>
            <a:r>
              <a:rPr lang="cs-CZ" altLang="cs-CZ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pravomoci</a:t>
            </a:r>
            <a:r>
              <a:rPr lang="cs-CZ" altLang="cs-CZ" sz="1800" dirty="0" smtClean="0"/>
              <a:t>, resp.</a:t>
            </a:r>
            <a:r>
              <a:rPr lang="cs-CZ" altLang="cs-CZ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činnost </a:t>
            </a:r>
            <a:r>
              <a:rPr lang="cs-CZ" altLang="cs-CZ" sz="1800" dirty="0"/>
              <a:t>jednotlivých správních </a:t>
            </a:r>
            <a:r>
              <a:rPr lang="cs-CZ" altLang="cs-CZ" sz="1800" dirty="0" smtClean="0"/>
              <a:t>orgánů (různé kombinace různých součástí pravomoci, včetně event. kontrolní, dozorové, sankční), </a:t>
            </a:r>
          </a:p>
          <a:p>
            <a:pPr>
              <a:lnSpc>
                <a:spcPct val="100000"/>
              </a:lnSpc>
              <a:buFont typeface="Wingdings" pitchFamily="2" charset="2"/>
              <a:buChar char="§"/>
            </a:pPr>
            <a:r>
              <a:rPr lang="cs-CZ" altLang="cs-CZ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povinnosti </a:t>
            </a:r>
            <a:r>
              <a:rPr lang="cs-CZ" altLang="cs-CZ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oprávnění </a:t>
            </a:r>
            <a:r>
              <a:rPr lang="cs-CZ" altLang="cs-CZ" sz="1800" dirty="0"/>
              <a:t>dotčených osob („veřejná subjektivní práva“) v příslušné oblasti</a:t>
            </a:r>
            <a:r>
              <a:rPr lang="cs-CZ" altLang="cs-CZ" sz="1800" dirty="0" smtClean="0"/>
              <a:t>,</a:t>
            </a:r>
          </a:p>
          <a:p>
            <a:pPr>
              <a:lnSpc>
                <a:spcPct val="100000"/>
              </a:lnSpc>
              <a:buFont typeface="Wingdings" pitchFamily="2" charset="2"/>
              <a:buChar char="§"/>
            </a:pPr>
            <a:r>
              <a:rPr lang="cs-CZ" altLang="cs-CZ" sz="1800" dirty="0" smtClean="0"/>
              <a:t>otázky </a:t>
            </a:r>
            <a:r>
              <a:rPr lang="cs-CZ" altLang="cs-CZ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odpovědnosti </a:t>
            </a:r>
            <a:r>
              <a:rPr lang="cs-CZ" altLang="cs-CZ" sz="1800" dirty="0"/>
              <a:t>za porušení povinností (správní trestání), </a:t>
            </a:r>
            <a:endParaRPr lang="cs-CZ" altLang="cs-CZ" sz="1800" dirty="0" smtClean="0"/>
          </a:p>
          <a:p>
            <a:pPr>
              <a:lnSpc>
                <a:spcPct val="100000"/>
              </a:lnSpc>
              <a:buFont typeface="Wingdings" pitchFamily="2" charset="2"/>
              <a:buChar char="§"/>
            </a:pPr>
            <a:r>
              <a:rPr lang="cs-CZ" altLang="cs-CZ" sz="1800" dirty="0" smtClean="0"/>
              <a:t>a také - </a:t>
            </a:r>
            <a:r>
              <a:rPr lang="cs-CZ" altLang="cs-CZ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procesní </a:t>
            </a:r>
            <a:r>
              <a:rPr lang="cs-CZ" altLang="cs-CZ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postupy</a:t>
            </a:r>
            <a:r>
              <a:rPr lang="cs-CZ" altLang="cs-CZ" sz="1800" dirty="0"/>
              <a:t> při výkonu veřejné </a:t>
            </a:r>
            <a:r>
              <a:rPr lang="cs-CZ" altLang="cs-CZ" sz="1800" dirty="0" smtClean="0"/>
              <a:t>správy, resp. jejich specifika (zprav.</a:t>
            </a:r>
            <a:r>
              <a:rPr lang="cs-CZ" altLang="cs-CZ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se subsidiární působností správního řádu</a:t>
            </a:r>
            <a:r>
              <a:rPr lang="cs-CZ" altLang="cs-CZ" sz="1800" dirty="0" smtClean="0"/>
              <a:t> /s výjimkou některých oblastí/).</a:t>
            </a:r>
          </a:p>
          <a:p>
            <a:pPr>
              <a:lnSpc>
                <a:spcPct val="100000"/>
              </a:lnSpc>
            </a:pPr>
            <a:r>
              <a:rPr lang="cs-CZ" altLang="cs-CZ" sz="1800" dirty="0" smtClean="0"/>
              <a:t>struktura zpravidla doplňována, resp. konkretizována </a:t>
            </a:r>
            <a:r>
              <a:rPr lang="cs-CZ" altLang="cs-CZ" sz="1800" dirty="0" smtClean="0">
                <a:solidFill>
                  <a:srgbClr val="0000D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prováděcími předpisy </a:t>
            </a:r>
            <a:r>
              <a:rPr lang="cs-CZ" altLang="cs-CZ" sz="1800" dirty="0" smtClean="0"/>
              <a:t>(</a:t>
            </a:r>
            <a:r>
              <a:rPr lang="cs-CZ" altLang="cs-CZ" sz="1800" dirty="0" err="1" smtClean="0"/>
              <a:t>nař.vl</a:t>
            </a:r>
            <a:r>
              <a:rPr lang="cs-CZ" altLang="cs-CZ" sz="1800" dirty="0" smtClean="0"/>
              <a:t>., vyhláškami ministerstev,…) </a:t>
            </a:r>
          </a:p>
          <a:p>
            <a:pPr marL="72000" indent="0">
              <a:lnSpc>
                <a:spcPct val="100000"/>
              </a:lnSpc>
              <a:buNone/>
            </a:pPr>
            <a:r>
              <a:rPr lang="cs-CZ" altLang="cs-CZ" sz="1800" dirty="0" smtClean="0"/>
              <a:t>         + ve více oblastech </a:t>
            </a:r>
            <a:r>
              <a:rPr lang="cs-CZ" altLang="cs-CZ" sz="1800" dirty="0" smtClean="0"/>
              <a:t>působnost </a:t>
            </a:r>
            <a:r>
              <a:rPr lang="cs-CZ" altLang="cs-CZ" sz="1800" dirty="0" smtClean="0">
                <a:solidFill>
                  <a:srgbClr val="0000D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práva EU</a:t>
            </a:r>
            <a:r>
              <a:rPr lang="cs-CZ" altLang="cs-CZ" sz="1800" dirty="0" smtClean="0"/>
              <a:t>, </a:t>
            </a:r>
            <a:r>
              <a:rPr lang="cs-CZ" altLang="cs-CZ" sz="1800" dirty="0" err="1" smtClean="0"/>
              <a:t>resp.mezinárodních</a:t>
            </a:r>
            <a:r>
              <a:rPr lang="cs-CZ" altLang="cs-CZ" sz="1800" dirty="0" smtClean="0"/>
              <a:t> smluv.</a:t>
            </a:r>
            <a:endParaRPr lang="cs-CZ" altLang="cs-CZ" sz="1800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xmlns="" id="{3CF25AF1-E8DF-4DB6-90C7-B1AC6CFAB95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Zápatí prezentace</a:t>
            </a:r>
          </a:p>
        </p:txBody>
      </p:sp>
      <p:sp>
        <p:nvSpPr>
          <p:cNvPr id="13317" name="Zástupný symbol pro číslo snímku 4"/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rebuchet MS" pitchFamily="34" charset="0"/>
              </a:defRPr>
            </a:lvl1pPr>
            <a:lvl2pPr>
              <a:defRPr sz="2200">
                <a:solidFill>
                  <a:schemeClr val="tx1"/>
                </a:solidFill>
                <a:latin typeface="Trebuchet MS" pitchFamily="34" charset="0"/>
              </a:defRPr>
            </a:lvl2pPr>
            <a:lvl3pPr>
              <a:defRPr sz="2000">
                <a:solidFill>
                  <a:schemeClr val="tx1"/>
                </a:solidFill>
                <a:latin typeface="Trebuchet MS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Trebuchet MS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Trebuchet MS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Trebuchet MS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Trebuchet MS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Trebuchet MS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fld id="{D701C9C8-9A3D-4C00-AA25-C2B0CA5E4273}" type="slidenum">
              <a:rPr lang="cs-CZ" altLang="cs-CZ" sz="1200"/>
              <a:pPr/>
              <a:t>9</a:t>
            </a:fld>
            <a:endParaRPr lang="cs-CZ" altLang="cs-CZ" sz="1200" dirty="0"/>
          </a:p>
        </p:txBody>
      </p:sp>
    </p:spTree>
    <p:extLst>
      <p:ext uri="{BB962C8B-B14F-4D97-AF65-F5344CB8AC3E}">
        <p14:creationId xmlns:p14="http://schemas.microsoft.com/office/powerpoint/2010/main" val="1991698540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Prezentace-LAW-CZ.potx" id="{9368F25A-D07D-4454-BB9E-323E9573381A}" vid="{D76D3162-79D4-49CC-8197-D810905360BE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prezentace-law-cz-4-3</Template>
  <TotalTime>662</TotalTime>
  <Words>1671</Words>
  <Application>Microsoft Office PowerPoint</Application>
  <PresentationFormat>Vlastní</PresentationFormat>
  <Paragraphs>222</Paragraphs>
  <Slides>19</Slides>
  <Notes>4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0" baseType="lpstr">
      <vt:lpstr>Prezentace_MU_CZ</vt:lpstr>
      <vt:lpstr>MP719Z Správní právo II    1. přednáška - 23.9.2024 </vt:lpstr>
      <vt:lpstr>Obsah přednášky:</vt:lpstr>
      <vt:lpstr>            Účel dnešní přednášky:</vt:lpstr>
      <vt:lpstr>Připomenutí: systém správního práva   </vt:lpstr>
      <vt:lpstr>   </vt:lpstr>
      <vt:lpstr>Následovat  bude (období Jaro 2025)</vt:lpstr>
      <vt:lpstr>            Výuka předmětu Správní právo II             v následujících tématech  </vt:lpstr>
      <vt:lpstr> Systém správního práva – praktický pohled:</vt:lpstr>
      <vt:lpstr>Systém správního práva – praktický pohled:</vt:lpstr>
      <vt:lpstr>Příklad  struktury zákonné úpravy:</vt:lpstr>
      <vt:lpstr>  Nyní ve Správním právu II: </vt:lpstr>
      <vt:lpstr>dále navazujeme na Správní právo I </vt:lpstr>
      <vt:lpstr> Správní právo procesní            </vt:lpstr>
      <vt:lpstr> Formy činnosti veřejné správy - odraz ve správní řádu        (z.č. 500/2004 Sb., ve znění pozdějších předpisů) („SŘ“): </vt:lpstr>
      <vt:lpstr> Formy činnosti veřejné správy - odraz ve správní řádu  </vt:lpstr>
      <vt:lpstr>               Mimo procesní režim SŘ:</vt:lpstr>
      <vt:lpstr>Princip legality jako obecný princip a základ</vt:lpstr>
      <vt:lpstr>Princip legality jako společný základ </vt:lpstr>
      <vt:lpstr>Toť zatím vše ke dnešnímu tématu….</vt:lpstr>
    </vt:vector>
  </TitlesOfParts>
  <Company>Masarykova univerzita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Ochrana práv poskytovaná správním soudnictvím – pojem, podstata, funkce, organizace a vývoj správního soudnictví.</dc:title>
  <dc:creator>Lukas Potesil</dc:creator>
  <cp:lastModifiedBy>Uzivatel</cp:lastModifiedBy>
  <cp:revision>141</cp:revision>
  <cp:lastPrinted>2019-11-18T06:05:28Z</cp:lastPrinted>
  <dcterms:created xsi:type="dcterms:W3CDTF">2019-11-18T05:31:11Z</dcterms:created>
  <dcterms:modified xsi:type="dcterms:W3CDTF">2024-09-22T15:09:10Z</dcterms:modified>
</cp:coreProperties>
</file>