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7"/>
  </p:notesMasterIdLst>
  <p:handoutMasterIdLst>
    <p:handoutMasterId r:id="rId58"/>
  </p:handoutMasterIdLst>
  <p:sldIdLst>
    <p:sldId id="256" r:id="rId2"/>
    <p:sldId id="258" r:id="rId3"/>
    <p:sldId id="345" r:id="rId4"/>
    <p:sldId id="344" r:id="rId5"/>
    <p:sldId id="347" r:id="rId6"/>
    <p:sldId id="350" r:id="rId7"/>
    <p:sldId id="355" r:id="rId8"/>
    <p:sldId id="351" r:id="rId9"/>
    <p:sldId id="357" r:id="rId10"/>
    <p:sldId id="359" r:id="rId11"/>
    <p:sldId id="362" r:id="rId12"/>
    <p:sldId id="366" r:id="rId13"/>
    <p:sldId id="358" r:id="rId14"/>
    <p:sldId id="401" r:id="rId15"/>
    <p:sldId id="410" r:id="rId16"/>
    <p:sldId id="403" r:id="rId17"/>
    <p:sldId id="363" r:id="rId18"/>
    <p:sldId id="364" r:id="rId19"/>
    <p:sldId id="360" r:id="rId20"/>
    <p:sldId id="411" r:id="rId21"/>
    <p:sldId id="405" r:id="rId22"/>
    <p:sldId id="361" r:id="rId23"/>
    <p:sldId id="402" r:id="rId24"/>
    <p:sldId id="352" r:id="rId25"/>
    <p:sldId id="353" r:id="rId26"/>
    <p:sldId id="399" r:id="rId27"/>
    <p:sldId id="354" r:id="rId28"/>
    <p:sldId id="408" r:id="rId29"/>
    <p:sldId id="409" r:id="rId30"/>
    <p:sldId id="404" r:id="rId31"/>
    <p:sldId id="370" r:id="rId32"/>
    <p:sldId id="371"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 id="387" r:id="rId47"/>
    <p:sldId id="388" r:id="rId48"/>
    <p:sldId id="389" r:id="rId49"/>
    <p:sldId id="390" r:id="rId50"/>
    <p:sldId id="397" r:id="rId51"/>
    <p:sldId id="367" r:id="rId52"/>
    <p:sldId id="406" r:id="rId53"/>
    <p:sldId id="407" r:id="rId54"/>
    <p:sldId id="400" r:id="rId55"/>
    <p:sldId id="398" r:id="rId5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25" d="100"/>
          <a:sy n="125" d="100"/>
        </p:scale>
        <p:origin x="96" y="13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idnes.cz/zpravy/cerna-kronika/motoristicka-vzajemna-pojistovna-druzstvo-pokuty-neopravnene-podnikani-soud.A231129_120150_krimi_iri"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Problematika zneužití práva, obstrukční jednání. Ochrana veřejného zájmu</a:t>
            </a:r>
            <a:br>
              <a:rPr lang="cs-CZ" dirty="0"/>
            </a:br>
            <a:endParaRPr lang="cs-CZ" dirty="0"/>
          </a:p>
        </p:txBody>
      </p:sp>
      <p:sp>
        <p:nvSpPr>
          <p:cNvPr id="5" name="Podnadpis 4"/>
          <p:cNvSpPr>
            <a:spLocks noGrp="1"/>
          </p:cNvSpPr>
          <p:nvPr>
            <p:ph type="subTitle" idx="1"/>
          </p:nvPr>
        </p:nvSpPr>
        <p:spPr/>
        <p:txBody>
          <a:bodyPr/>
          <a:lstStyle/>
          <a:p>
            <a:r>
              <a:rPr lang="cs-CZ" b="1" dirty="0"/>
              <a:t>Správní právo II – 16. 12. 2024</a:t>
            </a:r>
          </a:p>
          <a:p>
            <a:r>
              <a:rPr lang="cs-CZ" dirty="0"/>
              <a:t>Tomáš Svoboda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spíše </a:t>
            </a:r>
            <a:r>
              <a:rPr lang="cs-CZ" b="1" dirty="0"/>
              <a:t>zdrženlivá aplikace</a:t>
            </a:r>
            <a:r>
              <a:rPr lang="cs-CZ" dirty="0"/>
              <a:t>…</a:t>
            </a:r>
          </a:p>
          <a:p>
            <a:pPr lvl="1"/>
            <a:r>
              <a:rPr lang="cs-CZ" dirty="0"/>
              <a:t>Viz již dříve:</a:t>
            </a:r>
          </a:p>
          <a:p>
            <a:pPr lvl="1"/>
            <a:r>
              <a:rPr lang="cs-CZ" i="1" dirty="0">
                <a:solidFill>
                  <a:srgbClr val="0000DC"/>
                </a:solidFill>
              </a:rPr>
              <a:t>Zákaz zneužití práva je pravidlo českého vnitrostátního práva, včetně práva veřejného, které vyplývá z povahy České republiky jako materiálního právního státu založeného na určitých vůdčích hodnotách, k nimž vedle úcty ke svobodě jednotlivce a ochraně lidské důstojnosti patří mimo jiné i úcta k harmonickému sociálnímu řádu tvořenému právem a odepření ochrany jednání, které práva vědomě a záměrně využívá v rozporu s jeho smyslem a účelem. </a:t>
            </a:r>
            <a:r>
              <a:rPr lang="cs-CZ" b="1" i="1" dirty="0">
                <a:solidFill>
                  <a:srgbClr val="0000DC"/>
                </a:solidFill>
              </a:rPr>
              <a:t>Nejvyšší správní soud podotýká, že zákaz zneužití práva je v jistém smyslu ultima ratio, a proto musí být uplatňován nanejvýš restriktivně a za pečlivého poměření s jinými obdobně důležitými principy vlastními právnímu řádu, zejména principem právní jistoty</a:t>
            </a:r>
            <a:r>
              <a:rPr lang="cs-CZ" i="1" dirty="0">
                <a:solidFill>
                  <a:srgbClr val="0000DC"/>
                </a:solidFill>
              </a:rPr>
              <a:t>, s nímž se − zcela logicky − nejvíce střetává.   </a:t>
            </a:r>
            <a:r>
              <a:rPr lang="cs-CZ" b="1" dirty="0"/>
              <a:t>RS NSS 1 As 70/2008-74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spíše </a:t>
            </a:r>
            <a:r>
              <a:rPr lang="cs-CZ" b="1" dirty="0"/>
              <a:t>zdrženlivá aplikace</a:t>
            </a:r>
            <a:r>
              <a:rPr lang="cs-CZ" dirty="0"/>
              <a:t>…</a:t>
            </a:r>
          </a:p>
          <a:p>
            <a:pPr lvl="1"/>
            <a:r>
              <a:rPr lang="cs-CZ" sz="1800" i="1" dirty="0">
                <a:solidFill>
                  <a:srgbClr val="0000DC"/>
                </a:solidFill>
              </a:rPr>
              <a:t>[61] Jakkoliv není zákaz zneužití práva výslovně v tuzemských právních předpisech zakotven, </a:t>
            </a:r>
            <a:r>
              <a:rPr lang="cs-CZ" sz="1800" b="1" i="1" dirty="0">
                <a:solidFill>
                  <a:srgbClr val="0000DC"/>
                </a:solidFill>
              </a:rPr>
              <a:t>jde o právní princip, který plní funkci „záchranné brzdy“ pro případ, že konkrétní pravidla by při svém „doslovném“ uplatnění vedla k rozporu s materiální spravedlností, </a:t>
            </a:r>
            <a:r>
              <a:rPr lang="cs-CZ" sz="1800" i="1" dirty="0">
                <a:solidFill>
                  <a:srgbClr val="0000DC"/>
                </a:solidFill>
              </a:rPr>
              <a:t>neboť jsou využívána v rozporu s podstatou daného práva (jeho smyslem a účelem). Obdobnými principy jsou např. zákaz jednat v rozporu s dobrými mravy, ochrana dobré víry, ochrana poctivého obchodního styku, zákaz obcházení zákona.</a:t>
            </a:r>
          </a:p>
          <a:p>
            <a:pPr lvl="1"/>
            <a:r>
              <a:rPr lang="cs-CZ" sz="1800" i="1" dirty="0">
                <a:solidFill>
                  <a:srgbClr val="0000DC"/>
                </a:solidFill>
              </a:rPr>
              <a:t>[62] Ústavní soud ve svém rozhodnutí ze dne 6. 8. 2008, </a:t>
            </a:r>
            <a:r>
              <a:rPr lang="cs-CZ" sz="1800" i="1" dirty="0" err="1">
                <a:solidFill>
                  <a:srgbClr val="0000DC"/>
                </a:solidFill>
              </a:rPr>
              <a:t>sp</a:t>
            </a:r>
            <a:r>
              <a:rPr lang="cs-CZ" sz="1800" i="1" dirty="0">
                <a:solidFill>
                  <a:srgbClr val="0000DC"/>
                </a:solidFill>
              </a:rPr>
              <a:t>. zn. II. ÚS 2714/07, uvedl, že „[a]</a:t>
            </a:r>
            <a:r>
              <a:rPr lang="cs-CZ" sz="1800" i="1" dirty="0" err="1">
                <a:solidFill>
                  <a:srgbClr val="0000DC"/>
                </a:solidFill>
              </a:rPr>
              <a:t>čkoliv</a:t>
            </a:r>
            <a:r>
              <a:rPr lang="cs-CZ" sz="1800" i="1" dirty="0">
                <a:solidFill>
                  <a:srgbClr val="0000DC"/>
                </a:solidFill>
              </a:rPr>
              <a:t> finanční právo (zde konkrétně zákon o daních z příjmů a zákon o správě daní a poplatků) institut zneužití práva explicitně nevymezuje, neznamená to, že by v této oblasti ke zneužívání práva či jeho obcházení docházet nemohlo, resp. že by chování, jež vykazuje znaky zneužití práva, nemohlo být za takové označeno, a z toho vyvozovány adekvátní právní důsledky. V tomto duchu k problému také soudní praxe přistupuje“. </a:t>
            </a:r>
            <a:r>
              <a:rPr lang="cs-CZ" sz="1800" b="1" dirty="0"/>
              <a:t>NSS 9 </a:t>
            </a:r>
            <a:r>
              <a:rPr lang="cs-CZ" sz="1800" b="1" dirty="0" err="1"/>
              <a:t>Afs</a:t>
            </a:r>
            <a:r>
              <a:rPr lang="cs-CZ" sz="1800" b="1" dirty="0"/>
              <a:t> 57/2015-120</a:t>
            </a:r>
            <a:endParaRPr lang="cs-CZ" dirty="0">
              <a:solidFill>
                <a:srgbClr val="0000DC"/>
              </a:solidFill>
            </a:endParaRPr>
          </a:p>
          <a:p>
            <a:pPr lvl="2"/>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spíše </a:t>
            </a:r>
            <a:r>
              <a:rPr lang="cs-CZ" b="1" dirty="0"/>
              <a:t>zdrženlivá aplikace</a:t>
            </a:r>
            <a:r>
              <a:rPr lang="cs-CZ" dirty="0"/>
              <a:t>…</a:t>
            </a:r>
          </a:p>
          <a:p>
            <a:pPr lvl="1"/>
            <a:r>
              <a:rPr lang="cs-CZ" sz="1600" i="1" dirty="0">
                <a:solidFill>
                  <a:srgbClr val="0000DC"/>
                </a:solidFill>
              </a:rPr>
              <a:t>1) </a:t>
            </a:r>
            <a:r>
              <a:rPr lang="cs-CZ" sz="1600" b="1" i="1" dirty="0">
                <a:solidFill>
                  <a:srgbClr val="0000DC"/>
                </a:solidFill>
              </a:rPr>
              <a:t>Objektivní analýza zákazu zneužití práva musí být v rovnováze se zásadami právní jistoty a ochranou legitimního očekávání </a:t>
            </a:r>
            <a:r>
              <a:rPr lang="cs-CZ" sz="1600" i="1" dirty="0">
                <a:solidFill>
                  <a:srgbClr val="0000DC"/>
                </a:solidFill>
              </a:rPr>
              <a:t>(tyto principy jsou v českém právu na ústavní rovině zakotveny v čl. 1 odst. 1 Ústavy, neboť jsou imanentní pojmu materiálního právního státu, nepřímo pak vyplývají i z čl. 2 odst. 2 Listiny základních práv a svobod), proto daňový subjekt má právo dopředu vědět, jaká bude jeho daňová situace, a z tohoto důvodu musí mít právo se spolehnout na prostý smysl slov právních předpisů o DPH.</a:t>
            </a:r>
          </a:p>
          <a:p>
            <a:pPr lvl="1"/>
            <a:r>
              <a:rPr lang="cs-CZ" sz="1600" i="1" dirty="0">
                <a:solidFill>
                  <a:srgbClr val="0000DC"/>
                </a:solidFill>
              </a:rPr>
              <a:t>2) Daňové subjekty mají právo uspořádat si svoje podnikání tak, aby si snížily svoji daňovou povinnost. Volba daňového subjektu mezi osvobozenými a zdanitelnými plněními může tedy být založena na řadě faktorů, včetně daňového hlediska ve vztahu k systému DPH. </a:t>
            </a:r>
            <a:r>
              <a:rPr lang="cs-CZ" sz="1600" b="1" i="1" dirty="0">
                <a:solidFill>
                  <a:srgbClr val="0000DC"/>
                </a:solidFill>
              </a:rPr>
              <a:t>Neexistuje žádná povinnost podnikat takovým způsobem, aby se zvýšil daňový příjem státu. Základní zásadou je vybrat si co nejméně zdanitelný způsob provozování podnikání, aby se minimalizovaly náklady. Na druhé straně taková svoboda existuje pouze v rozsahu legálních možností stanovených režimem DPH. </a:t>
            </a:r>
            <a:r>
              <a:rPr lang="cs-CZ" sz="1600" i="1" dirty="0">
                <a:solidFill>
                  <a:srgbClr val="0000DC"/>
                </a:solidFill>
              </a:rPr>
              <a:t>Normativní cíl zákazu zneužití v rámci systému DPH je přesně tím, který definuje oblast volby, již společná pravidla DPH nabízejí plátcům daně. Taková definice musí ovšem brát v úvahu zásadu právní jistoty a ochrany legitimního očekávání daňových subjektů. </a:t>
            </a:r>
            <a:r>
              <a:rPr lang="cs-CZ" sz="1600" b="1" dirty="0"/>
              <a:t>7 </a:t>
            </a:r>
            <a:r>
              <a:rPr lang="cs-CZ" sz="1600" b="1" dirty="0" err="1"/>
              <a:t>Afs</a:t>
            </a:r>
            <a:r>
              <a:rPr lang="cs-CZ" sz="1600" b="1" dirty="0"/>
              <a:t> 55/2006–122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Zneužití jako </a:t>
            </a:r>
            <a:r>
              <a:rPr lang="cs-CZ" b="1" dirty="0"/>
              <a:t>„ultima ratio“</a:t>
            </a:r>
          </a:p>
          <a:p>
            <a:pPr lvl="1"/>
            <a:r>
              <a:rPr lang="cs-CZ" dirty="0"/>
              <a:t>Odtud lze dovozovat pouze </a:t>
            </a:r>
            <a:r>
              <a:rPr lang="cs-CZ" b="1" dirty="0"/>
              <a:t>subsidiární povahu </a:t>
            </a:r>
            <a:r>
              <a:rPr lang="cs-CZ" dirty="0"/>
              <a:t>– pokud lze jiné řešení, tak to…</a:t>
            </a:r>
          </a:p>
          <a:p>
            <a:pPr lvl="1"/>
            <a:r>
              <a:rPr lang="cs-CZ" dirty="0"/>
              <a:t>Měla by být zásada zákazu zneužití práva ve správním právu </a:t>
            </a:r>
            <a:r>
              <a:rPr lang="cs-CZ" b="1" dirty="0"/>
              <a:t>kodifikována, anebo (raději) ne</a:t>
            </a:r>
            <a:r>
              <a:rPr lang="cs-CZ" dirty="0"/>
              <a:t>?</a:t>
            </a:r>
            <a:endParaRPr lang="cs-CZ" b="1" dirty="0"/>
          </a:p>
          <a:p>
            <a:pPr marL="1200150" lvl="2" indent="-285750">
              <a:buFont typeface="Wingdings" panose="05000000000000000000" pitchFamily="2" charset="2"/>
              <a:buChar char="Ø"/>
            </a:pPr>
            <a:r>
              <a:rPr lang="cs-CZ" i="1" dirty="0">
                <a:solidFill>
                  <a:srgbClr val="0000DC"/>
                </a:solidFill>
              </a:rPr>
              <a:t>Když kodifikujeme, nemůže být návodné, resp. rizikové („zneužití zákazu zneužití“)?</a:t>
            </a:r>
          </a:p>
          <a:p>
            <a:pPr marL="1200150" lvl="2" indent="-285750">
              <a:buFont typeface="Wingdings" panose="05000000000000000000" pitchFamily="2" charset="2"/>
              <a:buChar char="Ø"/>
            </a:pPr>
            <a:r>
              <a:rPr lang="cs-CZ" i="1" dirty="0">
                <a:solidFill>
                  <a:srgbClr val="0000DC"/>
                </a:solidFill>
              </a:rPr>
              <a:t>Když kodifikujeme, vylučujeme (lex </a:t>
            </a:r>
            <a:r>
              <a:rPr lang="cs-CZ" i="1" dirty="0" err="1">
                <a:solidFill>
                  <a:srgbClr val="0000DC"/>
                </a:solidFill>
              </a:rPr>
              <a:t>specialis</a:t>
            </a:r>
            <a:r>
              <a:rPr lang="cs-CZ" i="1" dirty="0">
                <a:solidFill>
                  <a:srgbClr val="0000DC"/>
                </a:solidFill>
              </a:rPr>
              <a:t>) obecnou právní zásahu? </a:t>
            </a:r>
          </a:p>
          <a:p>
            <a:pPr marL="1200150" lvl="2" indent="-285750">
              <a:buFont typeface="Wingdings" panose="05000000000000000000" pitchFamily="2" charset="2"/>
              <a:buChar char="Ø"/>
            </a:pPr>
            <a:r>
              <a:rPr lang="cs-CZ" i="1" dirty="0">
                <a:solidFill>
                  <a:srgbClr val="0000DC"/>
                </a:solidFill>
              </a:rPr>
              <a:t>Když kodifikujeme, půjde stále o ultima ratio?</a:t>
            </a:r>
          </a:p>
          <a:p>
            <a:pPr marL="324000" lvl="1" indent="0">
              <a:buNone/>
            </a:pPr>
            <a:endParaRPr lang="cs-CZ" b="1" dirty="0"/>
          </a:p>
          <a:p>
            <a:pPr lvl="1"/>
            <a:r>
              <a:rPr lang="cs-CZ" b="1" dirty="0"/>
              <a:t>Zvláštní úpravy </a:t>
            </a:r>
            <a:r>
              <a:rPr lang="cs-CZ" dirty="0"/>
              <a:t>se (byť spíše ojediněle) vyskytují, zejména:</a:t>
            </a:r>
          </a:p>
          <a:p>
            <a:pPr marL="1200150" lvl="2" indent="-285750">
              <a:buFont typeface="Wingdings" panose="05000000000000000000" pitchFamily="2" charset="2"/>
              <a:buChar char="Ø"/>
            </a:pPr>
            <a:r>
              <a:rPr lang="cs-CZ" dirty="0"/>
              <a:t>Čl. 11 odst. 3 LZPS: </a:t>
            </a:r>
            <a:r>
              <a:rPr lang="cs-CZ" b="1" i="1" dirty="0">
                <a:solidFill>
                  <a:srgbClr val="0000DC"/>
                </a:solidFill>
              </a:rPr>
              <a:t>Vlastnictví</a:t>
            </a:r>
            <a:r>
              <a:rPr lang="cs-CZ" i="1" dirty="0">
                <a:solidFill>
                  <a:srgbClr val="0000DC"/>
                </a:solidFill>
              </a:rPr>
              <a:t> zavazuje. </a:t>
            </a:r>
            <a:r>
              <a:rPr lang="cs-CZ" b="1" i="1" dirty="0">
                <a:solidFill>
                  <a:srgbClr val="0000DC"/>
                </a:solidFill>
              </a:rPr>
              <a:t>Nesmí být zneužito na újmu práv druhých anebo v rozporu se zákonem chráněnými obecnými zájmy</a:t>
            </a:r>
            <a:r>
              <a:rPr lang="cs-CZ" i="1" dirty="0">
                <a:solidFill>
                  <a:srgbClr val="0000DC"/>
                </a:solidFill>
              </a:rPr>
              <a:t>. Jeho výkon nesmí poškozovat lidské zdraví, přírodu a životní prostředí nad míru stanovenou zákonem.</a:t>
            </a:r>
            <a:endParaRPr lang="cs-CZ" dirty="0"/>
          </a:p>
          <a:p>
            <a:pPr lvl="1"/>
            <a:r>
              <a:rPr lang="cs-CZ" dirty="0"/>
              <a:t>Někdy výslovně nepracují s konceptem zneužití práva, obsahově mu však odpovídají</a:t>
            </a:r>
            <a:endParaRPr lang="cs-CZ" b="1" dirty="0"/>
          </a:p>
          <a:p>
            <a:pPr lvl="1"/>
            <a:endParaRPr lang="cs-CZ" dirty="0">
              <a:solidFill>
                <a:srgbClr val="0000DC"/>
              </a:solidFill>
            </a:endParaRPr>
          </a:p>
          <a:p>
            <a:pPr lvl="2"/>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b="1" dirty="0"/>
              <a:t>Příklady </a:t>
            </a:r>
            <a:r>
              <a:rPr lang="cs-CZ" dirty="0"/>
              <a:t>zvláštní zákonné úpravy</a:t>
            </a:r>
          </a:p>
          <a:p>
            <a:pPr lvl="1"/>
            <a:r>
              <a:rPr lang="cs-CZ" b="1" dirty="0"/>
              <a:t>SŘS </a:t>
            </a:r>
            <a:r>
              <a:rPr lang="cs-CZ" dirty="0"/>
              <a:t>(z. č. 150/2002 Sb.) – doplnění novelizacemi:</a:t>
            </a:r>
          </a:p>
          <a:p>
            <a:pPr lvl="1"/>
            <a:r>
              <a:rPr lang="cs-CZ" b="1" dirty="0"/>
              <a:t>§ 44 </a:t>
            </a:r>
            <a:r>
              <a:rPr lang="cs-CZ" dirty="0"/>
              <a:t>Pořádková pokuta</a:t>
            </a:r>
          </a:p>
          <a:p>
            <a:pPr lvl="2"/>
            <a:r>
              <a:rPr lang="cs-CZ" i="1" dirty="0">
                <a:solidFill>
                  <a:srgbClr val="0000DC"/>
                </a:solidFill>
              </a:rPr>
              <a:t>(1) </a:t>
            </a:r>
            <a:r>
              <a:rPr lang="cs-CZ" b="1" i="1" dirty="0">
                <a:solidFill>
                  <a:srgbClr val="0000DC"/>
                </a:solidFill>
              </a:rPr>
              <a:t>Tomu, kdo </a:t>
            </a:r>
            <a:r>
              <a:rPr lang="cs-CZ" i="1" dirty="0">
                <a:solidFill>
                  <a:srgbClr val="0000DC"/>
                </a:solidFill>
              </a:rPr>
              <a:t>neuposlechne výzvy soudu nebo učiní urážlivé podání či přednes, nebo </a:t>
            </a:r>
            <a:r>
              <a:rPr lang="cs-CZ" b="1" i="1" dirty="0">
                <a:solidFill>
                  <a:srgbClr val="0000DC"/>
                </a:solidFill>
              </a:rPr>
              <a:t>učiní podání, které sleduje zjevné zneužití práva, může být usnesením uložena jako pořádkové opatření pořádková pokuta </a:t>
            </a:r>
            <a:r>
              <a:rPr lang="cs-CZ" i="1" dirty="0">
                <a:solidFill>
                  <a:srgbClr val="0000DC"/>
                </a:solidFill>
              </a:rPr>
              <a:t>do výše 50 000 Kč, která je příjmem státního rozpočtu. Pokuta může být uložena i opakovaně a může být na odůvodněnou žádost podanou do právní moci rozhodnutí, jímž se řízení končí, usnesením zčásti nebo zcela prominuta.</a:t>
            </a:r>
          </a:p>
          <a:p>
            <a:pPr lvl="1"/>
            <a:r>
              <a:rPr lang="cs-CZ" b="1" dirty="0"/>
              <a:t>§ 68 </a:t>
            </a:r>
            <a:r>
              <a:rPr lang="cs-CZ" dirty="0"/>
              <a:t>Nepřípustnost žaloby</a:t>
            </a:r>
          </a:p>
          <a:p>
            <a:pPr lvl="2"/>
            <a:r>
              <a:rPr lang="cs-CZ" b="1" i="1" dirty="0">
                <a:solidFill>
                  <a:srgbClr val="0000DC"/>
                </a:solidFill>
              </a:rPr>
              <a:t>Žaloba je nepřípustná také tehdy,</a:t>
            </a:r>
          </a:p>
          <a:p>
            <a:pPr lvl="2"/>
            <a:r>
              <a:rPr lang="cs-CZ" i="1" dirty="0">
                <a:solidFill>
                  <a:srgbClr val="0000DC"/>
                </a:solidFill>
              </a:rPr>
              <a:t>a) nevyčerpal-li žalobce řádné opravné prostředky v řízení před správním orgánem, připouští-li je zvláštní zákon, ledaže rozhodnutí správního orgánu bylo na újmu jeho práv změněno k opravnému prostředku jiného,</a:t>
            </a:r>
          </a:p>
          <a:p>
            <a:pPr lvl="2"/>
            <a:r>
              <a:rPr lang="cs-CZ" i="1" dirty="0">
                <a:solidFill>
                  <a:srgbClr val="0000DC"/>
                </a:solidFill>
              </a:rPr>
              <a:t>(…)</a:t>
            </a:r>
          </a:p>
          <a:p>
            <a:pPr lvl="2"/>
            <a:r>
              <a:rPr lang="cs-CZ" i="1" dirty="0">
                <a:solidFill>
                  <a:srgbClr val="0000DC"/>
                </a:solidFill>
              </a:rPr>
              <a:t>f) </a:t>
            </a:r>
            <a:r>
              <a:rPr lang="cs-CZ" b="1" i="1" dirty="0">
                <a:solidFill>
                  <a:srgbClr val="0000DC"/>
                </a:solidFill>
              </a:rPr>
              <a:t>sleduje-li zjevné zneužití práva.</a:t>
            </a:r>
          </a:p>
          <a:p>
            <a:pPr lvl="1"/>
            <a:endParaRPr lang="cs-CZ" b="1" dirty="0"/>
          </a:p>
          <a:p>
            <a:pPr lvl="1"/>
            <a:r>
              <a:rPr lang="cs-CZ" dirty="0"/>
              <a:t>(Inspirace slovenským SŘS, kde byl zákaz zneužití práva upraven již dříve)</a:t>
            </a:r>
          </a:p>
          <a:p>
            <a:pPr lvl="2"/>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E4CC22-3296-D671-9E4D-C1D548AC40C1}"/>
            </a:ext>
          </a:extLst>
        </p:cNvPr>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BF50E5-41CE-FE38-655F-6C37D548CD0D}"/>
              </a:ext>
            </a:extLst>
          </p:cNvPr>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a:extLst>
              <a:ext uri="{FF2B5EF4-FFF2-40B4-BE49-F238E27FC236}">
                <a16:creationId xmlns:a16="http://schemas.microsoft.com/office/drawing/2014/main" id="{E3EA3D36-AA91-11FA-7C2B-EA30A30B99E9}"/>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2F3E7307-69EA-95B2-F253-808DB8AE618F}"/>
              </a:ext>
            </a:extLst>
          </p:cNvPr>
          <p:cNvSpPr>
            <a:spLocks noGrp="1"/>
          </p:cNvSpPr>
          <p:nvPr>
            <p:ph type="title"/>
          </p:nvPr>
        </p:nvSpPr>
        <p:spPr/>
        <p:txBody>
          <a:bodyPr/>
          <a:lstStyle/>
          <a:p>
            <a:r>
              <a:rPr lang="cs-CZ" dirty="0"/>
              <a:t>1/ Zneužití práva – specifika</a:t>
            </a:r>
          </a:p>
        </p:txBody>
      </p:sp>
      <p:sp>
        <p:nvSpPr>
          <p:cNvPr id="5" name="Zástupný symbol pro obsah 4">
            <a:extLst>
              <a:ext uri="{FF2B5EF4-FFF2-40B4-BE49-F238E27FC236}">
                <a16:creationId xmlns:a16="http://schemas.microsoft.com/office/drawing/2014/main" id="{C1E7B3B0-1070-FF57-8FCF-6A8139988022}"/>
              </a:ext>
            </a:extLst>
          </p:cNvPr>
          <p:cNvSpPr>
            <a:spLocks noGrp="1"/>
          </p:cNvSpPr>
          <p:nvPr>
            <p:ph idx="1"/>
          </p:nvPr>
        </p:nvSpPr>
        <p:spPr/>
        <p:txBody>
          <a:bodyPr/>
          <a:lstStyle/>
          <a:p>
            <a:r>
              <a:rPr lang="cs-CZ" b="1" dirty="0"/>
              <a:t>Příklady </a:t>
            </a:r>
            <a:r>
              <a:rPr lang="cs-CZ" dirty="0"/>
              <a:t>zvláštní zákonné úpravy</a:t>
            </a:r>
          </a:p>
          <a:p>
            <a:pPr lvl="1"/>
            <a:r>
              <a:rPr lang="cs-CZ" b="1" dirty="0"/>
              <a:t>§ 8 odst. 3 </a:t>
            </a:r>
            <a:r>
              <a:rPr lang="cs-CZ" dirty="0"/>
              <a:t>z. č. 123/1998 Sb., </a:t>
            </a:r>
            <a:r>
              <a:rPr lang="pt-BR" b="1" dirty="0"/>
              <a:t>o </a:t>
            </a:r>
            <a:r>
              <a:rPr lang="cs-CZ" b="1" dirty="0"/>
              <a:t>právu</a:t>
            </a:r>
            <a:r>
              <a:rPr lang="pt-BR" b="1" dirty="0"/>
              <a:t> na </a:t>
            </a:r>
            <a:r>
              <a:rPr lang="cs-CZ" b="1" dirty="0"/>
              <a:t>informace</a:t>
            </a:r>
            <a:r>
              <a:rPr lang="pt-BR" b="1" dirty="0"/>
              <a:t> o </a:t>
            </a:r>
            <a:r>
              <a:rPr lang="cs-CZ" b="1" dirty="0"/>
              <a:t>životním</a:t>
            </a:r>
            <a:r>
              <a:rPr lang="pt-BR" b="1" dirty="0"/>
              <a:t> </a:t>
            </a:r>
            <a:r>
              <a:rPr lang="cs-CZ" b="1" dirty="0"/>
              <a:t>prostředí</a:t>
            </a:r>
          </a:p>
          <a:p>
            <a:pPr marL="1200150" lvl="2" indent="-285750">
              <a:buFont typeface="Wingdings" panose="05000000000000000000" pitchFamily="2" charset="2"/>
              <a:buChar char="Ø"/>
            </a:pPr>
            <a:r>
              <a:rPr lang="cs-CZ" i="1" dirty="0">
                <a:solidFill>
                  <a:srgbClr val="0000DC"/>
                </a:solidFill>
              </a:rPr>
              <a:t>Dále je možno odepřít zpřístupnění informace, pokud</a:t>
            </a:r>
          </a:p>
          <a:p>
            <a:pPr lvl="2"/>
            <a:r>
              <a:rPr lang="cs-CZ" i="1" dirty="0">
                <a:solidFill>
                  <a:srgbClr val="0000DC"/>
                </a:solidFill>
              </a:rPr>
              <a:t>	b) žádost je formulována </a:t>
            </a:r>
            <a:r>
              <a:rPr lang="cs-CZ" b="1" i="1" dirty="0">
                <a:solidFill>
                  <a:srgbClr val="0000DC"/>
                </a:solidFill>
              </a:rPr>
              <a:t>zjevně provokativně nebo obstrukčně</a:t>
            </a:r>
          </a:p>
          <a:p>
            <a:pPr lvl="2"/>
            <a:endParaRPr lang="cs-CZ" b="1" i="1" dirty="0">
              <a:solidFill>
                <a:srgbClr val="0000DC"/>
              </a:solidFill>
            </a:endParaRPr>
          </a:p>
          <a:p>
            <a:pPr lvl="1"/>
            <a:r>
              <a:rPr lang="cs-CZ" b="1" dirty="0"/>
              <a:t>§ 11a odst. 1 </a:t>
            </a:r>
            <a:r>
              <a:rPr lang="cs-CZ" dirty="0"/>
              <a:t>z. č. 106/1999 Sb., </a:t>
            </a:r>
            <a:r>
              <a:rPr lang="cs-CZ" b="1" dirty="0"/>
              <a:t>o svobodném přístupu k informacím</a:t>
            </a:r>
          </a:p>
          <a:p>
            <a:pPr marL="1200150" lvl="2" indent="-285750">
              <a:buFont typeface="Wingdings" panose="05000000000000000000" pitchFamily="2" charset="2"/>
              <a:buChar char="Ø"/>
            </a:pPr>
            <a:r>
              <a:rPr lang="cs-CZ" i="1" dirty="0">
                <a:solidFill>
                  <a:srgbClr val="0000DC"/>
                </a:solidFill>
              </a:rPr>
              <a:t>Povinný subjekt </a:t>
            </a:r>
            <a:r>
              <a:rPr lang="cs-CZ" b="1" i="1" dirty="0">
                <a:solidFill>
                  <a:srgbClr val="0000DC"/>
                </a:solidFill>
              </a:rPr>
              <a:t>může odmítnout žádost nebo její část </a:t>
            </a:r>
            <a:r>
              <a:rPr lang="cs-CZ" i="1" dirty="0">
                <a:solidFill>
                  <a:srgbClr val="0000DC"/>
                </a:solidFill>
              </a:rPr>
              <a:t>do sedmi dnů ode dne jejího přijetí, </a:t>
            </a:r>
            <a:r>
              <a:rPr lang="cs-CZ" b="1" i="1" dirty="0">
                <a:solidFill>
                  <a:srgbClr val="0000DC"/>
                </a:solidFill>
              </a:rPr>
              <a:t>pokud lze ve vztahu k ní dovodit, že cílem žadatele je způsobit</a:t>
            </a:r>
          </a:p>
          <a:p>
            <a:pPr lvl="2"/>
            <a:r>
              <a:rPr lang="cs-CZ" i="1" dirty="0">
                <a:solidFill>
                  <a:srgbClr val="0000DC"/>
                </a:solidFill>
              </a:rPr>
              <a:t>	a) </a:t>
            </a:r>
            <a:r>
              <a:rPr lang="cs-CZ" b="1" i="1" dirty="0">
                <a:solidFill>
                  <a:srgbClr val="0000DC"/>
                </a:solidFill>
              </a:rPr>
              <a:t>nátlak na fyzickou osobu</a:t>
            </a:r>
            <a:r>
              <a:rPr lang="cs-CZ" i="1" dirty="0">
                <a:solidFill>
                  <a:srgbClr val="0000DC"/>
                </a:solidFill>
              </a:rPr>
              <a:t>, jíž se týkají požadované informace, pokud nejde o informace podle § 8a 	odst. 2, nebo</a:t>
            </a:r>
          </a:p>
          <a:p>
            <a:pPr lvl="2"/>
            <a:r>
              <a:rPr lang="cs-CZ" i="1" dirty="0">
                <a:solidFill>
                  <a:srgbClr val="0000DC"/>
                </a:solidFill>
              </a:rPr>
              <a:t>	b) </a:t>
            </a:r>
            <a:r>
              <a:rPr lang="cs-CZ" b="1" i="1" dirty="0">
                <a:solidFill>
                  <a:srgbClr val="0000DC"/>
                </a:solidFill>
              </a:rPr>
              <a:t>nepřiměřenou zátěž povinného subjektu</a:t>
            </a:r>
            <a:r>
              <a:rPr lang="cs-CZ" i="1" dirty="0">
                <a:solidFill>
                  <a:srgbClr val="0000DC"/>
                </a:solidFill>
              </a:rPr>
              <a:t>; za způsobení nepřiměřené zátěže se považuje také 	podávání žádostí o informace u většího počtu povinných subjektů bez zjevné obsahové souvislosti 	požadovaných informací,</a:t>
            </a:r>
          </a:p>
          <a:p>
            <a:pPr lvl="2"/>
            <a:r>
              <a:rPr lang="cs-CZ" i="1" dirty="0">
                <a:solidFill>
                  <a:srgbClr val="0000DC"/>
                </a:solidFill>
              </a:rPr>
              <a:t>	a to zpravidla v reakci na předcházející postup povinného subjektu vůči žadateli nebo na vztah s fyzickou 	osobou uvedenou v písmenu a).</a:t>
            </a:r>
            <a:endParaRPr lang="cs-CZ" dirty="0"/>
          </a:p>
        </p:txBody>
      </p:sp>
    </p:spTree>
    <p:extLst>
      <p:ext uri="{BB962C8B-B14F-4D97-AF65-F5344CB8AC3E}">
        <p14:creationId xmlns:p14="http://schemas.microsoft.com/office/powerpoint/2010/main" val="1462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Vnější teorie</a:t>
            </a:r>
          </a:p>
          <a:p>
            <a:pPr lvl="1"/>
            <a:r>
              <a:rPr lang="cs-CZ" dirty="0"/>
              <a:t>Zneužití plyne </a:t>
            </a:r>
            <a:r>
              <a:rPr lang="cs-CZ" b="1" dirty="0">
                <a:solidFill>
                  <a:srgbClr val="0000DC"/>
                </a:solidFill>
              </a:rPr>
              <a:t>mimo obsah </a:t>
            </a:r>
            <a:r>
              <a:rPr lang="cs-CZ" dirty="0">
                <a:solidFill>
                  <a:srgbClr val="0000DC"/>
                </a:solidFill>
              </a:rPr>
              <a:t>subjektivního práva</a:t>
            </a:r>
          </a:p>
          <a:p>
            <a:pPr lvl="1"/>
            <a:r>
              <a:rPr lang="cs-CZ" dirty="0"/>
              <a:t>Důsledek = předmětné (zneužívané) právo existuje, avšak </a:t>
            </a:r>
            <a:r>
              <a:rPr lang="cs-CZ" b="1" dirty="0"/>
              <a:t>„sankce“ za zneužití </a:t>
            </a:r>
            <a:r>
              <a:rPr lang="cs-CZ" dirty="0"/>
              <a:t>vylučující jeho realizaci (nelze vykonat)</a:t>
            </a:r>
          </a:p>
          <a:p>
            <a:pPr lvl="2"/>
            <a:endParaRPr lang="cs-CZ" dirty="0"/>
          </a:p>
          <a:p>
            <a:r>
              <a:rPr lang="cs-CZ" b="1" dirty="0"/>
              <a:t>Vnitřní teorie</a:t>
            </a:r>
          </a:p>
          <a:p>
            <a:pPr lvl="1"/>
            <a:r>
              <a:rPr lang="cs-CZ" b="1" dirty="0">
                <a:solidFill>
                  <a:srgbClr val="0000DC"/>
                </a:solidFill>
              </a:rPr>
              <a:t>Obsahové omezení </a:t>
            </a:r>
            <a:r>
              <a:rPr lang="cs-CZ" dirty="0">
                <a:solidFill>
                  <a:srgbClr val="0000DC"/>
                </a:solidFill>
              </a:rPr>
              <a:t>práva </a:t>
            </a:r>
            <a:r>
              <a:rPr lang="cs-CZ" dirty="0"/>
              <a:t>zneužitím</a:t>
            </a:r>
          </a:p>
          <a:p>
            <a:pPr lvl="1"/>
            <a:r>
              <a:rPr lang="cs-CZ" dirty="0"/>
              <a:t>Důsledek = </a:t>
            </a:r>
            <a:r>
              <a:rPr lang="cs-CZ" b="1" dirty="0"/>
              <a:t>„zneužívané“ právo není </a:t>
            </a:r>
            <a:r>
              <a:rPr lang="cs-CZ" dirty="0"/>
              <a:t>subjektivním právem, pouze zdánlivý výkon</a:t>
            </a:r>
          </a:p>
          <a:p>
            <a:pPr lvl="2"/>
            <a:endParaRPr lang="cs-CZ" dirty="0"/>
          </a:p>
          <a:p>
            <a:r>
              <a:rPr lang="cs-CZ" b="1" dirty="0"/>
              <a:t>Ve správním právu?</a:t>
            </a:r>
          </a:p>
          <a:p>
            <a:pPr lvl="1"/>
            <a:r>
              <a:rPr lang="cs-CZ" dirty="0"/>
              <a:t>Teoreticky nejasné (vliv absence obecné úpravy), </a:t>
            </a:r>
            <a:r>
              <a:rPr lang="cs-CZ" b="1" dirty="0"/>
              <a:t>spíše judikatura = pragmatismus</a:t>
            </a:r>
            <a:endParaRPr lang="cs-CZ" dirty="0"/>
          </a:p>
        </p:txBody>
      </p:sp>
    </p:spTree>
    <p:extLst>
      <p:ext uri="{BB962C8B-B14F-4D97-AF65-F5344CB8AC3E}">
        <p14:creationId xmlns:p14="http://schemas.microsoft.com/office/powerpoint/2010/main" val="1151596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Kdy a jak aplikovat?</a:t>
            </a:r>
            <a:endParaRPr lang="cs-CZ" dirty="0"/>
          </a:p>
          <a:p>
            <a:pPr lvl="1"/>
            <a:r>
              <a:rPr lang="cs-CZ" dirty="0"/>
              <a:t>Judikatura vyžaduje </a:t>
            </a:r>
            <a:r>
              <a:rPr lang="cs-CZ" dirty="0">
                <a:solidFill>
                  <a:srgbClr val="0000DC"/>
                </a:solidFill>
              </a:rPr>
              <a:t>objektivní a subjektivní </a:t>
            </a:r>
            <a:r>
              <a:rPr lang="cs-CZ" b="1" dirty="0">
                <a:solidFill>
                  <a:srgbClr val="0000DC"/>
                </a:solidFill>
              </a:rPr>
              <a:t>prvek zneužití </a:t>
            </a:r>
            <a:r>
              <a:rPr lang="cs-CZ" dirty="0"/>
              <a:t>(základ v právu EU – </a:t>
            </a:r>
            <a:r>
              <a:rPr lang="cs-CZ" b="1" dirty="0"/>
              <a:t>SDEU</a:t>
            </a:r>
            <a:r>
              <a:rPr lang="cs-CZ" dirty="0"/>
              <a:t>)   = určitý </a:t>
            </a:r>
            <a:r>
              <a:rPr lang="cs-CZ" b="1" dirty="0"/>
              <a:t>„test“ </a:t>
            </a:r>
            <a:r>
              <a:rPr lang="cs-CZ" dirty="0"/>
              <a:t>zneužití práva</a:t>
            </a:r>
          </a:p>
          <a:p>
            <a:pPr lvl="1"/>
            <a:endParaRPr lang="cs-CZ" b="1" i="1" dirty="0">
              <a:solidFill>
                <a:srgbClr val="0000DC"/>
              </a:solidFill>
            </a:endParaRPr>
          </a:p>
          <a:p>
            <a:pPr lvl="1"/>
            <a:r>
              <a:rPr lang="cs-CZ" b="1" i="1" dirty="0">
                <a:solidFill>
                  <a:srgbClr val="0000DC"/>
                </a:solidFill>
              </a:rPr>
              <a:t>Objektivní</a:t>
            </a:r>
            <a:r>
              <a:rPr lang="cs-CZ" dirty="0"/>
              <a:t> = </a:t>
            </a:r>
            <a:r>
              <a:rPr lang="cs-CZ" b="1" dirty="0"/>
              <a:t>hodnocení právní úpravy </a:t>
            </a:r>
          </a:p>
          <a:p>
            <a:pPr marL="1200150" lvl="2" indent="-285750">
              <a:buFont typeface="Wingdings" panose="05000000000000000000" pitchFamily="2" charset="2"/>
              <a:buChar char="Ø"/>
            </a:pPr>
            <a:r>
              <a:rPr lang="cs-CZ" dirty="0"/>
              <a:t>= Účel práva (zda dochází z výkonu subjektivního práva v rozporu se svým účelem)</a:t>
            </a:r>
          </a:p>
          <a:p>
            <a:pPr lvl="1"/>
            <a:r>
              <a:rPr lang="cs-CZ" b="1" i="1" dirty="0">
                <a:solidFill>
                  <a:srgbClr val="0000DC"/>
                </a:solidFill>
              </a:rPr>
              <a:t>Subjektivní</a:t>
            </a:r>
            <a:r>
              <a:rPr lang="cs-CZ" dirty="0"/>
              <a:t> = </a:t>
            </a:r>
            <a:r>
              <a:rPr lang="cs-CZ" b="1" dirty="0"/>
              <a:t>hodnocení počínání adresáta VS</a:t>
            </a:r>
            <a:endParaRPr lang="cs-CZ" dirty="0"/>
          </a:p>
          <a:p>
            <a:pPr marL="1200150" lvl="2" indent="-285750">
              <a:buFont typeface="Wingdings" panose="05000000000000000000" pitchFamily="2" charset="2"/>
              <a:buChar char="Ø"/>
            </a:pPr>
            <a:r>
              <a:rPr lang="cs-CZ" dirty="0"/>
              <a:t>= Motivace adresáta VS, zpravidla vyžadován </a:t>
            </a:r>
            <a:r>
              <a:rPr lang="cs-CZ" b="1" dirty="0"/>
              <a:t>úmysl zneužívat</a:t>
            </a:r>
            <a:endParaRPr lang="cs-CZ" dirty="0"/>
          </a:p>
          <a:p>
            <a:pPr lvl="2"/>
            <a:endParaRPr lang="cs-CZ" dirty="0"/>
          </a:p>
          <a:p>
            <a:pPr lvl="1"/>
            <a:r>
              <a:rPr lang="cs-CZ" dirty="0"/>
              <a:t>Obecně </a:t>
            </a:r>
            <a:r>
              <a:rPr lang="cs-CZ" b="1" dirty="0"/>
              <a:t>motivace ke zneužití </a:t>
            </a:r>
            <a:r>
              <a:rPr lang="cs-CZ" dirty="0"/>
              <a:t>– </a:t>
            </a:r>
            <a:r>
              <a:rPr lang="cs-CZ" b="1" dirty="0"/>
              <a:t>základní situace</a:t>
            </a:r>
            <a:endParaRPr lang="cs-CZ" dirty="0"/>
          </a:p>
          <a:p>
            <a:pPr marL="1200150" lvl="2" indent="-285750">
              <a:buFont typeface="Wingdings" panose="05000000000000000000" pitchFamily="2" charset="2"/>
              <a:buChar char="Ø"/>
            </a:pPr>
            <a:r>
              <a:rPr lang="cs-CZ" dirty="0">
                <a:solidFill>
                  <a:srgbClr val="0000DC"/>
                </a:solidFill>
              </a:rPr>
              <a:t>1/ </a:t>
            </a:r>
            <a:r>
              <a:rPr lang="cs-CZ" b="1" dirty="0">
                <a:solidFill>
                  <a:srgbClr val="0000DC"/>
                </a:solidFill>
              </a:rPr>
              <a:t>Způsobení újmy </a:t>
            </a:r>
            <a:r>
              <a:rPr lang="cs-CZ" dirty="0">
                <a:solidFill>
                  <a:srgbClr val="0000DC"/>
                </a:solidFill>
              </a:rPr>
              <a:t>(šikana SO či někoho jiného)</a:t>
            </a:r>
          </a:p>
          <a:p>
            <a:pPr marL="1200150" lvl="2" indent="-285750">
              <a:buFont typeface="Wingdings" panose="05000000000000000000" pitchFamily="2" charset="2"/>
              <a:buChar char="Ø"/>
            </a:pPr>
            <a:r>
              <a:rPr lang="cs-CZ" dirty="0">
                <a:solidFill>
                  <a:srgbClr val="0000DC"/>
                </a:solidFill>
              </a:rPr>
              <a:t>2/ </a:t>
            </a:r>
            <a:r>
              <a:rPr lang="cs-CZ" b="1" dirty="0">
                <a:solidFill>
                  <a:srgbClr val="0000DC"/>
                </a:solidFill>
              </a:rPr>
              <a:t>Dosažení prospěchu </a:t>
            </a:r>
            <a:r>
              <a:rPr lang="cs-CZ" dirty="0">
                <a:solidFill>
                  <a:srgbClr val="0000DC"/>
                </a:solidFill>
              </a:rPr>
              <a:t>(výhody sobě či někomu jinému)</a:t>
            </a:r>
          </a:p>
          <a:p>
            <a:pPr lvl="1"/>
            <a:r>
              <a:rPr lang="cs-CZ" dirty="0"/>
              <a:t>Objektivizace (dokazování), vnitřní motivaci znát nemusíme (stejně neprokazatelná…)</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Judikatura: </a:t>
            </a:r>
            <a:r>
              <a:rPr lang="cs-CZ" b="1" dirty="0"/>
              <a:t>Test zneužití</a:t>
            </a:r>
          </a:p>
          <a:p>
            <a:pPr lvl="1"/>
            <a:r>
              <a:rPr lang="cs-CZ" sz="1800" i="1" dirty="0">
                <a:solidFill>
                  <a:srgbClr val="0000DC"/>
                </a:solidFill>
              </a:rPr>
              <a:t>[33] Pozdější judikatura Nejvyššího správního soudu pak vychází (a inspiruje se) i východisky </a:t>
            </a:r>
            <a:r>
              <a:rPr lang="cs-CZ" sz="1800" b="1" i="1" dirty="0">
                <a:solidFill>
                  <a:srgbClr val="0000DC"/>
                </a:solidFill>
              </a:rPr>
              <a:t>judikatury Soudního dvora EU</a:t>
            </a:r>
            <a:r>
              <a:rPr lang="cs-CZ" sz="1800" i="1" dirty="0">
                <a:solidFill>
                  <a:srgbClr val="0000DC"/>
                </a:solidFill>
              </a:rPr>
              <a:t>, který zavedl </a:t>
            </a:r>
            <a:r>
              <a:rPr lang="cs-CZ" sz="1800" b="1" i="1" dirty="0">
                <a:solidFill>
                  <a:srgbClr val="0000DC"/>
                </a:solidFill>
              </a:rPr>
              <a:t>dvoustupňový test pro posouzení existence zneužití (</a:t>
            </a:r>
            <a:r>
              <a:rPr lang="cs-CZ" sz="1800" b="1" i="1" dirty="0" err="1">
                <a:solidFill>
                  <a:srgbClr val="0000DC"/>
                </a:solidFill>
              </a:rPr>
              <a:t>komunitárního</a:t>
            </a:r>
            <a:r>
              <a:rPr lang="cs-CZ" sz="1800" b="1" i="1" dirty="0">
                <a:solidFill>
                  <a:srgbClr val="0000DC"/>
                </a:solidFill>
              </a:rPr>
              <a:t>) práva</a:t>
            </a:r>
            <a:r>
              <a:rPr lang="cs-CZ" sz="1800" i="1" dirty="0">
                <a:solidFill>
                  <a:srgbClr val="0000DC"/>
                </a:solidFill>
              </a:rPr>
              <a:t>; tento se poprvé objevil v rozsudku Soudního dvora ze dne 14. 12. 2000, </a:t>
            </a:r>
            <a:r>
              <a:rPr lang="cs-CZ" sz="1800" i="1" dirty="0" err="1">
                <a:solidFill>
                  <a:srgbClr val="0000DC"/>
                </a:solidFill>
              </a:rPr>
              <a:t>Emsland</a:t>
            </a:r>
            <a:r>
              <a:rPr lang="cs-CZ" sz="1800" i="1" dirty="0">
                <a:solidFill>
                  <a:srgbClr val="0000DC"/>
                </a:solidFill>
              </a:rPr>
              <a:t>-</a:t>
            </a:r>
            <a:r>
              <a:rPr lang="cs-CZ" sz="1800" i="1" dirty="0" err="1">
                <a:solidFill>
                  <a:srgbClr val="0000DC"/>
                </a:solidFill>
              </a:rPr>
              <a:t>Stärke</a:t>
            </a:r>
            <a:r>
              <a:rPr lang="cs-CZ" sz="1800" i="1" dirty="0">
                <a:solidFill>
                  <a:srgbClr val="0000DC"/>
                </a:solidFill>
              </a:rPr>
              <a:t>, C-110/99, Sb. </a:t>
            </a:r>
            <a:r>
              <a:rPr lang="cs-CZ" sz="1800" i="1" dirty="0" err="1">
                <a:solidFill>
                  <a:srgbClr val="0000DC"/>
                </a:solidFill>
              </a:rPr>
              <a:t>rozh</a:t>
            </a:r>
            <a:r>
              <a:rPr lang="cs-CZ" sz="1800" i="1" dirty="0">
                <a:solidFill>
                  <a:srgbClr val="0000DC"/>
                </a:solidFill>
              </a:rPr>
              <a:t>., s. I-11569, a následně byl blíže rozveden ve známém rozsudku Soudního dvora ze dne 21. 2. 2006, Halifax, C-255/02, Sb. </a:t>
            </a:r>
            <a:r>
              <a:rPr lang="cs-CZ" sz="1800" i="1" dirty="0" err="1">
                <a:solidFill>
                  <a:srgbClr val="0000DC"/>
                </a:solidFill>
              </a:rPr>
              <a:t>rozh</a:t>
            </a:r>
            <a:r>
              <a:rPr lang="cs-CZ" sz="1800" i="1" dirty="0">
                <a:solidFill>
                  <a:srgbClr val="0000DC"/>
                </a:solidFill>
              </a:rPr>
              <a:t>., s. I-1609. Uvedený test spočívá v hodnocení splnění objektivního i subjektivního prvku zneužití práva. </a:t>
            </a:r>
            <a:r>
              <a:rPr lang="cs-CZ" sz="1800" b="1" i="1" dirty="0">
                <a:solidFill>
                  <a:srgbClr val="0000DC"/>
                </a:solidFill>
              </a:rPr>
              <a:t>Objektivní prvek spočívá v tom, že navzdory formálnímu splnění podmínek daných </a:t>
            </a:r>
            <a:r>
              <a:rPr lang="cs-CZ" sz="1800" b="1" i="1" dirty="0" err="1">
                <a:solidFill>
                  <a:srgbClr val="0000DC"/>
                </a:solidFill>
              </a:rPr>
              <a:t>komunitárním</a:t>
            </a:r>
            <a:r>
              <a:rPr lang="cs-CZ" sz="1800" b="1" i="1" dirty="0">
                <a:solidFill>
                  <a:srgbClr val="0000DC"/>
                </a:solidFill>
              </a:rPr>
              <a:t> právem nebyl naplněn účel dané právní úpravy; subjektivní prvek se hodnotí jako záměr získat výhodu umělým vytvořením podmínek pro její dosažení</a:t>
            </a:r>
            <a:r>
              <a:rPr lang="cs-CZ" sz="1800" i="1" dirty="0">
                <a:solidFill>
                  <a:srgbClr val="0000DC"/>
                </a:solidFill>
              </a:rPr>
              <a:t>. Závěry Soudního dvora týkající se nepřímých daní byly následně rozšířeny i na daně přímé. Jedná se např. o rozsudky velkého senátu ze dne 12. 9. 2006, </a:t>
            </a:r>
            <a:r>
              <a:rPr lang="cs-CZ" sz="1800" i="1" dirty="0" err="1">
                <a:solidFill>
                  <a:srgbClr val="0000DC"/>
                </a:solidFill>
              </a:rPr>
              <a:t>Cadburry</a:t>
            </a:r>
            <a:r>
              <a:rPr lang="cs-CZ" sz="1800" i="1" dirty="0">
                <a:solidFill>
                  <a:srgbClr val="0000DC"/>
                </a:solidFill>
              </a:rPr>
              <a:t> </a:t>
            </a:r>
            <a:r>
              <a:rPr lang="cs-CZ" sz="1800" i="1" dirty="0" err="1">
                <a:solidFill>
                  <a:srgbClr val="0000DC"/>
                </a:solidFill>
              </a:rPr>
              <a:t>Schweppes</a:t>
            </a:r>
            <a:r>
              <a:rPr lang="cs-CZ" sz="1800" i="1" dirty="0">
                <a:solidFill>
                  <a:srgbClr val="0000DC"/>
                </a:solidFill>
              </a:rPr>
              <a:t>, C-196/04, Sb. </a:t>
            </a:r>
            <a:r>
              <a:rPr lang="cs-CZ" sz="1800" i="1" dirty="0" err="1">
                <a:solidFill>
                  <a:srgbClr val="0000DC"/>
                </a:solidFill>
              </a:rPr>
              <a:t>rozh</a:t>
            </a:r>
            <a:r>
              <a:rPr lang="cs-CZ" sz="1800" i="1" dirty="0">
                <a:solidFill>
                  <a:srgbClr val="0000DC"/>
                </a:solidFill>
              </a:rPr>
              <a:t>., s. I-7995 či ze dne 12. 3. 2007, </a:t>
            </a:r>
            <a:r>
              <a:rPr lang="cs-CZ" sz="1800" i="1" dirty="0" err="1">
                <a:solidFill>
                  <a:srgbClr val="0000DC"/>
                </a:solidFill>
              </a:rPr>
              <a:t>Thin</a:t>
            </a:r>
            <a:r>
              <a:rPr lang="cs-CZ" sz="1800" i="1" dirty="0">
                <a:solidFill>
                  <a:srgbClr val="0000DC"/>
                </a:solidFill>
              </a:rPr>
              <a:t> </a:t>
            </a:r>
            <a:r>
              <a:rPr lang="cs-CZ" sz="1800" i="1" dirty="0" err="1">
                <a:solidFill>
                  <a:srgbClr val="0000DC"/>
                </a:solidFill>
              </a:rPr>
              <a:t>Cap</a:t>
            </a:r>
            <a:r>
              <a:rPr lang="cs-CZ" sz="1800" i="1" dirty="0">
                <a:solidFill>
                  <a:srgbClr val="0000DC"/>
                </a:solidFill>
              </a:rPr>
              <a:t> </a:t>
            </a:r>
            <a:r>
              <a:rPr lang="cs-CZ" sz="1800" i="1" dirty="0" err="1">
                <a:solidFill>
                  <a:srgbClr val="0000DC"/>
                </a:solidFill>
              </a:rPr>
              <a:t>Group</a:t>
            </a:r>
            <a:r>
              <a:rPr lang="cs-CZ" sz="1800" i="1" dirty="0">
                <a:solidFill>
                  <a:srgbClr val="0000DC"/>
                </a:solidFill>
              </a:rPr>
              <a:t>, C-524/04, Sb. </a:t>
            </a:r>
            <a:r>
              <a:rPr lang="cs-CZ" sz="1800" i="1" dirty="0" err="1">
                <a:solidFill>
                  <a:srgbClr val="0000DC"/>
                </a:solidFill>
              </a:rPr>
              <a:t>rozh</a:t>
            </a:r>
            <a:r>
              <a:rPr lang="cs-CZ" sz="1800" i="1" dirty="0">
                <a:solidFill>
                  <a:srgbClr val="0000DC"/>
                </a:solidFill>
              </a:rPr>
              <a:t>., s. I-2107. </a:t>
            </a:r>
            <a:r>
              <a:rPr lang="cs-CZ" sz="1800" b="1" dirty="0"/>
              <a:t>NSS 6 </a:t>
            </a:r>
            <a:r>
              <a:rPr lang="cs-CZ" sz="1800" b="1" dirty="0" err="1"/>
              <a:t>Afs</a:t>
            </a:r>
            <a:r>
              <a:rPr lang="cs-CZ" sz="1800" b="1" dirty="0"/>
              <a:t> 376/2018-46</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Zneužití by mělo být </a:t>
            </a:r>
            <a:r>
              <a:rPr lang="cs-CZ" b="1" dirty="0"/>
              <a:t>prokázáno</a:t>
            </a:r>
            <a:endParaRPr lang="cs-CZ" dirty="0"/>
          </a:p>
          <a:p>
            <a:pPr lvl="1"/>
            <a:r>
              <a:rPr lang="cs-CZ" b="1" dirty="0"/>
              <a:t>Nikoli libovůle </a:t>
            </a:r>
            <a:r>
              <a:rPr lang="cs-CZ" dirty="0"/>
              <a:t>při aplikaci (viz zmíněné riziko </a:t>
            </a:r>
            <a:r>
              <a:rPr lang="cs-CZ" i="1" dirty="0"/>
              <a:t>zneužití zákazu zneužití</a:t>
            </a:r>
            <a:r>
              <a:rPr lang="cs-CZ" dirty="0"/>
              <a:t>…)</a:t>
            </a:r>
          </a:p>
          <a:p>
            <a:pPr lvl="1"/>
            <a:endParaRPr lang="cs-CZ" dirty="0"/>
          </a:p>
          <a:p>
            <a:pPr lvl="1"/>
            <a:r>
              <a:rPr lang="cs-CZ" dirty="0"/>
              <a:t>Mělo by být </a:t>
            </a:r>
            <a:r>
              <a:rPr lang="cs-CZ" b="1" dirty="0"/>
              <a:t>zjevné</a:t>
            </a:r>
            <a:r>
              <a:rPr lang="cs-CZ" b="1" dirty="0">
                <a:solidFill>
                  <a:srgbClr val="0000DC"/>
                </a:solidFill>
              </a:rPr>
              <a:t> </a:t>
            </a:r>
            <a:r>
              <a:rPr lang="cs-CZ" dirty="0"/>
              <a:t>(vyžaduje </a:t>
            </a:r>
            <a:r>
              <a:rPr lang="cs-CZ" b="1" dirty="0"/>
              <a:t>§ 8 OZ </a:t>
            </a:r>
            <a:r>
              <a:rPr lang="cs-CZ" dirty="0"/>
              <a:t>ale také </a:t>
            </a:r>
            <a:r>
              <a:rPr lang="cs-CZ" b="1" dirty="0"/>
              <a:t>judikatura NSS, </a:t>
            </a:r>
            <a:r>
              <a:rPr lang="cs-CZ" dirty="0"/>
              <a:t>např. </a:t>
            </a:r>
            <a:r>
              <a:rPr lang="cs-CZ" b="1" dirty="0"/>
              <a:t>2 As 60/2013-26</a:t>
            </a:r>
            <a:r>
              <a:rPr lang="cs-CZ" dirty="0"/>
              <a:t>)</a:t>
            </a:r>
          </a:p>
          <a:p>
            <a:pPr lvl="1"/>
            <a:r>
              <a:rPr lang="cs-CZ" dirty="0"/>
              <a:t>Obsah = </a:t>
            </a:r>
            <a:r>
              <a:rPr lang="cs-CZ" i="1" dirty="0">
                <a:solidFill>
                  <a:schemeClr val="tx2"/>
                </a:solidFill>
              </a:rPr>
              <a:t>zneužití, o kterém </a:t>
            </a:r>
            <a:r>
              <a:rPr lang="cs-CZ" b="1" i="1" dirty="0">
                <a:solidFill>
                  <a:schemeClr val="tx2"/>
                </a:solidFill>
              </a:rPr>
              <a:t>nejsou pochybnosti </a:t>
            </a:r>
            <a:r>
              <a:rPr lang="cs-CZ" dirty="0"/>
              <a:t>(nikoli nutně zneužití vysoké intenzity)</a:t>
            </a:r>
          </a:p>
          <a:p>
            <a:pPr lvl="1"/>
            <a:r>
              <a:rPr lang="cs-CZ" dirty="0"/>
              <a:t>+ Zásada </a:t>
            </a:r>
            <a:r>
              <a:rPr lang="cs-CZ" i="1" dirty="0">
                <a:solidFill>
                  <a:srgbClr val="0000DC"/>
                </a:solidFill>
              </a:rPr>
              <a:t>in </a:t>
            </a:r>
            <a:r>
              <a:rPr lang="cs-CZ" i="1" dirty="0" err="1">
                <a:solidFill>
                  <a:srgbClr val="0000DC"/>
                </a:solidFill>
              </a:rPr>
              <a:t>dubio</a:t>
            </a:r>
            <a:r>
              <a:rPr lang="cs-CZ" i="1" dirty="0">
                <a:solidFill>
                  <a:srgbClr val="0000DC"/>
                </a:solidFill>
              </a:rPr>
              <a:t> pro </a:t>
            </a:r>
            <a:r>
              <a:rPr lang="cs-CZ" i="1" dirty="0" err="1">
                <a:solidFill>
                  <a:srgbClr val="0000DC"/>
                </a:solidFill>
              </a:rPr>
              <a:t>libertate</a:t>
            </a:r>
            <a:r>
              <a:rPr lang="cs-CZ" i="1" dirty="0">
                <a:solidFill>
                  <a:srgbClr val="0000DC"/>
                </a:solidFill>
              </a:rPr>
              <a:t> </a:t>
            </a:r>
            <a:r>
              <a:rPr lang="cs-CZ" dirty="0"/>
              <a:t>(viz soudní judikatura k tomuto pravidlu)</a:t>
            </a:r>
          </a:p>
          <a:p>
            <a:pPr marL="324000" lvl="1" indent="0">
              <a:buNone/>
            </a:pPr>
            <a:endParaRPr lang="cs-CZ" dirty="0"/>
          </a:p>
          <a:p>
            <a:pPr lvl="1"/>
            <a:r>
              <a:rPr lang="cs-CZ" dirty="0"/>
              <a:t>DZ k OZ </a:t>
            </a:r>
            <a:r>
              <a:rPr lang="cs-CZ" b="1" dirty="0"/>
              <a:t>zřejmě přiléhavě i pro správní právo</a:t>
            </a:r>
            <a:r>
              <a:rPr lang="cs-CZ" dirty="0"/>
              <a:t>:</a:t>
            </a:r>
          </a:p>
          <a:p>
            <a:pPr lvl="2"/>
            <a:r>
              <a:rPr lang="cs-CZ" i="1" dirty="0">
                <a:solidFill>
                  <a:srgbClr val="0000DC"/>
                </a:solidFill>
              </a:rPr>
              <a:t>Vzhledem k tomu, že i zákaz zneužití může být zneužit, klade se důraz na zákaz činů, kterým je právo zjevně zneužito, protože o naplnění skutkové podstaty nesmí být při právním posouzení pochybnost. </a:t>
            </a:r>
            <a:r>
              <a:rPr lang="cs-CZ" b="1" i="1" dirty="0">
                <a:solidFill>
                  <a:srgbClr val="0000DC"/>
                </a:solidFill>
              </a:rPr>
              <a:t>Jde tedy o takové zneužití, které lze prokázat. Jsou-li pochybnosti, musí být chráněn ten, kdo subjektivní právo má a dovolává se jej. </a:t>
            </a:r>
            <a:r>
              <a:rPr lang="cs-CZ" i="1" dirty="0">
                <a:solidFill>
                  <a:srgbClr val="0000DC"/>
                </a:solidFill>
              </a:rPr>
              <a:t>Sankcí za zneužití práva je odmítnutí právní ochrany zdánlivého výkonu práva.</a:t>
            </a:r>
            <a:endParaRPr lang="cs-CZ" dirty="0"/>
          </a:p>
          <a:p>
            <a:pPr lvl="1"/>
            <a:endParaRPr lang="cs-CZ" dirty="0"/>
          </a:p>
          <a:p>
            <a:pPr lvl="1"/>
            <a:r>
              <a:rPr lang="cs-CZ" dirty="0"/>
              <a:t>+ Aplikaci zásady je třeba </a:t>
            </a:r>
            <a:r>
              <a:rPr lang="cs-CZ" b="1" dirty="0"/>
              <a:t>odůvodnit</a:t>
            </a:r>
            <a:r>
              <a:rPr lang="cs-CZ" b="1" dirty="0">
                <a:solidFill>
                  <a:srgbClr val="0000DC"/>
                </a:solidFill>
              </a:rPr>
              <a:t> </a:t>
            </a:r>
            <a:r>
              <a:rPr lang="cs-CZ" dirty="0"/>
              <a:t>(ochrana výkonu práva, přezkum aplikace)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i="1" dirty="0"/>
              <a:t>1/ Problematika </a:t>
            </a:r>
            <a:r>
              <a:rPr lang="cs-CZ" b="1" i="1" dirty="0"/>
              <a:t>zneužití práva </a:t>
            </a:r>
            <a:r>
              <a:rPr lang="cs-CZ" i="1" dirty="0"/>
              <a:t>ze strany adresátů veřejné správy. </a:t>
            </a:r>
          </a:p>
          <a:p>
            <a:r>
              <a:rPr lang="cs-CZ" i="1" dirty="0"/>
              <a:t>2/ </a:t>
            </a:r>
            <a:r>
              <a:rPr lang="cs-CZ" b="1" i="1" dirty="0"/>
              <a:t>Obstrukční jednání</a:t>
            </a:r>
            <a:r>
              <a:rPr lang="cs-CZ" i="1" dirty="0"/>
              <a:t>.</a:t>
            </a:r>
          </a:p>
          <a:p>
            <a:r>
              <a:rPr lang="cs-CZ" i="1" dirty="0"/>
              <a:t>3/ Problematika </a:t>
            </a:r>
            <a:r>
              <a:rPr lang="cs-CZ" b="1" i="1" dirty="0"/>
              <a:t>ochrany veřejného zájmu</a:t>
            </a:r>
            <a:r>
              <a:rPr lang="cs-CZ" i="1" dirty="0"/>
              <a:t>. </a:t>
            </a:r>
          </a:p>
          <a:p>
            <a:endParaRPr lang="cs-CZ" i="1" dirty="0"/>
          </a:p>
          <a:p>
            <a:pPr lvl="1"/>
            <a:endParaRPr lang="cs-CZ" i="1" dirty="0"/>
          </a:p>
          <a:p>
            <a:pPr lvl="1"/>
            <a:r>
              <a:rPr lang="cs-CZ" b="1" i="1" dirty="0"/>
              <a:t>Poznámka: </a:t>
            </a:r>
            <a:r>
              <a:rPr lang="cs-CZ"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1F2C2-8ECE-F1E5-6D24-A00667FA2DA0}"/>
            </a:ext>
          </a:extLst>
        </p:cNvPr>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C04F6B4-9826-71AA-66FA-7C628FC4D65C}"/>
              </a:ext>
            </a:extLst>
          </p:cNvPr>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a:extLst>
              <a:ext uri="{FF2B5EF4-FFF2-40B4-BE49-F238E27FC236}">
                <a16:creationId xmlns:a16="http://schemas.microsoft.com/office/drawing/2014/main" id="{1331DABD-0E6C-D341-AC6F-9854263073C6}"/>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CFDF817E-6AA9-16D7-8C93-109FAC62B00A}"/>
              </a:ext>
            </a:extLst>
          </p:cNvPr>
          <p:cNvSpPr>
            <a:spLocks noGrp="1"/>
          </p:cNvSpPr>
          <p:nvPr>
            <p:ph type="title"/>
          </p:nvPr>
        </p:nvSpPr>
        <p:spPr/>
        <p:txBody>
          <a:bodyPr/>
          <a:lstStyle/>
          <a:p>
            <a:r>
              <a:rPr lang="cs-CZ" dirty="0"/>
              <a:t>1/ Zneužití práva – aplikace</a:t>
            </a:r>
          </a:p>
        </p:txBody>
      </p:sp>
      <p:sp>
        <p:nvSpPr>
          <p:cNvPr id="5" name="Zástupný symbol pro obsah 4">
            <a:extLst>
              <a:ext uri="{FF2B5EF4-FFF2-40B4-BE49-F238E27FC236}">
                <a16:creationId xmlns:a16="http://schemas.microsoft.com/office/drawing/2014/main" id="{56211D31-A889-C77F-7F3D-98055567E70C}"/>
              </a:ext>
            </a:extLst>
          </p:cNvPr>
          <p:cNvSpPr>
            <a:spLocks noGrp="1"/>
          </p:cNvSpPr>
          <p:nvPr>
            <p:ph idx="1"/>
          </p:nvPr>
        </p:nvSpPr>
        <p:spPr/>
        <p:txBody>
          <a:bodyPr/>
          <a:lstStyle/>
          <a:p>
            <a:r>
              <a:rPr lang="cs-CZ" b="1" dirty="0"/>
              <a:t>Následek aplikace</a:t>
            </a:r>
          </a:p>
          <a:p>
            <a:pPr lvl="1"/>
            <a:r>
              <a:rPr lang="cs-CZ" dirty="0"/>
              <a:t>Víme, že zneužití práva je </a:t>
            </a:r>
            <a:r>
              <a:rPr lang="cs-CZ" b="1" dirty="0"/>
              <a:t>odporující právu </a:t>
            </a:r>
            <a:r>
              <a:rPr lang="cs-CZ" dirty="0"/>
              <a:t>(jinak by bylo možné vykonat), ale co dál…</a:t>
            </a:r>
          </a:p>
          <a:p>
            <a:pPr marL="1200150" lvl="2" indent="-285750">
              <a:buFont typeface="Wingdings" panose="05000000000000000000" pitchFamily="2" charset="2"/>
              <a:buChar char="Ø"/>
            </a:pPr>
            <a:r>
              <a:rPr lang="cs-CZ" dirty="0">
                <a:solidFill>
                  <a:srgbClr val="0000DC"/>
                </a:solidFill>
              </a:rPr>
              <a:t>Je důvodem pro nevyhovění výkonu subjektivního práva (ve SP zejména po procesní stránce), anebo jakoby k výkonu práva vůbec nedošlo?</a:t>
            </a:r>
          </a:p>
          <a:p>
            <a:pPr marL="1200150" lvl="2" indent="-285750">
              <a:buFont typeface="Wingdings" panose="05000000000000000000" pitchFamily="2" charset="2"/>
              <a:buChar char="Ø"/>
            </a:pPr>
            <a:endParaRPr lang="cs-CZ" dirty="0">
              <a:solidFill>
                <a:srgbClr val="0000DC"/>
              </a:solidFill>
            </a:endParaRPr>
          </a:p>
          <a:p>
            <a:pPr lvl="1"/>
            <a:r>
              <a:rPr lang="cs-CZ" dirty="0"/>
              <a:t>Dle judikatury nepožívá právní ochrany, resp. se k výkonu práva (podání apod.) </a:t>
            </a:r>
            <a:r>
              <a:rPr lang="cs-CZ" b="1" dirty="0"/>
              <a:t>nepřihlíží</a:t>
            </a:r>
          </a:p>
          <a:p>
            <a:pPr marL="1200150" lvl="2" indent="-285750">
              <a:buFont typeface="Wingdings" panose="05000000000000000000" pitchFamily="2" charset="2"/>
              <a:buChar char="Ø"/>
            </a:pPr>
            <a:r>
              <a:rPr lang="cs-CZ" i="1" dirty="0">
                <a:solidFill>
                  <a:srgbClr val="0000DC"/>
                </a:solidFill>
              </a:rPr>
              <a:t>Takovéto podání je v těchto výjimečných případech zneužitím práva, </a:t>
            </a:r>
            <a:r>
              <a:rPr lang="cs-CZ" b="1" i="1" dirty="0">
                <a:solidFill>
                  <a:srgbClr val="0000DC"/>
                </a:solidFill>
              </a:rPr>
              <a:t>nepožívá právní ochrany a nevyvolá samo o sobě žádné procesní důsledky</a:t>
            </a:r>
            <a:r>
              <a:rPr lang="cs-CZ" i="1" dirty="0">
                <a:solidFill>
                  <a:srgbClr val="0000DC"/>
                </a:solidFill>
              </a:rPr>
              <a:t>. Správní orgán na ně </a:t>
            </a:r>
            <a:r>
              <a:rPr lang="cs-CZ" b="1" i="1" dirty="0">
                <a:solidFill>
                  <a:srgbClr val="0000DC"/>
                </a:solidFill>
              </a:rPr>
              <a:t>nemusí nijak procesně reagovat</a:t>
            </a:r>
            <a:r>
              <a:rPr lang="cs-CZ" i="1" dirty="0">
                <a:solidFill>
                  <a:srgbClr val="0000DC"/>
                </a:solidFill>
              </a:rPr>
              <a:t>. </a:t>
            </a:r>
            <a:r>
              <a:rPr lang="cs-CZ" b="1" dirty="0"/>
              <a:t>(RS 4 As 113/2018-39)</a:t>
            </a:r>
          </a:p>
          <a:p>
            <a:pPr marL="1200150" lvl="2" indent="-285750">
              <a:buFont typeface="Wingdings" panose="05000000000000000000" pitchFamily="2" charset="2"/>
              <a:buChar char="Ø"/>
            </a:pPr>
            <a:endParaRPr lang="cs-CZ" dirty="0"/>
          </a:p>
          <a:p>
            <a:pPr lvl="1"/>
            <a:r>
              <a:rPr lang="cs-CZ" dirty="0"/>
              <a:t>V některých případech však také vede k </a:t>
            </a:r>
            <a:r>
              <a:rPr lang="cs-CZ" b="1" dirty="0"/>
              <a:t>negativnímu procesnímu úkonu</a:t>
            </a:r>
            <a:r>
              <a:rPr lang="cs-CZ" dirty="0"/>
              <a:t>, nikoli ignorování podání, např. </a:t>
            </a:r>
          </a:p>
          <a:p>
            <a:pPr marL="1200150" lvl="2" indent="-285750">
              <a:buFont typeface="Wingdings" panose="05000000000000000000" pitchFamily="2" charset="2"/>
              <a:buChar char="Ø"/>
            </a:pPr>
            <a:r>
              <a:rPr lang="cs-CZ" dirty="0"/>
              <a:t>Odmítnutí nepřípustné žaloby správním soudem (obdobně NSS odmítá zneužívající kasační stížnosti)</a:t>
            </a:r>
          </a:p>
          <a:p>
            <a:pPr marL="1200150" lvl="2" indent="-285750">
              <a:buFont typeface="Wingdings" panose="05000000000000000000" pitchFamily="2" charset="2"/>
              <a:buChar char="Ø"/>
            </a:pPr>
            <a:r>
              <a:rPr lang="cs-CZ" dirty="0"/>
              <a:t>Odmítnutí </a:t>
            </a:r>
            <a:r>
              <a:rPr lang="cs-CZ" dirty="0" err="1"/>
              <a:t>infožádosti</a:t>
            </a:r>
            <a:endParaRPr lang="cs-CZ" dirty="0"/>
          </a:p>
        </p:txBody>
      </p:sp>
    </p:spTree>
    <p:extLst>
      <p:ext uri="{BB962C8B-B14F-4D97-AF65-F5344CB8AC3E}">
        <p14:creationId xmlns:p14="http://schemas.microsoft.com/office/powerpoint/2010/main" val="1130458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Obrana proti aplikaci</a:t>
            </a:r>
          </a:p>
          <a:p>
            <a:pPr lvl="1"/>
            <a:r>
              <a:rPr lang="cs-CZ" dirty="0"/>
              <a:t>Je možná – aplikace zásady není podřízeno libovůli</a:t>
            </a:r>
          </a:p>
          <a:p>
            <a:pPr lvl="1"/>
            <a:r>
              <a:rPr lang="cs-CZ" dirty="0"/>
              <a:t>Žádný zvláštní prostředek ochrany, jen „další“ podoba vadnosti postupu SO</a:t>
            </a:r>
          </a:p>
          <a:p>
            <a:pPr lvl="1"/>
            <a:endParaRPr lang="cs-CZ" dirty="0"/>
          </a:p>
          <a:p>
            <a:pPr lvl="1"/>
            <a:r>
              <a:rPr lang="cs-CZ" b="1" dirty="0"/>
              <a:t>= Obecné prostředky</a:t>
            </a:r>
            <a:r>
              <a:rPr lang="cs-CZ" dirty="0"/>
              <a:t>, konkrétněji v závislosti na povaze „výstupu“…</a:t>
            </a:r>
          </a:p>
          <a:p>
            <a:pPr marL="1200150" lvl="2" indent="-285750">
              <a:buFont typeface="Wingdings" panose="05000000000000000000" pitchFamily="2" charset="2"/>
              <a:buChar char="Ø"/>
            </a:pPr>
            <a:r>
              <a:rPr lang="cs-CZ" dirty="0"/>
              <a:t>Aplikace může vést k </a:t>
            </a:r>
            <a:r>
              <a:rPr lang="cs-CZ" i="1" dirty="0">
                <a:solidFill>
                  <a:srgbClr val="0000DC"/>
                </a:solidFill>
              </a:rPr>
              <a:t>nečinnosti SO </a:t>
            </a:r>
            <a:r>
              <a:rPr lang="cs-CZ" dirty="0"/>
              <a:t>– pak ochrana proti nečinnosti</a:t>
            </a:r>
          </a:p>
          <a:p>
            <a:pPr marL="1200150" lvl="2" indent="-285750">
              <a:buFont typeface="Wingdings" panose="05000000000000000000" pitchFamily="2" charset="2"/>
              <a:buChar char="Ø"/>
            </a:pPr>
            <a:r>
              <a:rPr lang="cs-CZ" dirty="0"/>
              <a:t>Případně vede k nějakému </a:t>
            </a:r>
            <a:r>
              <a:rPr lang="cs-CZ" i="1" dirty="0">
                <a:solidFill>
                  <a:srgbClr val="0000DC"/>
                </a:solidFill>
              </a:rPr>
              <a:t>úkonu SO </a:t>
            </a:r>
            <a:r>
              <a:rPr lang="cs-CZ" dirty="0"/>
              <a:t>– pak obrana proti němu</a:t>
            </a:r>
          </a:p>
          <a:p>
            <a:pPr marL="1200150" lvl="2" indent="-285750">
              <a:buFont typeface="Wingdings" panose="05000000000000000000" pitchFamily="2" charset="2"/>
              <a:buChar char="Ø"/>
            </a:pPr>
            <a:endParaRPr lang="cs-CZ" dirty="0"/>
          </a:p>
          <a:p>
            <a:pPr lvl="1"/>
            <a:r>
              <a:rPr lang="cs-CZ" dirty="0"/>
              <a:t>Pokud ale naplněny požadavky pro aplikaci, je právně v pořádku (např. právem dovolená nečinnost – nelze vynutit)</a:t>
            </a:r>
            <a:endParaRPr lang="cs-CZ" dirty="0">
              <a:solidFill>
                <a:srgbClr val="0000DC"/>
              </a:solidFill>
            </a:endParaRPr>
          </a:p>
          <a:p>
            <a:pPr lvl="2"/>
            <a:endParaRPr lang="cs-CZ" dirty="0"/>
          </a:p>
        </p:txBody>
      </p:sp>
    </p:spTree>
    <p:extLst>
      <p:ext uri="{BB962C8B-B14F-4D97-AF65-F5344CB8AC3E}">
        <p14:creationId xmlns:p14="http://schemas.microsoft.com/office/powerpoint/2010/main" val="2118538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Co není </a:t>
            </a:r>
            <a:r>
              <a:rPr lang="cs-CZ" dirty="0"/>
              <a:t>zneužití práva </a:t>
            </a:r>
          </a:p>
          <a:p>
            <a:pPr lvl="1"/>
            <a:r>
              <a:rPr lang="cs-CZ" dirty="0"/>
              <a:t>(V pravém smyslu, ale blíží se…)</a:t>
            </a:r>
          </a:p>
          <a:p>
            <a:pPr lvl="2"/>
            <a:endParaRPr lang="cs-CZ" i="1" dirty="0"/>
          </a:p>
          <a:p>
            <a:pPr lvl="1"/>
            <a:r>
              <a:rPr lang="cs-CZ" b="1" i="1" dirty="0">
                <a:solidFill>
                  <a:srgbClr val="0000DC"/>
                </a:solidFill>
              </a:rPr>
              <a:t>Omezení rozsahu práva jeho účelem</a:t>
            </a:r>
          </a:p>
          <a:p>
            <a:pPr marL="1200150" lvl="2" indent="-285750">
              <a:buFont typeface="Wingdings" panose="05000000000000000000" pitchFamily="2" charset="2"/>
              <a:buChar char="Ø"/>
            </a:pPr>
            <a:r>
              <a:rPr lang="cs-CZ" dirty="0"/>
              <a:t>Teleologický </a:t>
            </a:r>
            <a:r>
              <a:rPr lang="cs-CZ" b="1" dirty="0"/>
              <a:t>výklad</a:t>
            </a:r>
            <a:r>
              <a:rPr lang="cs-CZ" dirty="0"/>
              <a:t> (teleologická redukce)</a:t>
            </a:r>
          </a:p>
          <a:p>
            <a:pPr marL="1200150" lvl="2" indent="-285750">
              <a:buFont typeface="Wingdings" panose="05000000000000000000" pitchFamily="2" charset="2"/>
              <a:buChar char="Ø"/>
            </a:pPr>
            <a:endParaRPr lang="cs-CZ" dirty="0"/>
          </a:p>
          <a:p>
            <a:pPr lvl="1"/>
            <a:r>
              <a:rPr lang="cs-CZ" b="1" i="1" dirty="0">
                <a:solidFill>
                  <a:srgbClr val="0000DC"/>
                </a:solidFill>
              </a:rPr>
              <a:t>Obcházení zákona</a:t>
            </a:r>
          </a:p>
          <a:p>
            <a:pPr marL="1200150" lvl="2" indent="-285750">
              <a:buFont typeface="Wingdings" panose="05000000000000000000" pitchFamily="2" charset="2"/>
              <a:buChar char="Ø"/>
            </a:pPr>
            <a:r>
              <a:rPr lang="cs-CZ" dirty="0"/>
              <a:t>Jednání </a:t>
            </a:r>
            <a:r>
              <a:rPr lang="cs-CZ" i="1" dirty="0"/>
              <a:t>in </a:t>
            </a:r>
            <a:r>
              <a:rPr lang="cs-CZ" i="1" dirty="0" err="1"/>
              <a:t>fraudem</a:t>
            </a:r>
            <a:r>
              <a:rPr lang="cs-CZ" i="1" dirty="0"/>
              <a:t> </a:t>
            </a:r>
            <a:r>
              <a:rPr lang="cs-CZ" i="1" dirty="0" err="1"/>
              <a:t>legis</a:t>
            </a:r>
            <a:r>
              <a:rPr lang="cs-CZ" i="1" dirty="0"/>
              <a:t> </a:t>
            </a:r>
            <a:r>
              <a:rPr lang="cs-CZ" dirty="0"/>
              <a:t>(není </a:t>
            </a:r>
            <a:r>
              <a:rPr lang="cs-CZ" i="1" dirty="0" err="1"/>
              <a:t>contra</a:t>
            </a:r>
            <a:r>
              <a:rPr lang="cs-CZ" i="1" dirty="0"/>
              <a:t> legem</a:t>
            </a:r>
            <a:r>
              <a:rPr lang="cs-CZ" dirty="0"/>
              <a:t>, ale ani </a:t>
            </a:r>
            <a:r>
              <a:rPr lang="cs-CZ" i="1" dirty="0" err="1"/>
              <a:t>praeter</a:t>
            </a:r>
            <a:r>
              <a:rPr lang="cs-CZ" i="1" dirty="0"/>
              <a:t> legem</a:t>
            </a:r>
            <a:r>
              <a:rPr lang="cs-CZ" dirty="0"/>
              <a:t>)</a:t>
            </a:r>
          </a:p>
          <a:p>
            <a:pPr marL="1200150" lvl="2" indent="-285750">
              <a:buFont typeface="Wingdings" panose="05000000000000000000" pitchFamily="2" charset="2"/>
              <a:buChar char="Ø"/>
            </a:pPr>
            <a:r>
              <a:rPr lang="cs-CZ" dirty="0"/>
              <a:t>Opět problém účelu, ale spíše objektivního práva – zejména </a:t>
            </a:r>
            <a:r>
              <a:rPr lang="cs-CZ" b="1" dirty="0"/>
              <a:t>snaha o </a:t>
            </a:r>
            <a:r>
              <a:rPr lang="cs-CZ" b="1" dirty="0" err="1"/>
              <a:t>neaplikaci</a:t>
            </a:r>
            <a:r>
              <a:rPr lang="cs-CZ" b="1" dirty="0"/>
              <a:t> </a:t>
            </a:r>
            <a:r>
              <a:rPr lang="cs-CZ" dirty="0"/>
              <a:t>objektivního práva (</a:t>
            </a:r>
            <a:r>
              <a:rPr lang="cs-CZ" i="1" dirty="0" err="1"/>
              <a:t>avoidance</a:t>
            </a:r>
            <a:r>
              <a:rPr lang="cs-CZ" dirty="0"/>
              <a:t>)</a:t>
            </a:r>
          </a:p>
          <a:p>
            <a:pPr marL="1200150" lvl="2" indent="-285750">
              <a:buFont typeface="Wingdings" panose="05000000000000000000" pitchFamily="2" charset="2"/>
              <a:buChar char="Ø"/>
            </a:pPr>
            <a:r>
              <a:rPr lang="cs-CZ" dirty="0"/>
              <a:t>(Někdy jako zneužití v širším smyslu, někdy směšováno)</a:t>
            </a:r>
          </a:p>
          <a:p>
            <a:pPr marL="1200150" lvl="2" indent="-285750">
              <a:buFont typeface="Wingdings" panose="05000000000000000000" pitchFamily="2" charset="2"/>
              <a:buChar char="Ø"/>
            </a:pPr>
            <a:endParaRPr lang="cs-CZ" i="1" dirty="0"/>
          </a:p>
          <a:p>
            <a:pPr lvl="1"/>
            <a:r>
              <a:rPr lang="cs-CZ" b="1" i="1" dirty="0">
                <a:solidFill>
                  <a:srgbClr val="0000DC"/>
                </a:solidFill>
              </a:rPr>
              <a:t>Vadné podání (realizace práva)</a:t>
            </a:r>
          </a:p>
          <a:p>
            <a:pPr marL="1200150" lvl="2" indent="-285750">
              <a:buFont typeface="Wingdings" panose="05000000000000000000" pitchFamily="2" charset="2"/>
              <a:buChar char="Ø"/>
            </a:pPr>
            <a:r>
              <a:rPr lang="cs-CZ" dirty="0"/>
              <a:t>Typicky absence subjektivního prvku zneužití (úmyslu zneužívat, viz dříve) – předstírané či zastřené podání (úkon) ale mohou mít i tento charakter</a:t>
            </a:r>
          </a:p>
          <a:p>
            <a:pPr marL="1200150" lvl="2" indent="-285750">
              <a:buFont typeface="Wingdings" panose="05000000000000000000" pitchFamily="2" charset="2"/>
              <a:buChar char="Ø"/>
            </a:pPr>
            <a:r>
              <a:rPr lang="cs-CZ" dirty="0"/>
              <a:t>Problém </a:t>
            </a:r>
            <a:r>
              <a:rPr lang="cs-CZ" b="1" dirty="0"/>
              <a:t>hodnocení podání </a:t>
            </a:r>
            <a:r>
              <a:rPr lang="cs-CZ" dirty="0"/>
              <a:t>(obecně ve VS rozhodující obsah - § 37/1 věta druhá SŘ)</a:t>
            </a:r>
          </a:p>
          <a:p>
            <a:pPr marL="1200150" lvl="2" indent="-285750">
              <a:buFont typeface="Wingdings" panose="05000000000000000000" pitchFamily="2" charset="2"/>
              <a:buChar char="Ø"/>
            </a:pPr>
            <a:r>
              <a:rPr lang="cs-CZ" dirty="0"/>
              <a:t>Včetně odstraňování vad a následků vad</a:t>
            </a:r>
            <a:endParaRPr lang="cs-CZ" dirty="0">
              <a:solidFill>
                <a:srgbClr val="0000DC"/>
              </a:solidFill>
            </a:endParaRPr>
          </a:p>
          <a:p>
            <a:pPr lvl="2"/>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1/ Zneužití práva – zneužití pravomoci</a:t>
            </a:r>
          </a:p>
        </p:txBody>
      </p:sp>
      <p:sp>
        <p:nvSpPr>
          <p:cNvPr id="5" name="Zástupný symbol pro obsah 4"/>
          <p:cNvSpPr>
            <a:spLocks noGrp="1"/>
          </p:cNvSpPr>
          <p:nvPr>
            <p:ph idx="1"/>
          </p:nvPr>
        </p:nvSpPr>
        <p:spPr/>
        <p:txBody>
          <a:bodyPr/>
          <a:lstStyle/>
          <a:p>
            <a:r>
              <a:rPr lang="cs-CZ" dirty="0"/>
              <a:t>Podstatou blízké, ale současně </a:t>
            </a:r>
            <a:r>
              <a:rPr lang="cs-CZ" b="1" dirty="0"/>
              <a:t>odlišnosti od zneužití práva</a:t>
            </a:r>
          </a:p>
          <a:p>
            <a:pPr lvl="1"/>
            <a:r>
              <a:rPr lang="cs-CZ" dirty="0"/>
              <a:t>Nikoli výkon subjektivního práva, nýbrž pravomoci (či působnosti)</a:t>
            </a:r>
          </a:p>
          <a:p>
            <a:pPr lvl="1"/>
            <a:r>
              <a:rPr lang="cs-CZ" dirty="0"/>
              <a:t>Limitováno zejména </a:t>
            </a:r>
            <a:r>
              <a:rPr lang="cs-CZ" b="1" dirty="0"/>
              <a:t>zásadou legality</a:t>
            </a:r>
          </a:p>
          <a:p>
            <a:pPr lvl="1"/>
            <a:r>
              <a:rPr lang="cs-CZ" dirty="0"/>
              <a:t>Svým významem nejde o výkon práva, který nepožívá právní ochrany, ale o </a:t>
            </a:r>
            <a:r>
              <a:rPr lang="cs-CZ" b="1" dirty="0">
                <a:solidFill>
                  <a:srgbClr val="0000DC"/>
                </a:solidFill>
              </a:rPr>
              <a:t>protiprávní výkon veřejné moci</a:t>
            </a:r>
            <a:r>
              <a:rPr lang="cs-CZ" dirty="0"/>
              <a:t> (=</a:t>
            </a:r>
            <a:r>
              <a:rPr lang="cs-CZ" b="1" dirty="0"/>
              <a:t> závažnější </a:t>
            </a:r>
            <a:r>
              <a:rPr lang="cs-CZ" dirty="0"/>
              <a:t>v svých důsledcích)</a:t>
            </a:r>
          </a:p>
          <a:p>
            <a:pPr lvl="1"/>
            <a:endParaRPr lang="cs-CZ" dirty="0"/>
          </a:p>
          <a:p>
            <a:r>
              <a:rPr lang="cs-CZ" b="1" dirty="0"/>
              <a:t>Výslovný zákaz </a:t>
            </a:r>
            <a:r>
              <a:rPr lang="cs-CZ" dirty="0"/>
              <a:t>(§ 2 odst. 2 SŘ)</a:t>
            </a:r>
          </a:p>
          <a:p>
            <a:pPr lvl="1"/>
            <a:r>
              <a:rPr lang="cs-CZ" b="0" i="1" dirty="0">
                <a:solidFill>
                  <a:srgbClr val="0000DC"/>
                </a:solidFill>
                <a:effectLst/>
                <a:latin typeface="Arial" panose="020B0604020202020204" pitchFamily="34" charset="0"/>
              </a:rPr>
              <a:t>Správní orgán </a:t>
            </a:r>
            <a:r>
              <a:rPr lang="cs-CZ" b="1" i="1" dirty="0">
                <a:solidFill>
                  <a:srgbClr val="0000DC"/>
                </a:solidFill>
                <a:effectLst/>
                <a:latin typeface="Arial" panose="020B0604020202020204" pitchFamily="34" charset="0"/>
              </a:rPr>
              <a:t>uplatňuje svou pravomoc pouze k těm účelům</a:t>
            </a:r>
            <a:r>
              <a:rPr lang="cs-CZ" b="0" i="1" dirty="0">
                <a:solidFill>
                  <a:srgbClr val="0000DC"/>
                </a:solidFill>
                <a:effectLst/>
                <a:latin typeface="Arial" panose="020B0604020202020204" pitchFamily="34" charset="0"/>
              </a:rPr>
              <a:t>, k nimž mu byla zákonem nebo na základě zákona </a:t>
            </a:r>
            <a:r>
              <a:rPr lang="cs-CZ" b="1" i="1" dirty="0">
                <a:solidFill>
                  <a:srgbClr val="0000DC"/>
                </a:solidFill>
                <a:effectLst/>
                <a:latin typeface="Arial" panose="020B0604020202020204" pitchFamily="34" charset="0"/>
              </a:rPr>
              <a:t>svěřena</a:t>
            </a:r>
            <a:r>
              <a:rPr lang="cs-CZ" b="0" i="1" dirty="0">
                <a:solidFill>
                  <a:srgbClr val="0000DC"/>
                </a:solidFill>
                <a:effectLst/>
                <a:latin typeface="Arial" panose="020B0604020202020204" pitchFamily="34" charset="0"/>
              </a:rPr>
              <a:t>, a </a:t>
            </a:r>
            <a:r>
              <a:rPr lang="cs-CZ" b="1" i="1" dirty="0">
                <a:solidFill>
                  <a:srgbClr val="0000DC"/>
                </a:solidFill>
                <a:effectLst/>
                <a:latin typeface="Arial" panose="020B0604020202020204" pitchFamily="34" charset="0"/>
              </a:rPr>
              <a:t>v rozsahu</a:t>
            </a:r>
            <a:r>
              <a:rPr lang="cs-CZ" b="0" i="1" dirty="0">
                <a:solidFill>
                  <a:srgbClr val="0000DC"/>
                </a:solidFill>
                <a:effectLst/>
                <a:latin typeface="Arial" panose="020B0604020202020204" pitchFamily="34" charset="0"/>
              </a:rPr>
              <a:t>, v jakém mu byla svěřena.</a:t>
            </a:r>
          </a:p>
          <a:p>
            <a:pPr lvl="1"/>
            <a:endParaRPr lang="cs-CZ" i="1" dirty="0">
              <a:solidFill>
                <a:srgbClr val="0000DC"/>
              </a:solidFill>
              <a:latin typeface="Arial" panose="020B0604020202020204" pitchFamily="34" charset="0"/>
            </a:endParaRPr>
          </a:p>
          <a:p>
            <a:pPr lvl="1"/>
            <a:r>
              <a:rPr lang="cs-CZ" dirty="0">
                <a:latin typeface="Arial" panose="020B0604020202020204" pitchFamily="34" charset="0"/>
              </a:rPr>
              <a:t>Spojitost se </a:t>
            </a:r>
            <a:r>
              <a:rPr lang="cs-CZ" b="1" dirty="0">
                <a:latin typeface="Arial" panose="020B0604020202020204" pitchFamily="34" charset="0"/>
              </a:rPr>
              <a:t>zneužitím správního uvážení </a:t>
            </a:r>
            <a:r>
              <a:rPr lang="cs-CZ" dirty="0">
                <a:latin typeface="Arial" panose="020B0604020202020204" pitchFamily="34" charset="0"/>
              </a:rPr>
              <a:t>(zde ale obecně širší prostor pro správní orgán, než pokud jde o výkon pravomoci neumožňující správní uvážení)</a:t>
            </a:r>
            <a:endParaRPr lang="cs-CZ" dirty="0"/>
          </a:p>
        </p:txBody>
      </p:sp>
    </p:spTree>
    <p:extLst>
      <p:ext uri="{BB962C8B-B14F-4D97-AF65-F5344CB8AC3E}">
        <p14:creationId xmlns:p14="http://schemas.microsoft.com/office/powerpoint/2010/main" val="524076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„Zneužitím práva je situace, kdy </a:t>
            </a:r>
            <a:r>
              <a:rPr lang="cs-CZ" sz="1600" b="1" i="1" dirty="0">
                <a:solidFill>
                  <a:srgbClr val="0000DC"/>
                </a:solidFill>
              </a:rPr>
              <a:t>někdo vykoná své subjektivní právo k neodůvodněné újmě někoho jiného nebo společnosti; takovéto chování, jímž se dosahuje výsledku nedovoleného, je jenom zdánlivě dovolené</a:t>
            </a:r>
            <a:r>
              <a:rPr lang="cs-CZ" sz="1600" i="1" dirty="0">
                <a:solidFill>
                  <a:srgbClr val="0000DC"/>
                </a:solidFill>
              </a:rPr>
              <a:t>. O chování toliko zdánlivě dovolené jde z toho důvodu, že objektivní právo nezná chování zároveň dovolené a zároveň nedovolené; vzhledem k tomu, že ze zásady </a:t>
            </a:r>
            <a:r>
              <a:rPr lang="cs-CZ" sz="1600" i="1" dirty="0" err="1">
                <a:solidFill>
                  <a:srgbClr val="0000DC"/>
                </a:solidFill>
              </a:rPr>
              <a:t>lex</a:t>
            </a:r>
            <a:r>
              <a:rPr lang="cs-CZ" sz="1600" i="1" dirty="0">
                <a:solidFill>
                  <a:srgbClr val="0000DC"/>
                </a:solidFill>
              </a:rPr>
              <a:t> </a:t>
            </a:r>
            <a:r>
              <a:rPr lang="cs-CZ" sz="1600" i="1" dirty="0" err="1">
                <a:solidFill>
                  <a:srgbClr val="0000DC"/>
                </a:solidFill>
              </a:rPr>
              <a:t>specialis</a:t>
            </a:r>
            <a:r>
              <a:rPr lang="cs-CZ" sz="1600" i="1" dirty="0">
                <a:solidFill>
                  <a:srgbClr val="0000DC"/>
                </a:solidFill>
              </a:rPr>
              <a:t> </a:t>
            </a:r>
            <a:r>
              <a:rPr lang="cs-CZ" sz="1600" i="1" dirty="0" err="1">
                <a:solidFill>
                  <a:srgbClr val="0000DC"/>
                </a:solidFill>
              </a:rPr>
              <a:t>derogat</a:t>
            </a:r>
            <a:r>
              <a:rPr lang="cs-CZ" sz="1600" i="1" dirty="0">
                <a:solidFill>
                  <a:srgbClr val="0000DC"/>
                </a:solidFill>
              </a:rPr>
              <a:t> </a:t>
            </a:r>
            <a:r>
              <a:rPr lang="cs-CZ" sz="1600" i="1" dirty="0" err="1">
                <a:solidFill>
                  <a:srgbClr val="0000DC"/>
                </a:solidFill>
              </a:rPr>
              <a:t>legi</a:t>
            </a:r>
            <a:r>
              <a:rPr lang="cs-CZ" sz="1600" i="1" dirty="0">
                <a:solidFill>
                  <a:srgbClr val="0000DC"/>
                </a:solidFill>
              </a:rPr>
              <a:t> </a:t>
            </a:r>
            <a:r>
              <a:rPr lang="cs-CZ" sz="1600" i="1" dirty="0" err="1">
                <a:solidFill>
                  <a:srgbClr val="0000DC"/>
                </a:solidFill>
              </a:rPr>
              <a:t>generali</a:t>
            </a:r>
            <a:r>
              <a:rPr lang="cs-CZ" sz="1600" i="1" dirty="0">
                <a:solidFill>
                  <a:srgbClr val="0000DC"/>
                </a:solidFill>
              </a:rPr>
              <a:t> vyplývá, že zákaz zneužití práva je silnější, než dovolení dané právem, není takové chování výkonem práva, ale protiprávním jednáním (viz. Knapp, V.: Teorie práva. C. H. </a:t>
            </a:r>
            <a:r>
              <a:rPr lang="cs-CZ" sz="1600" i="1" dirty="0" err="1">
                <a:solidFill>
                  <a:srgbClr val="0000DC"/>
                </a:solidFill>
              </a:rPr>
              <a:t>Beck</a:t>
            </a:r>
            <a:r>
              <a:rPr lang="cs-CZ" sz="1600" i="1" dirty="0">
                <a:solidFill>
                  <a:srgbClr val="0000DC"/>
                </a:solidFill>
              </a:rPr>
              <a:t>, Praha, 1995, s. 184-185). Výkonu práva, který je vlastně jeho zneužitím, proto soud neposkytne ochranu. Právo je jedním ze společenských normativních systémů; je tedy nerozlučně spjato s existencí společnosti, kterou svým regulativním působením významně ovlivňuje. Úkolem práva jako společenského normativního systému je zabezpečit reprodukci společnosti a tedy i vůbec její řádné fungování. Aby společnost nebyla pouhým souhrnem autonomních individuí, sledujících výlučně své vlastní zájmy, potřeby a toliko svůj prospěch, a nerespektujících zájmy, potřeby a prospěch ostatních, resp. celku, musí ve společnosti existovat i určitá shoda ohledně základních hodnot a pravidel vzájemného soužití. </a:t>
            </a:r>
            <a:r>
              <a:rPr lang="cs-CZ" sz="1600" b="1" i="1" dirty="0">
                <a:solidFill>
                  <a:srgbClr val="0000DC"/>
                </a:solidFill>
              </a:rPr>
              <a:t>Z tohoto pohledu je evidentní, že právní řád nemůže být hodnotově neutrální, ale musí obsahovat, chránit a prosazovat alespoň hodnoty, které umožňují bezporuchové soužití jednoho člověka s lidmi dalšími, tedy život člověka jako člena společnosti.“ </a:t>
            </a:r>
            <a:r>
              <a:rPr lang="cs-CZ" sz="1600" b="1" dirty="0"/>
              <a:t>NSS 1 </a:t>
            </a:r>
            <a:r>
              <a:rPr lang="cs-CZ" sz="1600" b="1" dirty="0" err="1"/>
              <a:t>Afs</a:t>
            </a:r>
            <a:r>
              <a:rPr lang="cs-CZ" sz="1600" b="1" dirty="0"/>
              <a:t> 107/2004-48</a:t>
            </a:r>
            <a:endParaRPr lang="cs-CZ" sz="1600" b="1" i="1" dirty="0">
              <a:solidFill>
                <a:srgbClr val="0000DC"/>
              </a:solidFill>
            </a:endParaRPr>
          </a:p>
          <a:p>
            <a:pPr lvl="1"/>
            <a:endParaRPr lang="cs-CZ"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„V tomto svém regulativním působení </a:t>
            </a:r>
            <a:r>
              <a:rPr lang="cs-CZ" sz="1600" b="1" i="1" dirty="0">
                <a:solidFill>
                  <a:srgbClr val="0000DC"/>
                </a:solidFill>
              </a:rPr>
              <a:t>musí právo předkládat svým adresátům racionální vzorce chování, tedy takové vzorce, které slouží k rozumnému uspořádání společenských vztahů</a:t>
            </a:r>
            <a:r>
              <a:rPr lang="cs-CZ" sz="1600" i="1" dirty="0">
                <a:solidFill>
                  <a:srgbClr val="0000DC"/>
                </a:solidFill>
              </a:rPr>
              <a:t>. To je příkaz nejen pro zákonodárce, ale i pro adresáty právních norem a orgány, které tyto právní normy autoritativně interpretují a aplikují; </a:t>
            </a:r>
            <a:r>
              <a:rPr lang="cs-CZ" sz="1600" b="1" i="1" dirty="0">
                <a:solidFill>
                  <a:srgbClr val="0000DC"/>
                </a:solidFill>
              </a:rPr>
              <a:t>smyslu práva jako takového odpovídá pouze takový výklad textu právního předpisu, který takové uspořádání vztahů ve společnosti respektuje.</a:t>
            </a:r>
            <a:r>
              <a:rPr lang="cs-CZ" sz="1600" i="1" dirty="0">
                <a:solidFill>
                  <a:srgbClr val="0000DC"/>
                </a:solidFill>
              </a:rPr>
              <a:t> Výklad, který by – při existenci několika různých interpretačních alternativ – racionalitu uspořádání společnosti pomíjel, nelze považovat za správný a závěr, k němuž dospívá, potom důsledně vzato nelze považovat ani za existující právo, a to z toho důvodu, že se příčí základnímu smyslu práva. Ostatně odedávna platí, že </a:t>
            </a:r>
            <a:r>
              <a:rPr lang="cs-CZ" sz="1600" b="1" i="1" dirty="0">
                <a:solidFill>
                  <a:srgbClr val="0000DC"/>
                </a:solidFill>
              </a:rPr>
              <a:t>znát zákony neznamená znát jenom jejich text, ale především pochopit jejich smysl a působení; obdobné platí o právu samém</a:t>
            </a:r>
            <a:r>
              <a:rPr lang="cs-CZ" sz="1600" i="1" dirty="0">
                <a:solidFill>
                  <a:srgbClr val="0000DC"/>
                </a:solidFill>
              </a:rPr>
              <a:t>. Při existenci několika interpretačních alternativ tedy takové chování, které není v souladu s požadavkem rozumného uspořádání společenských vztahů, je chováním protiprávním; </a:t>
            </a:r>
            <a:r>
              <a:rPr lang="cs-CZ" sz="1600" b="1" i="1" dirty="0">
                <a:solidFill>
                  <a:srgbClr val="0000DC"/>
                </a:solidFill>
              </a:rPr>
              <a:t>takové chování může mít zároveň povahu zneužití subjektivního práva. Tak je tomu i v daném případě, v němž jde o zneužití subjektivního veřejného práva na odečtení hodnoty daru od základu daně ve smyslu § 15 odst. 8 zákona o daních z příjmů</a:t>
            </a:r>
            <a:r>
              <a:rPr lang="cs-CZ" sz="1600" i="1" dirty="0">
                <a:solidFill>
                  <a:srgbClr val="0000DC"/>
                </a:solidFill>
              </a:rPr>
              <a:t>.“</a:t>
            </a:r>
            <a:r>
              <a:rPr lang="cs-CZ" sz="1600" dirty="0"/>
              <a:t> </a:t>
            </a:r>
            <a:r>
              <a:rPr lang="cs-CZ" sz="1600" b="1" dirty="0"/>
              <a:t>(pokračování)</a:t>
            </a:r>
            <a:endParaRPr lang="cs-CZ" dirty="0">
              <a:solidFill>
                <a:srgbClr val="0000DC"/>
              </a:solidFill>
            </a:endParaRPr>
          </a:p>
          <a:p>
            <a:pPr lvl="2"/>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err="1"/>
              <a:t>Šikanózní</a:t>
            </a:r>
            <a:r>
              <a:rPr lang="cs-CZ" b="1" dirty="0"/>
              <a:t> </a:t>
            </a:r>
            <a:r>
              <a:rPr lang="cs-CZ" b="1" dirty="0" err="1"/>
              <a:t>infožádosti</a:t>
            </a:r>
            <a:r>
              <a:rPr lang="cs-CZ" b="1" dirty="0"/>
              <a:t> (</a:t>
            </a:r>
            <a:r>
              <a:rPr lang="cs-CZ" b="1" dirty="0" err="1"/>
              <a:t>InfZ</a:t>
            </a:r>
            <a:r>
              <a:rPr lang="cs-CZ" b="1" dirty="0"/>
              <a:t>)</a:t>
            </a:r>
          </a:p>
          <a:p>
            <a:pPr lvl="1"/>
            <a:r>
              <a:rPr lang="cs-CZ" sz="1600" i="1" dirty="0">
                <a:solidFill>
                  <a:srgbClr val="0000DC"/>
                </a:solidFill>
              </a:rPr>
              <a:t>Nejprve je vhodné zdůraznit, že </a:t>
            </a:r>
            <a:r>
              <a:rPr lang="cs-CZ" sz="1600" b="1" i="1" dirty="0">
                <a:solidFill>
                  <a:srgbClr val="0000DC"/>
                </a:solidFill>
              </a:rPr>
              <a:t>krajskému soudu je z úřední činnosti známo, že žalobce vede s různými veřejnými institucemi množství sporů týkajících se poskytování informací podle </a:t>
            </a:r>
            <a:r>
              <a:rPr lang="cs-CZ" sz="1600" b="1" i="1" dirty="0" err="1">
                <a:solidFill>
                  <a:srgbClr val="0000DC"/>
                </a:solidFill>
              </a:rPr>
              <a:t>InfZ</a:t>
            </a:r>
            <a:r>
              <a:rPr lang="cs-CZ" sz="1600" b="1" i="1" dirty="0">
                <a:solidFill>
                  <a:srgbClr val="0000DC"/>
                </a:solidFill>
              </a:rPr>
              <a:t>, které pak v některých případech pokračují jako spory soudní. </a:t>
            </a:r>
            <a:r>
              <a:rPr lang="cs-CZ" sz="1600" i="1" dirty="0">
                <a:solidFill>
                  <a:srgbClr val="0000DC"/>
                </a:solidFill>
              </a:rPr>
              <a:t>Tyto spory přitom nejsou takového charakteru, aby měly vztah k podstatným okolnostem žalobcovy životní sféry. Netýkají se, a to ani nepřímo, žalobcova majetku, životních podmínek či jiných podobných záležitostí. Jde naopak o spory vyvolané žalobcovým zájmem o veřejné záležitosti a o fungování veřejných institucí. </a:t>
            </a:r>
            <a:r>
              <a:rPr lang="cs-CZ" sz="1600" b="1" i="1" dirty="0">
                <a:solidFill>
                  <a:srgbClr val="0000DC"/>
                </a:solidFill>
              </a:rPr>
              <a:t>Nadto žalobce v těchto sporech postupuje způsobem, který nasvědčuje tomu, že mu ve skutečnosti nejde o rychlé a efektivní meritorní vyřešení věci (poskytnutí informace), ale právě a jen o samotné vedení předmětného řízení (zatížení, resp. šikanu povinného subjektu), </a:t>
            </a:r>
            <a:r>
              <a:rPr lang="cs-CZ" sz="1600" i="1" dirty="0">
                <a:solidFill>
                  <a:srgbClr val="0000DC"/>
                </a:solidFill>
              </a:rPr>
              <a:t>popř. o „dohled“ nad činností orgánů veřejné moci (žalobce totiž sám sebe pasoval do role strážce zákonnosti), které v jeho věcech rozhodují. </a:t>
            </a:r>
            <a:r>
              <a:rPr lang="cs-CZ" sz="1600" b="1" i="1" dirty="0">
                <a:solidFill>
                  <a:srgbClr val="0000DC"/>
                </a:solidFill>
              </a:rPr>
              <a:t>Podání žalobce jsou převážně velmi rozsáhlá a komplikovaná (jen návrh žalobce, jímž bylo zahájeno řízení v této věci, čítá 16 stran)</a:t>
            </a:r>
            <a:r>
              <a:rPr lang="cs-CZ" sz="1600" i="1" dirty="0">
                <a:solidFill>
                  <a:srgbClr val="0000DC"/>
                </a:solidFill>
              </a:rPr>
              <a:t> </a:t>
            </a:r>
            <a:r>
              <a:rPr lang="cs-CZ" sz="1600" b="1" i="1" dirty="0">
                <a:solidFill>
                  <a:srgbClr val="0000DC"/>
                </a:solidFill>
              </a:rPr>
              <a:t>a reakce povinných subjektů na ně žalobce málokdy uspokojí</a:t>
            </a:r>
            <a:r>
              <a:rPr lang="cs-CZ" sz="1600" i="1" dirty="0">
                <a:solidFill>
                  <a:srgbClr val="0000DC"/>
                </a:solidFill>
              </a:rPr>
              <a:t> (žalobce je zpravidla se způsobem vyřízení jeho žádostí ze strany povinných subjektů nespokojen, ačkoliv je zřejmé, že tyto vyvinuly značné úsilí, aby žalobci vyhověly).                                  </a:t>
            </a:r>
            <a:r>
              <a:rPr lang="cs-CZ" sz="1600" b="1" dirty="0"/>
              <a:t>KS v HK – pobočka PA, 52 A 76/2014-97</a:t>
            </a:r>
          </a:p>
        </p:txBody>
      </p:sp>
    </p:spTree>
    <p:extLst>
      <p:ext uri="{BB962C8B-B14F-4D97-AF65-F5344CB8AC3E}">
        <p14:creationId xmlns:p14="http://schemas.microsoft.com/office/powerpoint/2010/main" val="1163396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Zneužití informace o platech (</a:t>
            </a:r>
            <a:r>
              <a:rPr lang="cs-CZ" b="1" dirty="0" err="1"/>
              <a:t>InfZ</a:t>
            </a:r>
            <a:r>
              <a:rPr lang="cs-CZ" b="1" dirty="0"/>
              <a:t>)</a:t>
            </a:r>
          </a:p>
          <a:p>
            <a:pPr lvl="1"/>
            <a:r>
              <a:rPr lang="cs-CZ" i="1" dirty="0">
                <a:solidFill>
                  <a:srgbClr val="0000DC"/>
                </a:solidFill>
              </a:rPr>
              <a:t>[91] Pokud by se v jednotlivých případech ukázalo, že </a:t>
            </a:r>
            <a:r>
              <a:rPr lang="cs-CZ" b="1" i="1" dirty="0">
                <a:solidFill>
                  <a:srgbClr val="0000DC"/>
                </a:solidFill>
              </a:rPr>
              <a:t>žádosti o informace o platech </a:t>
            </a:r>
            <a:r>
              <a:rPr lang="cs-CZ" i="1" dirty="0">
                <a:solidFill>
                  <a:srgbClr val="0000DC"/>
                </a:solidFill>
              </a:rPr>
              <a:t>poskytovaných z veřejných prostředků, jimž by </a:t>
            </a:r>
            <a:r>
              <a:rPr lang="cs-CZ" b="1" i="1" dirty="0">
                <a:solidFill>
                  <a:srgbClr val="0000DC"/>
                </a:solidFill>
              </a:rPr>
              <a:t>jinak bylo důvodu vyhovět, mají za cíl poškodit legitimní zájmy těch, o jejichž platech má být informováno </a:t>
            </a:r>
            <a:r>
              <a:rPr lang="cs-CZ" i="1" dirty="0">
                <a:solidFill>
                  <a:srgbClr val="0000DC"/>
                </a:solidFill>
              </a:rPr>
              <a:t>(např. je šikanovat, vydírat, vyprovokovat vůči nim nenávist apod.), </a:t>
            </a:r>
            <a:r>
              <a:rPr lang="cs-CZ" b="1" i="1" dirty="0">
                <a:solidFill>
                  <a:srgbClr val="0000DC"/>
                </a:solidFill>
              </a:rPr>
              <a:t>lze právo na informace za striktně vymezených podmínek odepřít na základě principu zákazu zneužití práva</a:t>
            </a:r>
            <a:r>
              <a:rPr lang="cs-CZ" i="1" dirty="0">
                <a:solidFill>
                  <a:srgbClr val="0000DC"/>
                </a:solidFill>
              </a:rPr>
              <a:t>.   </a:t>
            </a:r>
            <a:r>
              <a:rPr lang="cs-CZ" b="1" dirty="0"/>
              <a:t>NSS 8 As 55/2012-75</a:t>
            </a:r>
          </a:p>
          <a:p>
            <a:pPr lvl="1">
              <a:buNone/>
            </a:pPr>
            <a:endParaRPr lang="cs-CZ" b="1" dirty="0"/>
          </a:p>
          <a:p>
            <a:pPr lvl="1"/>
            <a:r>
              <a:rPr lang="cs-CZ" b="1" i="1" dirty="0"/>
              <a:t>Poznámka: </a:t>
            </a:r>
            <a:r>
              <a:rPr lang="cs-CZ" dirty="0"/>
              <a:t>Později rozhodnutí v obecné rovině překonává </a:t>
            </a:r>
            <a:r>
              <a:rPr lang="cs-CZ" b="1" dirty="0"/>
              <a:t>IV. ÚS 1378/16</a:t>
            </a:r>
            <a:r>
              <a:rPr lang="cs-CZ" dirty="0"/>
              <a:t>.</a:t>
            </a:r>
          </a:p>
          <a:p>
            <a:pPr lvl="1"/>
            <a:endParaRPr lang="cs-CZ" dirty="0">
              <a:solidFill>
                <a:srgbClr val="0000DC"/>
              </a:solidFill>
            </a:endParaRPr>
          </a:p>
          <a:p>
            <a:pPr lvl="2"/>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Velké množství soudních řízení</a:t>
            </a:r>
          </a:p>
          <a:p>
            <a:pPr lvl="1"/>
            <a:r>
              <a:rPr lang="cs-CZ" i="1" dirty="0">
                <a:solidFill>
                  <a:srgbClr val="0000DC"/>
                </a:solidFill>
              </a:rPr>
              <a:t>[10] </a:t>
            </a:r>
            <a:r>
              <a:rPr lang="cs-CZ" b="1" i="1" dirty="0">
                <a:solidFill>
                  <a:srgbClr val="0000DC"/>
                </a:solidFill>
              </a:rPr>
              <a:t>Stěžovatel obecně zneužívá práva na soudní ochranu, jak bylo zmíněno výše, je veden snahou vést spor pro spor, nikoliv zájmem o řešení reálně existujících sporů. </a:t>
            </a:r>
            <a:r>
              <a:rPr lang="cs-CZ" i="1" dirty="0">
                <a:solidFill>
                  <a:srgbClr val="0000DC"/>
                </a:solidFill>
              </a:rPr>
              <a:t>Podstatná je pak skutečnost, že takové zneužití lze dovodit i v nyní posuzované věci – a </a:t>
            </a:r>
            <a:r>
              <a:rPr lang="cs-CZ" b="1" i="1" dirty="0">
                <a:solidFill>
                  <a:srgbClr val="0000DC"/>
                </a:solidFill>
              </a:rPr>
              <a:t>toto rozhodnutí tedy nevede k budoucímu paušálnímu odmítnutí jakéhokoliv podání, jímž by se stěžovatel obracel na soud. Shora předestřený postup představuje pouze materiální korektiv formálního pojímání práva na soudní ochranu v souladu s principem ekvity (spravedlnosti) a bude vyhrazen zcela výjimečným případům, u nichž se běžný procesní postup bude jevit jako úplně neefektivní, a současně bude zcela zjevné, že kasační stížnost nemůže být úspěšná. </a:t>
            </a:r>
            <a:r>
              <a:rPr lang="cs-CZ" i="1" dirty="0">
                <a:solidFill>
                  <a:srgbClr val="0000DC"/>
                </a:solidFill>
              </a:rPr>
              <a:t>V tomto ohledu tedy bude třeba dbát zvýšené opatrnosti a pečlivě se seznámit se skutkovými i právními okolnostmi případu stejně jako v ostatních věcech. </a:t>
            </a:r>
            <a:r>
              <a:rPr lang="cs-CZ" b="1" dirty="0"/>
              <a:t>NSS 8 As 78/2014-12</a:t>
            </a:r>
            <a:endParaRPr lang="cs-CZ" dirty="0"/>
          </a:p>
        </p:txBody>
      </p:sp>
    </p:spTree>
    <p:extLst>
      <p:ext uri="{BB962C8B-B14F-4D97-AF65-F5344CB8AC3E}">
        <p14:creationId xmlns:p14="http://schemas.microsoft.com/office/powerpoint/2010/main" val="1152916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Velké množství soudních řízení</a:t>
            </a:r>
          </a:p>
          <a:p>
            <a:pPr lvl="1"/>
            <a:r>
              <a:rPr lang="cs-CZ" sz="1800" i="1" dirty="0">
                <a:solidFill>
                  <a:srgbClr val="0000DC"/>
                </a:solidFill>
              </a:rPr>
              <a:t>[7] Soudy, včetně Nejvyššího správního soudu, jsou Ústavou povolané k ochraně práv; </a:t>
            </a:r>
            <a:r>
              <a:rPr lang="cs-CZ" sz="1800" b="1" i="1" dirty="0">
                <a:solidFill>
                  <a:srgbClr val="0000DC"/>
                </a:solidFill>
              </a:rPr>
              <a:t>nemohou však opakovaně akceptovat procesní aktivity stěžovatele jen proto, aby formálním naplněním litery zákona vydávaly zbytečná rozhodnutí</a:t>
            </a:r>
            <a:r>
              <a:rPr lang="cs-CZ" sz="1800" i="1" dirty="0">
                <a:solidFill>
                  <a:srgbClr val="0000DC"/>
                </a:solidFill>
              </a:rPr>
              <a:t>. Nejvyšší správní soud si je vědom znění čl. 36 Listiny základních práv a svobod, který zaručuje právo na soudní ochranu. </a:t>
            </a:r>
            <a:r>
              <a:rPr lang="cs-CZ" sz="1800" b="1" i="1" dirty="0">
                <a:solidFill>
                  <a:srgbClr val="0000DC"/>
                </a:solidFill>
              </a:rPr>
              <a:t>Okolnosti, za nichž stěžovatel uplatňuje svá práva (a to zejména právo na soudní ochranu), však nelze považovat za výkon subjektivního práva v souladu s právním řádem. Úkony stěžovatele vůči soudu naplňují znaky zneužití práva, </a:t>
            </a:r>
            <a:r>
              <a:rPr lang="cs-CZ" sz="1800" i="1" dirty="0">
                <a:solidFill>
                  <a:srgbClr val="0000DC"/>
                </a:solidFill>
              </a:rPr>
              <a:t>které Nejvyšší správní soud vymezil např. v rozsudku ze dne 10. 11. 2005, čj. 1 </a:t>
            </a:r>
            <a:r>
              <a:rPr lang="cs-CZ" sz="1800" i="1" dirty="0" err="1">
                <a:solidFill>
                  <a:srgbClr val="0000DC"/>
                </a:solidFill>
              </a:rPr>
              <a:t>Afs</a:t>
            </a:r>
            <a:r>
              <a:rPr lang="cs-CZ" sz="1800" i="1" dirty="0">
                <a:solidFill>
                  <a:srgbClr val="0000DC"/>
                </a:solidFill>
              </a:rPr>
              <a:t> 107/2004 - 48, č. 869/2006 Sb. NSS. </a:t>
            </a:r>
          </a:p>
          <a:p>
            <a:pPr lvl="1"/>
            <a:r>
              <a:rPr lang="cs-CZ" sz="1800" i="1" dirty="0">
                <a:solidFill>
                  <a:srgbClr val="0000DC"/>
                </a:solidFill>
              </a:rPr>
              <a:t>[8] V tomto řízení projednávaná kasační stížnost neumožňuje z výše uvedených důvodů věcný přezkum napadeného rozhodnutí krajského soudu, je </a:t>
            </a:r>
            <a:r>
              <a:rPr lang="cs-CZ" sz="1800" b="1" i="1" dirty="0">
                <a:solidFill>
                  <a:srgbClr val="0000DC"/>
                </a:solidFill>
              </a:rPr>
              <a:t>projevem zneužití institutu kasační stížnosti</a:t>
            </a:r>
            <a:r>
              <a:rPr lang="cs-CZ" sz="1800" i="1" dirty="0">
                <a:solidFill>
                  <a:srgbClr val="0000DC"/>
                </a:solidFill>
              </a:rPr>
              <a:t>; jde tudíž o návrh nepřípustný. Stěžovatel je opětovně veden snahou vést „spor pro spor“, nikoliv snahou o ochranu svých subjektivních veřejných práv. Nejvyšší správní soud </a:t>
            </a:r>
            <a:r>
              <a:rPr lang="cs-CZ" sz="1800" i="1" dirty="0" err="1">
                <a:solidFill>
                  <a:srgbClr val="0000DC"/>
                </a:solidFill>
              </a:rPr>
              <a:t>zdůraňuje</a:t>
            </a:r>
            <a:r>
              <a:rPr lang="cs-CZ" sz="1800" i="1" dirty="0">
                <a:solidFill>
                  <a:srgbClr val="0000DC"/>
                </a:solidFill>
              </a:rPr>
              <a:t> výjimečnost nynějšího postupu, který je však </a:t>
            </a:r>
            <a:r>
              <a:rPr lang="cs-CZ" sz="1800" b="1" i="1" dirty="0">
                <a:solidFill>
                  <a:srgbClr val="0000DC"/>
                </a:solidFill>
              </a:rPr>
              <a:t>opodstatněn naprosto výjimečnými okolnostmi, za kterých stěžovatel již po léta přistupuje k soudnímu řízení správnímu</a:t>
            </a:r>
            <a:r>
              <a:rPr lang="cs-CZ" sz="1800" i="1" dirty="0">
                <a:solidFill>
                  <a:srgbClr val="0000DC"/>
                </a:solidFill>
              </a:rPr>
              <a:t>. </a:t>
            </a:r>
            <a:r>
              <a:rPr lang="cs-CZ" sz="1800" b="1" dirty="0"/>
              <a:t>NSS 10 As 226/2014-16</a:t>
            </a:r>
          </a:p>
        </p:txBody>
      </p:sp>
    </p:spTree>
    <p:extLst>
      <p:ext uri="{BB962C8B-B14F-4D97-AF65-F5344CB8AC3E}">
        <p14:creationId xmlns:p14="http://schemas.microsoft.com/office/powerpoint/2010/main" val="155895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ze strany adresátů veřejné správy</a:t>
            </a:r>
          </a:p>
          <a:p>
            <a:pPr lvl="2"/>
            <a:endParaRPr lang="cs-CZ" dirty="0"/>
          </a:p>
          <a:p>
            <a:r>
              <a:rPr lang="cs-CZ" b="1" i="1" dirty="0"/>
              <a:t>Zneužití</a:t>
            </a:r>
            <a:r>
              <a:rPr lang="cs-CZ" b="1" dirty="0"/>
              <a:t> </a:t>
            </a:r>
          </a:p>
          <a:p>
            <a:pPr lvl="1"/>
            <a:r>
              <a:rPr lang="cs-CZ" dirty="0">
                <a:solidFill>
                  <a:srgbClr val="0000DC"/>
                </a:solidFill>
              </a:rPr>
              <a:t>= Obecně užití </a:t>
            </a:r>
            <a:r>
              <a:rPr lang="cs-CZ" b="1" dirty="0">
                <a:solidFill>
                  <a:srgbClr val="0000DC"/>
                </a:solidFill>
              </a:rPr>
              <a:t>k jinému </a:t>
            </a:r>
            <a:r>
              <a:rPr lang="cs-CZ" dirty="0">
                <a:solidFill>
                  <a:srgbClr val="0000DC"/>
                </a:solidFill>
              </a:rPr>
              <a:t>než předvídanému </a:t>
            </a:r>
            <a:r>
              <a:rPr lang="cs-CZ" b="1" dirty="0">
                <a:solidFill>
                  <a:srgbClr val="0000DC"/>
                </a:solidFill>
              </a:rPr>
              <a:t>účelu</a:t>
            </a:r>
          </a:p>
          <a:p>
            <a:r>
              <a:rPr lang="cs-CZ" b="1" i="1" dirty="0"/>
              <a:t>(Subjektivního) práva</a:t>
            </a:r>
            <a:endParaRPr lang="cs-CZ" dirty="0"/>
          </a:p>
          <a:p>
            <a:pPr lvl="1"/>
            <a:r>
              <a:rPr lang="cs-CZ" dirty="0">
                <a:solidFill>
                  <a:srgbClr val="0000DC"/>
                </a:solidFill>
              </a:rPr>
              <a:t>= </a:t>
            </a:r>
            <a:r>
              <a:rPr lang="cs-CZ" b="1" dirty="0">
                <a:solidFill>
                  <a:srgbClr val="0000DC"/>
                </a:solidFill>
              </a:rPr>
              <a:t>Právní možnost </a:t>
            </a:r>
            <a:r>
              <a:rPr lang="cs-CZ" dirty="0">
                <a:solidFill>
                  <a:srgbClr val="0000DC"/>
                </a:solidFill>
              </a:rPr>
              <a:t>chovat se určitým způsobem</a:t>
            </a:r>
          </a:p>
          <a:p>
            <a:pPr lvl="1"/>
            <a:r>
              <a:rPr lang="cs-CZ" dirty="0">
                <a:solidFill>
                  <a:srgbClr val="0000DC"/>
                </a:solidFill>
              </a:rPr>
              <a:t>(Zneužít lze ale i výkon povinnosti – platí obdobné)</a:t>
            </a:r>
          </a:p>
          <a:p>
            <a:r>
              <a:rPr lang="cs-CZ" b="1" i="1" dirty="0"/>
              <a:t>Adresátem VS </a:t>
            </a:r>
          </a:p>
          <a:p>
            <a:pPr lvl="1"/>
            <a:r>
              <a:rPr lang="cs-CZ" dirty="0">
                <a:solidFill>
                  <a:srgbClr val="0000DC"/>
                </a:solidFill>
              </a:rPr>
              <a:t>= </a:t>
            </a:r>
            <a:r>
              <a:rPr lang="cs-CZ" b="1" dirty="0">
                <a:solidFill>
                  <a:srgbClr val="0000DC"/>
                </a:solidFill>
              </a:rPr>
              <a:t>„Příjemcem“ výkonu VS </a:t>
            </a:r>
            <a:r>
              <a:rPr lang="cs-CZ" dirty="0">
                <a:solidFill>
                  <a:srgbClr val="0000DC"/>
                </a:solidFill>
              </a:rPr>
              <a:t>(FO, PO)</a:t>
            </a:r>
          </a:p>
          <a:p>
            <a:pPr lvl="1"/>
            <a:r>
              <a:rPr lang="cs-CZ" dirty="0">
                <a:solidFill>
                  <a:srgbClr val="0000DC"/>
                </a:solidFill>
              </a:rPr>
              <a:t>(„Zneužívat“ ale mohou i subjekty VS/správní orgány – viz později)</a:t>
            </a:r>
          </a:p>
          <a:p>
            <a:pPr lvl="2"/>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b="1" dirty="0"/>
              <a:t>Typické oblasti </a:t>
            </a:r>
            <a:r>
              <a:rPr lang="cs-CZ" dirty="0"/>
              <a:t>zneužití v kontextu veřejné správy v judikatuře</a:t>
            </a:r>
          </a:p>
          <a:p>
            <a:pPr lvl="1"/>
            <a:r>
              <a:rPr lang="cs-CZ" b="1" i="1" dirty="0">
                <a:solidFill>
                  <a:srgbClr val="0000DC"/>
                </a:solidFill>
              </a:rPr>
              <a:t>1/ Finanční právo </a:t>
            </a:r>
            <a:r>
              <a:rPr lang="cs-CZ" i="1" dirty="0">
                <a:solidFill>
                  <a:srgbClr val="0000DC"/>
                </a:solidFill>
              </a:rPr>
              <a:t>(zde širší původ judikatury ke zneužití ve veřejném právu)</a:t>
            </a:r>
          </a:p>
          <a:p>
            <a:pPr lvl="1"/>
            <a:r>
              <a:rPr lang="cs-CZ" b="1" i="1" dirty="0">
                <a:solidFill>
                  <a:srgbClr val="0000DC"/>
                </a:solidFill>
              </a:rPr>
              <a:t>2/ Právo na informace</a:t>
            </a:r>
          </a:p>
          <a:p>
            <a:pPr lvl="1"/>
            <a:r>
              <a:rPr lang="cs-CZ" b="1" i="1" dirty="0">
                <a:solidFill>
                  <a:srgbClr val="0000DC"/>
                </a:solidFill>
              </a:rPr>
              <a:t>3/ Zneužití procesích norem </a:t>
            </a:r>
            <a:r>
              <a:rPr lang="cs-CZ" i="1" dirty="0">
                <a:solidFill>
                  <a:srgbClr val="0000DC"/>
                </a:solidFill>
              </a:rPr>
              <a:t>(nejpočetnější)</a:t>
            </a:r>
            <a:endParaRPr lang="cs-CZ" dirty="0"/>
          </a:p>
          <a:p>
            <a:pPr lvl="1"/>
            <a:endParaRPr lang="cs-CZ" dirty="0"/>
          </a:p>
          <a:p>
            <a:pPr lvl="1"/>
            <a:r>
              <a:rPr lang="cs-CZ" dirty="0"/>
              <a:t>Což souvisí s problémem </a:t>
            </a:r>
            <a:r>
              <a:rPr lang="cs-CZ" b="1" dirty="0"/>
              <a:t>procesních obstrukcí</a:t>
            </a:r>
            <a:r>
              <a:rPr lang="cs-CZ" dirty="0"/>
              <a:t>…</a:t>
            </a:r>
          </a:p>
          <a:p>
            <a:pPr lvl="2"/>
            <a:endParaRPr lang="cs-CZ" dirty="0"/>
          </a:p>
        </p:txBody>
      </p:sp>
    </p:spTree>
    <p:extLst>
      <p:ext uri="{BB962C8B-B14F-4D97-AF65-F5344CB8AC3E}">
        <p14:creationId xmlns:p14="http://schemas.microsoft.com/office/powerpoint/2010/main" val="2122605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Pojem</a:t>
            </a:r>
            <a:r>
              <a:rPr lang="cs-CZ" dirty="0"/>
              <a:t> „procesní obstrukce“</a:t>
            </a:r>
          </a:p>
          <a:p>
            <a:pPr lvl="1"/>
            <a:r>
              <a:rPr lang="cs-CZ" b="1" i="1" dirty="0">
                <a:solidFill>
                  <a:srgbClr val="0000DC"/>
                </a:solidFill>
              </a:rPr>
              <a:t>= Snaha ztížit či zmařit postup SO / účel správního řízení</a:t>
            </a:r>
          </a:p>
          <a:p>
            <a:pPr lvl="1"/>
            <a:r>
              <a:rPr lang="cs-CZ" b="1" dirty="0"/>
              <a:t>„Pravé“ </a:t>
            </a:r>
            <a:r>
              <a:rPr lang="cs-CZ" dirty="0"/>
              <a:t>(skutečné obstrukční praktiky – úmysl obstruovat) </a:t>
            </a:r>
            <a:r>
              <a:rPr lang="cs-CZ" b="1" dirty="0"/>
              <a:t>i „nepravé“ </a:t>
            </a:r>
            <a:r>
              <a:rPr lang="cs-CZ" dirty="0"/>
              <a:t>(ztěžování postupu správního orgánu – např. v důsledku korektního uplatňování práv)</a:t>
            </a:r>
          </a:p>
          <a:p>
            <a:pPr lvl="1"/>
            <a:r>
              <a:rPr lang="cs-CZ" dirty="0"/>
              <a:t>V případě pravých obstrukcí mnohdy jako řešení právě </a:t>
            </a:r>
            <a:r>
              <a:rPr lang="cs-CZ" b="1" dirty="0"/>
              <a:t>zákaz zneužití práva</a:t>
            </a:r>
          </a:p>
          <a:p>
            <a:pPr lvl="1"/>
            <a:endParaRPr lang="cs-CZ" dirty="0"/>
          </a:p>
          <a:p>
            <a:r>
              <a:rPr lang="cs-CZ" b="1" dirty="0"/>
              <a:t>Oblasti </a:t>
            </a:r>
            <a:r>
              <a:rPr lang="cs-CZ" dirty="0"/>
              <a:t>výskytu zejména</a:t>
            </a:r>
          </a:p>
          <a:p>
            <a:pPr lvl="1"/>
            <a:r>
              <a:rPr lang="cs-CZ" dirty="0" err="1">
                <a:solidFill>
                  <a:srgbClr val="0000DC"/>
                </a:solidFill>
              </a:rPr>
              <a:t>Hmotněprávně</a:t>
            </a:r>
            <a:r>
              <a:rPr lang="cs-CZ" dirty="0">
                <a:solidFill>
                  <a:srgbClr val="0000DC"/>
                </a:solidFill>
              </a:rPr>
              <a:t> – </a:t>
            </a:r>
            <a:r>
              <a:rPr lang="cs-CZ" b="1" i="1" dirty="0">
                <a:solidFill>
                  <a:srgbClr val="0000DC"/>
                </a:solidFill>
              </a:rPr>
              <a:t>(dopravní) přestupky </a:t>
            </a:r>
          </a:p>
          <a:p>
            <a:pPr lvl="1"/>
            <a:r>
              <a:rPr lang="cs-CZ" dirty="0" err="1">
                <a:solidFill>
                  <a:srgbClr val="0000DC"/>
                </a:solidFill>
              </a:rPr>
              <a:t>Procesněprávně</a:t>
            </a:r>
            <a:r>
              <a:rPr lang="cs-CZ" dirty="0">
                <a:solidFill>
                  <a:srgbClr val="0000DC"/>
                </a:solidFill>
              </a:rPr>
              <a:t> – </a:t>
            </a:r>
            <a:r>
              <a:rPr lang="cs-CZ" b="1" i="1" dirty="0">
                <a:solidFill>
                  <a:srgbClr val="0000DC"/>
                </a:solidFill>
              </a:rPr>
              <a:t>doručování, zastoupení,…</a:t>
            </a:r>
          </a:p>
          <a:p>
            <a:pPr lvl="1"/>
            <a:endParaRPr lang="cs-CZ" b="1" i="1" dirty="0">
              <a:solidFill>
                <a:srgbClr val="0000DC"/>
              </a:solidFill>
            </a:endParaRPr>
          </a:p>
          <a:p>
            <a:pPr lvl="1"/>
            <a:r>
              <a:rPr lang="cs-CZ" dirty="0"/>
              <a:t>Často v souvislosti s </a:t>
            </a:r>
            <a:r>
              <a:rPr lang="cs-CZ" b="1" dirty="0"/>
              <a:t>„pojišťovnami na pokuty“ </a:t>
            </a:r>
            <a:r>
              <a:rPr lang="cs-CZ" dirty="0"/>
              <a:t>(viz dále)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Prekluze přestupku </a:t>
            </a:r>
            <a:r>
              <a:rPr lang="cs-CZ" dirty="0"/>
              <a:t>(z. č. 200/1990 Sb., ve znění do 30. 9. 2015)</a:t>
            </a:r>
          </a:p>
          <a:p>
            <a:pPr lvl="1"/>
            <a:r>
              <a:rPr lang="cs-CZ" sz="1200" b="1" dirty="0">
                <a:solidFill>
                  <a:srgbClr val="0000DC"/>
                </a:solidFill>
              </a:rPr>
              <a:t>§ 20 Zánik odpovědnosti za přestupek</a:t>
            </a:r>
          </a:p>
          <a:p>
            <a:pPr lvl="1"/>
            <a:r>
              <a:rPr lang="cs-CZ" sz="1200" i="1" dirty="0">
                <a:solidFill>
                  <a:srgbClr val="0000DC"/>
                </a:solidFill>
              </a:rPr>
              <a:t>(1) </a:t>
            </a:r>
            <a:r>
              <a:rPr lang="cs-CZ" sz="1200" b="1" i="1" dirty="0">
                <a:solidFill>
                  <a:srgbClr val="0000DC"/>
                </a:solidFill>
              </a:rPr>
              <a:t>Přestupek nelze projednat, uplynul-li od jeho spáchání jeden rok</a:t>
            </a:r>
            <a:r>
              <a:rPr lang="cs-CZ" sz="1200" i="1" dirty="0">
                <a:solidFill>
                  <a:srgbClr val="0000DC"/>
                </a:solidFill>
              </a:rPr>
              <a:t>; nelze jej též projednat, popřípadě uloženou sankci nebo její zbytek vykonat, vztahuje-li se na přestupek amnestie.</a:t>
            </a:r>
          </a:p>
          <a:p>
            <a:pPr lvl="1"/>
            <a:r>
              <a:rPr lang="cs-CZ" sz="1200" i="1" dirty="0">
                <a:solidFill>
                  <a:srgbClr val="0000DC"/>
                </a:solidFill>
              </a:rPr>
              <a:t>(2) Do běhu lhůty podle odstavce 1 se nezapočítává doba, po kterou se pro tentýž skutek vedlo trestní řízení podle zvláštního právního předpisu.3c</a:t>
            </a:r>
          </a:p>
          <a:p>
            <a:pPr lvl="1"/>
            <a:endParaRPr lang="cs-CZ" sz="1200" i="1" dirty="0">
              <a:solidFill>
                <a:srgbClr val="0000DC"/>
              </a:solidFill>
            </a:endParaRPr>
          </a:p>
          <a:p>
            <a:r>
              <a:rPr lang="cs-CZ" b="1" dirty="0"/>
              <a:t>Prekluze přestupku </a:t>
            </a:r>
            <a:r>
              <a:rPr lang="cs-CZ" dirty="0"/>
              <a:t>(z. č. 250/2016 Sb.)</a:t>
            </a:r>
          </a:p>
          <a:p>
            <a:pPr lvl="1"/>
            <a:r>
              <a:rPr lang="cs-CZ" sz="1200" b="1" dirty="0">
                <a:solidFill>
                  <a:srgbClr val="0000DC"/>
                </a:solidFill>
              </a:rPr>
              <a:t>§ 30 Délka promlčecí doby</a:t>
            </a:r>
          </a:p>
          <a:p>
            <a:pPr lvl="1"/>
            <a:r>
              <a:rPr lang="cs-CZ" sz="1200" i="1" dirty="0">
                <a:solidFill>
                  <a:srgbClr val="0000DC"/>
                </a:solidFill>
              </a:rPr>
              <a:t>Promlčecí doba činí</a:t>
            </a:r>
          </a:p>
          <a:p>
            <a:pPr lvl="1"/>
            <a:r>
              <a:rPr lang="cs-CZ" sz="1200" i="1" dirty="0">
                <a:solidFill>
                  <a:srgbClr val="0000DC"/>
                </a:solidFill>
              </a:rPr>
              <a:t>a) </a:t>
            </a:r>
            <a:r>
              <a:rPr lang="cs-CZ" sz="1200" b="1" i="1" dirty="0">
                <a:solidFill>
                  <a:srgbClr val="0000DC"/>
                </a:solidFill>
              </a:rPr>
              <a:t>1 rok</a:t>
            </a:r>
            <a:r>
              <a:rPr lang="cs-CZ" sz="1200" i="1" dirty="0">
                <a:solidFill>
                  <a:srgbClr val="0000DC"/>
                </a:solidFill>
              </a:rPr>
              <a:t>, nebo</a:t>
            </a:r>
          </a:p>
          <a:p>
            <a:pPr lvl="1"/>
            <a:r>
              <a:rPr lang="cs-CZ" sz="1200" i="1" dirty="0">
                <a:solidFill>
                  <a:srgbClr val="0000DC"/>
                </a:solidFill>
              </a:rPr>
              <a:t>b) </a:t>
            </a:r>
            <a:r>
              <a:rPr lang="cs-CZ" sz="1200" b="1" i="1" dirty="0">
                <a:solidFill>
                  <a:srgbClr val="0000DC"/>
                </a:solidFill>
              </a:rPr>
              <a:t>3 roky</a:t>
            </a:r>
            <a:r>
              <a:rPr lang="cs-CZ" sz="1200" i="1" dirty="0">
                <a:solidFill>
                  <a:srgbClr val="0000DC"/>
                </a:solidFill>
              </a:rPr>
              <a:t>, jde-li o přestupek, za který zákon stanoví sazbu pokuty, jejíž horní hranice je alespoň 100000 Kč.</a:t>
            </a:r>
          </a:p>
          <a:p>
            <a:pPr lvl="1"/>
            <a:r>
              <a:rPr lang="cs-CZ" sz="1200" b="1" dirty="0">
                <a:solidFill>
                  <a:srgbClr val="0000DC"/>
                </a:solidFill>
              </a:rPr>
              <a:t>§ 32 Stavení a přerušení promlčecí doby</a:t>
            </a:r>
          </a:p>
          <a:p>
            <a:pPr lvl="1"/>
            <a:r>
              <a:rPr lang="cs-CZ" sz="1200" i="1" dirty="0">
                <a:solidFill>
                  <a:srgbClr val="0000DC"/>
                </a:solidFill>
              </a:rPr>
              <a:t>(2) Promlčecí doba </a:t>
            </a:r>
            <a:r>
              <a:rPr lang="cs-CZ" sz="1200" b="1" i="1" dirty="0">
                <a:solidFill>
                  <a:srgbClr val="0000DC"/>
                </a:solidFill>
              </a:rPr>
              <a:t>se přerušuje</a:t>
            </a:r>
          </a:p>
          <a:p>
            <a:pPr lvl="1"/>
            <a:r>
              <a:rPr lang="cs-CZ" sz="1200" i="1" dirty="0">
                <a:solidFill>
                  <a:srgbClr val="0000DC"/>
                </a:solidFill>
              </a:rPr>
              <a:t>a) </a:t>
            </a:r>
            <a:r>
              <a:rPr lang="cs-CZ" sz="1200" b="1" i="1" dirty="0">
                <a:solidFill>
                  <a:srgbClr val="0000DC"/>
                </a:solidFill>
              </a:rPr>
              <a:t>oznámením o zahájení řízení o přestupku,</a:t>
            </a:r>
          </a:p>
          <a:p>
            <a:pPr lvl="1"/>
            <a:r>
              <a:rPr lang="cs-CZ" sz="1200" i="1" dirty="0">
                <a:solidFill>
                  <a:srgbClr val="0000DC"/>
                </a:solidFill>
              </a:rPr>
              <a:t>…</a:t>
            </a:r>
          </a:p>
          <a:p>
            <a:pPr lvl="1"/>
            <a:r>
              <a:rPr lang="cs-CZ" sz="1200" i="1" dirty="0">
                <a:solidFill>
                  <a:srgbClr val="0000DC"/>
                </a:solidFill>
              </a:rPr>
              <a:t>(3) Byla-li promlčecí doba přerušena, </a:t>
            </a:r>
            <a:r>
              <a:rPr lang="cs-CZ" sz="1200" b="1" i="1" dirty="0">
                <a:solidFill>
                  <a:srgbClr val="0000DC"/>
                </a:solidFill>
              </a:rPr>
              <a:t>odpovědnost za přestupek zaniká nejpozději 3 roky od jeho spáchání</a:t>
            </a:r>
            <a:r>
              <a:rPr lang="cs-CZ" sz="1200" i="1" dirty="0">
                <a:solidFill>
                  <a:srgbClr val="0000DC"/>
                </a:solidFill>
              </a:rPr>
              <a:t>; jde-li o přestupek, za který zákon stanoví sazbu pokuty, jejíž horní hranice je alespoň 100000 Kč, odpovědnost za přestupek zaniká nejpozději 5 let od jeho spáchání.</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400" i="1" dirty="0">
                <a:solidFill>
                  <a:srgbClr val="0000DC"/>
                </a:solidFill>
              </a:rPr>
              <a:t>Ze všech okolností případu je i zde </a:t>
            </a:r>
            <a:r>
              <a:rPr lang="cs-CZ" sz="1400" b="1" i="1" dirty="0">
                <a:solidFill>
                  <a:srgbClr val="0000DC"/>
                </a:solidFill>
              </a:rPr>
              <a:t>zřejmá snaha stěžovatele, respektive jeho zmocněnce, o obstrukční jednání </a:t>
            </a:r>
            <a:r>
              <a:rPr lang="cs-CZ" sz="1400" i="1" dirty="0">
                <a:solidFill>
                  <a:srgbClr val="0000DC"/>
                </a:solidFill>
              </a:rPr>
              <a:t>před správními orgány. Zmocněnec stěžovatele mohl již své podání ze dne 1. 11. 2013 opatřit uznávaným elektronickým podpisem, což by pro něj bylo </a:t>
            </a:r>
            <a:r>
              <a:rPr lang="cs-CZ" sz="1400" b="1" i="1" dirty="0">
                <a:solidFill>
                  <a:srgbClr val="0000DC"/>
                </a:solidFill>
              </a:rPr>
              <a:t>mnohem jednodušším a logičtějším řešením. To však neučinil s odkazem na vnitřní důvody</a:t>
            </a:r>
            <a:r>
              <a:rPr lang="cs-CZ" sz="1400" i="1" dirty="0">
                <a:solidFill>
                  <a:srgbClr val="0000DC"/>
                </a:solidFill>
              </a:rPr>
              <a:t>. Ty </a:t>
            </a:r>
            <a:r>
              <a:rPr lang="cs-CZ" sz="1400" i="1" dirty="0" err="1">
                <a:solidFill>
                  <a:srgbClr val="0000DC"/>
                </a:solidFill>
              </a:rPr>
              <a:t>příkladmo</a:t>
            </a:r>
            <a:r>
              <a:rPr lang="cs-CZ" sz="1400" i="1" dirty="0">
                <a:solidFill>
                  <a:srgbClr val="0000DC"/>
                </a:solidFill>
              </a:rPr>
              <a:t> vyjmenovává („např. nový zaměstnanec bez přístupu do datové schránky, dovolená jediné osoby s přístupy, komplikace s internetovým připojením v důsledku stěhování, apod.“), aniž by však přímo uvedl, který z nich mu znemožnil podání uznávaným elektronickým podpisem opatřit, což podle Nejvyššího správního soudu podstatně ubírá jeho tvrzení na důvěryhodnosti. Lze mít také pochyby, že by uvedené důvody přetrvávaly po celou dobu běhu lhůty podle § 37 odst. 4 správního řádu, obzvláště když jako ve výše citovaných případech rozhodnutých rozsudky č. </a:t>
            </a:r>
            <a:r>
              <a:rPr lang="cs-CZ" sz="1400" i="1" dirty="0" err="1">
                <a:solidFill>
                  <a:srgbClr val="0000DC"/>
                </a:solidFill>
              </a:rPr>
              <a:t>j</a:t>
            </a:r>
            <a:r>
              <a:rPr lang="cs-CZ" sz="1400" i="1" dirty="0">
                <a:solidFill>
                  <a:srgbClr val="0000DC"/>
                </a:solidFill>
              </a:rPr>
              <a:t>. 9 As 34/2015 - 25 a č. </a:t>
            </a:r>
            <a:r>
              <a:rPr lang="cs-CZ" sz="1400" i="1" dirty="0" err="1">
                <a:solidFill>
                  <a:srgbClr val="0000DC"/>
                </a:solidFill>
              </a:rPr>
              <a:t>j</a:t>
            </a:r>
            <a:r>
              <a:rPr lang="cs-CZ" sz="1400" i="1" dirty="0">
                <a:solidFill>
                  <a:srgbClr val="0000DC"/>
                </a:solidFill>
              </a:rPr>
              <a:t>. 8 As 94/2015 - 25 i zde zmocněnec odeslal potvrzení datovou zprávou hned první den po uplynutí pětidenní lhůty. O nevěrohodnosti snahy o plnohodnotné odeslání odvolání svědčí i to, že právě v tomto opožděném podání zaslaném prostřednictvím datové schránky dne 7. 11. 2013 stěžovatel správní orgány </a:t>
            </a:r>
            <a:r>
              <a:rPr lang="cs-CZ" sz="1400" b="1" i="1" dirty="0">
                <a:solidFill>
                  <a:srgbClr val="0000DC"/>
                </a:solidFill>
              </a:rPr>
              <a:t>neupozornil na písemná podání učiněná na poště v Libanonu. Ty tak pochopitelně mohly vycházet z mylného předpokladu, že podání ze dne 7. 11. 2013 je jediným potvrzením podání </a:t>
            </a:r>
            <a:r>
              <a:rPr lang="cs-CZ" sz="1400" i="1" dirty="0">
                <a:solidFill>
                  <a:srgbClr val="0000DC"/>
                </a:solidFill>
              </a:rPr>
              <a:t>ze dne 1. 11. 2013, a mohly tak odvolání zamítnout jako opožděné, </a:t>
            </a:r>
            <a:r>
              <a:rPr lang="cs-CZ" sz="1400" b="1" i="1" dirty="0">
                <a:solidFill>
                  <a:srgbClr val="0000DC"/>
                </a:solidFill>
              </a:rPr>
              <a:t>dříve než by dorazila podání z Libanonu, o nichž nemohly mít tušení</a:t>
            </a:r>
            <a:r>
              <a:rPr lang="cs-CZ" sz="1400" i="1" dirty="0">
                <a:solidFill>
                  <a:srgbClr val="0000DC"/>
                </a:solidFill>
              </a:rPr>
              <a:t>. Proto by bylo jedině logické, aby účastník řízení, mající opravdový zájem o věcné rozhodnutí o odvolání, na toto podání správní orgány upozornil, aby se tomuto hrozícímu následku pokusil zabránit. </a:t>
            </a:r>
            <a:r>
              <a:rPr lang="cs-CZ" sz="1400" b="1" i="1" dirty="0">
                <a:solidFill>
                  <a:srgbClr val="0000DC"/>
                </a:solidFill>
              </a:rPr>
              <a:t>Z uvedených okolností však spíše vyplývá, že smyslem tohoto opožděného podání ze dne 7. 11. 2013 byla právě snaha uvést žalovaného v omyl a posléze se domáhat zrušení jeho rozhodnutí z procesních důvodů. </a:t>
            </a:r>
            <a:r>
              <a:rPr lang="cs-CZ" sz="1400" b="1" dirty="0"/>
              <a:t>(NSS, 5 As 59/2015)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300" i="1" dirty="0">
                <a:solidFill>
                  <a:srgbClr val="0000DC"/>
                </a:solidFill>
              </a:rPr>
              <a:t>Nejvyšší správní soud nemá pochyb o </a:t>
            </a:r>
            <a:r>
              <a:rPr lang="cs-CZ" sz="1300" b="1" i="1" dirty="0">
                <a:solidFill>
                  <a:srgbClr val="0000DC"/>
                </a:solidFill>
              </a:rPr>
              <a:t>propojení zástupců žalobců, včetně nynějšího stěžovatele, ve všech výše citovaných případech, v nichž byla uplatňována uvedená obstrukční taktika</a:t>
            </a:r>
            <a:r>
              <a:rPr lang="cs-CZ" sz="1300" i="1" dirty="0">
                <a:solidFill>
                  <a:srgbClr val="0000DC"/>
                </a:solidFill>
              </a:rPr>
              <a:t>. Byť v nynějším případě byla zmocněncem stěžovatele ve správním řízení společnost FLEET </a:t>
            </a:r>
            <a:r>
              <a:rPr lang="cs-CZ" sz="1300" i="1" dirty="0" err="1">
                <a:solidFill>
                  <a:srgbClr val="0000DC"/>
                </a:solidFill>
              </a:rPr>
              <a:t>Control</a:t>
            </a:r>
            <a:r>
              <a:rPr lang="cs-CZ" sz="1300" i="1" dirty="0">
                <a:solidFill>
                  <a:srgbClr val="0000DC"/>
                </a:solidFill>
              </a:rPr>
              <a:t>, s.r.o., zatímco ve výše citovaných případech byl zmocněncem žalobců Ing. M. J., je z okolností spojitost s těmito případy evidentní. </a:t>
            </a:r>
            <a:r>
              <a:rPr lang="cs-CZ" sz="1300" b="1" i="1" dirty="0">
                <a:solidFill>
                  <a:srgbClr val="0000DC"/>
                </a:solidFill>
              </a:rPr>
              <a:t>Ve všech případech byl totiž postup zmocněnců téměř totožný (</a:t>
            </a:r>
            <a:r>
              <a:rPr lang="cs-CZ" sz="1300" b="1" i="1" dirty="0" err="1">
                <a:solidFill>
                  <a:srgbClr val="0000DC"/>
                </a:solidFill>
              </a:rPr>
              <a:t>blanketní</a:t>
            </a:r>
            <a:r>
              <a:rPr lang="cs-CZ" sz="1300" b="1" i="1" dirty="0">
                <a:solidFill>
                  <a:srgbClr val="0000DC"/>
                </a:solidFill>
              </a:rPr>
              <a:t> odvolání bez elektronického podpisu, následné potvrzení odvolání podané v listopadu 2013 v Libanonu a elektronicky podepsané potvrzení zaslané den po uplynutí lhůty atd.). </a:t>
            </a:r>
            <a:r>
              <a:rPr lang="cs-CZ" sz="1300" i="1" dirty="0">
                <a:solidFill>
                  <a:srgbClr val="0000DC"/>
                </a:solidFill>
              </a:rPr>
              <a:t>Podobně jako například ve věcech rozhodnutých rozsudky č. j. 8 As 94/2015 - 25 a č. j. 9 As 34/2015 - 25 stěžovatel nyní zdůvodnil odeslání „dávky písemností“ (což je termín používaný žalobci i ve výše citovaných případech) z Libanonu tím, že osoba, která byla tímto úkolem pověřena, již nestihla na poštu před svým odletem dojít; ve všech případech měla letět do Libanonu za svojí rodinou, která přišla ve válce v Sýrii o domov. </a:t>
            </a:r>
            <a:r>
              <a:rPr lang="cs-CZ" sz="1300" b="1" i="1" dirty="0">
                <a:solidFill>
                  <a:srgbClr val="0000DC"/>
                </a:solidFill>
              </a:rPr>
              <a:t>Kromě toho jsou obstrukční snahy zmocněnce stěžovatele a jeho jednatele Nejvyššímu správnímu soudu známy z celé řady dalších případů jimi zastupovaných osob stíhaných pro spáchání správních deliktů v silniční dopravě. Proto Nejvyšší správní soud konstatuje, že postup stěžovatele nebyl opravdovou snahou o realizaci jeho práva na odvolání ve správním řízení, nýbrž pokusem o úmyslné protahování řízení a oddalování konečného rozhodnutí ve věci. </a:t>
            </a:r>
            <a:r>
              <a:rPr lang="cs-CZ" sz="1300" i="1" dirty="0">
                <a:solidFill>
                  <a:srgbClr val="0000DC"/>
                </a:solidFill>
              </a:rPr>
              <a:t>Byť procesní postup zmocněnce stěžovatele ve správním řízení nakonec nevedl ke konkrétnímu užitku či výhodě pro stěžovatele (nedošlo k marnému uplynutí prekluzivní lhůty pro projednání přestupku), jednalo se o procesní obstrukce, jež znemožnily zákonem předvídaný plynulý postup žalovaného v řízení. </a:t>
            </a:r>
            <a:r>
              <a:rPr lang="cs-CZ" sz="1300" b="1" i="1" dirty="0">
                <a:solidFill>
                  <a:srgbClr val="0000DC"/>
                </a:solidFill>
              </a:rPr>
              <a:t>Správní orgány zde navíc nedisponovaly žádnými procesními prostředky, kterými by mohly na obstrukční jednání stěžovatelova zmocněnce účinně reagovat. Jeho postupu proto mohly čelit jedině tak, že mu nepřiznaly právní účinky a považovaly jej za zneužití práva </a:t>
            </a:r>
            <a:r>
              <a:rPr lang="cs-CZ" sz="1300" i="1" dirty="0">
                <a:solidFill>
                  <a:srgbClr val="0000DC"/>
                </a:solidFill>
              </a:rPr>
              <a:t>(shodně např. rozsudky č. j. 1 As 16/2015 - 30, body 39–40, a č. j. 8 As 94/2015 - 25, bod 32), </a:t>
            </a:r>
            <a:r>
              <a:rPr lang="cs-CZ" sz="1300" b="1" i="1" dirty="0">
                <a:solidFill>
                  <a:srgbClr val="0000DC"/>
                </a:solidFill>
              </a:rPr>
              <a:t>s čímž se Nejvyšší správní soud z výše uvedených důvodů ztotožňuje</a:t>
            </a:r>
            <a:r>
              <a:rPr lang="cs-CZ" sz="1300" i="1" dirty="0">
                <a:solidFill>
                  <a:srgbClr val="0000DC"/>
                </a:solidFill>
              </a:rPr>
              <a:t>.</a:t>
            </a:r>
            <a:r>
              <a:rPr lang="cs-CZ" sz="1300" b="1" i="1" dirty="0">
                <a:solidFill>
                  <a:srgbClr val="0000DC"/>
                </a:solidFill>
              </a:rPr>
              <a:t> </a:t>
            </a:r>
            <a:r>
              <a:rPr lang="cs-CZ" sz="1300" b="1" dirty="0"/>
              <a:t>(pokračování)</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800" dirty="0"/>
              <a:t>Elektronická adresa pro doručování (§ 19/4 SŘ) s diakritikou, kam ale nelze zaslat…</a:t>
            </a:r>
          </a:p>
          <a:p>
            <a:pPr lvl="1"/>
            <a:endParaRPr lang="cs-CZ" sz="1800" dirty="0"/>
          </a:p>
          <a:p>
            <a:pPr lvl="1"/>
            <a:r>
              <a:rPr lang="cs-CZ" sz="1800" i="1" dirty="0">
                <a:solidFill>
                  <a:srgbClr val="0000DC"/>
                </a:solidFill>
              </a:rPr>
              <a:t>Pro posouzení projednávané věci je dále podstatné, že nemožnost odeslat podání na elektronickou adresu uvedenou zástupcem stěžovatele zde není zjevně dána v důsledku jednorázového technického výpadku, pochybení lidského faktoru či jinou událostí nahodilého charakteru přičitatelnou žalovanému. Nejvyššímu správnímu soudu je z jeho úřední činnosti známo (např. věc zde vedená pod </a:t>
            </a:r>
            <a:r>
              <a:rPr lang="cs-CZ" sz="1800" i="1" dirty="0" err="1">
                <a:solidFill>
                  <a:srgbClr val="0000DC"/>
                </a:solidFill>
              </a:rPr>
              <a:t>sp</a:t>
            </a:r>
            <a:r>
              <a:rPr lang="cs-CZ" sz="1800" i="1" dirty="0">
                <a:solidFill>
                  <a:srgbClr val="0000DC"/>
                </a:solidFill>
              </a:rPr>
              <a:t>. zn. 8 As 36/2015), že žalovanému se v obdobné věci jiného účastníka (nicméně zastoupeného v řízení před správním orgánem stejným zmocněncem a v řízení o kasační stížnosti stejným advokátem jako v projednávané věci) taktéž </a:t>
            </a:r>
            <a:r>
              <a:rPr lang="cs-CZ" sz="1800" b="1" i="1" dirty="0">
                <a:solidFill>
                  <a:srgbClr val="0000DC"/>
                </a:solidFill>
              </a:rPr>
              <a:t>nepodařilo rozhodnutí na uvedenou elektronickou adresu nejen doručit, ale ani vůbec odeslat</a:t>
            </a:r>
            <a:r>
              <a:rPr lang="cs-CZ" sz="1800" i="1" dirty="0">
                <a:solidFill>
                  <a:srgbClr val="0000DC"/>
                </a:solidFill>
              </a:rPr>
              <a:t>. Stejně jako ve shora označené věci zde nemá soud s ohledem na podobu správního spisu důvod jakkoliv zpochybňovat závěry žalovaného, podle něhož </a:t>
            </a:r>
            <a:r>
              <a:rPr lang="cs-CZ" sz="1800" b="1" i="1" dirty="0">
                <a:solidFill>
                  <a:srgbClr val="0000DC"/>
                </a:solidFill>
              </a:rPr>
              <a:t>důvod, pro který nebylo možno </a:t>
            </a:r>
            <a:r>
              <a:rPr lang="cs-CZ" sz="1800" i="1" dirty="0">
                <a:solidFill>
                  <a:srgbClr val="0000DC"/>
                </a:solidFill>
              </a:rPr>
              <a:t>zprávu (rozhodnutí) na stěžovatelem uvedenou elektronickou adresu ani odeslat, </a:t>
            </a:r>
            <a:r>
              <a:rPr lang="cs-CZ" sz="1800" b="1" i="1" dirty="0">
                <a:solidFill>
                  <a:srgbClr val="0000DC"/>
                </a:solidFill>
              </a:rPr>
              <a:t>spočívá v tom, že tato adresa obsahuje diakritická znaménka. </a:t>
            </a:r>
            <a:r>
              <a:rPr lang="cs-CZ" sz="1800" b="1" dirty="0"/>
              <a:t>(NSS 8 As 55/2015-26)</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600" i="1" dirty="0">
                <a:solidFill>
                  <a:srgbClr val="0000DC"/>
                </a:solidFill>
              </a:rPr>
              <a:t>Nejvyšší správní soud si je vědom skutečnosti, že doménová jména či emailové adresy díky tzv. systému IDN (</a:t>
            </a:r>
            <a:r>
              <a:rPr lang="cs-CZ" sz="1600" i="1" dirty="0" err="1">
                <a:solidFill>
                  <a:srgbClr val="0000DC"/>
                </a:solidFill>
              </a:rPr>
              <a:t>Internationalized</a:t>
            </a:r>
            <a:r>
              <a:rPr lang="cs-CZ" sz="1600" i="1" dirty="0">
                <a:solidFill>
                  <a:srgbClr val="0000DC"/>
                </a:solidFill>
              </a:rPr>
              <a:t> </a:t>
            </a:r>
            <a:r>
              <a:rPr lang="cs-CZ" sz="1600" i="1" dirty="0" err="1">
                <a:solidFill>
                  <a:srgbClr val="0000DC"/>
                </a:solidFill>
              </a:rPr>
              <a:t>Domain</a:t>
            </a:r>
            <a:r>
              <a:rPr lang="cs-CZ" sz="1600" i="1" dirty="0">
                <a:solidFill>
                  <a:srgbClr val="0000DC"/>
                </a:solidFill>
              </a:rPr>
              <a:t> </a:t>
            </a:r>
            <a:r>
              <a:rPr lang="cs-CZ" sz="1600" i="1" dirty="0" err="1">
                <a:solidFill>
                  <a:srgbClr val="0000DC"/>
                </a:solidFill>
              </a:rPr>
              <a:t>Names</a:t>
            </a:r>
            <a:r>
              <a:rPr lang="cs-CZ" sz="1600" i="1" dirty="0">
                <a:solidFill>
                  <a:srgbClr val="0000DC"/>
                </a:solidFill>
              </a:rPr>
              <a:t>) již mohou obsahovat znaky národních abeced, přičemž dochází k rozšiřování využití takových znaků v emailových adresách (srov. např. Sondy do nitra internetu 195. IDN – domény s diakritikou. Veřejná správa č. 10/2010, str. 24). Na druhou stranu ovšem nelze vyjít z toho, že by využití diakritických znamének již bylo zcela standardní součástí všech domén a běžnou součástí adres užívaných pro elektronickou komunikaci (srov. např. vyjádření správce domény </a:t>
            </a:r>
            <a:r>
              <a:rPr lang="cs-CZ" sz="1600" i="1" dirty="0" err="1">
                <a:solidFill>
                  <a:srgbClr val="0000DC"/>
                </a:solidFill>
              </a:rPr>
              <a:t>cz</a:t>
            </a:r>
            <a:r>
              <a:rPr lang="cs-CZ" sz="1600" i="1" dirty="0">
                <a:solidFill>
                  <a:srgbClr val="0000DC"/>
                </a:solidFill>
              </a:rPr>
              <a:t> - CZ.NIC - na http://háčkyčárky.cz). </a:t>
            </a:r>
            <a:r>
              <a:rPr lang="cs-CZ" sz="1600" b="1" i="1" dirty="0">
                <a:solidFill>
                  <a:srgbClr val="0000DC"/>
                </a:solidFill>
              </a:rPr>
              <a:t>Jestliže tedy žalovaný nemohl odeslat žalobou napadené rozhodnutí na stěžovatelem označenou elektronickou adresu, nestalo se tak v projednávané věci v důsledku jednorázového pochybení některého z jeho zaměstnanců či technické závady, ale v důsledku systémového problému technického charakteru. </a:t>
            </a:r>
            <a:r>
              <a:rPr lang="cs-CZ" sz="1600" i="1" dirty="0">
                <a:solidFill>
                  <a:srgbClr val="0000DC"/>
                </a:solidFill>
              </a:rPr>
              <a:t>Nelze ostatně nevyjádřit podiv nad tím, že elektronickou adresu obsahující diakritická znaménka zvolila právě osoba vystupující v řízení před správními orgány jako zástupce účastníků, u níž se předpokládá, že jí budou doručovány písemností ze strany různých správních orgánů, jejichž úroveň technické vybavenosti a dostupnost moderních technologií či programů může být často zcela odlišná. </a:t>
            </a:r>
            <a:r>
              <a:rPr lang="cs-CZ" sz="1600" b="1" dirty="0"/>
              <a:t>(pokračování)</a:t>
            </a:r>
            <a:endParaRPr lang="cs-CZ" sz="1600"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Adresa pro doručování „ukrytá v textu“</a:t>
            </a:r>
          </a:p>
          <a:p>
            <a:pPr lvl="1"/>
            <a:r>
              <a:rPr lang="cs-CZ" sz="1600" dirty="0"/>
              <a:t>Žádost o adresu pro doručování (§ 19/4 SŘ), avšak matoucím způsobem či „skrytě“…</a:t>
            </a:r>
          </a:p>
          <a:p>
            <a:pPr lvl="1"/>
            <a:endParaRPr lang="cs-CZ" sz="1600" dirty="0"/>
          </a:p>
          <a:p>
            <a:pPr lvl="1"/>
            <a:r>
              <a:rPr lang="cs-CZ" sz="1600" i="1" dirty="0">
                <a:solidFill>
                  <a:srgbClr val="0000DC"/>
                </a:solidFill>
              </a:rPr>
              <a:t>…stěžovatel (žalobce), resp. jeho zástupce, v rámci svých podání za doručovací adresu výslovně nikde neoznačil a neuvedl ji ani nikde v záhlaví svých podání. </a:t>
            </a:r>
            <a:r>
              <a:rPr lang="cs-CZ" sz="1600" b="1" i="1" dirty="0">
                <a:solidFill>
                  <a:srgbClr val="0000DC"/>
                </a:solidFill>
              </a:rPr>
              <a:t>Požadavek na doručování na tuto adresu zmínil stěžovatel pouze v rámci textu svého obsáhlého podání, a to navíc „ukrytou“ </a:t>
            </a:r>
            <a:r>
              <a:rPr lang="cs-CZ" sz="1600" i="1" dirty="0">
                <a:solidFill>
                  <a:srgbClr val="0000DC"/>
                </a:solidFill>
              </a:rPr>
              <a:t>v části týkající se důkazů navrhovaných pro správní řízení. Naopak </a:t>
            </a:r>
            <a:r>
              <a:rPr lang="cs-CZ" sz="1600" b="1" i="1" dirty="0">
                <a:solidFill>
                  <a:srgbClr val="0000DC"/>
                </a:solidFill>
              </a:rPr>
              <a:t>adresu trvalého pobytu</a:t>
            </a:r>
            <a:r>
              <a:rPr lang="cs-CZ" sz="1600" i="1" dirty="0">
                <a:solidFill>
                  <a:srgbClr val="0000DC"/>
                </a:solidFill>
              </a:rPr>
              <a:t>, na kterou mu bylo rozhodnutí žalovaného nakonec doručeno, </a:t>
            </a:r>
            <a:r>
              <a:rPr lang="cs-CZ" sz="1600" b="1" i="1" dirty="0">
                <a:solidFill>
                  <a:srgbClr val="0000DC"/>
                </a:solidFill>
              </a:rPr>
              <a:t>uvedl v záhlaví svých podání </a:t>
            </a:r>
            <a:r>
              <a:rPr lang="cs-CZ" sz="1600" i="1" dirty="0">
                <a:solidFill>
                  <a:srgbClr val="0000DC"/>
                </a:solidFill>
              </a:rPr>
              <a:t>adresovaných správnímu orgánu I. stupně i žalovanému. Stejně tak lze upozornit na to, že dané rozhodnutí mu bylo doručeno i na elektronickou adresu, kterou v plné moci předložené správnímu orgánu I. stupně taktéž označuje za adresu doručovací. Výše uvedené pak nutně vede Nejvyšší správní soud k závěru, že obdobně jako ve věcech vedených u zdejšího soudu např. pod </a:t>
            </a:r>
            <a:r>
              <a:rPr lang="cs-CZ" sz="1600" i="1" dirty="0" err="1">
                <a:solidFill>
                  <a:srgbClr val="0000DC"/>
                </a:solidFill>
              </a:rPr>
              <a:t>sp</a:t>
            </a:r>
            <a:r>
              <a:rPr lang="cs-CZ" sz="1600" i="1" dirty="0">
                <a:solidFill>
                  <a:srgbClr val="0000DC"/>
                </a:solidFill>
              </a:rPr>
              <a:t>. zn. 3 As 139/2014, </a:t>
            </a:r>
            <a:r>
              <a:rPr lang="cs-CZ" sz="1600" i="1" dirty="0" err="1">
                <a:solidFill>
                  <a:srgbClr val="0000DC"/>
                </a:solidFill>
              </a:rPr>
              <a:t>sp</a:t>
            </a:r>
            <a:r>
              <a:rPr lang="cs-CZ" sz="1600" i="1" dirty="0">
                <a:solidFill>
                  <a:srgbClr val="0000DC"/>
                </a:solidFill>
              </a:rPr>
              <a:t>. zn. 9 As 162/2014 nebo </a:t>
            </a:r>
            <a:r>
              <a:rPr lang="cs-CZ" sz="1600" i="1" dirty="0" err="1">
                <a:solidFill>
                  <a:srgbClr val="0000DC"/>
                </a:solidFill>
              </a:rPr>
              <a:t>sp</a:t>
            </a:r>
            <a:r>
              <a:rPr lang="cs-CZ" sz="1600" i="1" dirty="0">
                <a:solidFill>
                  <a:srgbClr val="0000DC"/>
                </a:solidFill>
              </a:rPr>
              <a:t>. zn. 9 As 144/2014 (byť se změněnou „procesní taktikou“) představuje popsané využití elektronické adresy pro doručování s využitím diakritických znamének i v tomto případě předem </a:t>
            </a:r>
            <a:r>
              <a:rPr lang="cs-CZ" sz="1600" b="1" i="1" dirty="0">
                <a:solidFill>
                  <a:srgbClr val="0000DC"/>
                </a:solidFill>
              </a:rPr>
              <a:t>promyšlený procesní postup</a:t>
            </a:r>
            <a:r>
              <a:rPr lang="cs-CZ" sz="1600" i="1" dirty="0">
                <a:solidFill>
                  <a:srgbClr val="0000DC"/>
                </a:solidFill>
              </a:rPr>
              <a:t>, který má za cíl komplikovat a protahovat správní řízení, resp. generovat v rámci řízení problémové situace, jež mohou s určitou mírou pravděpodobnosti vést k formálním pochybením správních orgánů, a dosáhnout tak v důsledku toho prekluze odpovědnosti za přestupek (…). </a:t>
            </a:r>
            <a:r>
              <a:rPr lang="cs-CZ" sz="1600" b="1" dirty="0"/>
              <a:t>(NSS, 8 As 55/2015-26)</a:t>
            </a:r>
            <a:br>
              <a:rPr lang="cs-CZ" dirty="0"/>
            </a:b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Volba nezletilého zmocněnce</a:t>
            </a:r>
          </a:p>
          <a:p>
            <a:pPr lvl="1"/>
            <a:r>
              <a:rPr lang="cs-CZ" sz="1800" dirty="0"/>
              <a:t>Volba zástupce na základě plné moci (§ 34/1 SŘ), avšak bez procesní způsobilosti…</a:t>
            </a:r>
          </a:p>
          <a:p>
            <a:pPr lvl="1"/>
            <a:endParaRPr lang="cs-CZ" sz="1800" dirty="0"/>
          </a:p>
          <a:p>
            <a:pPr lvl="1"/>
            <a:r>
              <a:rPr lang="cs-CZ" sz="1800" i="1" dirty="0">
                <a:solidFill>
                  <a:srgbClr val="0000DC"/>
                </a:solidFill>
              </a:rPr>
              <a:t>22. Je-li i </a:t>
            </a:r>
            <a:r>
              <a:rPr lang="cs-CZ" sz="1800" b="1" i="1" dirty="0">
                <a:solidFill>
                  <a:srgbClr val="0000DC"/>
                </a:solidFill>
              </a:rPr>
              <a:t>v případě posuzování procesní způsobilosti </a:t>
            </a:r>
            <a:r>
              <a:rPr lang="cs-CZ" sz="1800" i="1" dirty="0">
                <a:solidFill>
                  <a:srgbClr val="0000DC"/>
                </a:solidFill>
              </a:rPr>
              <a:t>kvůli účinné ochraně práv účastníků řízení </a:t>
            </a:r>
            <a:r>
              <a:rPr lang="cs-CZ" sz="1800" b="1" i="1" dirty="0">
                <a:solidFill>
                  <a:srgbClr val="0000DC"/>
                </a:solidFill>
              </a:rPr>
              <a:t>zpravidla nutné trvat na jejich zletilosti </a:t>
            </a:r>
            <a:r>
              <a:rPr lang="cs-CZ" sz="1800" i="1" dirty="0">
                <a:solidFill>
                  <a:srgbClr val="0000DC"/>
                </a:solidFill>
              </a:rPr>
              <a:t>a s tím spojené plné svéprávnosti, pak </a:t>
            </a:r>
            <a:r>
              <a:rPr lang="cs-CZ" sz="1800" b="1" i="1" dirty="0">
                <a:solidFill>
                  <a:srgbClr val="0000DC"/>
                </a:solidFill>
              </a:rPr>
              <a:t>v případě obecných zmocněnců (hájících práva jiných) je tím spíše namístě vyžadovat, aby se bez výjimky jednalo o plně svéprávné osoby. </a:t>
            </a:r>
            <a:r>
              <a:rPr lang="cs-CZ" sz="1800" i="1" dirty="0">
                <a:solidFill>
                  <a:srgbClr val="0000DC"/>
                </a:solidFill>
              </a:rPr>
              <a:t>Účel institutu zastoupení spočívá v pomoci účastníkovi řízení, v lepším hájení jeho práv a celkově v zefektivnění řízení (srov. rozsudky Nejvyššího správního soudu ze dne 4. 5. 2011, </a:t>
            </a:r>
            <a:r>
              <a:rPr lang="cs-CZ" sz="1800" i="1" dirty="0" err="1">
                <a:solidFill>
                  <a:srgbClr val="0000DC"/>
                </a:solidFill>
              </a:rPr>
              <a:t>čj</a:t>
            </a:r>
            <a:r>
              <a:rPr lang="cs-CZ" sz="1800" i="1" dirty="0">
                <a:solidFill>
                  <a:srgbClr val="0000DC"/>
                </a:solidFill>
              </a:rPr>
              <a:t>. 1 As 27/2011 – 81, nebo ze dne 15. 9. 2015, </a:t>
            </a:r>
            <a:r>
              <a:rPr lang="cs-CZ" sz="1800" i="1" dirty="0" err="1">
                <a:solidFill>
                  <a:srgbClr val="0000DC"/>
                </a:solidFill>
              </a:rPr>
              <a:t>čj</a:t>
            </a:r>
            <a:r>
              <a:rPr lang="cs-CZ" sz="1800" i="1" dirty="0">
                <a:solidFill>
                  <a:srgbClr val="0000DC"/>
                </a:solidFill>
              </a:rPr>
              <a:t>. 8 As 57/2015 – 46). Tohoto účelu může být stěží dosaženo, pokud by zájmy účastníků v řízení hájil nezletilý zmocněnec. Podmínka plné svéprávnosti se tedy vztahuje i na obecné zmocněnce podle § 33 správního řádu. </a:t>
            </a:r>
            <a:r>
              <a:rPr lang="cs-CZ" sz="1800" b="1" i="1" dirty="0">
                <a:solidFill>
                  <a:srgbClr val="0000DC"/>
                </a:solidFill>
              </a:rPr>
              <a:t>Na tomto závěru nemůže ničeho změnit ani věk zmocněnce blízký zletilosti</a:t>
            </a:r>
            <a:r>
              <a:rPr lang="cs-CZ" sz="1800" i="1" dirty="0">
                <a:solidFill>
                  <a:srgbClr val="0000DC"/>
                </a:solidFill>
              </a:rPr>
              <a:t>. Krajský soud pochybil, pokud uzavřel, že se žalobce v předmětném přestupkovém řízení mohl nechat zastoupit nezletilou osobou, která nebyla plně svéprávná. </a:t>
            </a:r>
            <a:r>
              <a:rPr lang="cs-CZ" sz="1800" b="1" dirty="0"/>
              <a:t>(NSS, 8 As 6/2016-34)</a:t>
            </a:r>
          </a:p>
          <a:p>
            <a:pPr lvl="1"/>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dirty="0"/>
              <a:t>Účastník komunikuje se zástupcem, nakonec jej však („údajně“) nezmocní, ten však („překvapivě“) jedná za „za zády“ účastníka…</a:t>
            </a:r>
          </a:p>
          <a:p>
            <a:pPr lvl="1"/>
            <a:endParaRPr lang="cs-CZ" sz="1800" dirty="0"/>
          </a:p>
          <a:p>
            <a:pPr lvl="1"/>
            <a:r>
              <a:rPr lang="cs-CZ" sz="1800" i="1" dirty="0">
                <a:solidFill>
                  <a:srgbClr val="0000DC"/>
                </a:solidFill>
              </a:rPr>
              <a:t>[24] Tvrzení stěžovatele (srov. část II. žaloby), že se zmocněncem pouze jednal, kopii plné moci zaslal jen pro účely evidence, neboť se dohodli, že zastoupení bude platné až po zaslání originálu plné moci, je účelovou procesní konstrukcí, která neodpovídá průběhu správního řízení.</a:t>
            </a:r>
          </a:p>
          <a:p>
            <a:pPr lvl="1"/>
            <a:r>
              <a:rPr lang="cs-CZ" sz="1800" i="1" dirty="0">
                <a:solidFill>
                  <a:srgbClr val="0000DC"/>
                </a:solidFill>
              </a:rPr>
              <a:t>[25] Námitky zpochybňující zastupování jsou součástí předem připraveného scénáře, jehož jediným účelem je správní řízení prodlužovat, zpochybňovat doručování, případně zastupování, a dosáhnout tímto způsobem uplynutí zákonem stanovené prekluzivní lhůty pro uložení sankce. Je samozřejmě věcí stěžovatele, jakou procesní obranu a strategii zvolí, nicméně tvrzením, že nevěděl o úkonech prováděných zmocněncem, Nejvyšší správní soud nemohl uvěřit. Ostatně bylo by také poměrně </a:t>
            </a:r>
            <a:r>
              <a:rPr lang="cs-CZ" sz="1800" b="1" i="1" dirty="0">
                <a:solidFill>
                  <a:srgbClr val="0000DC"/>
                </a:solidFill>
              </a:rPr>
              <a:t>překvapivé, že by pan K. zcela zdarma a pro vlastní potěšení, navíc tajně, zastupoval před správními orgány řidiče, kterým je obvykle ukládán zákaz činnosti spočívající v zákazu řízení všech motorových vozidel. </a:t>
            </a:r>
            <a:r>
              <a:rPr lang="cs-CZ" sz="1800" b="1" dirty="0"/>
              <a:t>(NSS, 4 As 76/2015-37)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b="1" dirty="0"/>
              <a:t>Proč řešit?</a:t>
            </a:r>
          </a:p>
          <a:p>
            <a:pPr lvl="1"/>
            <a:r>
              <a:rPr lang="cs-CZ" dirty="0"/>
              <a:t>Zneužití lze bránit „konstrukcí“ subjektivního práva</a:t>
            </a:r>
            <a:r>
              <a:rPr lang="cs-CZ" b="1" dirty="0"/>
              <a:t>, ale</a:t>
            </a:r>
            <a:r>
              <a:rPr lang="cs-CZ" dirty="0"/>
              <a:t> </a:t>
            </a:r>
            <a:r>
              <a:rPr lang="cs-CZ" b="1" dirty="0"/>
              <a:t>ne</a:t>
            </a:r>
            <a:r>
              <a:rPr lang="cs-CZ" dirty="0"/>
              <a:t> </a:t>
            </a:r>
            <a:r>
              <a:rPr lang="cs-CZ" b="1" dirty="0"/>
              <a:t>vše lze předvídat </a:t>
            </a:r>
          </a:p>
          <a:p>
            <a:pPr lvl="1"/>
            <a:r>
              <a:rPr lang="cs-CZ" dirty="0"/>
              <a:t>= </a:t>
            </a:r>
            <a:r>
              <a:rPr lang="cs-CZ" b="1" dirty="0"/>
              <a:t>Praktická potřeba </a:t>
            </a:r>
            <a:r>
              <a:rPr lang="cs-CZ" b="1" dirty="0">
                <a:solidFill>
                  <a:srgbClr val="0000DC"/>
                </a:solidFill>
              </a:rPr>
              <a:t>obecného korektivu neudržitelného výkonu </a:t>
            </a:r>
            <a:r>
              <a:rPr lang="cs-CZ" dirty="0">
                <a:solidFill>
                  <a:srgbClr val="0000DC"/>
                </a:solidFill>
              </a:rPr>
              <a:t>subjektivních práv    </a:t>
            </a:r>
            <a:r>
              <a:rPr lang="cs-CZ" dirty="0"/>
              <a:t>(= formálně-právně v pořádku, ale materiálně nespravedlivé či jinak nepřijatelné)</a:t>
            </a:r>
          </a:p>
          <a:p>
            <a:pPr lvl="2"/>
            <a:endParaRPr lang="cs-CZ" b="1" dirty="0">
              <a:solidFill>
                <a:srgbClr val="0000DC"/>
              </a:solidFill>
            </a:endParaRPr>
          </a:p>
          <a:p>
            <a:r>
              <a:rPr lang="cs-CZ" b="1" dirty="0"/>
              <a:t>Zásada zákazu zneužití práva </a:t>
            </a:r>
          </a:p>
          <a:p>
            <a:pPr lvl="1"/>
            <a:r>
              <a:rPr lang="cs-CZ" i="1" dirty="0"/>
              <a:t>(Pozor, nikoli „zásada zneužití práva“)</a:t>
            </a:r>
          </a:p>
          <a:p>
            <a:pPr lvl="1"/>
            <a:r>
              <a:rPr lang="cs-CZ" b="1" dirty="0"/>
              <a:t>Obecná</a:t>
            </a:r>
            <a:r>
              <a:rPr lang="cs-CZ" dirty="0"/>
              <a:t> právní zásada (/princip), původ v </a:t>
            </a:r>
            <a:r>
              <a:rPr lang="cs-CZ" b="1" dirty="0"/>
              <a:t>civilním právu </a:t>
            </a:r>
            <a:r>
              <a:rPr lang="cs-CZ" dirty="0"/>
              <a:t>(zde také výslovně vyjádřena)</a:t>
            </a:r>
          </a:p>
          <a:p>
            <a:pPr lvl="1"/>
            <a:r>
              <a:rPr lang="cs-CZ" dirty="0"/>
              <a:t>Reakce na zneužívání (+ interpretační význam obdobně u ZZČSO - § 2 až 8 SŘ)</a:t>
            </a:r>
          </a:p>
          <a:p>
            <a:pPr lvl="1"/>
            <a:r>
              <a:rPr lang="cs-CZ" dirty="0"/>
              <a:t>Podstata = </a:t>
            </a:r>
            <a:r>
              <a:rPr lang="cs-CZ" b="1" dirty="0"/>
              <a:t>vyvažování mezi</a:t>
            </a:r>
          </a:p>
          <a:p>
            <a:pPr marL="1200150" lvl="2" indent="-285750">
              <a:buFont typeface="Wingdings" panose="05000000000000000000" pitchFamily="2" charset="2"/>
              <a:buChar char="Ø"/>
            </a:pPr>
            <a:r>
              <a:rPr lang="cs-CZ" b="1" i="1" dirty="0">
                <a:solidFill>
                  <a:srgbClr val="0000DC"/>
                </a:solidFill>
              </a:rPr>
              <a:t>1/ výkonem subjektivního práva </a:t>
            </a:r>
            <a:r>
              <a:rPr lang="cs-CZ" i="1" dirty="0">
                <a:solidFill>
                  <a:srgbClr val="0000DC"/>
                </a:solidFill>
              </a:rPr>
              <a:t>(hmotněprávní i procesní)</a:t>
            </a:r>
          </a:p>
          <a:p>
            <a:pPr marL="1200150" lvl="2" indent="-285750">
              <a:buFont typeface="Wingdings" panose="05000000000000000000" pitchFamily="2" charset="2"/>
              <a:buChar char="Ø"/>
            </a:pPr>
            <a:r>
              <a:rPr lang="cs-CZ" b="1" i="1" dirty="0">
                <a:solidFill>
                  <a:srgbClr val="0000DC"/>
                </a:solidFill>
              </a:rPr>
              <a:t>2/ nežádoucími důsledky výkonu práva</a:t>
            </a:r>
          </a:p>
          <a:p>
            <a:pPr lvl="1"/>
            <a:r>
              <a:rPr lang="cs-CZ" dirty="0"/>
              <a:t>A v některých situacích </a:t>
            </a:r>
            <a:r>
              <a:rPr lang="cs-CZ" b="1" dirty="0"/>
              <a:t>preference/prevence druhého</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i="1" dirty="0">
                <a:solidFill>
                  <a:srgbClr val="0000DC"/>
                </a:solidFill>
              </a:rPr>
              <a:t>[26] Z úřední činnosti je naopak Nejvyššímu správnímu soudu známo (např. věc vedená pod </a:t>
            </a:r>
            <a:r>
              <a:rPr lang="cs-CZ" sz="1800" i="1" dirty="0" err="1">
                <a:solidFill>
                  <a:srgbClr val="0000DC"/>
                </a:solidFill>
              </a:rPr>
              <a:t>sp</a:t>
            </a:r>
            <a:r>
              <a:rPr lang="cs-CZ" sz="1800" i="1" dirty="0">
                <a:solidFill>
                  <a:srgbClr val="0000DC"/>
                </a:solidFill>
              </a:rPr>
              <a:t>. zn. 9 As 144/2014 ), že </a:t>
            </a:r>
            <a:r>
              <a:rPr lang="cs-CZ" sz="1800" b="1" i="1" dirty="0">
                <a:solidFill>
                  <a:srgbClr val="0000DC"/>
                </a:solidFill>
              </a:rPr>
              <a:t>tento zmocněnec řidiče v přestupkovém řízení zastupuje, a to se stejnou či obdobnou procesní strategií.</a:t>
            </a:r>
            <a:r>
              <a:rPr lang="cs-CZ" sz="1800" i="1" dirty="0">
                <a:solidFill>
                  <a:srgbClr val="0000DC"/>
                </a:solidFill>
              </a:rPr>
              <a:t> Vždy uplatňuje požadavek na doručování písemností na shora uvedenou e-</a:t>
            </a:r>
            <a:r>
              <a:rPr lang="cs-CZ" sz="1800" i="1" dirty="0" err="1">
                <a:solidFill>
                  <a:srgbClr val="0000DC"/>
                </a:solidFill>
              </a:rPr>
              <a:t>mailovou</a:t>
            </a:r>
            <a:r>
              <a:rPr lang="cs-CZ" sz="1800" i="1" dirty="0">
                <a:solidFill>
                  <a:srgbClr val="0000DC"/>
                </a:solidFill>
              </a:rPr>
              <a:t> adresu, převzetí resp. doručení písemností ovšem dle § 19 odst. 8 správního řádu následně nepotvrdí. Rozhodnutí je mu tedy adresováno na adresu trvalého pobytu, vhozeno do schránky a doručeno fikcí, neboť zásilky jemu určené zmocněnec nepřebírá. </a:t>
            </a:r>
            <a:r>
              <a:rPr lang="cs-CZ" sz="1800" b="1" i="1" dirty="0">
                <a:solidFill>
                  <a:srgbClr val="0000DC"/>
                </a:solidFill>
              </a:rPr>
              <a:t>Následně po uplynutí několika měsíců obviněný z přestupku zmocní třetí osobu </a:t>
            </a:r>
            <a:r>
              <a:rPr lang="cs-CZ" sz="1800" i="1" dirty="0">
                <a:solidFill>
                  <a:srgbClr val="0000DC"/>
                </a:solidFill>
              </a:rPr>
              <a:t>(v projednávané věci je to pan K. S.), aby nahlédla do spisu, pořídí si kopie celého spisového materiálu a v žalobě podané ve lhůtě počítané od tohoto nahlédnutí různými způsoby </a:t>
            </a:r>
            <a:r>
              <a:rPr lang="cs-CZ" sz="1800" b="1" i="1" dirty="0">
                <a:solidFill>
                  <a:srgbClr val="0000DC"/>
                </a:solidFill>
              </a:rPr>
              <a:t>zpochybňuje doručení konečného rozhodnutí ve věci.</a:t>
            </a:r>
            <a:r>
              <a:rPr lang="cs-CZ" sz="1800" i="1" dirty="0">
                <a:solidFill>
                  <a:srgbClr val="0000DC"/>
                </a:solidFill>
              </a:rPr>
              <a:t> Náhodou jistě není ani to, že v řízení před správními soudy, v obdobných věcech a se zcela stejnou procesní strategií, přebírá zastoupení v záhlaví uvedený advokát. </a:t>
            </a:r>
            <a:r>
              <a:rPr lang="cs-CZ" sz="1800" b="1" dirty="0"/>
              <a:t>(NSS, 4 As 76/2015 – 37, pokračování)</a:t>
            </a:r>
            <a:endParaRPr lang="cs-CZ" sz="1800" i="1" dirty="0">
              <a:solidFill>
                <a:srgbClr val="0000DC"/>
              </a:solidFill>
            </a:endParaRPr>
          </a:p>
          <a:p>
            <a:pPr lvl="1"/>
            <a:endParaRPr lang="cs-CZ" dirty="0"/>
          </a:p>
          <a:p>
            <a:pPr lvl="1"/>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Vady plné moci</a:t>
            </a:r>
          </a:p>
          <a:p>
            <a:pPr lvl="1"/>
            <a:r>
              <a:rPr lang="cs-CZ" sz="1600" dirty="0"/>
              <a:t>Volba zástupce na základě plné moci (§ 34/1 SŘ), avšak s vadou plné moci…</a:t>
            </a:r>
          </a:p>
          <a:p>
            <a:pPr lvl="1"/>
            <a:endParaRPr lang="cs-CZ" sz="1600" dirty="0"/>
          </a:p>
          <a:p>
            <a:pPr lvl="1"/>
            <a:r>
              <a:rPr lang="cs-CZ" sz="1600" i="1" dirty="0">
                <a:solidFill>
                  <a:srgbClr val="0000DC"/>
                </a:solidFill>
              </a:rPr>
              <a:t>[24] Nejvyšší správní soud dává za pravdu žalovanému, že pokud se jedná o zástupce, který opakovaně vystupuje v obdobných věcech, měl by vědět, jaké jsou náležitosti podání. Může být i posuzován přísněji než ostatní osoby. To však nic nemění na závěru, že správní orgány nepostupovaly při doručování výzvy k doplnění plné moci v souladu se zákonem. Měly postupovat s veškerou procesní opatrností, která v tomto případě znamená, že </a:t>
            </a:r>
            <a:r>
              <a:rPr lang="cs-CZ" sz="1600" b="1" i="1" dirty="0">
                <a:solidFill>
                  <a:srgbClr val="0000DC"/>
                </a:solidFill>
              </a:rPr>
              <a:t>i když na plné moci chyběl podpis zmocnitele, primárně měly vyzývat zástupce, byť jen tvrzeného</a:t>
            </a:r>
            <a:r>
              <a:rPr lang="cs-CZ" sz="1600" i="1" dirty="0">
                <a:solidFill>
                  <a:srgbClr val="0000DC"/>
                </a:solidFill>
              </a:rPr>
              <a:t>.</a:t>
            </a:r>
            <a:br>
              <a:rPr lang="cs-CZ" sz="1600" i="1" dirty="0">
                <a:solidFill>
                  <a:srgbClr val="0000DC"/>
                </a:solidFill>
              </a:rPr>
            </a:br>
            <a:r>
              <a:rPr lang="cs-CZ" sz="1600" i="1" dirty="0">
                <a:solidFill>
                  <a:srgbClr val="0000DC"/>
                </a:solidFill>
              </a:rPr>
              <a:t>[25] Jak již Nejvyšší správní soud uvedl ve svém rozsudku ze dne 5. 11. 2015, č. </a:t>
            </a:r>
            <a:r>
              <a:rPr lang="cs-CZ" sz="1600" i="1" dirty="0" err="1">
                <a:solidFill>
                  <a:srgbClr val="0000DC"/>
                </a:solidFill>
              </a:rPr>
              <a:t>j</a:t>
            </a:r>
            <a:r>
              <a:rPr lang="cs-CZ" sz="1600" i="1" dirty="0">
                <a:solidFill>
                  <a:srgbClr val="0000DC"/>
                </a:solidFill>
              </a:rPr>
              <a:t>. 2 As 110/2015-42: ( ) Má-li pak o existenci zmocnění správní orgán důvodné pochybnosti, je na místě vyzvat (údajného) zmocněnce k doložení originálu plné moci. Za situace, že tento zmocněnec je nekontaktní, nelze bez dalšího pokračovat v řízení, ale je nutné vyzvat k prokázání existence zmocnění také zmocnitele, jenž je jediný s to udělení plné moci potvrdit nebo vyvrátit. V citovaném rozsudku správní orgány vyzývaly k odstranění vad podání zástupce, který nepotvrdil převzetí zprávy. Z uvedeného vyplývá, že postup při doručování výzvy údajnému zmocněnci obecně správním orgánům není zcela cizí. </a:t>
            </a:r>
            <a:r>
              <a:rPr lang="cs-CZ" sz="1600" b="1" dirty="0"/>
              <a:t>(NSS, 1 As 34/2016-35)</a:t>
            </a: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Obecný zmocněnec, co tomu „nerozumí“</a:t>
            </a:r>
          </a:p>
          <a:p>
            <a:pPr lvl="1"/>
            <a:r>
              <a:rPr lang="cs-CZ" sz="1800" dirty="0"/>
              <a:t>Volba zástupce na základě plné moci (§ 34/1 SŘ), avšak neprofesionála („obecný zmocněnec“) a následně argumentace, že nesprávně pochopil a měl být správním orgánem poučen (§ 4/2 SŘ)…</a:t>
            </a:r>
          </a:p>
          <a:p>
            <a:pPr lvl="1"/>
            <a:endParaRPr lang="cs-CZ" sz="1800" dirty="0"/>
          </a:p>
          <a:p>
            <a:pPr lvl="1"/>
            <a:r>
              <a:rPr lang="cs-CZ" sz="1800" i="1" dirty="0">
                <a:solidFill>
                  <a:srgbClr val="0000DC"/>
                </a:solidFill>
              </a:rPr>
              <a:t>Stěžovatel byl v řízení o přestupku zastoupen. Zástupcem nebyl advokát, ale </a:t>
            </a:r>
            <a:r>
              <a:rPr lang="cs-CZ" sz="1800" b="1" i="1" dirty="0">
                <a:solidFill>
                  <a:srgbClr val="0000DC"/>
                </a:solidFill>
              </a:rPr>
              <a:t>obecný zmocněnec. Tím však byla osoba vystupující v této roli a v typově podobných případech velmi často</a:t>
            </a:r>
            <a:r>
              <a:rPr lang="cs-CZ" sz="1800" i="1" dirty="0">
                <a:solidFill>
                  <a:srgbClr val="0000DC"/>
                </a:solidFill>
              </a:rPr>
              <a:t>. Proto měla chápat, jakou povinnost jí správní orgán prvního stupně ukládá, a jaké budou důsledky jejího nesplnění. Pokud se účastník správního řízení nechá zastupovat osobou, která vystupuje jako obecný zmocněnec v typově obdobných správních řízeních opakovaně, </a:t>
            </a:r>
            <a:r>
              <a:rPr lang="cs-CZ" sz="1800" b="1" i="1" dirty="0">
                <a:solidFill>
                  <a:srgbClr val="0000DC"/>
                </a:solidFill>
              </a:rPr>
              <a:t>nemůže s úspěchem namítat, že z výzvy, aby doplnil, čeho se podaným </a:t>
            </a:r>
            <a:r>
              <a:rPr lang="cs-CZ" sz="1800" b="1" i="1" dirty="0" err="1">
                <a:solidFill>
                  <a:srgbClr val="0000DC"/>
                </a:solidFill>
              </a:rPr>
              <a:t>blanketním</a:t>
            </a:r>
            <a:r>
              <a:rPr lang="cs-CZ" sz="1800" b="1" i="1" dirty="0">
                <a:solidFill>
                  <a:srgbClr val="0000DC"/>
                </a:solidFill>
              </a:rPr>
              <a:t> odvoláním domáhá, a co navrhuje, nepochopil, že má doplnit odvolací důvody, a jaké dopady bude mít nesplnění této výzvy</a:t>
            </a:r>
            <a:r>
              <a:rPr lang="cs-CZ" sz="1800" i="1" dirty="0">
                <a:solidFill>
                  <a:srgbClr val="0000DC"/>
                </a:solidFill>
              </a:rPr>
              <a:t>. Správní orgán prvního stupně svým postupem naplnil požadavek přiměřenosti poučení o právech a povinnostech dotčené osoby podle § 4 odst. 2 správního řádu.</a:t>
            </a:r>
            <a:r>
              <a:rPr lang="cs-CZ" sz="1800" b="1" i="1" dirty="0">
                <a:solidFill>
                  <a:srgbClr val="0000DC"/>
                </a:solidFill>
              </a:rPr>
              <a:t> </a:t>
            </a:r>
            <a:r>
              <a:rPr lang="cs-CZ" sz="1800" b="1" dirty="0"/>
              <a:t>(NSS, As 155/2014-36)</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Náhlé změny zástupců</a:t>
            </a:r>
          </a:p>
          <a:p>
            <a:pPr lvl="1"/>
            <a:r>
              <a:rPr lang="cs-CZ" sz="1800" dirty="0"/>
              <a:t>Volba zástupce na základě plné moci (§ 34/1 SŘ), avšak „neoznámení“ vypovězení plné moci…</a:t>
            </a:r>
          </a:p>
          <a:p>
            <a:pPr lvl="1">
              <a:buNone/>
            </a:pPr>
            <a:endParaRPr lang="cs-CZ" sz="1800" dirty="0"/>
          </a:p>
          <a:p>
            <a:pPr lvl="1"/>
            <a:r>
              <a:rPr lang="cs-CZ" sz="1800" i="1" dirty="0">
                <a:solidFill>
                  <a:srgbClr val="0000DC"/>
                </a:solidFill>
              </a:rPr>
              <a:t>[12] Stěžovatel dále namítl, že vypovězení plné moci správním orgánům oznámil. Avšak, jak sám přiznává, </a:t>
            </a:r>
            <a:r>
              <a:rPr lang="cs-CZ" sz="1800" b="1" i="1" dirty="0">
                <a:solidFill>
                  <a:srgbClr val="0000DC"/>
                </a:solidFill>
              </a:rPr>
              <a:t>uvedené vypovězení zaslal nejprve správnímu orgánu prvního stupně, a to navíc s více než dvoutýdenním zpožděním. Jeho argumentace, proč tak učinil, je však zcela nepřesvědčivá</a:t>
            </a:r>
            <a:r>
              <a:rPr lang="cs-CZ" sz="1800" i="1" dirty="0">
                <a:solidFill>
                  <a:srgbClr val="0000DC"/>
                </a:solidFill>
              </a:rPr>
              <a:t>. Zdejšímu soudu není například vůbec zřejmé, proč by měl mít stěžovatel nějaké pochybnosti o tom, zda řízení před správním orgánem druhého stupně probíhá. Sám se k němu před několika měsíci odvolal, navíc žalovaný se mu již nějaký čas snažil doručit písemnost (své rozhodnutí), o jejíž přebrání se stěžovatelův zmocněnec (jak alespoň stěžovatel uvádí) snažil. Konečně oznámení o vypovězení plné moci bylo stěžovatelem zasláno až 28. 2. 2009, tedy </a:t>
            </a:r>
            <a:r>
              <a:rPr lang="cs-CZ" sz="1800" b="1" i="1" dirty="0">
                <a:solidFill>
                  <a:srgbClr val="0000DC"/>
                </a:solidFill>
              </a:rPr>
              <a:t>v ten samý den, </a:t>
            </a:r>
            <a:r>
              <a:rPr lang="cs-CZ" sz="1800" i="1" dirty="0">
                <a:solidFill>
                  <a:srgbClr val="0000DC"/>
                </a:solidFill>
              </a:rPr>
              <a:t>kdy jeho zmocněnec na poště odmítl převzít předmětnou zásilku (uloženou a připravenou k převzetí již od 14. 2. 2009). Uvedené skutečnosti svědčí spíše o účelovosti jednání stěžovatele, než o snaze správního orgánu úmyslně jej poškodit nezákonným postupem.</a:t>
            </a:r>
            <a:r>
              <a:rPr lang="cs-CZ" sz="1800" b="1" i="1" dirty="0">
                <a:solidFill>
                  <a:srgbClr val="0000DC"/>
                </a:solidFill>
              </a:rPr>
              <a:t> </a:t>
            </a:r>
            <a:r>
              <a:rPr lang="cs-CZ" sz="1800" b="1" dirty="0"/>
              <a:t>(NSS, 1 As 32/2009-58)</a:t>
            </a:r>
            <a:endParaRPr lang="cs-CZ" dirty="0"/>
          </a:p>
          <a:p>
            <a:pPr lvl="1"/>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[11] Ze spisu vyplývá, že stěžovatel byl k ústnímu jednání předvolán celkem třikrát. V prvním případě (předvolání na 9. 11. 2011) se z ústního jednání </a:t>
            </a:r>
            <a:r>
              <a:rPr lang="cs-CZ" sz="1600" b="1" i="1" dirty="0">
                <a:solidFill>
                  <a:srgbClr val="0000DC"/>
                </a:solidFill>
              </a:rPr>
              <a:t>omluvil v den jeho konání e-mailem a dva dny poté písemně </a:t>
            </a:r>
            <a:r>
              <a:rPr lang="cs-CZ" sz="1600" i="1" dirty="0">
                <a:solidFill>
                  <a:srgbClr val="0000DC"/>
                </a:solidFill>
              </a:rPr>
              <a:t>s tím, že v den ústního jednání byl u lékaře, který jej vyhodnotil jako práce neschopného. Z přiloženého „rozhodnutí o dočasné pracovní neschopnosti“ ovšem vyplývá, že stěžovatel měl od prvního dne neschopnosti povoleny vycházky, a to časově neomezeně; ve své omluvě uvedl, že je kardiak a netroufl si cestovat ze svého bydliště v N. do místa konání jednání ve Velkém Meziříčí. </a:t>
            </a:r>
            <a:r>
              <a:rPr lang="cs-CZ" sz="1600" b="1" i="1" dirty="0">
                <a:solidFill>
                  <a:srgbClr val="0000DC"/>
                </a:solidFill>
              </a:rPr>
              <a:t>Obdobná situace se opakovala i ve druhém případě </a:t>
            </a:r>
            <a:r>
              <a:rPr lang="cs-CZ" sz="1600" i="1" dirty="0">
                <a:solidFill>
                  <a:srgbClr val="0000DC"/>
                </a:solidFill>
              </a:rPr>
              <a:t>(předvolání na 12. 12. 2011). Stěžovatel uvedl, že je stále práce neschopen, tentokrát však žádné potvrzení lékaře nepřiložil. Nelze přitom přehlédnout, že v rozhodnutí o pracovní neschopnosti naplánoval lékař kontrolu stěžovatele již na 30. 11. 2011. Ze třetího jednání (nařízeno na den 16. 1. 2012) se stěžovatel omluvil písemně dne 9. 1. 2012, a to z důvodu „dlouho plánované dočasné nepřítomnosti na území ČR“, přičemž tento pobyt není možné „zrušit, přeložit ani přerušit“. Aby případný další termín ústního jednání nekolidoval s pobytem stěžovatele v zahraničí, požádal o přerušení řízení do 5. 3. 2012. Žádost o přerušení řízení městský úřad zamítl jako zjevně právně nepřípustnou usnesením ze dne 9. 1. 2012 poznamenaným do spisu. Dne 16. 1. 2012 městský úřad projednal přestupek v nepřítomnosti obviněného. V úvodu protokolu konstatoval, že uváděný důvod omluvy je velmi obecný a stěžovatel jej nijak neprokázal, proto úřad nepovažuje omluvu za náležitou. Totéž zopakoval i ve výroku rozhodnutí o přestupku vydaného téhož dne. </a:t>
            </a:r>
            <a:r>
              <a:rPr lang="cs-CZ" sz="1600" b="1" dirty="0"/>
              <a:t>(NSS, 6 As 25/2013-23)</a:t>
            </a:r>
            <a:endParaRPr lang="cs-CZ"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[12] Nejvyšší správní soud se v řadě svých rozsudků vyjadřoval k tomu, jakou omluvu lze považovat za náležitou. Dospěl přitom k závěru, že sice nemusí jít nutně vždy o omluvu předem, že však omluva musí být učiněna bezodkladně (rozsudek ze dne 12. 3. 2009 č. </a:t>
            </a:r>
            <a:r>
              <a:rPr lang="cs-CZ" sz="1600" i="1" dirty="0" err="1">
                <a:solidFill>
                  <a:srgbClr val="0000DC"/>
                </a:solidFill>
              </a:rPr>
              <a:t>j</a:t>
            </a:r>
            <a:r>
              <a:rPr lang="cs-CZ" sz="1600" i="1" dirty="0">
                <a:solidFill>
                  <a:srgbClr val="0000DC"/>
                </a:solidFill>
              </a:rPr>
              <a:t>. 7 As 9/2009 - 66) a obviněný ji musí odůvodnit (rozsudek ze dne 22. 2. 2006 č. </a:t>
            </a:r>
            <a:r>
              <a:rPr lang="cs-CZ" sz="1600" i="1" dirty="0" err="1">
                <a:solidFill>
                  <a:srgbClr val="0000DC"/>
                </a:solidFill>
              </a:rPr>
              <a:t>j</a:t>
            </a:r>
            <a:r>
              <a:rPr lang="cs-CZ" sz="1600" i="1" dirty="0">
                <a:solidFill>
                  <a:srgbClr val="0000DC"/>
                </a:solidFill>
              </a:rPr>
              <a:t>. 1 As 19/2005 - 71). Těmto požadavkům omluva stěžovatele ze třetího nařízeného ústního jednání vyhověla, neboť se omluvil předem a jako důvod uvedl pobyt v zahraničí.</a:t>
            </a:r>
          </a:p>
          <a:p>
            <a:pPr lvl="1"/>
            <a:r>
              <a:rPr lang="cs-CZ" sz="1600" i="1" dirty="0">
                <a:solidFill>
                  <a:srgbClr val="0000DC"/>
                </a:solidFill>
              </a:rPr>
              <a:t>[13] Nejvyšší správní soud však dodává, že pokud jde o omluvu z nařízeného ústního jednání, obviněného z přestupku nestíhá pouze povinnost tvrzení, ale též povinnost důkazní. Jinak by správní orgán stěží mohl důležitost důvodu v omluvě uvedeného zkoumat a hodnotit, ačkoliv v souladu se zákonem o přestupcích tak činit musí. V nyní posuzovaném případě stěžovatel ke své třetí omluvě pojednávající o pobytu v zahraničí žádný doklad nepřipojil (ostatně stejně jako k předchozí omluvě, v níž tvrdil, že jeho pracovní neschopnost stále trvá). Přitom ani z omluvy samotné ani z kontextu událostí není zřejmé, že by nějaká okolnost stěžovateli bránila důkaz o svém předem plánovaném pobytu v zahraničí – např. v podobě potvrzení rezervace ubytování – předložit. Proto učinil správní orgán zcela správně, když stěžovatelovu omluvu neakceptoval jakožto nepodloženou a ústní jednání ve věci provedl. Byl tak dokonce zbaven povinnosti hodnotit podrobněji důležitost stěžovatelem uváděného důvodu, neboť omluvu, která není jakkoliv podložena, nelze označit za náležitou. </a:t>
            </a:r>
            <a:r>
              <a:rPr lang="cs-CZ" sz="1600" b="1" dirty="0"/>
              <a:t>(pokračování)</a:t>
            </a:r>
            <a:endParaRPr lang="cs-CZ" dirty="0"/>
          </a:p>
          <a:p>
            <a:pPr lvl="1"/>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a:t>
            </a:r>
            <a:r>
              <a:rPr lang="cs-CZ" b="1" dirty="0" err="1"/>
              <a:t>Blanketní</a:t>
            </a:r>
            <a:r>
              <a:rPr lang="cs-CZ" b="1" dirty="0"/>
              <a:t>“ odvolání, které není </a:t>
            </a:r>
            <a:r>
              <a:rPr lang="cs-CZ" b="1" dirty="0" err="1"/>
              <a:t>blanketní</a:t>
            </a:r>
            <a:r>
              <a:rPr lang="cs-CZ" b="1" dirty="0"/>
              <a:t>…</a:t>
            </a:r>
          </a:p>
          <a:p>
            <a:pPr lvl="1"/>
            <a:r>
              <a:rPr lang="cs-CZ" sz="1800" i="1" dirty="0">
                <a:solidFill>
                  <a:srgbClr val="0000DC"/>
                </a:solidFill>
              </a:rPr>
              <a:t>Žalobkyně namítala, že </a:t>
            </a:r>
            <a:r>
              <a:rPr lang="cs-CZ" sz="1800" b="1" i="1" dirty="0">
                <a:solidFill>
                  <a:srgbClr val="0000DC"/>
                </a:solidFill>
              </a:rPr>
              <a:t>správní orgán pochybil, pokud ji nevyzval k doplnění jejího </a:t>
            </a:r>
            <a:r>
              <a:rPr lang="cs-CZ" sz="1800" b="1" i="1" dirty="0" err="1">
                <a:solidFill>
                  <a:srgbClr val="0000DC"/>
                </a:solidFill>
              </a:rPr>
              <a:t>blanketního</a:t>
            </a:r>
            <a:r>
              <a:rPr lang="cs-CZ" sz="1800" b="1" i="1" dirty="0">
                <a:solidFill>
                  <a:srgbClr val="0000DC"/>
                </a:solidFill>
              </a:rPr>
              <a:t> odvolání; této námitce nedal soud za pravdu. </a:t>
            </a:r>
            <a:r>
              <a:rPr lang="cs-CZ" sz="1800" i="1" dirty="0">
                <a:solidFill>
                  <a:srgbClr val="0000DC"/>
                </a:solidFill>
              </a:rPr>
              <a:t>Předně soud nepovažuje odvolání žalobkyně, doručené dne 14. 5. 2008 Krajské veterinární správě pro Pardubický kraj, za </a:t>
            </a:r>
            <a:r>
              <a:rPr lang="cs-CZ" sz="1800" i="1" dirty="0" err="1">
                <a:solidFill>
                  <a:srgbClr val="0000DC"/>
                </a:solidFill>
              </a:rPr>
              <a:t>blanketní</a:t>
            </a:r>
            <a:r>
              <a:rPr lang="cs-CZ" sz="1800" i="1" dirty="0">
                <a:solidFill>
                  <a:srgbClr val="0000DC"/>
                </a:solidFill>
              </a:rPr>
              <a:t>. </a:t>
            </a:r>
            <a:r>
              <a:rPr lang="cs-CZ" sz="1800" b="1" i="1" dirty="0">
                <a:solidFill>
                  <a:srgbClr val="0000DC"/>
                </a:solidFill>
              </a:rPr>
              <a:t>„</a:t>
            </a:r>
            <a:r>
              <a:rPr lang="cs-CZ" sz="1800" b="1" i="1" dirty="0" err="1">
                <a:solidFill>
                  <a:srgbClr val="0000DC"/>
                </a:solidFill>
              </a:rPr>
              <a:t>Blanketní</a:t>
            </a:r>
            <a:r>
              <a:rPr lang="cs-CZ" sz="1800" b="1" i="1" dirty="0">
                <a:solidFill>
                  <a:srgbClr val="0000DC"/>
                </a:solidFill>
              </a:rPr>
              <a:t>“ podání již podle své etymologie značí takové, které je „prázdné“, tj. neobsahuje žádné důvody; o takovém typu podání ovšem v případě žalobkyně nemůže být řeč. </a:t>
            </a:r>
            <a:r>
              <a:rPr lang="cs-CZ" sz="1800" i="1" dirty="0">
                <a:solidFill>
                  <a:srgbClr val="0000DC"/>
                </a:solidFill>
              </a:rPr>
              <a:t>Ve svém odvolání žalobkyně uvedla, že podává odvolání do všech částí rozhodnutí Krajské veterinární správy pro Pardubický kraj ze dne 25. 4. 2008 s tím, že rozhodnutí je vadné po stránce jak </a:t>
            </a:r>
            <a:r>
              <a:rPr lang="cs-CZ" sz="1800" i="1" dirty="0" err="1">
                <a:solidFill>
                  <a:srgbClr val="0000DC"/>
                </a:solidFill>
              </a:rPr>
              <a:t>hmotněprávní</a:t>
            </a:r>
            <a:r>
              <a:rPr lang="cs-CZ" sz="1800" i="1" dirty="0">
                <a:solidFill>
                  <a:srgbClr val="0000DC"/>
                </a:solidFill>
              </a:rPr>
              <a:t>, tak procesní. Žalobkyně se podle svého přesvědčení nedopustila vytýkaného porušení normy evropského potravinového práva. Její činnost je totiž pouze lokální a spočívá v maloobchodní výrobě masných polotovarů v malém množství, přičemž tyto polotovary jsou přímo prodávány výlučně konečnému spotřebiteli; užitá ustanovení nařízení Komise ES č. 2073/2005 se na ni tedy nevztahují. Závěrem žalobkyně navrhla zrušení napadeného rozhodnutí a dodala, že toto </a:t>
            </a:r>
            <a:r>
              <a:rPr lang="cs-CZ" sz="1800" i="1" dirty="0" err="1">
                <a:solidFill>
                  <a:srgbClr val="0000DC"/>
                </a:solidFill>
              </a:rPr>
              <a:t>blanketní</a:t>
            </a:r>
            <a:r>
              <a:rPr lang="cs-CZ" sz="1800" i="1" dirty="0">
                <a:solidFill>
                  <a:srgbClr val="0000DC"/>
                </a:solidFill>
              </a:rPr>
              <a:t> odvolání doplní v následujících dnech. </a:t>
            </a:r>
            <a:r>
              <a:rPr lang="cs-CZ" sz="1800" b="1" dirty="0"/>
              <a:t>(MS v </a:t>
            </a:r>
            <a:r>
              <a:rPr lang="cs-CZ" sz="1800" b="1" dirty="0" err="1"/>
              <a:t>Pr</a:t>
            </a:r>
            <a:r>
              <a:rPr lang="cs-CZ" sz="1800" b="1" dirty="0"/>
              <a:t>, 5 Ca 298/2008-52)</a:t>
            </a:r>
          </a:p>
          <a:p>
            <a:pPr lvl="1"/>
            <a:endParaRPr lang="cs-CZ" b="1" dirty="0">
              <a:solidFill>
                <a:srgbClr val="0000DC"/>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b="1" dirty="0"/>
              <a:t>Označení nežijícího řidiče…</a:t>
            </a:r>
          </a:p>
          <a:p>
            <a:pPr lvl="1"/>
            <a:r>
              <a:rPr lang="cs-CZ" b="1" dirty="0">
                <a:solidFill>
                  <a:srgbClr val="0000DC"/>
                </a:solidFill>
              </a:rPr>
              <a:t>§ 125f Přestupek provozovatele vozidla</a:t>
            </a:r>
          </a:p>
          <a:p>
            <a:pPr lvl="1"/>
            <a:r>
              <a:rPr lang="cs-CZ" i="1" dirty="0">
                <a:solidFill>
                  <a:srgbClr val="0000DC"/>
                </a:solidFill>
              </a:rPr>
              <a:t>(1) Provozovatel vozidla se dopustí přestupku tím, že v rozporu s § 10 nezajistí, aby při užití vozidla na pozemní komunikaci byly dodržovány povinnosti řidiče a pravidla provozu na pozemních komunikacích stanovená tímto zákonem.</a:t>
            </a:r>
          </a:p>
          <a:p>
            <a:pPr lvl="1"/>
            <a:r>
              <a:rPr lang="cs-CZ" i="1" dirty="0">
                <a:solidFill>
                  <a:srgbClr val="0000DC"/>
                </a:solidFill>
              </a:rPr>
              <a:t>(6) Neuhradí-li provozovatel vozidla určenou částku, může obecnímu úřadu obce s rozšířenou působností, který jej vyzval k uhrazení určené částky, </a:t>
            </a:r>
            <a:r>
              <a:rPr lang="cs-CZ" b="1" i="1" dirty="0">
                <a:solidFill>
                  <a:srgbClr val="0000DC"/>
                </a:solidFill>
              </a:rPr>
              <a:t>písemně sdělit údaje o totožnosti řidiče vozidla v době spáchání přestupku </a:t>
            </a:r>
            <a:r>
              <a:rPr lang="cs-CZ" i="1" dirty="0">
                <a:solidFill>
                  <a:srgbClr val="0000DC"/>
                </a:solidFill>
              </a:rPr>
              <a:t>ve lhůtě podle odstavce 3. Toto sdělení se považuje za podání vysvětlení. O tomto postupu poučí obecní úřad obce s rozšířenou působností provozovatele vozidla ve výzvě podle odstavce 1.</a:t>
            </a:r>
          </a:p>
          <a:p>
            <a:pPr lvl="1"/>
            <a:endParaRPr lang="cs-CZ" dirty="0"/>
          </a:p>
          <a:p>
            <a:pPr lvl="1"/>
            <a:endParaRPr lang="cs-CZ" dirty="0"/>
          </a:p>
          <a:p>
            <a:pPr lvl="1"/>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[29] K tvrzení stěžovatele, že předmětné vozidlo řídil v inkriminovanou dobu pan M. S., musí Nejvyšší správní soud uvést, že sdílí závěry správních orgánů, že se jedná o </a:t>
            </a:r>
            <a:r>
              <a:rPr lang="cs-CZ" b="1" i="1" dirty="0">
                <a:solidFill>
                  <a:srgbClr val="0000DC"/>
                </a:solidFill>
              </a:rPr>
              <a:t>účelovou a obstrukční strategii </a:t>
            </a:r>
            <a:r>
              <a:rPr lang="cs-CZ" i="1" dirty="0">
                <a:solidFill>
                  <a:srgbClr val="0000DC"/>
                </a:solidFill>
              </a:rPr>
              <a:t>zmocněnce stěžovatele pana P. K., vystupujícího jménem společnosti FLEET </a:t>
            </a:r>
            <a:r>
              <a:rPr lang="cs-CZ" i="1" dirty="0" err="1">
                <a:solidFill>
                  <a:srgbClr val="0000DC"/>
                </a:solidFill>
              </a:rPr>
              <a:t>Control</a:t>
            </a:r>
            <a:r>
              <a:rPr lang="cs-CZ" i="1" dirty="0">
                <a:solidFill>
                  <a:srgbClr val="0000DC"/>
                </a:solidFill>
              </a:rPr>
              <a:t>, s.r.o., který nabízí </a:t>
            </a:r>
            <a:r>
              <a:rPr lang="cs-CZ" b="1" i="1" dirty="0">
                <a:solidFill>
                  <a:srgbClr val="0000DC"/>
                </a:solidFill>
              </a:rPr>
              <a:t>„pojištění proti pokutám“</a:t>
            </a:r>
            <a:r>
              <a:rPr lang="cs-CZ" i="1" dirty="0">
                <a:solidFill>
                  <a:srgbClr val="0000DC"/>
                </a:solidFill>
              </a:rPr>
              <a:t>, a který je Nejvyššímu správnímu soudu znám z řady věcí týkajících se přestupků na úseku dopravy, v nichž vystupuje jako zmocněnec přestupců </a:t>
            </a:r>
            <a:r>
              <a:rPr lang="cs-CZ" i="1" dirty="0" err="1">
                <a:solidFill>
                  <a:srgbClr val="0000DC"/>
                </a:solidFill>
              </a:rPr>
              <a:t>uplatňujích</a:t>
            </a:r>
            <a:r>
              <a:rPr lang="cs-CZ" i="1" dirty="0">
                <a:solidFill>
                  <a:srgbClr val="0000DC"/>
                </a:solidFill>
              </a:rPr>
              <a:t> řadu velmi obstrukčních procesních strategií; jde o promyšlenou procesní taktiku, která má za cíl protahovat správní řízení a dosáhnout prekluze odpovědnosti za přestupek (viz. např. rozsudek tohoto soudu ze dne 31. 3. 2016, č. </a:t>
            </a:r>
            <a:r>
              <a:rPr lang="cs-CZ" i="1" dirty="0" err="1">
                <a:solidFill>
                  <a:srgbClr val="0000DC"/>
                </a:solidFill>
              </a:rPr>
              <a:t>j</a:t>
            </a:r>
            <a:r>
              <a:rPr lang="cs-CZ" i="1" dirty="0">
                <a:solidFill>
                  <a:srgbClr val="0000DC"/>
                </a:solidFill>
              </a:rPr>
              <a:t>. 4 As 282/2015 – 32). Do této procesní taktiky zapadá též </a:t>
            </a:r>
            <a:r>
              <a:rPr lang="cs-CZ" b="1" i="1" dirty="0">
                <a:solidFill>
                  <a:srgbClr val="0000DC"/>
                </a:solidFill>
              </a:rPr>
              <a:t>označení osoby údajného řidiče pana M. S., o němž se zjistilo, že zemřel dne X, tedy ještě před učiněním takového oznámení</a:t>
            </a:r>
            <a:r>
              <a:rPr lang="cs-CZ" i="1" dirty="0">
                <a:solidFill>
                  <a:srgbClr val="0000DC"/>
                </a:solidFill>
              </a:rPr>
              <a:t>, tudíž není možné jej vyslechnout jako svědka, či s ním jinak komunikovat. </a:t>
            </a:r>
            <a:r>
              <a:rPr lang="cs-CZ" b="1" dirty="0"/>
              <a:t>(NSS, 4 As 123/2016-24)</a:t>
            </a:r>
            <a:endParaRPr lang="cs-CZ" i="1" dirty="0">
              <a:solidFill>
                <a:srgbClr val="0000DC"/>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[30] Tato procesní strategie v podobě označení údajného řidiče, který měl spáchat protiprávní jednání a který v mezidobí zemřel, případně </a:t>
            </a:r>
            <a:r>
              <a:rPr lang="cs-CZ" b="1" i="1" dirty="0">
                <a:solidFill>
                  <a:srgbClr val="0000DC"/>
                </a:solidFill>
              </a:rPr>
              <a:t>označení osoby, která je pro správní orgány nekontaktní či nedostupná, je „profesionálními zmocněnci v oblasti dopravních přestupků“ často využívána</a:t>
            </a:r>
            <a:r>
              <a:rPr lang="cs-CZ" i="1" dirty="0">
                <a:solidFill>
                  <a:srgbClr val="0000DC"/>
                </a:solidFill>
              </a:rPr>
              <a:t>, jak vyplývá např. z rozsudku Nejvyššího správního soudu ze dne 31. 7. 2015, č. </a:t>
            </a:r>
            <a:r>
              <a:rPr lang="cs-CZ" i="1" dirty="0" err="1">
                <a:solidFill>
                  <a:srgbClr val="0000DC"/>
                </a:solidFill>
              </a:rPr>
              <a:t>j</a:t>
            </a:r>
            <a:r>
              <a:rPr lang="cs-CZ" i="1" dirty="0">
                <a:solidFill>
                  <a:srgbClr val="0000DC"/>
                </a:solidFill>
              </a:rPr>
              <a:t>. 4 As 101/2015 - 29. Nejvyšší správní soud přitom nemůže souhlasit s tím, aby v minulosti často přestupci používané „účelové výmluvy na osobu blízkou“, které vedly k přijetí právní úpravy zakotvující odpovědnost provozovatele vozidla podle § 125f a </a:t>
            </a:r>
            <a:r>
              <a:rPr lang="cs-CZ" i="1" dirty="0" err="1">
                <a:solidFill>
                  <a:srgbClr val="0000DC"/>
                </a:solidFill>
              </a:rPr>
              <a:t>násl</a:t>
            </a:r>
            <a:r>
              <a:rPr lang="cs-CZ" i="1" dirty="0">
                <a:solidFill>
                  <a:srgbClr val="0000DC"/>
                </a:solidFill>
              </a:rPr>
              <a:t>. zákona o silničním provozu, byly nahrazeny jinými „účelovými výmluvami na osobu jinou“, jejíž identifikační údaje jsou sice správnímu orgánu sděleny, avšak z různých důvodů (oznamovateli nepochybně známých) jsou pro správní orgán nevyužitelné, neboť tato osoba je nedostupná. </a:t>
            </a:r>
            <a:r>
              <a:rPr lang="cs-CZ" b="1" dirty="0"/>
              <a:t>(pokračování)</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 </a:t>
            </a:r>
            <a:r>
              <a:rPr lang="cs-CZ" b="1" dirty="0"/>
              <a:t>civilním právu</a:t>
            </a:r>
          </a:p>
          <a:p>
            <a:pPr lvl="1"/>
            <a:r>
              <a:rPr lang="cs-CZ" b="1" dirty="0"/>
              <a:t>Jedním z korektivů soukromého práva </a:t>
            </a:r>
          </a:p>
          <a:p>
            <a:pPr marL="1200150" lvl="2" indent="-285750">
              <a:buFont typeface="Wingdings" panose="05000000000000000000" pitchFamily="2" charset="2"/>
              <a:buChar char="Ø"/>
            </a:pPr>
            <a:r>
              <a:rPr lang="cs-CZ" b="1" dirty="0">
                <a:solidFill>
                  <a:srgbClr val="0000DC"/>
                </a:solidFill>
              </a:rPr>
              <a:t>„Korekce“ </a:t>
            </a:r>
            <a:r>
              <a:rPr lang="cs-CZ" dirty="0"/>
              <a:t>neudržitelného výkonu práv v soukromoprávních vztazích</a:t>
            </a:r>
          </a:p>
          <a:p>
            <a:pPr marL="1200150" lvl="2" indent="-285750">
              <a:buFont typeface="Wingdings" panose="05000000000000000000" pitchFamily="2" charset="2"/>
              <a:buChar char="Ø"/>
            </a:pPr>
            <a:r>
              <a:rPr lang="cs-CZ" dirty="0"/>
              <a:t>Další korektivy zejm. </a:t>
            </a:r>
            <a:r>
              <a:rPr lang="cs-CZ" i="1" dirty="0">
                <a:solidFill>
                  <a:srgbClr val="0000DC"/>
                </a:solidFill>
              </a:rPr>
              <a:t>dobré mravy </a:t>
            </a:r>
            <a:r>
              <a:rPr lang="cs-CZ" dirty="0"/>
              <a:t>či </a:t>
            </a:r>
            <a:r>
              <a:rPr lang="cs-CZ" i="1" dirty="0">
                <a:solidFill>
                  <a:srgbClr val="0000DC"/>
                </a:solidFill>
              </a:rPr>
              <a:t>poctivost</a:t>
            </a:r>
          </a:p>
          <a:p>
            <a:pPr lvl="1"/>
            <a:r>
              <a:rPr lang="cs-CZ" dirty="0"/>
              <a:t>Tradiční </a:t>
            </a:r>
            <a:r>
              <a:rPr lang="cs-CZ" b="1" dirty="0"/>
              <a:t>zásada civilního práva</a:t>
            </a:r>
          </a:p>
          <a:p>
            <a:pPr lvl="1"/>
            <a:endParaRPr lang="cs-CZ" b="1" dirty="0"/>
          </a:p>
          <a:p>
            <a:pPr lvl="1"/>
            <a:r>
              <a:rPr lang="cs-CZ" dirty="0"/>
              <a:t>Výslovně </a:t>
            </a:r>
            <a:r>
              <a:rPr lang="cs-CZ" b="1" dirty="0"/>
              <a:t>obecně vyjádřeno </a:t>
            </a:r>
            <a:r>
              <a:rPr lang="cs-CZ" dirty="0"/>
              <a:t>(§ 8 OZ)</a:t>
            </a:r>
          </a:p>
          <a:p>
            <a:pPr marL="1200150" lvl="2" indent="-285750">
              <a:buFont typeface="Wingdings" panose="05000000000000000000" pitchFamily="2" charset="2"/>
              <a:buChar char="Ø"/>
            </a:pPr>
            <a:r>
              <a:rPr lang="cs-CZ" b="1" i="1" dirty="0">
                <a:solidFill>
                  <a:srgbClr val="0000DC"/>
                </a:solidFill>
              </a:rPr>
              <a:t>Zjevné zneužití práva nepožívá právní ochrany.</a:t>
            </a:r>
            <a:endParaRPr lang="cs-CZ" dirty="0"/>
          </a:p>
          <a:p>
            <a:pPr lvl="1"/>
            <a:r>
              <a:rPr lang="cs-CZ" dirty="0"/>
              <a:t>Koncept zneužití i v jiných ustanoveních OZ, např.</a:t>
            </a:r>
          </a:p>
          <a:p>
            <a:pPr marL="1200150" lvl="2" indent="-285750">
              <a:buFont typeface="Wingdings" panose="05000000000000000000" pitchFamily="2" charset="2"/>
              <a:buChar char="Ø"/>
            </a:pPr>
            <a:r>
              <a:rPr lang="cs-CZ" i="1" dirty="0">
                <a:solidFill>
                  <a:srgbClr val="0000DC"/>
                </a:solidFill>
              </a:rPr>
              <a:t>Neplatná je smlouva, při jejímž uzavírání někdo </a:t>
            </a:r>
            <a:r>
              <a:rPr lang="cs-CZ" b="1" i="1" dirty="0">
                <a:solidFill>
                  <a:srgbClr val="0000DC"/>
                </a:solidFill>
              </a:rPr>
              <a:t>zneužije</a:t>
            </a:r>
            <a:r>
              <a:rPr lang="cs-CZ" i="1" dirty="0">
                <a:solidFill>
                  <a:srgbClr val="0000DC"/>
                </a:solidFill>
              </a:rPr>
              <a:t> tísně, nezkušenosti, rozumové slabosti, rozrušení nebo lehkomyslnosti druhé strany a dá sobě nebo jinému slíbit či poskytnout plnění, jehož majetková hodnota je k vzájemnému plnění v hrubém nepoměru. </a:t>
            </a:r>
            <a:r>
              <a:rPr lang="cs-CZ" dirty="0"/>
              <a:t>(§ 1796 OZ)</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a:t>
            </a:r>
            <a:r>
              <a:rPr lang="cs-CZ" b="1" dirty="0"/>
              <a:t> Obstrukční kasační stížnosti</a:t>
            </a:r>
          </a:p>
          <a:p>
            <a:pPr lvl="1"/>
            <a:r>
              <a:rPr lang="cs-CZ" sz="1400" i="1" dirty="0">
                <a:solidFill>
                  <a:srgbClr val="0000DC"/>
                </a:solidFill>
              </a:rPr>
              <a:t>[6] Pouhá skutečnost, že stěžovatel vede takové množství sporů, přirozeně sama o sobě neznamená, že by se jeho návrhy neměl zdejší soud zabývat věcně. </a:t>
            </a:r>
            <a:r>
              <a:rPr lang="cs-CZ" sz="1400" b="1" i="1" dirty="0">
                <a:solidFill>
                  <a:srgbClr val="0000DC"/>
                </a:solidFill>
              </a:rPr>
              <a:t>Rozhodující pro kvalifikaci jeho podání jako zjevně obstrukčního, a tedy zneužívajícího právo podat kasační stížnost, je početnost, sériovost a stereotypnost stěžovatelem vedených sporů, spojená s opakováním obdobných či zcela identických argumentů </a:t>
            </a:r>
            <a:r>
              <a:rPr lang="cs-CZ" sz="1400" i="1" dirty="0">
                <a:solidFill>
                  <a:srgbClr val="0000DC"/>
                </a:solidFill>
              </a:rPr>
              <a:t>(srov. takto usnesení NSS ze dne 3. 6. 2014, </a:t>
            </a:r>
            <a:r>
              <a:rPr lang="cs-CZ" sz="1400" i="1" dirty="0" err="1">
                <a:solidFill>
                  <a:srgbClr val="0000DC"/>
                </a:solidFill>
              </a:rPr>
              <a:t>čj</a:t>
            </a:r>
            <a:r>
              <a:rPr lang="cs-CZ" sz="1400" i="1" dirty="0">
                <a:solidFill>
                  <a:srgbClr val="0000DC"/>
                </a:solidFill>
              </a:rPr>
              <a:t>. 8 As 77/2014 – 9, v jiné stěžovatelově věci). Ostatně sériovost a stereotypnost podání zakládá zneužití práva podat návrh soudu též dle judikatury Evropského soudu pro lidská práva (srov. rozhodnutí </a:t>
            </a:r>
            <a:r>
              <a:rPr lang="cs-CZ" sz="1400" i="1" dirty="0" err="1">
                <a:solidFill>
                  <a:srgbClr val="0000DC"/>
                </a:solidFill>
              </a:rPr>
              <a:t>Anibal</a:t>
            </a:r>
            <a:r>
              <a:rPr lang="cs-CZ" sz="1400" i="1" dirty="0">
                <a:solidFill>
                  <a:srgbClr val="0000DC"/>
                </a:solidFill>
              </a:rPr>
              <a:t> </a:t>
            </a:r>
            <a:r>
              <a:rPr lang="cs-CZ" sz="1400" i="1" dirty="0" err="1">
                <a:solidFill>
                  <a:srgbClr val="0000DC"/>
                </a:solidFill>
              </a:rPr>
              <a:t>Vieira</a:t>
            </a:r>
            <a:r>
              <a:rPr lang="cs-CZ" sz="1400" i="1" dirty="0">
                <a:solidFill>
                  <a:srgbClr val="0000DC"/>
                </a:solidFill>
              </a:rPr>
              <a:t> &amp; </a:t>
            </a:r>
            <a:r>
              <a:rPr lang="cs-CZ" sz="1400" i="1" dirty="0" err="1">
                <a:solidFill>
                  <a:srgbClr val="0000DC"/>
                </a:solidFill>
              </a:rPr>
              <a:t>Filhos</a:t>
            </a:r>
            <a:r>
              <a:rPr lang="cs-CZ" sz="1400" i="1" dirty="0">
                <a:solidFill>
                  <a:srgbClr val="0000DC"/>
                </a:solidFill>
              </a:rPr>
              <a:t> LDA a Maria Rosa </a:t>
            </a:r>
            <a:r>
              <a:rPr lang="cs-CZ" sz="1400" i="1" dirty="0" err="1">
                <a:solidFill>
                  <a:srgbClr val="0000DC"/>
                </a:solidFill>
              </a:rPr>
              <a:t>Ferreira</a:t>
            </a:r>
            <a:r>
              <a:rPr lang="cs-CZ" sz="1400" i="1" dirty="0">
                <a:solidFill>
                  <a:srgbClr val="0000DC"/>
                </a:solidFill>
              </a:rPr>
              <a:t> </a:t>
            </a:r>
            <a:r>
              <a:rPr lang="cs-CZ" sz="1400" i="1" dirty="0" err="1">
                <a:solidFill>
                  <a:srgbClr val="0000DC"/>
                </a:solidFill>
              </a:rPr>
              <a:t>da</a:t>
            </a:r>
            <a:r>
              <a:rPr lang="cs-CZ" sz="1400" i="1" dirty="0">
                <a:solidFill>
                  <a:srgbClr val="0000DC"/>
                </a:solidFill>
              </a:rPr>
              <a:t> </a:t>
            </a:r>
            <a:r>
              <a:rPr lang="cs-CZ" sz="1400" i="1" dirty="0" err="1">
                <a:solidFill>
                  <a:srgbClr val="0000DC"/>
                </a:solidFill>
              </a:rPr>
              <a:t>Costa</a:t>
            </a:r>
            <a:r>
              <a:rPr lang="cs-CZ" sz="1400" i="1" dirty="0">
                <a:solidFill>
                  <a:srgbClr val="0000DC"/>
                </a:solidFill>
              </a:rPr>
              <a:t> LDA proti Portugalsku, č. 980/12 </a:t>
            </a:r>
            <a:r>
              <a:rPr lang="cs-CZ" sz="1400" i="1" dirty="0" err="1">
                <a:solidFill>
                  <a:srgbClr val="0000DC"/>
                </a:solidFill>
              </a:rPr>
              <a:t>and</a:t>
            </a:r>
            <a:r>
              <a:rPr lang="cs-CZ" sz="1400" i="1" dirty="0">
                <a:solidFill>
                  <a:srgbClr val="0000DC"/>
                </a:solidFill>
              </a:rPr>
              <a:t> 18385/12, 13. 11. 2012; respektive shodně již rozhodnutí Evropské komise pro lidská práva M. proti Spojenému království, č. 13284/87, 15. 10. 1987, a </a:t>
            </a:r>
            <a:r>
              <a:rPr lang="cs-CZ" sz="1400" i="1" dirty="0" err="1">
                <a:solidFill>
                  <a:srgbClr val="0000DC"/>
                </a:solidFill>
              </a:rPr>
              <a:t>Philis</a:t>
            </a:r>
            <a:r>
              <a:rPr lang="cs-CZ" sz="1400" i="1" dirty="0">
                <a:solidFill>
                  <a:srgbClr val="0000DC"/>
                </a:solidFill>
              </a:rPr>
              <a:t> proti Řecku, 17. 10. 1996, č. 28970/95).</a:t>
            </a:r>
          </a:p>
          <a:p>
            <a:pPr lvl="1"/>
            <a:r>
              <a:rPr lang="cs-CZ" sz="1400" i="1" dirty="0">
                <a:solidFill>
                  <a:srgbClr val="0000DC"/>
                </a:solidFill>
              </a:rPr>
              <a:t>[7] Soudy, včetně Nejvyššího správního soudu, jsou Ústavou povolané k ochraně práv; </a:t>
            </a:r>
            <a:r>
              <a:rPr lang="cs-CZ" sz="1400" b="1" i="1" dirty="0">
                <a:solidFill>
                  <a:srgbClr val="0000DC"/>
                </a:solidFill>
              </a:rPr>
              <a:t>nemohou však opakovaně akceptovat procesní aktivity stěžovatele jen proto, aby formálním naplněním litery zákona vydávaly zbytečná rozhodnutí.</a:t>
            </a:r>
            <a:r>
              <a:rPr lang="cs-CZ" sz="1400" i="1" dirty="0">
                <a:solidFill>
                  <a:srgbClr val="0000DC"/>
                </a:solidFill>
              </a:rPr>
              <a:t> Nejvyšší správní soud si je vědom znění čl. 36 Listiny základních práv a svobod, který zaručuje právo na soudní ochranu. Okolnosti, za nichž stěžovatel uplatňuje svá práva (a to zejména právo na soudní ochranu), však nelze považovat za výkon subjektivního práva v souladu s právním řádem. </a:t>
            </a:r>
            <a:r>
              <a:rPr lang="cs-CZ" sz="1400" b="1" i="1" dirty="0">
                <a:solidFill>
                  <a:srgbClr val="0000DC"/>
                </a:solidFill>
              </a:rPr>
              <a:t>Úkony stěžovatele vůči soudu naplňují znaky zneužití práva</a:t>
            </a:r>
            <a:r>
              <a:rPr lang="cs-CZ" sz="1400" i="1" dirty="0">
                <a:solidFill>
                  <a:srgbClr val="0000DC"/>
                </a:solidFill>
              </a:rPr>
              <a:t>, které Nejvyšší správní soud vymezil např. v rozsudku ze dne 10. 11. 2005, </a:t>
            </a:r>
            <a:r>
              <a:rPr lang="cs-CZ" sz="1400" i="1" dirty="0" err="1">
                <a:solidFill>
                  <a:srgbClr val="0000DC"/>
                </a:solidFill>
              </a:rPr>
              <a:t>čj</a:t>
            </a:r>
            <a:r>
              <a:rPr lang="cs-CZ" sz="1400" i="1" dirty="0">
                <a:solidFill>
                  <a:srgbClr val="0000DC"/>
                </a:solidFill>
              </a:rPr>
              <a:t>. 1 </a:t>
            </a:r>
            <a:r>
              <a:rPr lang="cs-CZ" sz="1400" i="1" dirty="0" err="1">
                <a:solidFill>
                  <a:srgbClr val="0000DC"/>
                </a:solidFill>
              </a:rPr>
              <a:t>Afs</a:t>
            </a:r>
            <a:r>
              <a:rPr lang="cs-CZ" sz="1400" i="1" dirty="0">
                <a:solidFill>
                  <a:srgbClr val="0000DC"/>
                </a:solidFill>
              </a:rPr>
              <a:t> 107/2004 - 48, č. 869/2006 Sb. NSS.</a:t>
            </a:r>
          </a:p>
          <a:p>
            <a:pPr lvl="1"/>
            <a:r>
              <a:rPr lang="cs-CZ" sz="1400" i="1" dirty="0">
                <a:solidFill>
                  <a:srgbClr val="0000DC"/>
                </a:solidFill>
              </a:rPr>
              <a:t>[8] V tomto řízení projednávaná kasační stížnost neumožňuje z výše uvedených důvodů věcný přezkum napadeného rozhodnutí krajského soudu, je projevem zneužití institutu kasační stížnosti; jde tudíž o návrh nepřípustný. </a:t>
            </a:r>
            <a:r>
              <a:rPr lang="cs-CZ" sz="1400" b="1" dirty="0"/>
              <a:t>(NSS 10 As 226/2014-16)</a:t>
            </a:r>
            <a:endParaRPr lang="cs-CZ" sz="1200" b="1" dirty="0"/>
          </a:p>
        </p:txBody>
      </p:sp>
    </p:spTree>
    <p:extLst>
      <p:ext uri="{BB962C8B-B14F-4D97-AF65-F5344CB8AC3E}">
        <p14:creationId xmlns:p14="http://schemas.microsoft.com/office/powerpoint/2010/main" val="11633969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Obstrukční shromáždění</a:t>
            </a:r>
          </a:p>
          <a:p>
            <a:pPr lvl="1"/>
            <a:r>
              <a:rPr lang="cs-CZ" i="1" dirty="0">
                <a:solidFill>
                  <a:srgbClr val="0000DC"/>
                </a:solidFill>
              </a:rPr>
              <a:t>[33] Zákaz shromáždění podle § 10 odst. 1 shromažďovacího zákona se odvíjí od účelu shromáždění. V rozsudku č. 1468/2008 Sb. NSS Nejvyšší správní soud připustil, že formálně oznámený účel shromáždění může skrývat cíle a záměry, které se liší od proklamovaných, jinými slovy, že skutečný účel shromáždění je odlišný od účelu oznámeného. Naznačil přitom, že správní orgán může při zákazu shromáždění vycházet ze skutečného, nikoliv oznámeného účelu shromáždění. </a:t>
            </a:r>
            <a:r>
              <a:rPr lang="cs-CZ" b="1" i="1" dirty="0">
                <a:solidFill>
                  <a:srgbClr val="0000DC"/>
                </a:solidFill>
              </a:rPr>
              <a:t>Chce-li ovšem správní orgán zakázat shromáždění proto, že podle jeho názoru svolavatel zastírá oznámeným nezávadným účelem skutečný závadný účel shromáždění, musí takový závěr prokázat a nese v tomto směru důkazní břemeno.</a:t>
            </a:r>
            <a:r>
              <a:rPr lang="cs-CZ" i="1" dirty="0">
                <a:solidFill>
                  <a:srgbClr val="0000DC"/>
                </a:solidFill>
              </a:rPr>
              <a:t> Závadností účelu shromáždění pak nelze rozumět nic jiného, než prokázané naplnění některého z důvodů zákazu podle § 10 odst. 1 shromažďovacího zákona. </a:t>
            </a:r>
            <a:r>
              <a:rPr lang="cs-CZ" b="1" dirty="0"/>
              <a:t>(8 As 7/2008-116)</a:t>
            </a:r>
            <a:endParaRPr lang="cs-CZ" b="1" dirty="0">
              <a:solidFill>
                <a:srgbClr val="0000DC"/>
              </a:solidFill>
            </a:endParaRPr>
          </a:p>
          <a:p>
            <a:pPr lvl="2"/>
            <a:endParaRPr lang="cs-CZ" dirty="0"/>
          </a:p>
        </p:txBody>
      </p:sp>
    </p:spTree>
    <p:extLst>
      <p:ext uri="{BB962C8B-B14F-4D97-AF65-F5344CB8AC3E}">
        <p14:creationId xmlns:p14="http://schemas.microsoft.com/office/powerpoint/2010/main" val="2335810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iDnes.cz: </a:t>
            </a:r>
            <a:r>
              <a:rPr lang="cs-CZ" b="1" dirty="0"/>
              <a:t>„Pojišťovna“ na pokuty po 10 letech končí. Soud jí potvrdil nejpřísnější trest</a:t>
            </a:r>
          </a:p>
          <a:p>
            <a:pPr lvl="1"/>
            <a:r>
              <a:rPr lang="cs-CZ" i="1" dirty="0">
                <a:solidFill>
                  <a:srgbClr val="0000DC"/>
                </a:solidFill>
              </a:rPr>
              <a:t>Městský soud v Praze ve středu </a:t>
            </a:r>
            <a:r>
              <a:rPr lang="cs-CZ" b="1" i="1" dirty="0">
                <a:solidFill>
                  <a:srgbClr val="0000DC"/>
                </a:solidFill>
              </a:rPr>
              <a:t>pravomocně zrušil Motoristickou vzájemnou pojišťovnu</a:t>
            </a:r>
            <a:r>
              <a:rPr lang="cs-CZ" i="1" dirty="0">
                <a:solidFill>
                  <a:srgbClr val="0000DC"/>
                </a:solidFill>
              </a:rPr>
              <a:t>, která vznikla před deseti lety, aby chránila své členy před uloženými dopravními pokutami. </a:t>
            </a:r>
            <a:r>
              <a:rPr lang="cs-CZ" b="1" i="1" dirty="0">
                <a:solidFill>
                  <a:srgbClr val="0000DC"/>
                </a:solidFill>
              </a:rPr>
              <a:t>Za neoprávněné podnikání potrestali soudci i jejího zakladatele</a:t>
            </a:r>
            <a:r>
              <a:rPr lang="cs-CZ" i="1" dirty="0">
                <a:solidFill>
                  <a:srgbClr val="0000DC"/>
                </a:solidFill>
              </a:rPr>
              <a:t> Petra Kocourka. Nakonec odešel s roční podmínkou.</a:t>
            </a:r>
          </a:p>
          <a:p>
            <a:pPr lvl="1"/>
            <a:endParaRPr lang="cs-CZ" dirty="0"/>
          </a:p>
          <a:p>
            <a:pPr lvl="1"/>
            <a:r>
              <a:rPr lang="cs-CZ" dirty="0"/>
              <a:t>Zdroj: </a:t>
            </a:r>
            <a:r>
              <a:rPr lang="cs-CZ" dirty="0">
                <a:hlinkClick r:id="rId2"/>
              </a:rPr>
              <a:t>https://www.idnes.cz/zpravy/cerna-kronika/motoristicka-vzajemna-pojistovna-druzstvo-pokuty-neopravnene-podnikani-soud.A231129_120150_krimi_iri</a:t>
            </a:r>
            <a:endParaRPr lang="cs-CZ" dirty="0"/>
          </a:p>
        </p:txBody>
      </p:sp>
    </p:spTree>
    <p:extLst>
      <p:ext uri="{BB962C8B-B14F-4D97-AF65-F5344CB8AC3E}">
        <p14:creationId xmlns:p14="http://schemas.microsoft.com/office/powerpoint/2010/main" val="41344691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iDnes.cz:</a:t>
            </a:r>
          </a:p>
          <a:p>
            <a:pPr lvl="1"/>
            <a:r>
              <a:rPr lang="cs-CZ" i="1" dirty="0">
                <a:solidFill>
                  <a:srgbClr val="0000DC"/>
                </a:solidFill>
              </a:rPr>
              <a:t>„Podstata byla jasná od počátku až do konce. Nejen ono pojištění, ale i poskytování právních služeb osobami, které k tomu rozhodně oprávněny nebyly, byť částečně byly využívány osoby oprávněné (najatí advokáti),“ řekl předseda odvolacího senátu Jan </a:t>
            </a:r>
            <a:r>
              <a:rPr lang="cs-CZ" i="1" dirty="0" err="1">
                <a:solidFill>
                  <a:srgbClr val="0000DC"/>
                </a:solidFill>
              </a:rPr>
              <a:t>Šott</a:t>
            </a:r>
            <a:r>
              <a:rPr lang="cs-CZ" i="1" dirty="0">
                <a:solidFill>
                  <a:srgbClr val="0000DC"/>
                </a:solidFill>
              </a:rPr>
              <a:t>.</a:t>
            </a:r>
          </a:p>
          <a:p>
            <a:pPr lvl="1"/>
            <a:r>
              <a:rPr lang="cs-CZ" i="1" dirty="0">
                <a:solidFill>
                  <a:srgbClr val="0000DC"/>
                </a:solidFill>
              </a:rPr>
              <a:t>Petr Kocourek založil Motoristickou vzájemnou pojišťovnu (MVP), která měla </a:t>
            </a:r>
            <a:r>
              <a:rPr lang="cs-CZ" b="1" i="1" dirty="0">
                <a:solidFill>
                  <a:srgbClr val="0000DC"/>
                </a:solidFill>
              </a:rPr>
              <a:t>právní formu družstva, v roce 2013</a:t>
            </a:r>
            <a:r>
              <a:rPr lang="cs-CZ" i="1" dirty="0">
                <a:solidFill>
                  <a:srgbClr val="0000DC"/>
                </a:solidFill>
              </a:rPr>
              <a:t>. Klientům, tedy těm, kteří zaplatili členský poplatek, </a:t>
            </a:r>
            <a:r>
              <a:rPr lang="cs-CZ" b="1" i="1" dirty="0">
                <a:solidFill>
                  <a:srgbClr val="0000DC"/>
                </a:solidFill>
              </a:rPr>
              <a:t>poskytoval spolu s kolegy (zmocněnci) právní služby, aniž by byli advokáty</a:t>
            </a:r>
            <a:r>
              <a:rPr lang="cs-CZ" i="1" dirty="0">
                <a:solidFill>
                  <a:srgbClr val="0000DC"/>
                </a:solidFill>
              </a:rPr>
              <a:t>. Od roku 2013 obdržela MVP od lidí víc než pět tisíc plateb v celkové výši přes 15 milionů korun.</a:t>
            </a:r>
          </a:p>
          <a:p>
            <a:pPr lvl="1"/>
            <a:r>
              <a:rPr lang="cs-CZ" i="1" dirty="0">
                <a:solidFill>
                  <a:srgbClr val="0000DC"/>
                </a:solidFill>
              </a:rPr>
              <a:t>„Pojišťovna“ zájemcům slibovala, že </a:t>
            </a:r>
            <a:r>
              <a:rPr lang="cs-CZ" b="1" i="1" dirty="0">
                <a:solidFill>
                  <a:srgbClr val="0000DC"/>
                </a:solidFill>
              </a:rPr>
              <a:t>při uhrazení ročního paušálu sprovodí ze světa jejich dopravní přestupky. Zkoušela to obvykle různými obstrukcemi ve správním řízení, čímž chtěla dosáhnout promlčení zákonné lhůty.</a:t>
            </a:r>
          </a:p>
        </p:txBody>
      </p:sp>
    </p:spTree>
    <p:extLst>
      <p:ext uri="{BB962C8B-B14F-4D97-AF65-F5344CB8AC3E}">
        <p14:creationId xmlns:p14="http://schemas.microsoft.com/office/powerpoint/2010/main" val="12007042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Judikatura:</a:t>
            </a:r>
            <a:r>
              <a:rPr lang="cs-CZ" b="1" dirty="0"/>
              <a:t> „Pojišťovna“ jako přitěžující okolnost</a:t>
            </a:r>
          </a:p>
          <a:p>
            <a:pPr lvl="1"/>
            <a:r>
              <a:rPr lang="cs-CZ" sz="1800" b="1" i="1" dirty="0">
                <a:solidFill>
                  <a:srgbClr val="0000DC"/>
                </a:solidFill>
              </a:rPr>
              <a:t>V rámci hodnocení osobnosti pachatele správního deliktu je možné přihlédnout k okolnosti, že již před spácháním deliktu uzavřel smlouvu se subjektem, který poskytuje své služby v rámci tzv. pojištění proti pokutám za dopravní přestupky. </a:t>
            </a:r>
            <a:r>
              <a:rPr lang="cs-CZ" sz="1800" i="1" dirty="0">
                <a:solidFill>
                  <a:srgbClr val="0000DC"/>
                </a:solidFill>
              </a:rPr>
              <a:t>Pokud obviněný z deliktu platí takovému subjektu za takové „pojištění“, lze usuzovat, že to svědčí o jeho celkově negativním vztahu k dodržování povinností stanovených právními předpisy upravujícími provoz na pozemních komunikacích. (Taková osoba pohrdá pravidly silničního provozu a nehodlá se jimi řídit, přičemž spoléhá na to, že pomocí služeb poskytovaných v rámci příslušného „pojištění“ nebude za takové protiprávní jednání nijak postižena. Jednání řidičů, kteří již předem počítají s tím, že pravidla silničního provozu nebudou respektovat a že jim za to nehrozí žádná sankce, je vysoce společensky nebezpečné a znamená ohrožení životů, zdraví a majetku jiných účastníků silničního provozu. </a:t>
            </a:r>
            <a:r>
              <a:rPr lang="cs-CZ" sz="1800" b="1" i="1" dirty="0">
                <a:solidFill>
                  <a:srgbClr val="0000DC"/>
                </a:solidFill>
              </a:rPr>
              <a:t>Takovou skutečnost lze v rámci hodnocení osoby odpovědné za správní delikt hodnotit jako přitěžující okolnost</a:t>
            </a:r>
            <a:r>
              <a:rPr lang="cs-CZ" sz="1800" i="1" dirty="0">
                <a:solidFill>
                  <a:srgbClr val="0000DC"/>
                </a:solidFill>
              </a:rPr>
              <a:t>) </a:t>
            </a:r>
            <a:r>
              <a:rPr lang="cs-CZ" sz="1800" b="1" dirty="0"/>
              <a:t>NSS, 4 As 199/2017</a:t>
            </a:r>
          </a:p>
        </p:txBody>
      </p:sp>
    </p:spTree>
    <p:extLst>
      <p:ext uri="{BB962C8B-B14F-4D97-AF65-F5344CB8AC3E}">
        <p14:creationId xmlns:p14="http://schemas.microsoft.com/office/powerpoint/2010/main" val="11633969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p:cNvSpPr>
            <a:spLocks noGrp="1"/>
          </p:cNvSpPr>
          <p:nvPr>
            <p:ph type="title"/>
          </p:nvPr>
        </p:nvSpPr>
        <p:spPr/>
        <p:txBody>
          <a:bodyPr/>
          <a:lstStyle/>
          <a:p>
            <a:r>
              <a:rPr lang="cs-CZ" dirty="0"/>
              <a:t>Dotazy?</a:t>
            </a:r>
          </a:p>
        </p:txBody>
      </p:sp>
      <p:sp>
        <p:nvSpPr>
          <p:cNvPr id="5" name="Zástupný symbol pro obsah 4"/>
          <p:cNvSpPr>
            <a:spLocks noGrp="1"/>
          </p:cNvSpPr>
          <p:nvPr>
            <p:ph idx="1"/>
          </p:nvPr>
        </p:nvSpPr>
        <p:spPr/>
        <p:txBody>
          <a:bodyPr/>
          <a:lstStyle/>
          <a:p>
            <a:endParaRPr lang="cs-CZ" b="1" dirty="0"/>
          </a:p>
          <a:p>
            <a:r>
              <a:rPr lang="cs-CZ" b="1" dirty="0">
                <a:solidFill>
                  <a:srgbClr val="0000DC"/>
                </a:solidFill>
              </a:rPr>
              <a:t>Děkuji za pozornost</a:t>
            </a:r>
          </a:p>
          <a:p>
            <a:pPr lvl="1"/>
            <a:endParaRPr lang="cs-CZ" b="1" dirty="0"/>
          </a:p>
          <a:p>
            <a:r>
              <a:rPr lang="cs-CZ" b="1" dirty="0"/>
              <a:t>Literatura:</a:t>
            </a:r>
            <a:endParaRPr lang="cs-CZ" dirty="0"/>
          </a:p>
          <a:p>
            <a:pPr lvl="1"/>
            <a:r>
              <a:rPr lang="cs-CZ" dirty="0"/>
              <a:t>SVOBODA, Tomáš. Zneužití subjektivních práv. In SKULOVÁ, Soňa a Lukáš POTĚŠIL a kol. </a:t>
            </a:r>
            <a:r>
              <a:rPr lang="cs-CZ" i="1" dirty="0"/>
              <a:t>Prostředky ochrany subjektivních práv ve veřejné správě - jejich systém a efektivnost</a:t>
            </a:r>
            <a:r>
              <a:rPr lang="cs-CZ" dirty="0"/>
              <a:t>. 1. vyd. Praha: C.H. Beck, 2017. s. 25-30.</a:t>
            </a:r>
          </a:p>
          <a:p>
            <a:pPr lvl="1"/>
            <a:r>
              <a:rPr lang="cs-CZ" dirty="0"/>
              <a:t>POTĚŠIL, Lukáš, David HEJČ, Soňa SKULOVÁ, Jan SCHEUER a Klára IBRMAJEROVÁ. Obstrukce v řízení o dopravních přestupcích. </a:t>
            </a:r>
            <a:r>
              <a:rPr lang="cs-CZ" i="1" dirty="0"/>
              <a:t>Právní rozhledy</a:t>
            </a:r>
            <a:r>
              <a:rPr lang="cs-CZ" dirty="0"/>
              <a:t>. 2019, č. 11, s. 393-397. POTĚŠIL, Lukáš a David HEJČ. Oblasti obstrukcí (nejen) v řízení o dopravních přestupcích. </a:t>
            </a:r>
            <a:r>
              <a:rPr lang="cs-CZ" i="1" dirty="0"/>
              <a:t>Právní rozhledy</a:t>
            </a:r>
            <a:r>
              <a:rPr lang="cs-CZ" dirty="0"/>
              <a:t>. 2020, č. 1, s. 17-19. </a:t>
            </a:r>
          </a:p>
        </p:txBody>
      </p:sp>
    </p:spTree>
    <p:extLst>
      <p:ext uri="{BB962C8B-B14F-4D97-AF65-F5344CB8AC3E}">
        <p14:creationId xmlns:p14="http://schemas.microsoft.com/office/powerpoint/2010/main" val="116339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správním (veřejném) právu </a:t>
            </a:r>
          </a:p>
          <a:p>
            <a:pPr lvl="1"/>
            <a:r>
              <a:rPr lang="cs-CZ" dirty="0"/>
              <a:t>Nemá obecný (pozitivně-právní) základ, ovšem </a:t>
            </a:r>
            <a:r>
              <a:rPr lang="cs-CZ" b="1" dirty="0"/>
              <a:t>dovozena soudní judikaturou</a:t>
            </a:r>
            <a:r>
              <a:rPr lang="cs-CZ" dirty="0"/>
              <a:t>, např.:</a:t>
            </a:r>
          </a:p>
          <a:p>
            <a:pPr lvl="1">
              <a:buNone/>
            </a:pPr>
            <a:endParaRPr lang="cs-CZ" dirty="0"/>
          </a:p>
          <a:p>
            <a:pPr lvl="1"/>
            <a:r>
              <a:rPr lang="cs-CZ" b="1" i="1" dirty="0">
                <a:solidFill>
                  <a:srgbClr val="0000DC"/>
                </a:solidFill>
              </a:rPr>
              <a:t>Zákaz zneužití práva je pravidlo českého vnitrostátního práva, včetně práva veřejného, které vyplývá z povahy České republiky jako materiálního právního státu </a:t>
            </a:r>
            <a:r>
              <a:rPr lang="cs-CZ" i="1" dirty="0">
                <a:solidFill>
                  <a:srgbClr val="0000DC"/>
                </a:solidFill>
              </a:rPr>
              <a:t>založeného na určitých vůdčích hodnotách, k nimž vedle úcty ke svobodě jednotlivce a ochraně lidské důstojnosti patří mimo jiné i úcta k harmonickému sociálnímu řádu tvořenému právem a </a:t>
            </a:r>
            <a:r>
              <a:rPr lang="cs-CZ" b="1" i="1" dirty="0">
                <a:solidFill>
                  <a:srgbClr val="0000DC"/>
                </a:solidFill>
              </a:rPr>
              <a:t>odepření ochrany jednání, které práva vědomě a záměrně využívá v rozporu s jeho smyslem a účelem</a:t>
            </a:r>
            <a:r>
              <a:rPr lang="cs-CZ" i="1" dirty="0">
                <a:solidFill>
                  <a:srgbClr val="0000DC"/>
                </a:solidFill>
              </a:rPr>
              <a:t>. Nejvyšší správní soud podotýká, že zákaz zneužití práva je v jistém smyslu ultima ratio, a proto musí být uplatňován nanejvýš restriktivně a za pečlivého poměření s jinými obdobně důležitými principy vlastními právnímu řádu, zejména principem právní jistoty, s nímž se − zcela logicky − nejvíce střetává. </a:t>
            </a:r>
            <a:r>
              <a:rPr lang="cs-CZ" b="1" dirty="0"/>
              <a:t>RS NSS 1 As 70/2008-74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správním (veřejném) právu </a:t>
            </a:r>
          </a:p>
          <a:p>
            <a:pPr lvl="1"/>
            <a:r>
              <a:rPr lang="cs-CZ" dirty="0"/>
              <a:t>Absence obecné a (zpravidla) také zvláštní zákonné úpravy, dle ÚS však </a:t>
            </a:r>
            <a:r>
              <a:rPr lang="cs-CZ" b="1" dirty="0"/>
              <a:t>není problém:</a:t>
            </a:r>
          </a:p>
          <a:p>
            <a:pPr lvl="1">
              <a:buNone/>
            </a:pPr>
            <a:endParaRPr lang="cs-CZ" sz="1800" dirty="0"/>
          </a:p>
          <a:p>
            <a:pPr lvl="1"/>
            <a:r>
              <a:rPr lang="cs-CZ" sz="1800" i="1" dirty="0">
                <a:solidFill>
                  <a:srgbClr val="0000DC"/>
                </a:solidFill>
              </a:rPr>
              <a:t>Institut zneužití práva povýtce </a:t>
            </a:r>
            <a:r>
              <a:rPr lang="cs-CZ" sz="1800" b="1" i="1" dirty="0">
                <a:solidFill>
                  <a:srgbClr val="0000DC"/>
                </a:solidFill>
              </a:rPr>
              <a:t>nenachází v českém právním systému své explicitní vyjádření</a:t>
            </a:r>
            <a:r>
              <a:rPr lang="cs-CZ" sz="1800" i="1" dirty="0">
                <a:solidFill>
                  <a:srgbClr val="0000DC"/>
                </a:solidFill>
              </a:rPr>
              <a:t>; výjimku lze nalézt v § 7 odst. 2 zákona č. 65/1965 Sb., zákoník práce, ve znění do 29. 2. 2004, přičemž občanský zákoník v § 3 odst. 1 hovoří (pouze) o zákazu výkonu práva v rozporu s dobrými mravy. </a:t>
            </a:r>
            <a:r>
              <a:rPr lang="cs-CZ" sz="1800" b="1" i="1" dirty="0">
                <a:solidFill>
                  <a:srgbClr val="0000DC"/>
                </a:solidFill>
              </a:rPr>
              <a:t>To však neznamená, že by v těch oblastech práva, jež se nepřiklonily k jeho explicitnímu vyjádření, nebyly jeho ideje použitelné</a:t>
            </a:r>
            <a:r>
              <a:rPr lang="cs-CZ" sz="1800" i="1" dirty="0">
                <a:solidFill>
                  <a:srgbClr val="0000DC"/>
                </a:solidFill>
              </a:rPr>
              <a:t>; jinými slovy, to, že konkrétní norma (zde kupř. zákon o daních z příjmů či daňový řád, jako předpisy veřejného práva) pojem zneužití práva neužívá (nepracuje s ním), neznamená, že by v této oblasti ke zneužívání práva či jeho obcházení docházet nemohlo, resp. že by </a:t>
            </a:r>
            <a:r>
              <a:rPr lang="cs-CZ" sz="1800" b="1" i="1" dirty="0">
                <a:solidFill>
                  <a:srgbClr val="0000DC"/>
                </a:solidFill>
              </a:rPr>
              <a:t>chování, jež vykazuje znaky zneužití práva, nemohlo být za takové označeno, a vyvozovány odtud i adekvátní právní důsledky</a:t>
            </a:r>
            <a:r>
              <a:rPr lang="cs-CZ" sz="1800" i="1" dirty="0">
                <a:solidFill>
                  <a:srgbClr val="0000DC"/>
                </a:solidFill>
              </a:rPr>
              <a:t>. </a:t>
            </a:r>
            <a:r>
              <a:rPr lang="cs-CZ" sz="1800" b="1" dirty="0"/>
              <a:t>III. ÚS 374/06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Zneužití práva ve </a:t>
            </a:r>
            <a:r>
              <a:rPr lang="cs-CZ" b="1" dirty="0"/>
              <a:t>správním (veřejném) právu </a:t>
            </a:r>
          </a:p>
          <a:p>
            <a:pPr lvl="1"/>
            <a:r>
              <a:rPr lang="cs-CZ" b="1" dirty="0"/>
              <a:t>Specifika…</a:t>
            </a:r>
          </a:p>
          <a:p>
            <a:pPr lvl="1"/>
            <a:r>
              <a:rPr lang="cs-CZ" b="1" i="1" dirty="0">
                <a:solidFill>
                  <a:srgbClr val="0000DC"/>
                </a:solidFill>
              </a:rPr>
              <a:t>1/ Jiný „složitější“ kontext </a:t>
            </a:r>
            <a:r>
              <a:rPr lang="cs-CZ" dirty="0"/>
              <a:t>(</a:t>
            </a:r>
            <a:r>
              <a:rPr lang="cs-CZ" b="1" dirty="0"/>
              <a:t>veřejnoprávní vztahy</a:t>
            </a:r>
            <a:r>
              <a:rPr lang="cs-CZ" dirty="0"/>
              <a:t>, veřejný zájem, obrana „silnějšího“)</a:t>
            </a:r>
          </a:p>
          <a:p>
            <a:pPr lvl="1"/>
            <a:r>
              <a:rPr lang="cs-CZ" b="1" i="1" dirty="0">
                <a:solidFill>
                  <a:srgbClr val="0000DC"/>
                </a:solidFill>
              </a:rPr>
              <a:t>2/ </a:t>
            </a:r>
            <a:r>
              <a:rPr lang="cs-CZ" i="1" dirty="0">
                <a:solidFill>
                  <a:srgbClr val="0000DC"/>
                </a:solidFill>
              </a:rPr>
              <a:t>„Zneužívaná“ práva mají </a:t>
            </a:r>
            <a:r>
              <a:rPr lang="cs-CZ" b="1" i="1" dirty="0">
                <a:solidFill>
                  <a:srgbClr val="0000DC"/>
                </a:solidFill>
              </a:rPr>
              <a:t>veřejnoprávní základ </a:t>
            </a:r>
            <a:r>
              <a:rPr lang="cs-CZ" dirty="0"/>
              <a:t>(včetně </a:t>
            </a:r>
            <a:r>
              <a:rPr lang="cs-CZ" b="1" dirty="0"/>
              <a:t>ústavního</a:t>
            </a:r>
            <a:r>
              <a:rPr lang="cs-CZ" dirty="0"/>
              <a:t>, srov. čl. 11/3 LZPS)</a:t>
            </a:r>
          </a:p>
          <a:p>
            <a:pPr lvl="1"/>
            <a:r>
              <a:rPr lang="cs-CZ" b="1" i="1" dirty="0">
                <a:solidFill>
                  <a:srgbClr val="0000DC"/>
                </a:solidFill>
              </a:rPr>
              <a:t>3/</a:t>
            </a:r>
            <a:r>
              <a:rPr lang="cs-CZ" i="1" dirty="0">
                <a:solidFill>
                  <a:srgbClr val="0000DC"/>
                </a:solidFill>
              </a:rPr>
              <a:t> Požadavky na </a:t>
            </a:r>
            <a:r>
              <a:rPr lang="cs-CZ" b="1" i="1" dirty="0">
                <a:solidFill>
                  <a:srgbClr val="0000DC"/>
                </a:solidFill>
              </a:rPr>
              <a:t>výkon veřejné moci </a:t>
            </a:r>
            <a:r>
              <a:rPr lang="cs-CZ" dirty="0"/>
              <a:t>(např. ochrana legitimního očekávání)</a:t>
            </a:r>
          </a:p>
          <a:p>
            <a:pPr lvl="1"/>
            <a:r>
              <a:rPr lang="cs-CZ" i="1" dirty="0"/>
              <a:t>(</a:t>
            </a:r>
            <a:r>
              <a:rPr lang="cs-CZ" b="1" i="1" dirty="0"/>
              <a:t>4/ Zneužití správním orgánem </a:t>
            </a:r>
            <a:r>
              <a:rPr lang="cs-CZ" i="1" dirty="0"/>
              <a:t>– samostatně dále)</a:t>
            </a:r>
          </a:p>
          <a:p>
            <a:pPr lvl="1"/>
            <a:endParaRPr lang="cs-CZ" i="1" dirty="0"/>
          </a:p>
          <a:p>
            <a:pPr lvl="1"/>
            <a:r>
              <a:rPr lang="cs-CZ" b="1" dirty="0"/>
              <a:t>= Složitější prostor </a:t>
            </a:r>
            <a:r>
              <a:rPr lang="cs-CZ" dirty="0"/>
              <a:t>pro aplikaci zákazu zneužití práva</a:t>
            </a:r>
          </a:p>
          <a:p>
            <a:pPr lvl="1"/>
            <a:endParaRPr lang="cs-CZ" dirty="0"/>
          </a:p>
          <a:p>
            <a:pPr lvl="1"/>
            <a:r>
              <a:rPr lang="cs-CZ" dirty="0"/>
              <a:t>Argumenty pro zdrženlivost ale platí i „naopak“ – </a:t>
            </a:r>
            <a:r>
              <a:rPr lang="cs-CZ" b="1" dirty="0"/>
              <a:t>výkon veřejné správy také požívá (zesílené) ochrany</a:t>
            </a:r>
          </a:p>
          <a:p>
            <a:pPr lvl="1"/>
            <a:r>
              <a:rPr lang="cs-CZ" dirty="0"/>
              <a:t>V praxi určité </a:t>
            </a:r>
            <a:r>
              <a:rPr lang="cs-CZ" b="1" dirty="0"/>
              <a:t>vyvažování (střet)…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MP719Z </a:t>
            </a:r>
            <a:r>
              <a:rPr lang="cs-CZ" dirty="0"/>
              <a:t>Správní právo II – Problematika zneužití práva, obstrukční jednání. Ochrana veřejného zájmu.</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Zneužití práva ve </a:t>
            </a:r>
            <a:r>
              <a:rPr lang="cs-CZ" b="1" dirty="0"/>
              <a:t>správním (veřejném) právu </a:t>
            </a:r>
          </a:p>
          <a:p>
            <a:pPr lvl="1"/>
            <a:r>
              <a:rPr lang="cs-CZ" b="1" dirty="0"/>
              <a:t>Principiální problém = vyvažování/střet…</a:t>
            </a:r>
          </a:p>
          <a:p>
            <a:pPr lvl="1"/>
            <a:endParaRPr lang="cs-CZ" b="1" dirty="0"/>
          </a:p>
          <a:p>
            <a:pPr lvl="1"/>
            <a:r>
              <a:rPr lang="cs-CZ" dirty="0">
                <a:solidFill>
                  <a:srgbClr val="0000DC"/>
                </a:solidFill>
              </a:rPr>
              <a:t>Zákaz zneužití jako praktická potřeba </a:t>
            </a:r>
            <a:r>
              <a:rPr lang="cs-CZ" b="1" dirty="0">
                <a:solidFill>
                  <a:srgbClr val="0000DC"/>
                </a:solidFill>
              </a:rPr>
              <a:t>zajištění „funkčnosti VS“ </a:t>
            </a:r>
            <a:r>
              <a:rPr lang="cs-CZ" dirty="0"/>
              <a:t>(obecná </a:t>
            </a:r>
            <a:r>
              <a:rPr lang="cs-CZ" b="1" dirty="0"/>
              <a:t>efektivnost </a:t>
            </a:r>
            <a:r>
              <a:rPr lang="cs-CZ" dirty="0"/>
              <a:t>rozhodování či jiných činností, </a:t>
            </a:r>
            <a:r>
              <a:rPr lang="cs-CZ" b="1" dirty="0"/>
              <a:t>ochrana veřejného zájmu </a:t>
            </a:r>
            <a:r>
              <a:rPr lang="cs-CZ" dirty="0"/>
              <a:t>či </a:t>
            </a:r>
            <a:r>
              <a:rPr lang="cs-CZ" b="1" dirty="0"/>
              <a:t>práv jiných osob </a:t>
            </a:r>
            <a:r>
              <a:rPr lang="cs-CZ" dirty="0"/>
              <a:t>atd.)</a:t>
            </a:r>
          </a:p>
          <a:p>
            <a:pPr marL="1200150" lvl="2" indent="-285750">
              <a:buFont typeface="Wingdings" panose="05000000000000000000" pitchFamily="2" charset="2"/>
              <a:buChar char="Ø"/>
            </a:pPr>
            <a:r>
              <a:rPr lang="cs-CZ" dirty="0"/>
              <a:t>Tato efektivnost výkonu veřejné moci (VS) je ústavně relevantním statkem (v judikatuře např. přezkum tzv. pandemického zákona Ústavním soudem – </a:t>
            </a:r>
            <a:r>
              <a:rPr lang="cs-CZ" dirty="0" err="1"/>
              <a:t>Pl</a:t>
            </a:r>
            <a:r>
              <a:rPr lang="cs-CZ" dirty="0"/>
              <a:t>. ÚS 20/21)</a:t>
            </a:r>
          </a:p>
          <a:p>
            <a:pPr marL="1200150" lvl="2" indent="-285750">
              <a:buFont typeface="Wingdings" panose="05000000000000000000" pitchFamily="2" charset="2"/>
              <a:buChar char="Ø"/>
            </a:pPr>
            <a:endParaRPr lang="cs-CZ" dirty="0"/>
          </a:p>
          <a:p>
            <a:pPr lvl="1"/>
            <a:r>
              <a:rPr lang="cs-CZ" b="1" i="1" dirty="0">
                <a:solidFill>
                  <a:srgbClr val="0000DC"/>
                </a:solidFill>
              </a:rPr>
              <a:t>X</a:t>
            </a:r>
            <a:endParaRPr lang="cs-CZ" dirty="0">
              <a:solidFill>
                <a:srgbClr val="0000DC"/>
              </a:solidFill>
            </a:endParaRPr>
          </a:p>
          <a:p>
            <a:pPr lvl="1"/>
            <a:endParaRPr lang="cs-CZ" b="1" dirty="0"/>
          </a:p>
          <a:p>
            <a:pPr lvl="1"/>
            <a:r>
              <a:rPr lang="cs-CZ" b="1" dirty="0">
                <a:solidFill>
                  <a:srgbClr val="0000DC"/>
                </a:solidFill>
              </a:rPr>
              <a:t>Omezování subjektivních práv</a:t>
            </a:r>
            <a:r>
              <a:rPr lang="cs-CZ" b="1" dirty="0"/>
              <a:t> </a:t>
            </a:r>
            <a:r>
              <a:rPr lang="cs-CZ" dirty="0"/>
              <a:t>(vč. </a:t>
            </a:r>
            <a:r>
              <a:rPr lang="cs-CZ" b="1" dirty="0"/>
              <a:t>ústavních</a:t>
            </a:r>
            <a:r>
              <a:rPr lang="cs-CZ" dirty="0"/>
              <a:t>) + zejm. </a:t>
            </a:r>
            <a:r>
              <a:rPr lang="cs-CZ" dirty="0">
                <a:solidFill>
                  <a:srgbClr val="0000DC"/>
                </a:solidFill>
              </a:rPr>
              <a:t>prolamování </a:t>
            </a:r>
            <a:r>
              <a:rPr lang="cs-CZ" b="1" dirty="0">
                <a:solidFill>
                  <a:srgbClr val="0000DC"/>
                </a:solidFill>
              </a:rPr>
              <a:t>právní jistoty </a:t>
            </a:r>
            <a:r>
              <a:rPr lang="cs-CZ" dirty="0"/>
              <a:t>(jako základního atributu/principu právního státu)</a:t>
            </a:r>
          </a:p>
          <a:p>
            <a:pPr lvl="1"/>
            <a:r>
              <a:rPr lang="cs-CZ" dirty="0"/>
              <a:t>Případně riziko</a:t>
            </a:r>
            <a:r>
              <a:rPr lang="cs-CZ" b="1" dirty="0"/>
              <a:t> nepřiměřené/účelové aplikace </a:t>
            </a:r>
            <a:r>
              <a:rPr lang="cs-CZ" dirty="0"/>
              <a:t>(až </a:t>
            </a:r>
            <a:r>
              <a:rPr lang="cs-CZ" i="1" dirty="0"/>
              <a:t>zneužití </a:t>
            </a:r>
            <a:r>
              <a:rPr lang="cs-CZ" dirty="0"/>
              <a:t>zásady zákazu zneužití práva)</a:t>
            </a:r>
            <a:endParaRPr lang="cs-CZ" dirty="0">
              <a:solidFill>
                <a:srgbClr val="0000DC"/>
              </a:solidFill>
            </a:endParaRPr>
          </a:p>
          <a:p>
            <a:pPr lvl="2"/>
            <a:endParaRPr lang="cs-CZ" dirty="0"/>
          </a:p>
        </p:txBody>
      </p:sp>
    </p:spTree>
  </p:cSld>
  <p:clrMapOvr>
    <a:masterClrMapping/>
  </p:clrMapOvr>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12251</TotalTime>
  <Words>10834</Words>
  <Application>Microsoft Office PowerPoint</Application>
  <PresentationFormat>Širokoúhlá obrazovka</PresentationFormat>
  <Paragraphs>474</Paragraphs>
  <Slides>55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55</vt:i4>
      </vt:variant>
    </vt:vector>
  </HeadingPairs>
  <TitlesOfParts>
    <vt:vector size="59" baseType="lpstr">
      <vt:lpstr>Arial</vt:lpstr>
      <vt:lpstr>Tahoma</vt:lpstr>
      <vt:lpstr>Wingdings</vt:lpstr>
      <vt:lpstr>46859 (1)</vt:lpstr>
      <vt:lpstr>Problematika zneužití práva, obstrukční jednání. Ochrana veřejného zájmu </vt:lpstr>
      <vt:lpstr>Osnova přednášky</vt:lpstr>
      <vt:lpstr>1/ Zneužití práva – východiska</vt:lpstr>
      <vt:lpstr>1/ Zneužití práva – východiska</vt:lpstr>
      <vt:lpstr>1/ Zneužití práva – východiska</vt:lpstr>
      <vt:lpstr>1/ Zneužití práva – východiska</vt:lpstr>
      <vt:lpstr>1/ Zneužití práva – východiska</vt:lpstr>
      <vt:lpstr>1/ Zneužití práva – specifika</vt:lpstr>
      <vt:lpstr>1/ Zneužití práva – specifika</vt:lpstr>
      <vt:lpstr>1/ Zneužití práva – specifika</vt:lpstr>
      <vt:lpstr>1/ Zneužití práva – specifika</vt:lpstr>
      <vt:lpstr>1/ Zneužití práva – specifika</vt:lpstr>
      <vt:lpstr>1/ Zneužití práva – specifika</vt:lpstr>
      <vt:lpstr>1/ Zneužití práva – specifika</vt:lpstr>
      <vt:lpstr>1/ Zneužití práva – specifika</vt:lpstr>
      <vt:lpstr>1/ Zneužití práva – aplikace</vt:lpstr>
      <vt:lpstr>1/ Zneužití práva – aplikace</vt:lpstr>
      <vt:lpstr>1/ Zneužití práva – aplikace</vt:lpstr>
      <vt:lpstr>1/ Zneužití práva – aplikace</vt:lpstr>
      <vt:lpstr>1/ Zneužití práva – aplikace</vt:lpstr>
      <vt:lpstr>1/ Zneužití práva – aplikace</vt:lpstr>
      <vt:lpstr>1/ Zneužití práva – aplikace</vt:lpstr>
      <vt:lpstr>1/ Zneužití práva – zneužití pravomoci</vt:lpstr>
      <vt:lpstr>1/ Zneužití práva – příklady</vt:lpstr>
      <vt:lpstr>1/ Zneužití práva – příklady</vt:lpstr>
      <vt:lpstr>1/ Zneužití práva – příklady</vt:lpstr>
      <vt:lpstr>1/ Zneužití práva – příklady</vt:lpstr>
      <vt:lpstr>1/ Zneužití práva – příklady</vt:lpstr>
      <vt:lpstr>1/ Zneužití práva – příklady</vt:lpstr>
      <vt:lpstr>1/ Zneužití práva – příklady</vt:lpstr>
      <vt:lpstr>2/ Obstrukce ve správním řízení</vt:lpstr>
      <vt:lpstr>2/ Obstrukce ve správním řízení</vt:lpstr>
      <vt:lpstr>2/ Obstrukce – doručování</vt:lpstr>
      <vt:lpstr>2/ Obstrukce – doručování</vt:lpstr>
      <vt:lpstr>2/ Obstrukce – doručování</vt:lpstr>
      <vt:lpstr>2/ Obstrukce – doručování</vt:lpstr>
      <vt:lpstr>2/ Obstrukce – doručování</vt:lpstr>
      <vt:lpstr>2/ Obstrukce – zastoupení</vt:lpstr>
      <vt:lpstr>2/ Obstrukce – zastoupení</vt:lpstr>
      <vt:lpstr>2/ Obstrukce – zastoupení</vt:lpstr>
      <vt:lpstr>2/ Obstrukce – zastoupení</vt:lpstr>
      <vt:lpstr>2/ Obstrukce – zastoupení</vt:lpstr>
      <vt:lpstr>2/ Obstrukce – zastoupení</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„pojištění na pokuty“</vt:lpstr>
      <vt:lpstr>2/ Obstrukce – „pojištění na pokuty“</vt:lpstr>
      <vt:lpstr>2/ Obstrukce – „pojištění na pokuty“</vt:lpstr>
      <vt:lpstr>Dotazy?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612</cp:revision>
  <cp:lastPrinted>1601-01-01T00:00:00Z</cp:lastPrinted>
  <dcterms:created xsi:type="dcterms:W3CDTF">2019-10-13T11:21:23Z</dcterms:created>
  <dcterms:modified xsi:type="dcterms:W3CDTF">2024-12-16T08:43:33Z</dcterms:modified>
</cp:coreProperties>
</file>