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handoutMasterIdLst>
    <p:handoutMasterId r:id="rId34"/>
  </p:handoutMasterIdLst>
  <p:sldIdLst>
    <p:sldId id="325" r:id="rId2"/>
    <p:sldId id="381" r:id="rId3"/>
    <p:sldId id="352" r:id="rId4"/>
    <p:sldId id="382" r:id="rId5"/>
    <p:sldId id="378" r:id="rId6"/>
    <p:sldId id="383" r:id="rId7"/>
    <p:sldId id="384" r:id="rId8"/>
    <p:sldId id="316" r:id="rId9"/>
    <p:sldId id="310" r:id="rId10"/>
    <p:sldId id="328" r:id="rId11"/>
    <p:sldId id="360" r:id="rId12"/>
    <p:sldId id="375" r:id="rId13"/>
    <p:sldId id="364" r:id="rId14"/>
    <p:sldId id="366" r:id="rId15"/>
    <p:sldId id="380" r:id="rId16"/>
    <p:sldId id="350" r:id="rId17"/>
    <p:sldId id="349" r:id="rId18"/>
    <p:sldId id="359" r:id="rId19"/>
    <p:sldId id="274" r:id="rId20"/>
    <p:sldId id="275" r:id="rId21"/>
    <p:sldId id="340" r:id="rId22"/>
    <p:sldId id="354" r:id="rId23"/>
    <p:sldId id="338" r:id="rId24"/>
    <p:sldId id="278" r:id="rId25"/>
    <p:sldId id="341" r:id="rId26"/>
    <p:sldId id="294" r:id="rId27"/>
    <p:sldId id="321" r:id="rId28"/>
    <p:sldId id="343" r:id="rId29"/>
    <p:sldId id="344" r:id="rId30"/>
    <p:sldId id="374" r:id="rId31"/>
    <p:sldId id="367" r:id="rId32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660"/>
  </p:normalViewPr>
  <p:slideViewPr>
    <p:cSldViewPr>
      <p:cViewPr varScale="1">
        <p:scale>
          <a:sx n="79" d="100"/>
          <a:sy n="79" d="100"/>
        </p:scale>
        <p:origin x="96" y="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r">
              <a:defRPr sz="1200"/>
            </a:lvl1pPr>
          </a:lstStyle>
          <a:p>
            <a:fld id="{84883F18-D492-446A-AA88-5CFEBC117565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r">
              <a:defRPr sz="1200"/>
            </a:lvl1pPr>
          </a:lstStyle>
          <a:p>
            <a:fld id="{41F2A279-12DA-4A2E-819F-6C270AA775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32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r">
              <a:defRPr sz="1300"/>
            </a:lvl1pPr>
          </a:lstStyle>
          <a:p>
            <a:fld id="{D761D695-8C0E-4055-AEE7-1C04C3E1C730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27" tIns="48014" rIns="96027" bIns="480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955"/>
            <a:ext cx="5486400" cy="4476274"/>
          </a:xfrm>
          <a:prstGeom prst="rect">
            <a:avLst/>
          </a:prstGeom>
        </p:spPr>
        <p:txBody>
          <a:bodyPr vert="horz" lIns="96027" tIns="48014" rIns="96027" bIns="480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r">
              <a:defRPr sz="1300"/>
            </a:lvl1pPr>
          </a:lstStyle>
          <a:p>
            <a:fld id="{7F5E699C-F168-44E3-886A-6A9B05826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9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515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19138" indent="-27622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08075" indent="-2206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50988" indent="-2206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93900" indent="-2206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6DBA8E6-F01A-4141-8A51-46DC6F7548CB}" type="slidenum">
              <a:rPr lang="cs-CZ" altLang="cs-CZ" sz="1300" smtClean="0"/>
              <a:pPr/>
              <a:t>9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569326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2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6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3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232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251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28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97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23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08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82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67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43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58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663AD-CFF2-43B6-B704-15448A350AC4}" type="datetimeFigureOut">
              <a:rPr lang="cs-CZ" smtClean="0"/>
              <a:pPr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69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124744"/>
            <a:ext cx="7518400" cy="4968552"/>
          </a:xfrm>
        </p:spPr>
        <p:txBody>
          <a:bodyPr>
            <a:normAutofit/>
          </a:bodyPr>
          <a:lstStyle/>
          <a:p>
            <a:r>
              <a:rPr lang="cs-CZ" sz="2700" dirty="0">
                <a:latin typeface="+mn-lt"/>
              </a:rPr>
              <a:t>Správní právo II</a:t>
            </a:r>
            <a:br>
              <a:rPr lang="cs-CZ" sz="2700" dirty="0">
                <a:latin typeface="+mn-lt"/>
              </a:rPr>
            </a:br>
            <a:r>
              <a:rPr lang="cs-CZ" sz="2700" dirty="0">
                <a:latin typeface="+mn-lt"/>
              </a:rPr>
              <a:t>2. přednáška 30.9.2024</a:t>
            </a:r>
            <a:br>
              <a:rPr lang="cs-CZ" sz="2700" b="1" dirty="0">
                <a:solidFill>
                  <a:srgbClr val="C00000"/>
                </a:solidFill>
                <a:latin typeface="+mn-lt"/>
              </a:rPr>
            </a:br>
            <a:br>
              <a:rPr lang="cs-CZ" sz="2700" b="1" dirty="0">
                <a:solidFill>
                  <a:srgbClr val="C00000"/>
                </a:solidFill>
                <a:latin typeface="+mn-lt"/>
              </a:rPr>
            </a:br>
            <a:r>
              <a:rPr lang="cs-CZ" sz="2700" dirty="0">
                <a:latin typeface="+mn-lt"/>
              </a:rPr>
              <a:t>Téma:</a:t>
            </a:r>
            <a:br>
              <a:rPr lang="cs-CZ" sz="2800" dirty="0">
                <a:latin typeface="+mn-lt"/>
              </a:rPr>
            </a:br>
            <a:r>
              <a:rPr lang="cs-CZ" b="1" dirty="0">
                <a:latin typeface="+mn-lt"/>
              </a:rPr>
              <a:t>Diskreční pravomoc veřejné správy </a:t>
            </a:r>
            <a:br>
              <a:rPr lang="cs-CZ" b="1" dirty="0">
                <a:latin typeface="+mn-lt"/>
              </a:rPr>
            </a:b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</a:t>
            </a:r>
            <a:r>
              <a:rPr lang="cs-CZ" sz="2200" dirty="0" err="1">
                <a:latin typeface="+mn-lt"/>
              </a:rPr>
              <a:t>doc.JUDr</a:t>
            </a:r>
            <a:r>
              <a:rPr lang="cs-CZ" sz="2200" dirty="0">
                <a:latin typeface="+mn-lt"/>
              </a:rPr>
              <a:t>. Soňa Skulová, Ph.D. </a:t>
            </a:r>
            <a:br>
              <a:rPr lang="cs-CZ" sz="2400" dirty="0">
                <a:latin typeface="+mn-lt"/>
              </a:rPr>
            </a:br>
            <a:endParaRPr lang="cs-CZ" alt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965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4246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Na co navazujeme: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4908203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Pojem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„principy dobré správy“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= širší katalog, včetně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soft-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Rady Evropy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rezoluce a doporučení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Výboru ministrů  Rady Evropy (zejm.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doporučení č. 2007/7, o dobré správě, a řada dalších.  </a:t>
            </a:r>
          </a:p>
          <a:p>
            <a:pPr marL="0" indent="0" algn="just">
              <a:buNone/>
              <a:defRPr/>
            </a:pPr>
            <a:endParaRPr lang="cs-CZ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Srov. té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ž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„desatero“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Veřejného ochránce práv.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  <a:defRPr/>
            </a:pP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Zahrnují požadavky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etické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či na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efektivnost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správy,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konkretizují a doplňují zásady právně závazné. </a:t>
            </a:r>
          </a:p>
          <a:p>
            <a:pPr marL="0" indent="0" algn="just">
              <a:buNone/>
              <a:defRPr/>
            </a:pP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Tendence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postupného prolínání mezi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zásady právní povahy. </a:t>
            </a:r>
          </a:p>
          <a:p>
            <a:pPr marL="0" indent="0" algn="just">
              <a:buNone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(Srov. např. vývoj požadavku na transparentnost, resp. otevřenost rozhodnutí vůči adresátům skrze řádné odůvodnění, a to již nejen rozhodnutí ve správním řízení, či požadavek na zdvořilost a vstřícnost SO).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96753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561" y="980728"/>
            <a:ext cx="7467600" cy="1715082"/>
          </a:xfrm>
        </p:spPr>
        <p:txBody>
          <a:bodyPr>
            <a:normAutofit fontScale="90000"/>
          </a:bodyPr>
          <a:lstStyle/>
          <a:p>
            <a:pPr lvl="0"/>
            <a:r>
              <a:rPr lang="cs-CZ" sz="2700" b="1" dirty="0">
                <a:solidFill>
                  <a:srgbClr val="7030A0"/>
                </a:solidFill>
                <a:effectLst/>
                <a:latin typeface="+mn-lt"/>
              </a:rPr>
              <a:t>I.  Otázka vztahu </a:t>
            </a:r>
            <a:r>
              <a:rPr lang="cs-CZ" sz="2700" b="1" dirty="0">
                <a:solidFill>
                  <a:srgbClr val="7030A0"/>
                </a:solidFill>
                <a:latin typeface="+mn-lt"/>
              </a:rPr>
              <a:t>vázanosti vs</a:t>
            </a:r>
            <a:r>
              <a:rPr lang="cs-CZ" sz="2700" b="1" dirty="0">
                <a:solidFill>
                  <a:srgbClr val="7030A0"/>
                </a:solidFill>
                <a:effectLst/>
                <a:latin typeface="+mn-lt"/>
              </a:rPr>
              <a:t>. volnosti při výkonu pravomoci správních orgánů</a:t>
            </a:r>
            <a:br>
              <a:rPr lang="cs-CZ" sz="2700" b="1" dirty="0">
                <a:solidFill>
                  <a:srgbClr val="FF0000"/>
                </a:solidFill>
                <a:effectLst/>
                <a:latin typeface="+mn-lt"/>
              </a:rPr>
            </a:br>
            <a:br>
              <a:rPr lang="cs-CZ" sz="2700" b="1" dirty="0">
                <a:effectLst/>
                <a:latin typeface="+mn-lt"/>
              </a:rPr>
            </a:br>
            <a:r>
              <a:rPr lang="cs-CZ" sz="2700" b="1" dirty="0">
                <a:effectLst/>
                <a:latin typeface="+mn-lt"/>
              </a:rPr>
              <a:t>Základní problém</a:t>
            </a:r>
            <a:r>
              <a:rPr lang="cs-CZ" sz="27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br>
              <a:rPr lang="cs-CZ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cs-CZ" sz="2700" b="1" dirty="0">
                <a:latin typeface="+mn-lt"/>
              </a:rPr>
            </a:br>
            <a:r>
              <a:rPr lang="cs-CZ" sz="2200" b="1" dirty="0"/>
              <a:t> </a:t>
            </a:r>
            <a:br>
              <a:rPr lang="cs-CZ" sz="2200" b="1" dirty="0">
                <a:effectLst/>
              </a:rPr>
            </a:b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Připadá v úvahu</a:t>
            </a:r>
            <a:r>
              <a:rPr lang="cs-CZ" sz="2400" dirty="0"/>
              <a:t> - s ohledem na povahu a rozmanitost úkolů a forem  veřejné správy:</a:t>
            </a:r>
          </a:p>
          <a:p>
            <a:pPr marL="0" indent="0">
              <a:buNone/>
            </a:pPr>
            <a:r>
              <a:rPr lang="cs-CZ" sz="2400" dirty="0"/>
              <a:t>a)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plná právní regulace činnosti </a:t>
            </a:r>
            <a:r>
              <a:rPr lang="cs-CZ" sz="2400" dirty="0"/>
              <a:t>veřejné správy, resp. správních orgánů („SO“), tedy  pro všechny případy a situace, resp.</a:t>
            </a:r>
            <a:br>
              <a:rPr lang="cs-CZ" sz="2400" dirty="0"/>
            </a:br>
            <a:r>
              <a:rPr lang="cs-CZ" sz="2400" dirty="0"/>
              <a:t>    - lze požadovat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plnou právní vázanost</a:t>
            </a:r>
            <a:r>
              <a:rPr lang="cs-CZ" sz="2400" dirty="0">
                <a:solidFill>
                  <a:srgbClr val="7030A0"/>
                </a:solidFill>
              </a:rPr>
              <a:t> </a:t>
            </a:r>
            <a:r>
              <a:rPr lang="cs-CZ" sz="2400" dirty="0"/>
              <a:t>veřejné správy? </a:t>
            </a:r>
          </a:p>
          <a:p>
            <a:pPr marL="0" indent="0">
              <a:buNone/>
            </a:pPr>
            <a:r>
              <a:rPr lang="cs-CZ" sz="2400" dirty="0"/>
              <a:t>A na druhé straně </a:t>
            </a:r>
          </a:p>
          <a:p>
            <a:pPr marL="0" indent="0">
              <a:buNone/>
            </a:pPr>
            <a:r>
              <a:rPr lang="cs-CZ" sz="2400" dirty="0"/>
              <a:t>b) pro situace, kde nejsou dána konkrétní a přesná pravidla, resp. hlediska pro rozhodování, 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plná rozhodovací volnost</a:t>
            </a:r>
            <a:r>
              <a:rPr lang="cs-CZ" sz="2400" dirty="0"/>
              <a:t>, tedy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ničím neomezený výkon činnosti</a:t>
            </a:r>
            <a:r>
              <a:rPr lang="cs-CZ" sz="2400" dirty="0"/>
              <a:t> správních orgánů ?</a:t>
            </a:r>
            <a:r>
              <a:rPr lang="cs-CZ" sz="2400" b="1" dirty="0"/>
              <a:t>  </a:t>
            </a:r>
          </a:p>
          <a:p>
            <a:pPr marL="0" indent="0">
              <a:buNone/>
            </a:pPr>
            <a:r>
              <a:rPr lang="cs-CZ" sz="2000" dirty="0"/>
              <a:t>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490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412776"/>
            <a:ext cx="7886700" cy="277913"/>
          </a:xfrm>
        </p:spPr>
        <p:txBody>
          <a:bodyPr>
            <a:normAutofit fontScale="90000"/>
          </a:bodyPr>
          <a:lstStyle/>
          <a:p>
            <a:pPr algn="just"/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Nastavení vztahu vázanosti a volnosti v  činnosti veřejné správy </a:t>
            </a:r>
            <a:r>
              <a:rPr lang="cs-CZ" sz="2400" b="1" dirty="0">
                <a:latin typeface="+mn-lt"/>
              </a:rPr>
              <a:t>– výsledek vývoje v podmínkách moderního právního státu:</a:t>
            </a: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204865"/>
            <a:ext cx="7886700" cy="3972098"/>
          </a:xfrm>
        </p:spPr>
        <p:txBody>
          <a:bodyPr/>
          <a:lstStyle/>
          <a:p>
            <a:pPr marL="0" indent="0">
              <a:buNone/>
            </a:pPr>
            <a:r>
              <a:rPr lang="cs-CZ" sz="2400" b="1" i="1" dirty="0"/>
              <a:t>Řešením: 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7030A0"/>
                </a:solidFill>
              </a:rPr>
              <a:t>kompromis</a:t>
            </a:r>
            <a:r>
              <a:rPr lang="cs-CZ" sz="2400" b="1" dirty="0"/>
              <a:t>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 vázaností a volností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</a:t>
            </a:r>
            <a:r>
              <a:rPr lang="cs-CZ" sz="2400" dirty="0"/>
              <a:t>– </a:t>
            </a:r>
            <a:r>
              <a:rPr lang="cs-CZ" sz="2400" b="1" i="1" dirty="0">
                <a:solidFill>
                  <a:srgbClr val="7030A0"/>
                </a:solidFill>
              </a:rPr>
              <a:t>nikoliv však jakýkoliv</a:t>
            </a:r>
            <a:r>
              <a:rPr lang="cs-CZ" sz="2400" dirty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cs-CZ" sz="2400" b="1" dirty="0">
                <a:solidFill>
                  <a:srgbClr val="7030A0"/>
                </a:solidFill>
              </a:rPr>
              <a:t>=  výzva  pro legislativu</a:t>
            </a:r>
            <a:r>
              <a:rPr lang="cs-CZ" sz="2400" dirty="0"/>
              <a:t>: </a:t>
            </a:r>
            <a:r>
              <a:rPr lang="cs-CZ" sz="2400" i="1" dirty="0"/>
              <a:t>Míra určitosti a přesnosti právních úprav měla by být adekvátní významu upravované věci.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Následně - náročný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 interpretační, a také aplikační</a:t>
            </a:r>
            <a:r>
              <a:rPr lang="cs-CZ" sz="2400" dirty="0"/>
              <a:t>.</a:t>
            </a:r>
          </a:p>
          <a:p>
            <a:pPr>
              <a:buNone/>
            </a:pPr>
            <a:r>
              <a:rPr lang="cs-CZ" sz="2400" dirty="0"/>
              <a:t>Přičemž – otázka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kvalifikovanosti osob</a:t>
            </a:r>
            <a:r>
              <a:rPr lang="cs-CZ" sz="2400" dirty="0"/>
              <a:t> vykonávajících VS („úřední osoby“). </a:t>
            </a:r>
          </a:p>
          <a:p>
            <a:pPr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220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Vývoj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řešení otázky vázanosti vs. volnost v rozhodování veřejné správy vůči adresátům: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67794"/>
            <a:ext cx="8229600" cy="55044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sz="2100" b="1" dirty="0"/>
              <a:t> 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– od plné (absolutní) vůle panovníka (státu)</a:t>
            </a:r>
          </a:p>
          <a:p>
            <a:pPr marL="0" indent="0">
              <a:buNone/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   	- </a:t>
            </a:r>
            <a:r>
              <a:rPr 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 vázanosti veřejné správy ústavou a zákony</a:t>
            </a:r>
            <a:r>
              <a:rPr lang="cs-CZ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cs-CZ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(koncept právního státu, konstituování správního práva),</a:t>
            </a:r>
          </a:p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až po současnou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vázanost celým právním řádem, resp.  principem legality 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     (srov. § 2 odst. 1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s.ř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.), a to v podmínkách moderního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právního státu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(tj. s příslušným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hodnotovým  rámcem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 a působením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principů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– obecných, právního odvětví).</a:t>
            </a:r>
          </a:p>
          <a:p>
            <a:pPr marL="0" indent="0">
              <a:buNone/>
            </a:pPr>
            <a:endParaRPr lang="cs-CZ" sz="2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„Státní moc slouží všem občanům, a lze ji uplatňovat </a:t>
            </a:r>
            <a:r>
              <a:rPr lang="cs-CZ" sz="26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 případech, v mezích a způsoby, které  stanoví zákon</a:t>
            </a:r>
            <a:r>
              <a:rPr lang="cs-CZ" sz="2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 </a:t>
            </a:r>
            <a:r>
              <a:rPr lang="cs-CZ" sz="2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(čl. 2 odst. 3 Ústavy, čl.2 odst. 2 LZPS).</a:t>
            </a:r>
          </a:p>
          <a:p>
            <a:pPr marL="0" indent="0">
              <a:buNone/>
            </a:pPr>
            <a:r>
              <a:rPr lang="cs-CZ" sz="2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</a:p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+  respekt k ZPS, a ochrana (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veřejných) </a:t>
            </a:r>
            <a:r>
              <a:rPr lang="cs-CZ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subjektivních práv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osob,  včetně práva na </a:t>
            </a:r>
            <a:r>
              <a:rPr lang="cs-CZ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soudní ochranu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354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132856"/>
          </a:xfrm>
        </p:spPr>
        <p:txBody>
          <a:bodyPr/>
          <a:lstStyle/>
          <a:p>
            <a:pPr lvl="0"/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Legislativní  řešení problému nastavení „volnosti vs. vázanosti“ veřejné správy</a:t>
            </a:r>
            <a:r>
              <a:rPr lang="cs-CZ" sz="2400" b="1" dirty="0">
                <a:latin typeface="+mn-lt"/>
              </a:rPr>
              <a:t>: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7467600" cy="49685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 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Nástroje použité v pozitivním právu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(= na mnoha místech v předpisech správního práva): 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- </a:t>
            </a:r>
            <a:r>
              <a:rPr lang="cs-CZ" sz="2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Správní uvážení, resp. diskreční pravomoc.</a:t>
            </a:r>
            <a:r>
              <a:rPr lang="cs-CZ" sz="2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-  </a:t>
            </a:r>
            <a:r>
              <a:rPr lang="cs-CZ" sz="2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Neurčité pojmy</a:t>
            </a:r>
            <a:r>
              <a:rPr lang="cs-CZ" sz="2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	Mohou  býti v právní úpravě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kombinovány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tedy SU stanoveno s použitím neurčitého pojmu, jak bylo patrno i ve shora uvedeném příkladu.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Nejde přitom o mezery v právu.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------------</a:t>
            </a:r>
          </a:p>
          <a:p>
            <a:pPr marL="0" indent="0" algn="just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POZN.: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Odlišným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pojmem je „volné hodnocení důkazů“.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Procesní zásada - slouží ke správnému posouzení skutkové stránky věci (srov. zejm. § 50 odst. 4). Volnost i zde  jen relativní – existují také závazné podklady, jimiž je SO vázán.  </a:t>
            </a:r>
          </a:p>
        </p:txBody>
      </p:sp>
    </p:spTree>
    <p:extLst>
      <p:ext uri="{BB962C8B-B14F-4D97-AF65-F5344CB8AC3E}">
        <p14:creationId xmlns:p14="http://schemas.microsoft.com/office/powerpoint/2010/main" val="675423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872208"/>
          </a:xfrm>
        </p:spPr>
        <p:txBody>
          <a:bodyPr>
            <a:normAutofit/>
          </a:bodyPr>
          <a:lstStyle/>
          <a:p>
            <a:pPr marL="0" lvl="0" indent="0"/>
            <a:r>
              <a:rPr lang="cs-CZ" sz="2400" b="1" dirty="0">
                <a:latin typeface="+mn-lt"/>
              </a:rPr>
              <a:t>II. Úvodem - k pojmu </a:t>
            </a:r>
            <a:r>
              <a:rPr lang="cs-CZ" sz="2400" dirty="0">
                <a:solidFill>
                  <a:srgbClr val="7030A0"/>
                </a:solidFill>
                <a:latin typeface="+mn-lt"/>
              </a:rPr>
              <a:t>„diskrece“</a:t>
            </a:r>
            <a:r>
              <a:rPr lang="cs-CZ" sz="2400" b="1" dirty="0">
                <a:solidFill>
                  <a:srgbClr val="7030A0"/>
                </a:solidFill>
                <a:latin typeface="+mn-lt"/>
              </a:rPr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Obecně - slovníkový význam:</a:t>
            </a:r>
          </a:p>
          <a:p>
            <a:pPr marL="0" indent="0">
              <a:buNone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„Uvážlivost, rozvážnost, volnost jednání a rozhodování, vlastní úsudek, volné uvážení, úvaha.“ </a:t>
            </a:r>
          </a:p>
          <a:p>
            <a:pPr marL="0" indent="0">
              <a:buNone/>
            </a:pPr>
            <a:endParaRPr lang="cs-CZ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(ale také taktnost, zdrženlivost, rezervovanost).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186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br>
              <a:rPr lang="cs-CZ" sz="2400" b="1" dirty="0">
                <a:solidFill>
                  <a:schemeClr val="tx1"/>
                </a:solidFill>
                <a:latin typeface="+mn-lt"/>
              </a:rPr>
            </a:br>
            <a:r>
              <a:rPr lang="cs-CZ" sz="2400" b="1" dirty="0">
                <a:solidFill>
                  <a:schemeClr val="tx1"/>
                </a:solidFill>
                <a:latin typeface="+mn-lt"/>
              </a:rPr>
              <a:t>II</a:t>
            </a:r>
            <a:r>
              <a:rPr lang="cs-CZ" sz="2800" b="1" dirty="0">
                <a:solidFill>
                  <a:srgbClr val="0070C0"/>
                </a:solidFill>
                <a:latin typeface="+mn-lt"/>
              </a:rPr>
              <a:t>.  </a:t>
            </a:r>
            <a:r>
              <a:rPr lang="cs-CZ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Správního uvážení </a:t>
            </a:r>
            <a:r>
              <a:rPr lang="cs-CZ" sz="2800" dirty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„SU“</a:t>
            </a:r>
            <a:r>
              <a:rPr lang="cs-CZ" sz="2800" dirty="0">
                <a:solidFill>
                  <a:srgbClr val="0070C0"/>
                </a:solidFill>
                <a:latin typeface="+mn-lt"/>
              </a:rPr>
              <a:t>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6921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Obecná definice:</a:t>
            </a:r>
          </a:p>
          <a:p>
            <a:pPr marL="0" indent="0">
              <a:buNone/>
            </a:pP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situace, kdy s naplněním hypotézy právní normy </a:t>
            </a:r>
            <a:r>
              <a:rPr lang="cs-CZ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není spojena jediná právně přípustná dispozice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Aplikujícímu správnímu orgánu je  ponechána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možnost výběru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z nejméně dvou variant dalšího postupu (dispozic).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Fakticky = ponechání </a:t>
            </a:r>
            <a:r>
              <a:rPr lang="cs-CZ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zákonem předvídaného prostoru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k vlastní úvaze správního orgánu. </a:t>
            </a:r>
          </a:p>
          <a:p>
            <a:pPr marL="0" indent="0" algn="just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Pozn.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ve správním řádu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pojem SU nevyskytuje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Použit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pro soudní přezkum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srov. § 78 odst. 1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s.ř.s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(nezákonnost spočívající v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překročení zákonných mezí správního uvážení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nebo jeho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zneužití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7351"/>
            <a:ext cx="7467600" cy="1274786"/>
          </a:xfrm>
        </p:spPr>
        <p:txBody>
          <a:bodyPr/>
          <a:lstStyle/>
          <a:p>
            <a:r>
              <a:rPr lang="cs-CZ" sz="2400" b="1" dirty="0">
                <a:solidFill>
                  <a:srgbClr val="0070C0"/>
                </a:solidFill>
                <a:latin typeface="+mn-lt"/>
              </a:rPr>
              <a:t>Pojmy: správní uvážení - diskreční pravomoc: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952" y="1204385"/>
            <a:ext cx="7467600" cy="53492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b="1" i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cs-CZ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Správní uvážení /“SU“/</a:t>
            </a:r>
            <a:r>
              <a:rPr lang="cs-CZ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(tradičně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tzv.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volná úvaha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správního orgánu) -  zpravidla zařazena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 dispozici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(resp. sankci) právní normy (v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řešení konkrétní věci)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uvážení v klasickém smyslu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stricto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sensu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), resp. v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(legislativně) technickém pojetí.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Pojem </a:t>
            </a:r>
            <a:r>
              <a:rPr lang="cs-CZ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„diskreční pravomoc“</a:t>
            </a:r>
            <a:r>
              <a:rPr lang="cs-CZ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obsahově širší (v zahraniční literatuře):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zahrnuje: - jednak shora uvedené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správní uvážení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/klasické/</a:t>
            </a:r>
          </a:p>
          <a:p>
            <a:pPr marL="0" indent="0">
              <a:buNone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a také zmocnění SO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k normotvorné činnosti.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Nicméně - pro SU se používá také označení </a:t>
            </a:r>
            <a: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„diskrece“, „diskreční pravomoc“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jako  vyjádření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opaku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rozhodování tzv. vázaného.</a:t>
            </a:r>
          </a:p>
        </p:txBody>
      </p:sp>
    </p:spTree>
    <p:extLst>
      <p:ext uri="{BB962C8B-B14F-4D97-AF65-F5344CB8AC3E}">
        <p14:creationId xmlns:p14="http://schemas.microsoft.com/office/powerpoint/2010/main" val="189192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92088"/>
          </a:xfrm>
        </p:spPr>
        <p:txBody>
          <a:bodyPr>
            <a:normAutofit fontScale="90000"/>
          </a:bodyPr>
          <a:lstStyle/>
          <a:p>
            <a:pPr lvl="0"/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r>
              <a:rPr lang="cs-CZ" sz="2400" b="1" dirty="0">
                <a:solidFill>
                  <a:srgbClr val="0070C0"/>
                </a:solidFill>
                <a:effectLst/>
                <a:latin typeface="+mn-lt"/>
              </a:rPr>
              <a:t>Varianty</a:t>
            </a:r>
            <a:r>
              <a:rPr lang="cs-CZ" sz="2700" b="1" dirty="0">
                <a:solidFill>
                  <a:srgbClr val="0070C0"/>
                </a:solidFill>
                <a:effectLst/>
                <a:latin typeface="+mn-lt"/>
              </a:rPr>
              <a:t> správního uvážení: </a:t>
            </a:r>
            <a:br>
              <a:rPr lang="cs-CZ" sz="2700" dirty="0">
                <a:solidFill>
                  <a:srgbClr val="0070C0"/>
                </a:solidFill>
                <a:effectLst/>
                <a:latin typeface="+mn-lt"/>
              </a:rPr>
            </a:br>
            <a:endParaRPr lang="cs-CZ" sz="27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805264"/>
          </a:xfrm>
        </p:spPr>
        <p:txBody>
          <a:bodyPr>
            <a:normAutofit fontScale="92500" lnSpcReduction="20000"/>
          </a:bodyPr>
          <a:lstStyle/>
          <a:p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dle toho, zda právní norma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zakládá pravomoc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lvl="1" indent="0" algn="just">
              <a:buNone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- danou  normu </a:t>
            </a:r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aplikovat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či</a:t>
            </a:r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neaplikovat </a:t>
            </a:r>
          </a:p>
          <a:p>
            <a:pPr marL="342900" lvl="1" indent="0" algn="just">
              <a:buNone/>
            </a:pPr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(= „uvážení jednání“)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         (Např.: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 SO může uložit pořádkovou pokutu - § 62 </a:t>
            </a:r>
            <a:r>
              <a:rPr lang="cs-CZ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s.ř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marL="0" indent="0">
              <a:buNone/>
            </a:pPr>
            <a:endParaRPr lang="cs-CZ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volby některého z více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nabízených konkrétních </a:t>
            </a:r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řešení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dané věci  </a:t>
            </a:r>
          </a:p>
          <a:p>
            <a:pPr marL="0" indent="0">
              <a:buNone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=    „uvážení volby“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1" algn="just">
              <a:buFont typeface="Wingdings" pitchFamily="2" charset="2"/>
              <a:buChar char="q"/>
            </a:pP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(Např.: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 SO může uložit pořádkovou pokutu do výše 50  tis Kč – </a:t>
            </a:r>
            <a:r>
              <a:rPr lang="cs-CZ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ibid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, a může ji také snížit či prominout – odst. 6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 algn="just">
              <a:buNone/>
            </a:pPr>
            <a:endParaRPr lang="cs-CZ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Varianty mohou být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kombinovány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resp. na sebe navazovat ( srov. např. v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s.ř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§ 62 – Pořádková pokuta: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 … SO může rozhodnutím uložit…až do výše 50 000 Kč…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27556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 fontScale="90000"/>
          </a:bodyPr>
          <a:lstStyle/>
          <a:p>
            <a:pPr lvl="0"/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r>
              <a:rPr lang="cs-CZ" sz="2700" b="1" dirty="0">
                <a:solidFill>
                  <a:srgbClr val="0070C0"/>
                </a:solidFill>
                <a:effectLst/>
                <a:latin typeface="+mn-lt"/>
              </a:rPr>
              <a:t>Správní uvážení jako specifická součást, resp. projev pravomoci správního orgánu:</a:t>
            </a:r>
            <a:br>
              <a:rPr lang="cs-CZ" sz="2700" b="1" dirty="0">
                <a:solidFill>
                  <a:srgbClr val="0070C0"/>
                </a:solidFill>
                <a:effectLst/>
                <a:latin typeface="+mn-lt"/>
              </a:rPr>
            </a:br>
            <a:br>
              <a:rPr lang="cs-CZ" sz="2700" b="1" dirty="0">
                <a:effectLst/>
                <a:latin typeface="+mn-lt"/>
              </a:rPr>
            </a:br>
            <a:endParaRPr lang="cs-CZ" sz="27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Účel diskreční pravomoci (SU):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poskytnout SO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prostor pro nalezení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správných, vhodných řešení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resp.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rozhodnutí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v konkrétním případě </a:t>
            </a:r>
          </a:p>
          <a:p>
            <a:pPr marL="0" indent="0" algn="just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=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potřebnou flexibilitu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ovšem při zachování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dostatečné míry stability</a:t>
            </a:r>
            <a:r>
              <a:rPr lang="cs-CZ" sz="2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rozhodování (právní jistota,  předvídatelnost činnosti VS). (vždy - rámci legality)0.</a:t>
            </a: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Správní orgán může využívat svou …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odbornost,  zkušenost, přizpůsobivost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 nastalým a těžko předvídatelným situacím, a to i z hlediska důsledků zásahu.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V.Vopálka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39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5ECD8-1E54-E013-EF4B-B344065A7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52736"/>
            <a:ext cx="7886700" cy="1486619"/>
          </a:xfrm>
        </p:spPr>
        <p:txBody>
          <a:bodyPr/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Obsah přednášky</a:t>
            </a:r>
            <a:r>
              <a:rPr lang="cs-CZ" dirty="0"/>
              <a:t> 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30D478-156D-A618-3E7D-00FF129650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50" y="2385467"/>
            <a:ext cx="78867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Připomenutí: pojem a struktura </a:t>
            </a: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pravomoci správních orgánů (připomenutí)  </a:t>
            </a:r>
            <a:b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I.  Otázka vázanosti a volnosti v činnosti veřejné správy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vztah    k veřejným subjektivním právům.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II. Diskreční pravomoc veřejné správy.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Správní uvážení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jako specifický projev pravomoci správního orgánu.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Problematika neurčitých pojmů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69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2376264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70C0"/>
                </a:solidFill>
                <a:latin typeface="+mn-lt"/>
              </a:rPr>
              <a:t>SU jako projev pravomoci správního orgánu: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Zda a jaký prostor pro volnou úvahu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bude správě ponechán - svěřeno především do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pravomoci zákonodárce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Zákonodárce  nemá, co do úpravy volné úvahy veřejné správy,  vlastní volnou úvahu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…zákonodárce je vázán určitými základními hodnotami, jež  Ústava prohlašuje za nedotknutelné.“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ÚS 19/93).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K tomu </a:t>
            </a:r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A.Merkl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Legislativně-politickým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důvodem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zařazení správního uvážení do předpisů </a:t>
            </a:r>
            <a:r>
              <a:rPr lang="cs-CZ" sz="2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aby byla </a:t>
            </a:r>
            <a:r>
              <a:rPr lang="cs-CZ" sz="2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umožněna subjektivní zvůle</a:t>
            </a:r>
            <a:r>
              <a:rPr lang="cs-CZ" sz="2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správních orgánů, nýbrž, </a:t>
            </a:r>
          </a:p>
          <a:p>
            <a:pPr marL="0" indent="0" algn="just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„…</a:t>
            </a:r>
            <a:r>
              <a:rPr lang="cs-CZ" sz="2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aby mohly vyhověti speciálním požadavkům jednotlivých konkrétních případů. </a:t>
            </a:r>
            <a:r>
              <a:rPr lang="cs-CZ" sz="2200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Uvažování představuje, obrazně řečeno, bránu, kterou vcházejí do budovy právního řádu mimoprávní motivace</a:t>
            </a:r>
            <a:r>
              <a:rPr lang="cs-CZ" sz="2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939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00811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solidFill>
                  <a:srgbClr val="0070C0"/>
                </a:solidFill>
                <a:latin typeface="+mn-lt"/>
              </a:rPr>
              <a:t>K problému tzv. „absolutního volného uvážení“</a:t>
            </a:r>
            <a:br>
              <a:rPr lang="cs-CZ" sz="2400" b="1" dirty="0">
                <a:latin typeface="+mn-lt"/>
              </a:rPr>
            </a:b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= případy, kde  SO rozhoduje 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oprávněních, na něž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není právní nárok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a/resp. kde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zákon nestanoví zcela přesná kritéria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např. udělení státního občanství, azylu, vysílací licence, a d.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AVŠAK: „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Každá pravomoc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má právní limity, a to bez ohledu na to, jak široce je formulován zákon, který ji zakládá.“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„Tam, kde panuje vláda práva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, nemůže existovat neomezená diskreční pravomoc.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(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H.W.R.Wade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TEDY uvedené případy:</a:t>
            </a:r>
          </a:p>
          <a:p>
            <a:pPr algn="just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jsou variantou SU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minimálně jsou případem „úvahy jednání“, </a:t>
            </a:r>
          </a:p>
          <a:p>
            <a:pPr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vztahují se na ně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obecně požadavky kladené na řádný výkon pravomoci SU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nemůže jít o libovůli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nejsou obecně vyňaty ze soudního přezkumu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(jde minimálně o kontrolu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nepřekročení mezí SU, nezneužití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), ledaže tak výslovně stanoví zákon.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008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467600" cy="1296974"/>
          </a:xfrm>
        </p:spPr>
        <p:txBody>
          <a:bodyPr>
            <a:noAutofit/>
          </a:bodyPr>
          <a:lstStyle/>
          <a:p>
            <a:r>
              <a:rPr lang="cs-CZ" sz="2000" b="1" dirty="0">
                <a:latin typeface="+mn-lt"/>
              </a:rPr>
              <a:t>Ad problém tzv. „absolutního volného uvážení“:</a:t>
            </a:r>
            <a:br>
              <a:rPr lang="cs-CZ" sz="2000" b="1" dirty="0">
                <a:latin typeface="+mn-lt"/>
              </a:rPr>
            </a:br>
            <a:r>
              <a:rPr lang="cs-CZ" sz="2400" dirty="0">
                <a:latin typeface="+mn-lt"/>
              </a:rPr>
              <a:t> </a:t>
            </a:r>
            <a:r>
              <a:rPr lang="cs-CZ" sz="2400" b="1" dirty="0">
                <a:latin typeface="+mn-lt"/>
              </a:rPr>
              <a:t>     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6917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ÚS i NSS: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„V právním státě je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libovůle nepřípustná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sz="2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NSS – 906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Sb.NSS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– 6 A 25/2002-42 ( + RS NSS č.950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Sb.NSS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0" indent="0" algn="just">
              <a:buNone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“Absolutní či neomezené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správní uvážení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v moderním právním státě neexistuje. Každé správní uvážení má své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meze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, vyplývající v prvé řadě z ústavních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principů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zákazu libovůle, principu rovnosti, zákazu diskriminace, příkazu zachovávat lidskou důstojnost, principu proporcionality atd. Dodržení těchto mezí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podléhá soudnímu přezkumu.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marL="0" indent="0">
              <a:buNone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cs-CZ" sz="2600" b="1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641" y="4925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9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428652"/>
            <a:ext cx="7467600" cy="2129460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+mn-lt"/>
              </a:rPr>
              <a:t>Ad problém tzv. „absolutního volného uvážení“:</a:t>
            </a:r>
            <a:br>
              <a:rPr lang="cs-CZ" sz="2400" b="1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7467600" cy="6021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i="1" dirty="0"/>
              <a:t>NSS č. 905 Sb. NSS, </a:t>
            </a:r>
            <a:r>
              <a:rPr lang="cs-CZ" b="1" i="1" dirty="0" err="1"/>
              <a:t>č.j</a:t>
            </a:r>
            <a:r>
              <a:rPr lang="cs-CZ" b="1" i="1" dirty="0"/>
              <a:t>. 4 </a:t>
            </a:r>
            <a:r>
              <a:rPr lang="cs-CZ" b="1" i="1" dirty="0" err="1"/>
              <a:t>Aps</a:t>
            </a:r>
            <a:r>
              <a:rPr lang="cs-CZ" b="1" i="1" dirty="0"/>
              <a:t> 3/2005-35:</a:t>
            </a:r>
          </a:p>
          <a:p>
            <a:pPr algn="just"/>
            <a:r>
              <a:rPr lang="cs-CZ" i="1" dirty="0"/>
              <a:t>I. Pravomoc prezidenta republiky jmenovat soudce [čl. 63 odst. 1 písm. i) Ústavy] je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výrazem jeho postavení v rámci moci výkonné jako „správního úřadu“</a:t>
            </a:r>
            <a:r>
              <a:rPr lang="cs-CZ" i="1" dirty="0"/>
              <a:t> </a:t>
            </a:r>
            <a:r>
              <a:rPr lang="cs-CZ" i="1" dirty="0" err="1"/>
              <a:t>sui</a:t>
            </a:r>
            <a:r>
              <a:rPr lang="cs-CZ" i="1" dirty="0"/>
              <a:t> </a:t>
            </a:r>
            <a:r>
              <a:rPr lang="cs-CZ" i="1" dirty="0" err="1"/>
              <a:t>generis</a:t>
            </a:r>
            <a:r>
              <a:rPr lang="cs-CZ" i="1" dirty="0"/>
              <a:t>.</a:t>
            </a:r>
          </a:p>
          <a:p>
            <a:pPr algn="just"/>
            <a:r>
              <a:rPr lang="cs-CZ" i="1" dirty="0"/>
              <a:t>II. Na jmenování soudcem </a:t>
            </a:r>
            <a:r>
              <a:rPr lang="cs-CZ" b="1" i="1" dirty="0"/>
              <a:t>není právní nárok</a:t>
            </a:r>
            <a:r>
              <a:rPr lang="cs-CZ" i="1" dirty="0"/>
              <a:t>. Funkce soudce je ovšem veřejnou funkcí a justiční čekatel nejmenovaný prezidentem republiky do funkce soudce je oprávněn dovolávat se </a:t>
            </a:r>
            <a:r>
              <a:rPr lang="cs-CZ" b="1" i="1" dirty="0"/>
              <a:t>práva na rovné podmínky přístupu</a:t>
            </a:r>
            <a:r>
              <a:rPr lang="cs-CZ" i="1" dirty="0"/>
              <a:t> k voleným a jiným veřejným funkcím [čl. 21 odst. 4 Listiny základních práv a svobod, čl. 25 písm. c) Mezinárodního paktu o občanských a politických právech]. Ve spojení s tím je oprávněn </a:t>
            </a:r>
            <a:r>
              <a:rPr lang="cs-CZ" b="1" i="1" dirty="0"/>
              <a:t>dovolávat se</a:t>
            </a:r>
            <a:r>
              <a:rPr lang="cs-CZ" i="1" dirty="0"/>
              <a:t> toho, </a:t>
            </a:r>
            <a:r>
              <a:rPr lang="cs-CZ" b="1" i="1" dirty="0"/>
              <a:t>aby nebyl na tomto právu diskriminován</a:t>
            </a:r>
            <a:r>
              <a:rPr lang="cs-CZ" i="1" dirty="0"/>
              <a:t> (čl. 1, čl. 3 odst. 1 Listiny), stejně jako je oprávněn</a:t>
            </a:r>
            <a:r>
              <a:rPr lang="cs-CZ" b="1" i="1" dirty="0"/>
              <a:t> i k tomu</a:t>
            </a:r>
            <a:r>
              <a:rPr lang="cs-CZ" i="1" dirty="0"/>
              <a:t>, dovolávat se práva na </a:t>
            </a:r>
            <a:r>
              <a:rPr lang="cs-CZ" b="1" i="1" dirty="0"/>
              <a:t>projednání věci bez zbytečných průtahů</a:t>
            </a:r>
            <a:r>
              <a:rPr lang="cs-CZ" i="1" dirty="0"/>
              <a:t> (čl. 38 odst. 2 Listiny), a to i když sám návrh na projednání věci podat nemohl.</a:t>
            </a:r>
          </a:p>
          <a:p>
            <a:pPr algn="just"/>
            <a:r>
              <a:rPr lang="cs-CZ" i="1" dirty="0"/>
              <a:t> III. Právo na rovné podmínky přístupu k voleným a jiným veřejným funkcím (v daném případě na přístup k funkci soudce), jakož i právo na projednání věci bez zbytečných průtahů, ve spojení s právem nebýt diskriminován, </a:t>
            </a:r>
            <a:r>
              <a:rPr lang="cs-CZ" b="1" i="1" dirty="0"/>
              <a:t>není s ohledem na znění čl. 36 Listiny</a:t>
            </a:r>
            <a:r>
              <a:rPr lang="cs-CZ" i="1" dirty="0"/>
              <a:t>, a to i ve spojení se zákonem č. 6/2002 Sb., o soudech a soudcích, </a:t>
            </a:r>
            <a:r>
              <a:rPr lang="cs-CZ" b="1" i="1" dirty="0"/>
              <a:t>ze soudního přezkoumání vyloučeno</a:t>
            </a:r>
            <a:r>
              <a:rPr lang="cs-CZ" i="1" dirty="0"/>
              <a:t>. Akty či úkony prezidenta republiky při výkonu jeho pravomoci jmenovat soudce jsou ve spojení s uvedenými právy přezkoumatelné ve správním soudnictví.</a:t>
            </a:r>
          </a:p>
        </p:txBody>
      </p:sp>
    </p:spTree>
    <p:extLst>
      <p:ext uri="{BB962C8B-B14F-4D97-AF65-F5344CB8AC3E}">
        <p14:creationId xmlns:p14="http://schemas.microsoft.com/office/powerpoint/2010/main" val="166245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32856"/>
          </a:xfrm>
        </p:spPr>
        <p:txBody>
          <a:bodyPr/>
          <a:lstStyle/>
          <a:p>
            <a:r>
              <a:rPr lang="cs-CZ" sz="2400" b="1" dirty="0">
                <a:solidFill>
                  <a:srgbClr val="0070C0"/>
                </a:solidFill>
                <a:latin typeface="+mn-lt"/>
              </a:rPr>
              <a:t>Problém identifikace SU: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=  které případy  jsou správním uvážením, a které nikoliv.</a:t>
            </a:r>
          </a:p>
          <a:p>
            <a:pPr marL="0" indent="0" algn="just"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 vždy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jde o případ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pokud zákon stanoví, že správní orgán něco učinit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„může“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resp. že z jeho strany něco učinit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„lze“.</a:t>
            </a: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Může jít o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povinnost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správního orgánu jednat určitým způsobem - tzv. 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„norma kompetenční“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jež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svým zněním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zakládá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pravomoc SO vůči adresátům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Vždy proto nutno brát v úvahu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širší právní kontext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včetně nastavení, resp.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účelu pravomoci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správního orgánu (srov. § 2 odst. 2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s.ř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Nutný tedy  nejen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výklad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jazykový a logický, ale také –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systematický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historický,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resp. také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teleologický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2835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Zajištění legality správního uvážení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96754"/>
            <a:ext cx="7886700" cy="4980210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Obsah a rozsah pravomoci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SO by měly být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dostatečně určitě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zákonem stanoveny.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(viz ústavní požadavek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stanovení  mezí a způsobu výkonu státní moci zákonem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/ čl. 2 odst. 3 Ústavy/).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ESLP: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Silver et 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V. Spojené království, 1983: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„Zákon, který svěřuje diskreční pravomoc, musí stanovit rozsah takové diskrece“…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Metody:</a:t>
            </a:r>
          </a:p>
          <a:p>
            <a:pPr lv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stanovení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limitů (mezí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= ROZSAHU SU</a:t>
            </a:r>
          </a:p>
          <a:p>
            <a:pPr lv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stanovení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hledisek (kritérií)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OBSAHU, KVALITY SU</a:t>
            </a:r>
          </a:p>
          <a:p>
            <a:pPr lvl="0"/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přezkum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respektování  hledisek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SU ad 1) a 2)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POZN.: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  P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ojem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zákonnost“a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„správnost“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rozhodnutí a postupů /§ 89 odst. 2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s.ř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./,  soudní přezkum správního uvážení /§ 78 odst. 1 druhá věta, odst. 2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s.ř.s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./.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873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pPr lvl="0"/>
            <a:r>
              <a:rPr lang="cs-CZ" sz="2400" b="1" dirty="0">
                <a:solidFill>
                  <a:srgbClr val="0070C0"/>
                </a:solidFill>
                <a:latin typeface="+mn-lt"/>
              </a:rPr>
              <a:t>Hlediska (kritéria) pro aplikaci správního uvážení</a:t>
            </a:r>
            <a:endParaRPr lang="cs-CZ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7467600" cy="6000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Vedle</a:t>
            </a:r>
          </a:p>
          <a:p>
            <a:pPr marL="514350" lvl="0" indent="-514350">
              <a:buAutoNum type="romanUcPeriod"/>
            </a:pPr>
            <a:r>
              <a:rPr lang="cs-CZ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konkrétních hledisek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(a mezí)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stanovených zákonem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specifických pro danou oblast, resp. činnost,</a:t>
            </a:r>
          </a:p>
          <a:p>
            <a:pPr marL="0" lv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pak 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hlediska obecnější: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II.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principy, resp. principy správního práva.</a:t>
            </a:r>
          </a:p>
          <a:p>
            <a:pPr lvl="0">
              <a:buNone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     Pro SO 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koncentrovaně vyjádřeny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ve správním řádu ve formě: </a:t>
            </a:r>
          </a:p>
          <a:p>
            <a:pPr lvl="0">
              <a:buNone/>
            </a:pP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   „</a:t>
            </a:r>
            <a:r>
              <a:rPr lang="cs-CZ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Základních zásad činnosti správních orgánů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(§§ 2 – 8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s.ř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lvl="0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 nich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zejména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zařazené  v § 2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proporcionalita, jednání ve veřejném zájmu, předvídatelnost - legitimní očekávání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(včetně ustálené praxe),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zákaz zneužití správního uvážení, resp. pravomoci SO, šetření práv nabytých v dobré víře, zásahy jen v nezbytném rozsahu,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§ 4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(zásada dobré správy, vstřícnosti),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§ 5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 smírné řešení rozporů).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Přitom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působnost zásad obecná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– při „výkonu veřejné správy“  (§ 177 odst. 1 správního řádu),</a:t>
            </a:r>
          </a:p>
          <a:p>
            <a:pPr lvl="0" algn="just">
              <a:buNone/>
            </a:pP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další zásady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(výslovně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nezařazené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/např.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řádného odůvodnění, transparentnosti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či zásady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nepsané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neminem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laedere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0"/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42326584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574057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Hlediska ( kritéria) pro aplikaci správního uvážení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6264696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cs-CZ" dirty="0"/>
              <a:t>Dále také:</a:t>
            </a:r>
            <a:r>
              <a:rPr lang="cs-CZ" b="1" dirty="0">
                <a:solidFill>
                  <a:srgbClr val="7030A0"/>
                </a:solidFill>
              </a:rPr>
              <a:t> </a:t>
            </a:r>
            <a:endParaRPr lang="cs-CZ" dirty="0">
              <a:solidFill>
                <a:srgbClr val="7030A0"/>
              </a:solidFill>
            </a:endParaRPr>
          </a:p>
          <a:p>
            <a:pPr marL="0" lvl="0" indent="0" algn="just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7030A0"/>
                </a:solidFill>
              </a:rPr>
              <a:t>III. principy dobré správy</a:t>
            </a:r>
            <a:r>
              <a:rPr lang="cs-CZ" sz="2400" b="1" dirty="0"/>
              <a:t> </a:t>
            </a:r>
            <a:r>
              <a:rPr lang="cs-CZ" sz="2400" dirty="0"/>
              <a:t>(jež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konkretizují povinnosti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</a:t>
            </a:r>
            <a:r>
              <a:rPr lang="cs-CZ" sz="2400" b="1" dirty="0"/>
              <a:t>, či jsou 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neprávní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povahy (etické</a:t>
            </a:r>
            <a:r>
              <a:rPr lang="cs-CZ" sz="2400" dirty="0"/>
              <a:t>, či směřující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vyšší efektivitě</a:t>
            </a:r>
            <a:r>
              <a:rPr lang="cs-CZ" sz="2400" dirty="0"/>
              <a:t> veřejné správy – srov. např.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 odst. 1, § 6, § 8 odst. 2</a:t>
            </a:r>
            <a:r>
              <a:rPr lang="cs-CZ" sz="2400" dirty="0"/>
              <a:t> </a:t>
            </a:r>
            <a:r>
              <a:rPr lang="cs-CZ" sz="2400" dirty="0" err="1"/>
              <a:t>s.ř</a:t>
            </a:r>
            <a:r>
              <a:rPr lang="cs-CZ" sz="2400" dirty="0"/>
              <a:t>.).</a:t>
            </a:r>
            <a:r>
              <a:rPr lang="cs-CZ" sz="2400" b="1" dirty="0"/>
              <a:t> </a:t>
            </a:r>
          </a:p>
          <a:p>
            <a:pPr lvl="0" algn="just">
              <a:lnSpc>
                <a:spcPct val="110000"/>
              </a:lnSpc>
              <a:buNone/>
            </a:pPr>
            <a:r>
              <a:rPr lang="cs-CZ" sz="2400" dirty="0"/>
              <a:t>	K tomu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- „desatero“ Veřejného ochránce práv</a:t>
            </a:r>
            <a:r>
              <a:rPr lang="cs-CZ" sz="2400" dirty="0"/>
              <a:t>, nebo Evropským ombudsmanem vydaný  –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Kodex dobré správní praxe</a:t>
            </a:r>
            <a:r>
              <a:rPr lang="cs-CZ" sz="2400" dirty="0"/>
              <a:t> (2001), čl. 41 LZPEU (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„právo na dobrou správu“</a:t>
            </a:r>
            <a:r>
              <a:rPr lang="cs-CZ" sz="2400" dirty="0"/>
              <a:t>), a také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</a:t>
            </a:r>
            <a:r>
              <a:rPr lang="cs-CZ" sz="2400" dirty="0"/>
              <a:t> Výboru ministrů  Rady Evropy  (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2007)7 o dobré správě</a:t>
            </a:r>
            <a:r>
              <a:rPr lang="cs-CZ" sz="2400" dirty="0"/>
              <a:t>.</a:t>
            </a:r>
          </a:p>
          <a:p>
            <a:pPr algn="just">
              <a:lnSpc>
                <a:spcPct val="110000"/>
              </a:lnSpc>
              <a:buNone/>
            </a:pPr>
            <a:r>
              <a:rPr 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Významné pro SU – Doporučení Výboru ministrů RE (80)2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/>
              <a:t>z 11.3.1980, které se týká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správního uvážení.</a:t>
            </a:r>
          </a:p>
          <a:p>
            <a:pPr>
              <a:buNone/>
            </a:pPr>
            <a:endParaRPr lang="cs-CZ" sz="2400" b="1" dirty="0"/>
          </a:p>
          <a:p>
            <a:pPr>
              <a:buNone/>
            </a:pPr>
            <a:r>
              <a:rPr lang="cs-CZ" sz="2400" b="1" i="1" dirty="0">
                <a:solidFill>
                  <a:srgbClr val="0070C0"/>
                </a:solidFill>
              </a:rPr>
              <a:t>Závěr k hlediskům pro SU:</a:t>
            </a:r>
          </a:p>
          <a:p>
            <a:pPr algn="just">
              <a:buNone/>
            </a:pPr>
            <a:r>
              <a:rPr lang="cs-CZ" sz="2400" dirty="0"/>
              <a:t>V souhrnu jde o strukturu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určující obsahovou stránku</a:t>
            </a:r>
            <a:r>
              <a:rPr lang="cs-CZ" sz="2400" i="1" dirty="0"/>
              <a:t> </a:t>
            </a:r>
            <a:r>
              <a:rPr lang="cs-CZ" sz="2400" dirty="0"/>
              <a:t>správního uvážení.</a:t>
            </a:r>
          </a:p>
          <a:p>
            <a:pPr marL="0" indent="0" algn="just">
              <a:buNone/>
            </a:pPr>
            <a:r>
              <a:rPr lang="cs-CZ" sz="2400" dirty="0"/>
              <a:t>V </a:t>
            </a:r>
            <a:r>
              <a:rPr lang="cs-CZ" sz="2400" i="1" dirty="0"/>
              <a:t>prostoru vymezeném </a:t>
            </a:r>
            <a:r>
              <a:rPr lang="cs-CZ" sz="2400" dirty="0"/>
              <a:t>jak po stránce hranic (limitů), tak co do závazných hledisek se rozhodování s volnou úvahou musí pohybovat.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 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Neurčité pojmy (NP):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7886700" cy="476418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/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pojem, vyskytující se v právní normě, přičemž jehož obsah a význam není přesně a úplně vymezen.</a:t>
            </a:r>
          </a:p>
          <a:p>
            <a:pPr marL="0" indent="0">
              <a:buNone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 správním právu hojný výskyt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(„veřejný pořádek“, „noční klid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“,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„bezúhonnost“,...).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Při aplikaci neurčitého pojmu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jde o otázku (pravomoc)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subsumpční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Správní orgán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musí NP vyložit, definovat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a poté posoudit,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zda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zkoumaný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jev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či situace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odpovídá vymezeným znakům, a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je tedy  pod NP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podřadit.  Poté lze normu aplikovat.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Nutno použít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obvyklé interpretační metody.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1654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7136" y="-171400"/>
            <a:ext cx="7467600" cy="1143000"/>
          </a:xfrm>
        </p:spPr>
        <p:txBody>
          <a:bodyPr/>
          <a:lstStyle/>
          <a:p>
            <a:r>
              <a:rPr lang="cs-CZ" sz="2400" b="1" dirty="0">
                <a:latin typeface="+mn-lt"/>
              </a:rPr>
              <a:t>Neurčité pojmy: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Míra neurčitosti se může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v čase i místě měnit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Míru neurčitosti snižují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legální definice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pojmu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příkladmé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výčty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znaků pojmu v zákoně,</a:t>
            </a:r>
          </a:p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prováděcí (podzákonné) předpisy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	judikatura,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        metodika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        ustálená rozhodovací praxe SO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tradice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0203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Osnova hlavního tématu: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Problém vázanosti vs. „volnosti“ v činnosti veřejné správy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Pojmy „správní uvážení“, „diskreční pravomoc“. Varianty správního uvážení.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Správní uvážení jako projev pravomoci správního orgánu.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problém tzv. „absolutního volného uvážení" 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Identifikace správního uvážení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Meze a  hlediska správního uvážení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Neurčité pojmy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8824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Literatura ke studiu základní:</a:t>
            </a:r>
            <a:br>
              <a:rPr lang="cs-CZ" sz="2400" b="1" dirty="0">
                <a:latin typeface="+mn-lt"/>
              </a:rPr>
            </a:b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Průcha, P.: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Správní právo. Obecná část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9. vydání. Brno: MU, 2024, str. 99 - 106.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Další prameny: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Kopecký, M.: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Správní právo. Obecná část. 3. vydání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Praha: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C.H.Beck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Skulová, S.: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Správní uvážení – základní charakteristika a souvislosti pojmu.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Brno: MU, 2003.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(https://science.law.muni.cz/knihy/skulova_spravni_uvazeni.pdf)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Mates, P.: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Správní uvážení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Plzeň: Vydavatelství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A.Čeněk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2013.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282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886700" cy="1325563"/>
          </a:xfrm>
        </p:spPr>
        <p:txBody>
          <a:bodyPr>
            <a:normAutofit fontScale="90000"/>
          </a:bodyPr>
          <a:lstStyle/>
          <a:p>
            <a:br>
              <a:rPr lang="cs-CZ" i="1" dirty="0"/>
            </a:b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pozornost.</a:t>
            </a:r>
            <a:b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34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Připomenutí: Na co navazujeme ? Co jsme již probírali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524" y="1027950"/>
            <a:ext cx="7886700" cy="47053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i="1" dirty="0"/>
              <a:t>V 10. přednášce ze SP I:</a:t>
            </a:r>
          </a:p>
          <a:p>
            <a:endParaRPr lang="cs-CZ" sz="2000" b="1" i="1" dirty="0">
              <a:solidFill>
                <a:srgbClr val="C00000"/>
              </a:solidFill>
            </a:endParaRPr>
          </a:p>
          <a:p>
            <a:r>
              <a:rPr lang="cs-CZ" sz="2000" b="1" i="1" dirty="0"/>
              <a:t>Pravomoc</a:t>
            </a:r>
            <a:r>
              <a:rPr lang="cs-CZ" sz="2000" i="1" dirty="0"/>
              <a:t> </a:t>
            </a:r>
            <a:r>
              <a:rPr lang="cs-CZ" sz="2000" b="1" dirty="0">
                <a:solidFill>
                  <a:srgbClr val="002060"/>
                </a:solidFill>
              </a:rPr>
              <a:t> správního orgánu </a:t>
            </a:r>
            <a:r>
              <a:rPr lang="cs-CZ" sz="2000" dirty="0">
                <a:solidFill>
                  <a:srgbClr val="002060"/>
                </a:solidFill>
              </a:rPr>
              <a:t>(= co je oprávněn činit vůči komu, čemu),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	tj. - souhrn právních prostředků  správního orgánu (</a:t>
            </a:r>
            <a:r>
              <a:rPr lang="cs-CZ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„SO“</a:t>
            </a:r>
            <a:r>
              <a:rPr lang="cs-CZ" sz="2000" dirty="0">
                <a:solidFill>
                  <a:srgbClr val="002060"/>
                </a:solidFill>
              </a:rPr>
              <a:t>), určených k realizaci působnosti.</a:t>
            </a:r>
          </a:p>
          <a:p>
            <a:r>
              <a:rPr lang="cs-CZ" sz="2000" b="1" i="1" dirty="0"/>
              <a:t>Působnost</a:t>
            </a:r>
            <a:r>
              <a:rPr lang="cs-CZ" sz="2000" i="1" dirty="0"/>
              <a:t> </a:t>
            </a:r>
            <a:r>
              <a:rPr lang="cs-CZ" sz="2000" b="1" dirty="0">
                <a:solidFill>
                  <a:srgbClr val="002060"/>
                </a:solidFill>
              </a:rPr>
              <a:t>správního orgánu</a:t>
            </a:r>
            <a:r>
              <a:rPr lang="cs-CZ" sz="2000" dirty="0">
                <a:solidFill>
                  <a:srgbClr val="002060"/>
                </a:solidFill>
              </a:rPr>
              <a:t> =  okruh věcí, které SO řeší (v jakých věcech, vztazích, území = věcná, územní).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                 Pozn.: V procesním právu – otázka „příslušnosti“ SO.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002060"/>
                </a:solidFill>
              </a:rPr>
              <a:t>Dány zákonem </a:t>
            </a:r>
            <a:r>
              <a:rPr lang="cs-CZ" sz="2000" i="1" dirty="0">
                <a:solidFill>
                  <a:srgbClr val="002060"/>
                </a:solidFill>
              </a:rPr>
              <a:t>(</a:t>
            </a:r>
            <a:r>
              <a:rPr lang="cs-CZ" sz="2000" b="1" i="1" dirty="0">
                <a:solidFill>
                  <a:srgbClr val="002060"/>
                </a:solidFill>
              </a:rPr>
              <a:t>princip legality</a:t>
            </a:r>
            <a:r>
              <a:rPr lang="cs-CZ" sz="2000" i="1" dirty="0">
                <a:solidFill>
                  <a:srgbClr val="002060"/>
                </a:solidFill>
              </a:rPr>
              <a:t>).</a:t>
            </a:r>
            <a:r>
              <a:rPr lang="cs-CZ" sz="2000" dirty="0">
                <a:solidFill>
                  <a:srgbClr val="002060"/>
                </a:solidFill>
              </a:rPr>
              <a:t> Nedokonalost či mezera – řešeny v rámci </a:t>
            </a:r>
            <a:r>
              <a:rPr lang="cs-CZ" sz="2000" i="1" dirty="0">
                <a:solidFill>
                  <a:srgbClr val="002060"/>
                </a:solidFill>
              </a:rPr>
              <a:t>kompetenčních sporů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Pravomoc  VS uplatňována 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vždy prostřednictvím konkrétního subjektu </a:t>
            </a:r>
            <a:r>
              <a:rPr lang="cs-CZ" sz="2000" dirty="0">
                <a:solidFill>
                  <a:srgbClr val="002060"/>
                </a:solidFill>
              </a:rPr>
              <a:t>– SO, a také konkrétních osob. </a:t>
            </a:r>
          </a:p>
          <a:p>
            <a:pPr marL="0" indent="0">
              <a:buNone/>
            </a:pPr>
            <a:r>
              <a:rPr lang="cs-CZ" sz="2000" dirty="0"/>
              <a:t>,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9161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Na co navazujeme ? Co jsme již probírali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524" y="1027950"/>
            <a:ext cx="7886700" cy="4705306"/>
          </a:xfrm>
        </p:spPr>
        <p:txBody>
          <a:bodyPr>
            <a:noAutofit/>
          </a:bodyPr>
          <a:lstStyle/>
          <a:p>
            <a:r>
              <a:rPr lang="cs-CZ" sz="2400" dirty="0"/>
              <a:t>Rozlišili jsme </a:t>
            </a:r>
            <a:r>
              <a:rPr lang="cs-CZ" sz="2400" b="1" dirty="0"/>
              <a:t>složky pravomoci </a:t>
            </a:r>
            <a:r>
              <a:rPr lang="cs-CZ" sz="2400" dirty="0"/>
              <a:t>správních orgánů dle obsahu a zaměření. Dotkli jsme se – </a:t>
            </a:r>
            <a:r>
              <a:rPr lang="cs-CZ" sz="2400" b="1" i="1" dirty="0">
                <a:solidFill>
                  <a:srgbClr val="7030A0"/>
                </a:solidFill>
              </a:rPr>
              <a:t>otázky vázanosti a volnosti </a:t>
            </a:r>
            <a:r>
              <a:rPr lang="cs-CZ" sz="2400" i="1" dirty="0"/>
              <a:t>výkonu pravomoci.</a:t>
            </a:r>
          </a:p>
          <a:p>
            <a:pPr algn="just"/>
            <a:r>
              <a:rPr lang="cs-CZ" sz="2400" dirty="0"/>
              <a:t>Rovněž otázku</a:t>
            </a:r>
            <a:r>
              <a:rPr lang="cs-CZ" sz="2400" i="1" dirty="0"/>
              <a:t> </a:t>
            </a:r>
            <a:r>
              <a:rPr lang="cs-CZ" sz="24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(veřejných) subjektivních práv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jejich struktury. </a:t>
            </a:r>
            <a:r>
              <a:rPr lang="cs-CZ" sz="2400" dirty="0"/>
              <a:t>A již jsme nanesli </a:t>
            </a:r>
            <a:r>
              <a:rPr lang="cs-CZ" sz="2400" b="1" i="1" dirty="0">
                <a:solidFill>
                  <a:srgbClr val="7030A0"/>
                </a:solidFill>
              </a:rPr>
              <a:t>otázku jejich ne/</a:t>
            </a:r>
            <a:r>
              <a:rPr lang="cs-CZ" sz="2400" b="1" i="1" dirty="0" err="1">
                <a:solidFill>
                  <a:srgbClr val="7030A0"/>
                </a:solidFill>
              </a:rPr>
              <a:t>nárokovosti</a:t>
            </a:r>
            <a:r>
              <a:rPr lang="cs-CZ" sz="2400" b="1" i="1" dirty="0">
                <a:solidFill>
                  <a:srgbClr val="7030A0"/>
                </a:solidFill>
              </a:rPr>
              <a:t> </a:t>
            </a:r>
            <a:r>
              <a:rPr lang="cs-CZ" sz="2400" dirty="0"/>
              <a:t>(resp.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ne/vymahatelnosti</a:t>
            </a:r>
            <a:r>
              <a:rPr lang="cs-CZ" sz="2400" dirty="0"/>
              <a:t>).</a:t>
            </a:r>
            <a:r>
              <a:rPr lang="cs-CZ" sz="2400" i="1" dirty="0">
                <a:solidFill>
                  <a:srgbClr val="7030A0"/>
                </a:solidFill>
              </a:rPr>
              <a:t> </a:t>
            </a:r>
          </a:p>
          <a:p>
            <a:r>
              <a:rPr lang="cs-CZ" sz="2400" dirty="0"/>
              <a:t>rovněž jsme prezentovali význam </a:t>
            </a:r>
            <a:r>
              <a:rPr lang="cs-CZ" sz="2400" b="1" i="1" dirty="0">
                <a:solidFill>
                  <a:srgbClr val="7030A0"/>
                </a:solidFill>
              </a:rPr>
              <a:t>základních zásad činnosti SO </a:t>
            </a:r>
            <a:r>
              <a:rPr lang="cs-CZ" sz="2400" dirty="0"/>
              <a:t>– a jejich specifickou úlohu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vztahu ke správnímu uvážení, mezi nimiž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primus inter </a:t>
            </a:r>
            <a:r>
              <a:rPr lang="cs-CZ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pares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/>
              <a:t>–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zásada legality. 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5293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Na co navazujeme ? Co jsme již probírali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524" y="1027950"/>
            <a:ext cx="7886700" cy="47053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Pravomoc –</a:t>
            </a:r>
          </a:p>
          <a:p>
            <a:pPr marL="0" indent="0">
              <a:buNone/>
            </a:pPr>
            <a:r>
              <a:rPr lang="cs-CZ" sz="2400" dirty="0"/>
              <a:t>                  vždy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zákonný základ. </a:t>
            </a:r>
          </a:p>
          <a:p>
            <a:pPr marL="0" indent="0">
              <a:buNone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</a:rPr>
              <a:t>Pravomoc </a:t>
            </a:r>
            <a:r>
              <a:rPr lang="cs-CZ" sz="2400" dirty="0">
                <a:solidFill>
                  <a:srgbClr val="7030A0"/>
                </a:solidFill>
              </a:rPr>
              <a:t>– </a:t>
            </a:r>
            <a:r>
              <a:rPr lang="cs-CZ" sz="2400" b="1" dirty="0">
                <a:solidFill>
                  <a:srgbClr val="7030A0"/>
                </a:solidFill>
              </a:rPr>
              <a:t>složky: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-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normotvorná, - rozhodovací, - exekuční, - kontraktační, - zásahová, - kontrolní, - sankční (trestající), - evidenční.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Skladba</a:t>
            </a:r>
            <a:r>
              <a:rPr lang="cs-CZ" sz="2400" dirty="0"/>
              <a:t> pravomocí –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nestejnorodá</a:t>
            </a:r>
            <a:r>
              <a:rPr lang="cs-CZ" sz="2400" dirty="0"/>
              <a:t> u různých druhů SO – dle účelu, obsahu, zaměření jejich činnosti. </a:t>
            </a:r>
          </a:p>
          <a:p>
            <a:pPr marL="0" indent="0">
              <a:buNone/>
            </a:pPr>
            <a:r>
              <a:rPr lang="cs-CZ" sz="2400" dirty="0"/>
              <a:t>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2400" dirty="0"/>
              <a:t>Pravomoc – obecně </a:t>
            </a:r>
            <a:r>
              <a:rPr lang="cs-CZ" sz="2400" b="1" dirty="0">
                <a:solidFill>
                  <a:schemeClr val="tx2">
                    <a:lumMod val="75000"/>
                  </a:schemeClr>
                </a:solidFill>
              </a:rPr>
              <a:t>vždy uplatňována směrem k právní sféře dotčených osob</a:t>
            </a:r>
            <a:r>
              <a:rPr lang="cs-CZ" sz="2400" dirty="0"/>
              <a:t>, adresátů působení.</a:t>
            </a:r>
            <a:endParaRPr lang="cs-CZ" sz="2400" dirty="0">
              <a:solidFill>
                <a:srgbClr val="002060"/>
              </a:solidFill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088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Na co navazujeme ? Co jsme již probírali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524" y="1027950"/>
            <a:ext cx="7886700" cy="47053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Liší se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zákonné zmocnění </a:t>
            </a:r>
            <a:r>
              <a:rPr lang="cs-CZ" sz="2400" dirty="0"/>
              <a:t>pro výkon pravomoci:</a:t>
            </a:r>
          </a:p>
          <a:p>
            <a:pPr marL="0" indent="0"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 vázané </a:t>
            </a:r>
            <a:r>
              <a:rPr lang="cs-CZ" sz="2400" dirty="0"/>
              <a:t>(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 </a:t>
            </a:r>
            <a:r>
              <a:rPr lang="cs-CZ" sz="2400" dirty="0"/>
              <a:t>uplatnit), </a:t>
            </a:r>
            <a:r>
              <a:rPr lang="cs-CZ" sz="2400" b="1" dirty="0"/>
              <a:t>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indent="0" algn="just"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 „volné“</a:t>
            </a:r>
            <a:r>
              <a:rPr lang="cs-CZ" sz="2400" dirty="0"/>
              <a:t> (na základě a v mezích zákona) – založena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úvaha SO,</a:t>
            </a:r>
            <a:r>
              <a:rPr lang="cs-CZ" sz="2400" dirty="0"/>
              <a:t> zda uplatnit, či jak konkrétně (=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uvážení, resp. „</a:t>
            </a:r>
            <a:r>
              <a:rPr lang="cs-CZ" sz="2400" i="1" dirty="0"/>
              <a:t>diskreční pravomoc SO“</a:t>
            </a:r>
            <a:r>
              <a:rPr lang="cs-CZ" sz="2400" dirty="0"/>
              <a:t>).  </a:t>
            </a:r>
          </a:p>
          <a:p>
            <a:pPr marL="0" indent="0">
              <a:buNone/>
            </a:pPr>
            <a:r>
              <a:rPr lang="cs-CZ" sz="2400" dirty="0"/>
              <a:t>Jde o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volnost pouze relativní</a:t>
            </a:r>
            <a:r>
              <a:rPr lang="cs-CZ" sz="2400" dirty="0"/>
              <a:t> . Omezeno obecnějším právním rámcem - – hodnotami a zásadami,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právního státu</a:t>
            </a:r>
            <a:r>
              <a:rPr lang="cs-CZ" sz="2400" dirty="0"/>
              <a:t>.  </a:t>
            </a:r>
          </a:p>
          <a:p>
            <a:pPr marL="0" indent="0">
              <a:buNone/>
            </a:pPr>
            <a:r>
              <a:rPr lang="cs-CZ" sz="2400" dirty="0"/>
              <a:t>Platí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libovůle</a:t>
            </a:r>
            <a:r>
              <a:rPr lang="cs-CZ" sz="2400" dirty="0"/>
              <a:t> </a:t>
            </a:r>
            <a:r>
              <a:rPr lang="cs-CZ" sz="2400" i="1" dirty="0"/>
              <a:t>(= zákaz zneužití pravomoci).</a:t>
            </a:r>
          </a:p>
          <a:p>
            <a:pPr marL="0" indent="0">
              <a:buNone/>
            </a:pPr>
            <a:endParaRPr lang="cs-CZ" sz="2400" b="1" i="1" dirty="0"/>
          </a:p>
          <a:p>
            <a:pPr marL="0" indent="0">
              <a:buNone/>
            </a:pPr>
            <a:r>
              <a:rPr lang="cs-CZ" sz="2400" b="1" i="1" dirty="0"/>
              <a:t>Obecné požadavky také na:  </a:t>
            </a:r>
            <a:r>
              <a:rPr lang="cs-CZ" sz="2400" i="1" dirty="0"/>
              <a:t>kontinuitu, legitimitu, důvěryhodnost, odpovědnost, transparentnost, participaci </a:t>
            </a:r>
            <a:r>
              <a:rPr lang="cs-CZ" sz="2400" dirty="0"/>
              <a:t>( srov. s pilíři a hodnotami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Evropského správního prostoru</a:t>
            </a:r>
            <a:r>
              <a:rPr lang="cs-CZ" sz="2400" dirty="0"/>
              <a:t>).</a:t>
            </a:r>
          </a:p>
          <a:p>
            <a:pPr marL="0" indent="0">
              <a:buNone/>
            </a:pPr>
            <a:r>
              <a:rPr lang="cs-CZ" sz="2400" dirty="0"/>
              <a:t>K tomu míří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obecné principy a zásady</a:t>
            </a:r>
            <a:r>
              <a:rPr lang="cs-CZ" sz="2400" dirty="0"/>
              <a:t>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64756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9786" y="807308"/>
            <a:ext cx="7996438" cy="362465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Na co navazujeme: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9786" y="1240073"/>
            <a:ext cx="8082321" cy="49380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b="1" i="1" dirty="0"/>
              <a:t>Výkon pravomoci SO </a:t>
            </a:r>
            <a:r>
              <a:rPr lang="cs-CZ" sz="2400" dirty="0"/>
              <a:t>– působí </a:t>
            </a:r>
            <a:r>
              <a:rPr lang="cs-CZ" sz="2400" b="1" dirty="0">
                <a:solidFill>
                  <a:srgbClr val="002060"/>
                </a:solidFill>
              </a:rPr>
              <a:t>vůči adresátům</a:t>
            </a:r>
            <a:r>
              <a:rPr lang="cs-CZ" sz="2400" dirty="0"/>
              <a:t>,</a:t>
            </a:r>
          </a:p>
          <a:p>
            <a:pPr marL="0" indent="0">
              <a:buNone/>
            </a:pPr>
            <a:r>
              <a:rPr lang="cs-CZ" sz="2400" dirty="0"/>
              <a:t>  - zasahují či se mohou dotýkat jejich </a:t>
            </a:r>
            <a:r>
              <a:rPr lang="cs-CZ" sz="2400" b="1" dirty="0">
                <a:solidFill>
                  <a:srgbClr val="7030A0"/>
                </a:solidFill>
              </a:rPr>
              <a:t>subjektivních </a:t>
            </a:r>
            <a:r>
              <a:rPr lang="cs-CZ" sz="2400" dirty="0">
                <a:solidFill>
                  <a:schemeClr val="tx2">
                    <a:lumMod val="75000"/>
                  </a:schemeClr>
                </a:solidFill>
              </a:rPr>
              <a:t>práv </a:t>
            </a:r>
            <a:r>
              <a:rPr lang="cs-CZ" sz="2400" dirty="0"/>
              <a:t>(</a:t>
            </a:r>
            <a:r>
              <a:rPr lang="cs-CZ" sz="2400" i="1" dirty="0"/>
              <a:t>„dotčené osoby“</a:t>
            </a:r>
            <a:r>
              <a:rPr lang="cs-CZ" sz="2400" dirty="0"/>
              <a:t> – </a:t>
            </a:r>
            <a:r>
              <a:rPr lang="cs-CZ" sz="2400" dirty="0" err="1"/>
              <a:t>s.ř</a:t>
            </a:r>
            <a:r>
              <a:rPr lang="cs-CZ" sz="2400" dirty="0"/>
              <a:t>.). </a:t>
            </a:r>
          </a:p>
          <a:p>
            <a:pPr marL="0" indent="0">
              <a:buNone/>
            </a:pPr>
            <a:endParaRPr lang="cs-CZ" sz="2400" b="1" i="1" dirty="0"/>
          </a:p>
          <a:p>
            <a:pPr marL="0" indent="0">
              <a:buNone/>
            </a:pPr>
            <a:r>
              <a:rPr lang="cs-CZ" sz="2800" b="1" i="1" dirty="0">
                <a:solidFill>
                  <a:srgbClr val="7030A0"/>
                </a:solidFill>
              </a:rPr>
              <a:t>Veřejná subjektivní práva </a:t>
            </a:r>
            <a:r>
              <a:rPr lang="cs-CZ" sz="2400" dirty="0"/>
              <a:t>= </a:t>
            </a:r>
            <a:r>
              <a:rPr lang="cs-CZ" sz="2400" b="1" dirty="0">
                <a:solidFill>
                  <a:srgbClr val="7030A0"/>
                </a:solidFill>
              </a:rPr>
              <a:t>souhrn </a:t>
            </a:r>
            <a:r>
              <a:rPr lang="cs-CZ" sz="2400" b="1" i="1" u="sng" dirty="0">
                <a:solidFill>
                  <a:srgbClr val="7030A0"/>
                </a:solidFill>
              </a:rPr>
              <a:t>oprávnění a povinností</a:t>
            </a:r>
            <a:r>
              <a:rPr lang="cs-CZ" sz="2400" b="1" dirty="0">
                <a:solidFill>
                  <a:srgbClr val="7030A0"/>
                </a:solidFill>
              </a:rPr>
              <a:t>,</a:t>
            </a:r>
            <a:r>
              <a:rPr lang="cs-CZ" sz="2400" dirty="0"/>
              <a:t> jež má </a:t>
            </a:r>
            <a:r>
              <a:rPr lang="cs-CZ" sz="2400" b="1" dirty="0"/>
              <a:t>jednotlivec ve vztahu k veřejné správě </a:t>
            </a:r>
            <a:r>
              <a:rPr lang="cs-CZ" sz="2400" dirty="0"/>
              <a:t>(= obsahem SP vztahů).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Některá </a:t>
            </a:r>
            <a:r>
              <a:rPr lang="cs-CZ" sz="24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ústavně chráněna</a:t>
            </a:r>
            <a:r>
              <a:rPr lang="cs-CZ" sz="2400" i="1" dirty="0"/>
              <a:t> </a:t>
            </a:r>
            <a:r>
              <a:rPr lang="cs-CZ" sz="2400" dirty="0"/>
              <a:t>(včetně práva na řádný proces a soudní ochranu) –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katalog lidských práv a základních svobod</a:t>
            </a:r>
            <a:r>
              <a:rPr lang="cs-CZ" sz="2400" dirty="0"/>
              <a:t>.</a:t>
            </a:r>
          </a:p>
          <a:p>
            <a:pPr marL="0" indent="0" algn="just">
              <a:buNone/>
            </a:pPr>
            <a:r>
              <a:rPr lang="cs-CZ" sz="2400" dirty="0"/>
              <a:t>V rovině </a:t>
            </a:r>
            <a:r>
              <a:rPr lang="cs-CZ" sz="2400" i="1" dirty="0"/>
              <a:t>potenciální</a:t>
            </a:r>
            <a:r>
              <a:rPr lang="cs-CZ" sz="2400" dirty="0"/>
              <a:t> – dána právním řádem – </a:t>
            </a:r>
            <a:r>
              <a:rPr lang="cs-CZ" sz="2400" i="1" dirty="0">
                <a:solidFill>
                  <a:srgbClr val="7030A0"/>
                </a:solidFill>
              </a:rPr>
              <a:t>de lege lata</a:t>
            </a:r>
            <a:r>
              <a:rPr lang="cs-CZ" sz="2400" dirty="0"/>
              <a:t>, a event. </a:t>
            </a:r>
            <a:r>
              <a:rPr lang="cs-CZ" sz="2400" i="1" dirty="0"/>
              <a:t>efektivní, aplikovaná </a:t>
            </a:r>
            <a:r>
              <a:rPr lang="cs-CZ" sz="2400" dirty="0"/>
              <a:t>– </a:t>
            </a:r>
            <a:r>
              <a:rPr lang="cs-CZ" sz="2400" i="1" dirty="0">
                <a:solidFill>
                  <a:srgbClr val="7030A0"/>
                </a:solidFill>
              </a:rPr>
              <a:t>de lege </a:t>
            </a:r>
            <a:r>
              <a:rPr lang="cs-CZ" sz="2400" i="1" dirty="0" err="1">
                <a:solidFill>
                  <a:srgbClr val="7030A0"/>
                </a:solidFill>
              </a:rPr>
              <a:t>aplicata</a:t>
            </a:r>
            <a:r>
              <a:rPr lang="cs-CZ" sz="2400" dirty="0"/>
              <a:t>.</a:t>
            </a:r>
          </a:p>
          <a:p>
            <a:pPr marL="0" indent="0" algn="just">
              <a:buNone/>
            </a:pPr>
            <a:r>
              <a:rPr lang="cs-CZ" sz="24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Rozsah a skladba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/>
              <a:t>dána právním postavením konkrétních subjektů.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8402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568411" y="247136"/>
            <a:ext cx="7117074" cy="154190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 co navazujeme: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11891" y="1292088"/>
            <a:ext cx="7875373" cy="523228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b="1" i="1" dirty="0"/>
              <a:t>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„Základní zásady činnosti  správních orgánů“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– založeny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(tehdy jako nový institut)</a:t>
            </a:r>
            <a:r>
              <a:rPr lang="cs-CZ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ve správním řádu 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(§ 2 – 8 </a:t>
            </a:r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s.ř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Nejde o úplný výčet.</a:t>
            </a:r>
            <a:br>
              <a:rPr lang="cs-CZ" sz="18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Nejde o pouhé zásady procesní.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Vedle požadavků na procesní stránku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postupů SO působí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rovněž na obsah, resp. výsledek postupu.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Základ a původ základních zásad:</a:t>
            </a:r>
          </a:p>
          <a:p>
            <a:pPr eaLnBrk="1" hangingPunct="1">
              <a:defRPr/>
            </a:pP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(osvědčené)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tradice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veřejné správy,</a:t>
            </a:r>
          </a:p>
          <a:p>
            <a:pPr algn="just">
              <a:defRPr/>
            </a:pP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Ústavní zásady, obecné principy právní a principy správního práva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(vztah státu a jednotlivce, podmínky výkonu veřejné moci, zejm. čl. 36 odst. 1, 38 odst. 2 LZPS), </a:t>
            </a:r>
          </a:p>
          <a:p>
            <a:pPr algn="just">
              <a:defRPr/>
            </a:pP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mezinárodní a evropský kontext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(ochrana ZPS, právo na řádný,  spravedlivý proces  a rozhodnutí (srov. čl. 6 odst.1 Evropské úmluvy,  Listina ZP EU - čl. 41 – „právo na dobrou správu“).</a:t>
            </a:r>
          </a:p>
          <a:p>
            <a:pPr marL="0" indent="0">
              <a:buNone/>
              <a:defRPr/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0681428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1" id="{01D809EA-0938-469F-B557-D2A61A4152FB}" vid="{13D5369A-72F0-4837-8079-48DB50DAB55E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2844</TotalTime>
  <Words>3455</Words>
  <Application>Microsoft Office PowerPoint</Application>
  <PresentationFormat>Předvádění na obrazovce (4:3)</PresentationFormat>
  <Paragraphs>290</Paragraphs>
  <Slides>31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Motiv1</vt:lpstr>
      <vt:lpstr>Správní právo II 2. přednáška 30.9.2024  Téma: Diskreční pravomoc veřejné správy         doc.JUDr. Soňa Skulová, Ph.D.  </vt:lpstr>
      <vt:lpstr>Obsah přednášky  </vt:lpstr>
      <vt:lpstr> </vt:lpstr>
      <vt:lpstr>Připomenutí: Na co navazujeme ? Co jsme již probírali ?</vt:lpstr>
      <vt:lpstr>Na co navazujeme ? Co jsme již probírali ?</vt:lpstr>
      <vt:lpstr>Na co navazujeme ? Co jsme již probírali ?</vt:lpstr>
      <vt:lpstr>Na co navazujeme ? Co jsme již probírali ?</vt:lpstr>
      <vt:lpstr>Na co navazujeme: </vt:lpstr>
      <vt:lpstr>Na co navazujeme:</vt:lpstr>
      <vt:lpstr>Na co navazujeme:</vt:lpstr>
      <vt:lpstr>I.  Otázka vztahu vázanosti vs. volnosti při výkonu pravomoci správních orgánů  Základní problém:    </vt:lpstr>
      <vt:lpstr>Nastavení vztahu vázanosti a volnosti v  činnosti veřejné správy – výsledek vývoje v podmínkách moderního právního státu: </vt:lpstr>
      <vt:lpstr>Vývoj řešení otázky vázanosti vs. volnost v rozhodování veřejné správy vůči adresátům:</vt:lpstr>
      <vt:lpstr>Legislativní  řešení problému nastavení „volnosti vs. vázanosti“ veřejné správy: </vt:lpstr>
      <vt:lpstr>II. Úvodem - k pojmu „diskrece“:</vt:lpstr>
      <vt:lpstr> II.  Správního uvážení („SU“):</vt:lpstr>
      <vt:lpstr>Pojmy: správní uvážení - diskreční pravomoc: </vt:lpstr>
      <vt:lpstr>   Varianty správního uvážení:  </vt:lpstr>
      <vt:lpstr>   Správní uvážení jako specifická součást, resp. projev pravomoci správního orgánu:  </vt:lpstr>
      <vt:lpstr>SU jako projev pravomoci správního orgánu:</vt:lpstr>
      <vt:lpstr>K problému tzv. „absolutního volného uvážení“  </vt:lpstr>
      <vt:lpstr>Ad problém tzv. „absolutního volného uvážení“:        </vt:lpstr>
      <vt:lpstr>Ad problém tzv. „absolutního volného uvážení“: </vt:lpstr>
      <vt:lpstr>Problém identifikace SU:</vt:lpstr>
      <vt:lpstr>Zajištění legality správního uvážení</vt:lpstr>
      <vt:lpstr>Hlediska (kritéria) pro aplikaci správního uvážení</vt:lpstr>
      <vt:lpstr>Hlediska ( kritéria) pro aplikaci správního uvážení </vt:lpstr>
      <vt:lpstr>Neurčité pojmy (NP):</vt:lpstr>
      <vt:lpstr>Neurčité pojmy:</vt:lpstr>
      <vt:lpstr>Literatura ke studiu základní:  </vt:lpstr>
      <vt:lpstr> Děkuji za pozornost.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Diskreční pravomoc veřejné správy   MPA – Správní právo II 24.3.2012   </dc:title>
  <dc:creator>Soňa Skulová</dc:creator>
  <cp:lastModifiedBy>Soňa Skulová</cp:lastModifiedBy>
  <cp:revision>246</cp:revision>
  <cp:lastPrinted>2020-11-08T22:27:56Z</cp:lastPrinted>
  <dcterms:created xsi:type="dcterms:W3CDTF">2012-03-23T10:06:55Z</dcterms:created>
  <dcterms:modified xsi:type="dcterms:W3CDTF">2024-09-29T18:46:56Z</dcterms:modified>
</cp:coreProperties>
</file>