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6"/>
  </p:notesMasterIdLst>
  <p:handoutMasterIdLst>
    <p:handoutMasterId r:id="rId57"/>
  </p:handoutMasterIdLst>
  <p:sldIdLst>
    <p:sldId id="256" r:id="rId2"/>
    <p:sldId id="331" r:id="rId3"/>
    <p:sldId id="258" r:id="rId4"/>
    <p:sldId id="267" r:id="rId5"/>
    <p:sldId id="269" r:id="rId6"/>
    <p:sldId id="327" r:id="rId7"/>
    <p:sldId id="265" r:id="rId8"/>
    <p:sldId id="325" r:id="rId9"/>
    <p:sldId id="277" r:id="rId10"/>
    <p:sldId id="270" r:id="rId11"/>
    <p:sldId id="273" r:id="rId12"/>
    <p:sldId id="271" r:id="rId13"/>
    <p:sldId id="274" r:id="rId14"/>
    <p:sldId id="340" r:id="rId15"/>
    <p:sldId id="275" r:id="rId16"/>
    <p:sldId id="283" r:id="rId17"/>
    <p:sldId id="284" r:id="rId18"/>
    <p:sldId id="285" r:id="rId19"/>
    <p:sldId id="290" r:id="rId20"/>
    <p:sldId id="292" r:id="rId21"/>
    <p:sldId id="291" r:id="rId22"/>
    <p:sldId id="293" r:id="rId23"/>
    <p:sldId id="294" r:id="rId24"/>
    <p:sldId id="295" r:id="rId25"/>
    <p:sldId id="298" r:id="rId26"/>
    <p:sldId id="332" r:id="rId27"/>
    <p:sldId id="296" r:id="rId28"/>
    <p:sldId id="317" r:id="rId29"/>
    <p:sldId id="335" r:id="rId30"/>
    <p:sldId id="305" r:id="rId31"/>
    <p:sldId id="306" r:id="rId32"/>
    <p:sldId id="308" r:id="rId33"/>
    <p:sldId id="334" r:id="rId34"/>
    <p:sldId id="342" r:id="rId35"/>
    <p:sldId id="311" r:id="rId36"/>
    <p:sldId id="341" r:id="rId37"/>
    <p:sldId id="344" r:id="rId38"/>
    <p:sldId id="345" r:id="rId39"/>
    <p:sldId id="313" r:id="rId40"/>
    <p:sldId id="321" r:id="rId41"/>
    <p:sldId id="322" r:id="rId42"/>
    <p:sldId id="324" r:id="rId43"/>
    <p:sldId id="323" r:id="rId44"/>
    <p:sldId id="301" r:id="rId45"/>
    <p:sldId id="318" r:id="rId46"/>
    <p:sldId id="339" r:id="rId47"/>
    <p:sldId id="319" r:id="rId48"/>
    <p:sldId id="337" r:id="rId49"/>
    <p:sldId id="329" r:id="rId50"/>
    <p:sldId id="336" r:id="rId51"/>
    <p:sldId id="330" r:id="rId52"/>
    <p:sldId id="316" r:id="rId53"/>
    <p:sldId id="338" r:id="rId54"/>
    <p:sldId id="328" r:id="rId5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2" d="100"/>
          <a:sy n="112" d="100"/>
        </p:scale>
        <p:origin x="-96" y="-21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=""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=""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</a:t>
            </a:r>
            <a:r>
              <a:rPr lang="cs-CZ" dirty="0"/>
              <a:t> </a:t>
            </a:r>
            <a:r>
              <a:rPr lang="cs-CZ" b="1" dirty="0"/>
              <a:t>Správní právo II </a:t>
            </a:r>
            <a:r>
              <a:rPr lang="cs-CZ" dirty="0" smtClean="0"/>
              <a:t>– Charakteristika </a:t>
            </a:r>
            <a:r>
              <a:rPr lang="cs-CZ" dirty="0"/>
              <a:t>a znaky hlavních forem realizace veřejné správy III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a znaky hlavních forem realizace veřejné správy III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Veřejnoprávní smlouvy. Faktické úkony, bezprostřední zákroky. Exekuce.</a:t>
            </a:r>
            <a:endParaRPr lang="cs-CZ" b="1" dirty="0"/>
          </a:p>
          <a:p>
            <a:r>
              <a:rPr lang="cs-CZ" b="1" dirty="0" smtClean="0"/>
              <a:t>MP719Z Správní právo II – </a:t>
            </a:r>
            <a:r>
              <a:rPr lang="cs-CZ" b="1" dirty="0" smtClean="0"/>
              <a:t>21. </a:t>
            </a:r>
            <a:r>
              <a:rPr lang="cs-CZ" b="1" dirty="0"/>
              <a:t>10. </a:t>
            </a:r>
            <a:r>
              <a:rPr lang="cs-CZ" b="1" dirty="0" smtClean="0"/>
              <a:t>2024</a:t>
            </a:r>
            <a:endParaRPr lang="cs-CZ" b="1" dirty="0"/>
          </a:p>
          <a:p>
            <a:r>
              <a:rPr lang="cs-CZ" dirty="0"/>
              <a:t>Tomáš Svoboda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Úprava ve SŘ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Obecné vymezení veřejnoprávní smlouvy </a:t>
            </a:r>
            <a:r>
              <a:rPr lang="cs-CZ" i="1" dirty="0">
                <a:solidFill>
                  <a:srgbClr val="0000DC"/>
                </a:solidFill>
              </a:rPr>
              <a:t>(§ 159)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Druhy veřejnoprávních smluv – tři druhy </a:t>
            </a:r>
            <a:r>
              <a:rPr lang="cs-CZ" i="1" dirty="0">
                <a:solidFill>
                  <a:srgbClr val="0000DC"/>
                </a:solidFill>
              </a:rPr>
              <a:t>(§ 160 – 162)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Pravidla pro uzavírání (§ 163 a 164)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Pravidla pro přezkoumání (§ 165)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Změna, výpověď a zrušení (§ 166 a 167)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Souhlas třetích osob (§ 168)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Spory z veřejnoprávních smluv </a:t>
            </a:r>
            <a:r>
              <a:rPr lang="cs-CZ" i="1" dirty="0">
                <a:solidFill>
                  <a:srgbClr val="0000DC"/>
                </a:solidFill>
              </a:rPr>
              <a:t>– příslušnost (§ 169)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Obecná ustanovení (§ 170)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Obecné vymezení veřejnoprávní smlouvy </a:t>
            </a:r>
            <a:r>
              <a:rPr lang="cs-CZ" dirty="0"/>
              <a:t>(§ 159 SŘ)</a:t>
            </a:r>
          </a:p>
          <a:p>
            <a:pPr lvl="1"/>
            <a:r>
              <a:rPr lang="cs-CZ" dirty="0"/>
              <a:t>§ 159 odst. 1: </a:t>
            </a:r>
            <a:r>
              <a:rPr lang="cs-CZ" i="1" dirty="0">
                <a:solidFill>
                  <a:srgbClr val="0000DC"/>
                </a:solidFill>
              </a:rPr>
              <a:t>Veřejnoprávní smlouva je </a:t>
            </a:r>
            <a:r>
              <a:rPr lang="cs-CZ" b="1" i="1" dirty="0">
                <a:solidFill>
                  <a:srgbClr val="0000DC"/>
                </a:solidFill>
              </a:rPr>
              <a:t>dvoustranný nebo vícestranný úkon</a:t>
            </a:r>
            <a:r>
              <a:rPr lang="cs-CZ" i="1" dirty="0">
                <a:solidFill>
                  <a:srgbClr val="0000DC"/>
                </a:solidFill>
              </a:rPr>
              <a:t>, který </a:t>
            </a:r>
            <a:r>
              <a:rPr lang="cs-CZ" b="1" i="1" dirty="0">
                <a:solidFill>
                  <a:srgbClr val="0000DC"/>
                </a:solidFill>
              </a:rPr>
              <a:t>zakládá, mění nebo ruší práva a povinnosti v oblasti veřejného práva</a:t>
            </a:r>
            <a:r>
              <a:rPr lang="cs-CZ" i="1" dirty="0">
                <a:solidFill>
                  <a:srgbClr val="0000DC"/>
                </a:solidFill>
              </a:rPr>
              <a:t>.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Veřejnoprávní smlouvy vymezeny </a:t>
            </a:r>
            <a:r>
              <a:rPr lang="cs-CZ" b="1" dirty="0"/>
              <a:t>tzv. materiálně </a:t>
            </a:r>
            <a:r>
              <a:rPr lang="cs-CZ" dirty="0"/>
              <a:t>(obsahově)</a:t>
            </a:r>
          </a:p>
          <a:p>
            <a:pPr lvl="1"/>
            <a:r>
              <a:rPr lang="cs-CZ" dirty="0"/>
              <a:t>= Takovou smlouvou je smlouva</a:t>
            </a:r>
            <a:r>
              <a:rPr lang="cs-CZ" b="1" dirty="0"/>
              <a:t> splňující uvedené znaky</a:t>
            </a:r>
            <a:r>
              <a:rPr lang="cs-CZ" dirty="0"/>
              <a:t>: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1/ </a:t>
            </a:r>
            <a:r>
              <a:rPr lang="cs-CZ" b="1" dirty="0">
                <a:solidFill>
                  <a:srgbClr val="0000DC"/>
                </a:solidFill>
              </a:rPr>
              <a:t>Dvou</a:t>
            </a:r>
            <a:r>
              <a:rPr lang="cs-CZ" dirty="0">
                <a:solidFill>
                  <a:srgbClr val="0000DC"/>
                </a:solidFill>
              </a:rPr>
              <a:t> a vícestrannost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2/ </a:t>
            </a:r>
            <a:r>
              <a:rPr lang="cs-CZ" b="1" dirty="0">
                <a:solidFill>
                  <a:srgbClr val="0000DC"/>
                </a:solidFill>
              </a:rPr>
              <a:t>„Veřejná“ </a:t>
            </a:r>
            <a:r>
              <a:rPr lang="cs-CZ" dirty="0">
                <a:solidFill>
                  <a:srgbClr val="0000DC"/>
                </a:solidFill>
              </a:rPr>
              <a:t>práva a povinnosti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Právy a povinnostmi v oblasti veřejného práva je třeba rozumět (s ohledem na vymezení působnosti SŘ)       </a:t>
            </a:r>
            <a:r>
              <a:rPr lang="cs-CZ" b="1" dirty="0"/>
              <a:t>oblast správního práva, resp. veřejné správy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Problém: </a:t>
            </a:r>
            <a:r>
              <a:rPr lang="cs-CZ" i="1" dirty="0"/>
              <a:t>Veřejnoprávní smlouvy nemusí být označovány jako „veřejnoprávní smlouvy“, aby spadaly pod režim § 59 a násl. SŘ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Obecné vymezení veřejnoprávní smlouvy </a:t>
            </a:r>
            <a:r>
              <a:rPr lang="cs-CZ" dirty="0"/>
              <a:t>(§ 159 SŘ)</a:t>
            </a:r>
          </a:p>
          <a:p>
            <a:pPr lvl="1"/>
            <a:r>
              <a:rPr lang="cs-CZ" dirty="0"/>
              <a:t>§ 159 odst. 2: </a:t>
            </a:r>
            <a:r>
              <a:rPr lang="cs-CZ" i="1" dirty="0">
                <a:solidFill>
                  <a:srgbClr val="0000DC"/>
                </a:solidFill>
              </a:rPr>
              <a:t>Veřejnoprávní smlouva </a:t>
            </a:r>
            <a:r>
              <a:rPr lang="cs-CZ" b="1" i="1" dirty="0">
                <a:solidFill>
                  <a:srgbClr val="0000DC"/>
                </a:solidFill>
              </a:rPr>
              <a:t>nesmí být v rozporu s právními předpisy</a:t>
            </a:r>
            <a:r>
              <a:rPr lang="cs-CZ" i="1" dirty="0">
                <a:solidFill>
                  <a:srgbClr val="0000DC"/>
                </a:solidFill>
              </a:rPr>
              <a:t>, nesmí je obcházet a </a:t>
            </a:r>
            <a:r>
              <a:rPr lang="cs-CZ" b="1" i="1" dirty="0">
                <a:solidFill>
                  <a:srgbClr val="0000DC"/>
                </a:solidFill>
              </a:rPr>
              <a:t>musí být v souladu s veřejným zájmem</a:t>
            </a:r>
            <a:r>
              <a:rPr lang="cs-CZ" i="1" dirty="0">
                <a:solidFill>
                  <a:srgbClr val="0000DC"/>
                </a:solidFill>
              </a:rPr>
              <a:t>.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Základní </a:t>
            </a:r>
            <a:r>
              <a:rPr lang="cs-CZ" b="1" dirty="0"/>
              <a:t>obsahové požadavky </a:t>
            </a:r>
            <a:r>
              <a:rPr lang="cs-CZ" dirty="0"/>
              <a:t>veřejnoprávních smluv</a:t>
            </a:r>
          </a:p>
          <a:p>
            <a:pPr lvl="1"/>
            <a:r>
              <a:rPr lang="cs-CZ" dirty="0"/>
              <a:t>= Projev </a:t>
            </a:r>
            <a:r>
              <a:rPr lang="cs-CZ" i="1" dirty="0">
                <a:solidFill>
                  <a:srgbClr val="0000DC"/>
                </a:solidFill>
              </a:rPr>
              <a:t>zásad </a:t>
            </a:r>
            <a:r>
              <a:rPr lang="cs-CZ" b="1" i="1" dirty="0">
                <a:solidFill>
                  <a:srgbClr val="0000DC"/>
                </a:solidFill>
              </a:rPr>
              <a:t>legality </a:t>
            </a:r>
            <a:r>
              <a:rPr lang="cs-CZ" dirty="0"/>
              <a:t>(§ 2 odst. 1 SŘ) a </a:t>
            </a:r>
            <a:r>
              <a:rPr lang="cs-CZ" i="1" dirty="0">
                <a:solidFill>
                  <a:srgbClr val="0000DC"/>
                </a:solidFill>
              </a:rPr>
              <a:t>souladu s </a:t>
            </a:r>
            <a:r>
              <a:rPr lang="cs-CZ" b="1" i="1" dirty="0">
                <a:solidFill>
                  <a:srgbClr val="0000DC"/>
                </a:solidFill>
              </a:rPr>
              <a:t>veřejným zájmem </a:t>
            </a:r>
            <a:r>
              <a:rPr lang="cs-CZ" dirty="0"/>
              <a:t>(§ 2 odst. 4 SŘ)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Poznámka: </a:t>
            </a:r>
            <a:r>
              <a:rPr lang="cs-CZ" i="1" dirty="0" smtClean="0"/>
              <a:t>Nikoli rozporem s p</a:t>
            </a:r>
            <a:r>
              <a:rPr lang="cs-CZ" i="1" dirty="0" smtClean="0"/>
              <a:t>rávními </a:t>
            </a:r>
            <a:r>
              <a:rPr lang="cs-CZ" i="1" dirty="0"/>
              <a:t>předpisy se rozumí </a:t>
            </a:r>
            <a:r>
              <a:rPr lang="cs-CZ" i="1" dirty="0" smtClean="0"/>
              <a:t>legalita v širším smyslu    (např. včetně mezinárodních smluv – § </a:t>
            </a:r>
            <a:r>
              <a:rPr lang="cs-CZ" i="1" dirty="0"/>
              <a:t>2 odst. 1 SŘ</a:t>
            </a:r>
            <a:r>
              <a:rPr lang="cs-CZ" i="1" dirty="0" smtClean="0"/>
              <a:t>)</a:t>
            </a:r>
            <a:endParaRPr lang="cs-CZ" i="1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Obecné vymezení veřejnoprávní smlouvy </a:t>
            </a:r>
            <a:r>
              <a:rPr lang="cs-CZ" dirty="0"/>
              <a:t>(§ 159 SŘ)</a:t>
            </a:r>
          </a:p>
          <a:p>
            <a:pPr lvl="1"/>
            <a:r>
              <a:rPr lang="cs-CZ" dirty="0"/>
              <a:t>§ 159 odst. 3: </a:t>
            </a:r>
            <a:r>
              <a:rPr lang="cs-CZ" i="1" dirty="0">
                <a:solidFill>
                  <a:srgbClr val="0000DC"/>
                </a:solidFill>
              </a:rPr>
              <a:t>Uzavření veřejnoprávní smlouvy, </a:t>
            </a:r>
            <a:r>
              <a:rPr lang="cs-CZ" b="1" i="1" dirty="0">
                <a:solidFill>
                  <a:srgbClr val="0000DC"/>
                </a:solidFill>
              </a:rPr>
              <a:t>jejíž stranou je správní orgán, nesmí snižovat důvěryhodnost veřejné správy, musí být účelné</a:t>
            </a:r>
            <a:r>
              <a:rPr lang="cs-CZ" i="1" dirty="0">
                <a:solidFill>
                  <a:srgbClr val="0000DC"/>
                </a:solidFill>
              </a:rPr>
              <a:t> a správní orgán musí </a:t>
            </a:r>
            <a:r>
              <a:rPr lang="cs-CZ" b="1" i="1" dirty="0">
                <a:solidFill>
                  <a:srgbClr val="0000DC"/>
                </a:solidFill>
              </a:rPr>
              <a:t>mít při jejím uzavírání za cíl plnění úkolů veřejné správy</a:t>
            </a:r>
            <a:r>
              <a:rPr lang="cs-CZ" i="1" dirty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Další </a:t>
            </a:r>
            <a:r>
              <a:rPr lang="cs-CZ" b="1" dirty="0"/>
              <a:t>obsahové požadavky </a:t>
            </a:r>
            <a:r>
              <a:rPr lang="cs-CZ" dirty="0"/>
              <a:t>veřejnoprávních smluv</a:t>
            </a:r>
          </a:p>
          <a:p>
            <a:pPr lvl="1"/>
            <a:r>
              <a:rPr lang="cs-CZ" dirty="0"/>
              <a:t>= Projev </a:t>
            </a:r>
            <a:r>
              <a:rPr lang="cs-CZ" i="1" dirty="0">
                <a:solidFill>
                  <a:srgbClr val="0000DC"/>
                </a:solidFill>
              </a:rPr>
              <a:t>zásady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b="1" i="1" dirty="0">
                <a:solidFill>
                  <a:srgbClr val="0000DC"/>
                </a:solidFill>
              </a:rPr>
              <a:t>VS jako služby </a:t>
            </a:r>
            <a:r>
              <a:rPr lang="cs-CZ" i="1" dirty="0">
                <a:solidFill>
                  <a:srgbClr val="0000DC"/>
                </a:solidFill>
              </a:rPr>
              <a:t>veřejnosti </a:t>
            </a:r>
            <a:r>
              <a:rPr lang="cs-CZ" dirty="0"/>
              <a:t>(§ 4 odst. 1 SŘ), </a:t>
            </a:r>
            <a:r>
              <a:rPr lang="cs-CZ" b="1" i="1" dirty="0">
                <a:solidFill>
                  <a:srgbClr val="0000DC"/>
                </a:solidFill>
              </a:rPr>
              <a:t>hospodárnosti</a:t>
            </a:r>
            <a:r>
              <a:rPr lang="cs-CZ" dirty="0"/>
              <a:t> (§ 6 odst. 2 SŘ) či některých dalších základních zásad činnosti SO… (§ 2-8 SŘ)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§ 159 odst. 4: </a:t>
            </a:r>
            <a:r>
              <a:rPr lang="cs-CZ" i="1" dirty="0">
                <a:solidFill>
                  <a:srgbClr val="0000DC"/>
                </a:solidFill>
              </a:rPr>
              <a:t>Veřejnoprávní smlouva se vždy posuzuje podle svého skutečného obsahu.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Další pravidla pro výklad obsahu smlouvy SŘ neobsahuje, uplatní se proto </a:t>
            </a:r>
            <a:r>
              <a:rPr lang="cs-CZ" b="1" dirty="0"/>
              <a:t>subsidiarita občanského zákoníku </a:t>
            </a:r>
            <a:r>
              <a:rPr lang="cs-CZ" dirty="0"/>
              <a:t>(viz dále)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Druhy veřejnoprávních smluv – 1/ koordinační </a:t>
            </a:r>
            <a:r>
              <a:rPr lang="cs-CZ" dirty="0"/>
              <a:t>(§ 160 SŘ)</a:t>
            </a:r>
          </a:p>
          <a:p>
            <a:pPr lvl="1"/>
            <a:r>
              <a:rPr lang="cs-CZ" dirty="0"/>
              <a:t>§ 160 odst. 1: </a:t>
            </a:r>
            <a:r>
              <a:rPr lang="cs-CZ" b="1" i="1" dirty="0">
                <a:solidFill>
                  <a:srgbClr val="0000DC"/>
                </a:solidFill>
              </a:rPr>
              <a:t>Stát, veřejnoprávní korporace, jiné právnické osoby </a:t>
            </a:r>
            <a:r>
              <a:rPr lang="cs-CZ" i="1" dirty="0">
                <a:solidFill>
                  <a:srgbClr val="0000DC"/>
                </a:solidFill>
              </a:rPr>
              <a:t>zřízené zákonem a právnické a fyzické osoby, pokud vykonávají zákonem nebo na základě zákona svěřenou působnost v oblasti veřejné správy, </a:t>
            </a:r>
            <a:r>
              <a:rPr lang="cs-CZ" b="1" i="1" dirty="0">
                <a:solidFill>
                  <a:srgbClr val="0000DC"/>
                </a:solidFill>
              </a:rPr>
              <a:t>mohou za účelem plnění svých úkolů vzájemně uzavírat veřejnoprávní smlouvy</a:t>
            </a:r>
            <a:r>
              <a:rPr lang="cs-CZ" i="1" dirty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Mezi subjekty VS </a:t>
            </a:r>
            <a:r>
              <a:rPr lang="cs-CZ" dirty="0"/>
              <a:t>+ za účelem </a:t>
            </a:r>
            <a:r>
              <a:rPr lang="cs-CZ" b="1" dirty="0"/>
              <a:t>plnění úkolů těchto subjektů</a:t>
            </a:r>
          </a:p>
          <a:p>
            <a:pPr lvl="2"/>
            <a:r>
              <a:rPr lang="cs-CZ" dirty="0">
                <a:solidFill>
                  <a:srgbClr val="0000DC"/>
                </a:solidFill>
              </a:rPr>
              <a:t>= „Koordinační povaha“ </a:t>
            </a:r>
            <a:r>
              <a:rPr lang="cs-CZ" dirty="0"/>
              <a:t>– spolupráce</a:t>
            </a:r>
          </a:p>
          <a:p>
            <a:pPr lvl="1"/>
            <a:r>
              <a:rPr lang="cs-CZ" dirty="0"/>
              <a:t>Vyžadováno zvláštní </a:t>
            </a:r>
            <a:r>
              <a:rPr lang="cs-CZ" b="1" dirty="0"/>
              <a:t>zákonné zmocnění </a:t>
            </a:r>
            <a:r>
              <a:rPr lang="cs-CZ" dirty="0"/>
              <a:t>(§ 160 odst. 5 a 6 SŘ) – bez něj nelze uzavřít</a:t>
            </a:r>
          </a:p>
          <a:p>
            <a:pPr lvl="1"/>
            <a:r>
              <a:rPr lang="cs-CZ" dirty="0"/>
              <a:t>A pokud jde o výkon státní správy, třeba také </a:t>
            </a:r>
            <a:r>
              <a:rPr lang="cs-CZ" b="1" dirty="0"/>
              <a:t>souhlas nadřízeného SO</a:t>
            </a:r>
            <a:r>
              <a:rPr lang="cs-CZ" dirty="0"/>
              <a:t> (§ 160 odst. 5 SŘ) </a:t>
            </a:r>
            <a:endParaRPr lang="cs-CZ" b="1" dirty="0"/>
          </a:p>
          <a:p>
            <a:pPr lvl="1"/>
            <a:endParaRPr lang="cs-CZ" b="1" i="1" dirty="0"/>
          </a:p>
          <a:p>
            <a:pPr lvl="1"/>
            <a:r>
              <a:rPr lang="cs-CZ" i="1" dirty="0"/>
              <a:t>Pozor: Předpokládané subjekty VS mezi sebou uzavírají také soukromoprávní smlouvy  (viz dříve)</a:t>
            </a:r>
          </a:p>
        </p:txBody>
      </p:sp>
    </p:spTree>
    <p:extLst>
      <p:ext uri="{BB962C8B-B14F-4D97-AF65-F5344CB8AC3E}">
        <p14:creationId xmlns="" xmlns:p14="http://schemas.microsoft.com/office/powerpoint/2010/main" val="350066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Požadavek zákonného zmocnění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[13] Žalovaná nemůže svou věcnou příslušnost ke kontrole zakládat ani na Dohodě o součinnosti. Hranice věcné působnosti orgánů státní kontroly potravin jsou (byť za použití neurčitých právních pojmů) vymezeny v § 16 zákona o potravinách. </a:t>
            </a:r>
            <a:r>
              <a:rPr lang="cs-CZ" b="1" i="1" dirty="0">
                <a:solidFill>
                  <a:srgbClr val="0000DC"/>
                </a:solidFill>
              </a:rPr>
              <a:t>Jakákoli dohoda stanovující věcnou působnost správních orgánů odchylně od zákona by byla s ohledem čl. 79 odst. 1 Ústavy, dle něhož lze ministerstva a jiné správní úřady zřídit a jejich působnost stanovit pouze zákonem, protiústavní </a:t>
            </a:r>
            <a:r>
              <a:rPr lang="cs-CZ" i="1" dirty="0">
                <a:solidFill>
                  <a:srgbClr val="0000DC"/>
                </a:solidFill>
              </a:rPr>
              <a:t>a nelze ji v této části aplikovat. </a:t>
            </a:r>
            <a:r>
              <a:rPr lang="cs-CZ" b="1" dirty="0"/>
              <a:t>NSS 6 </a:t>
            </a:r>
            <a:r>
              <a:rPr lang="cs-CZ" b="1" dirty="0" err="1"/>
              <a:t>Ads</a:t>
            </a:r>
            <a:r>
              <a:rPr lang="cs-CZ" b="1" dirty="0"/>
              <a:t> 30/2013-53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Druhy veřejnoprávních smluv – 1/ koordinační </a:t>
            </a:r>
            <a:r>
              <a:rPr lang="cs-CZ" dirty="0"/>
              <a:t>(§ 160 SŘ)</a:t>
            </a:r>
          </a:p>
          <a:p>
            <a:pPr lvl="1"/>
            <a:r>
              <a:rPr lang="cs-CZ" b="1" dirty="0"/>
              <a:t>Příklad</a:t>
            </a:r>
            <a:r>
              <a:rPr lang="cs-CZ" dirty="0"/>
              <a:t> – § 63 </a:t>
            </a:r>
            <a:r>
              <a:rPr lang="cs-CZ" dirty="0" err="1"/>
              <a:t>ObecZř</a:t>
            </a:r>
            <a:r>
              <a:rPr lang="cs-CZ" dirty="0"/>
              <a:t>: 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(1) Obce, jejichž orgány vykonávají přenesenou působnost ve stejném správním obvodu obce s rozšířenou působností, mohou uzavřít </a:t>
            </a:r>
            <a:r>
              <a:rPr lang="cs-CZ" b="1" i="1" dirty="0">
                <a:solidFill>
                  <a:srgbClr val="0000DC"/>
                </a:solidFill>
              </a:rPr>
              <a:t>veřejnoprávní smlouvu, podle níž budou orgány jedné obce vykonávat přenesenou působnost nebo část přenesené působnosti pro orgány jiné obce</a:t>
            </a:r>
            <a:r>
              <a:rPr lang="cs-CZ" i="1" dirty="0">
                <a:solidFill>
                  <a:srgbClr val="0000DC"/>
                </a:solidFill>
              </a:rPr>
              <a:t> obvodu obce s rozšířenou působností, mohou uzavřít (jiných obcí), která je (které jsou) účastníkem veřejnoprávní smlouvy. Předmětem veřejnoprávní smlouvy nemůže být přenesená působnost, která je na základě zákona svěřena orgánům jen některých obcí. </a:t>
            </a:r>
            <a:r>
              <a:rPr lang="cs-CZ" b="1" i="1" dirty="0">
                <a:solidFill>
                  <a:srgbClr val="0000DC"/>
                </a:solidFill>
              </a:rPr>
              <a:t>K uzavření veřejnoprávní smlouvy je třeba souhlasu krajského úřadu.</a:t>
            </a:r>
          </a:p>
          <a:p>
            <a:pPr lvl="1">
              <a:buNone/>
            </a:pPr>
            <a:endParaRPr lang="cs-CZ" sz="18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Druhy veřejnoprávních smluv – 1/ koordinační </a:t>
            </a:r>
            <a:r>
              <a:rPr lang="cs-CZ" dirty="0"/>
              <a:t>(§ 160 SŘ)</a:t>
            </a:r>
          </a:p>
          <a:p>
            <a:pPr lvl="1"/>
            <a:r>
              <a:rPr lang="cs-CZ" b="1" dirty="0"/>
              <a:t>Příklad</a:t>
            </a:r>
            <a:r>
              <a:rPr lang="cs-CZ" dirty="0"/>
              <a:t> – § 3a zákona č. 553/1991 Sb., o obecní policii: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(1) Obec nebo obce, které nezřídily obecní policii, mohou uzavřít s jinou obcí v témže vyšším územním samosprávném celku (kraji), která obecní policii zřídila, </a:t>
            </a:r>
            <a:r>
              <a:rPr lang="cs-CZ" b="1" i="1" dirty="0">
                <a:solidFill>
                  <a:srgbClr val="0000DC"/>
                </a:solidFill>
              </a:rPr>
              <a:t>veřejnoprávní smlouvu, na jejímž základě bude obecní policie této obce vykonávat úkoly stanovené tímto nebo zvláštním zákonem </a:t>
            </a:r>
            <a:r>
              <a:rPr lang="cs-CZ" i="1" dirty="0">
                <a:solidFill>
                  <a:srgbClr val="0000DC"/>
                </a:solidFill>
              </a:rPr>
              <a:t>na území obce nebo obcí, které obecní policii nezřídily a jsou smluvními stranami této smlouvy.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(2) Veřejnoprávní smlouva podle odstavce 1 </a:t>
            </a:r>
            <a:r>
              <a:rPr lang="cs-CZ" b="1" i="1" dirty="0">
                <a:solidFill>
                  <a:srgbClr val="0000DC"/>
                </a:solidFill>
              </a:rPr>
              <a:t>vyžaduje ke svému uzavření nebo změně obsahu souhlas krajského úřadu</a:t>
            </a:r>
            <a:r>
              <a:rPr lang="cs-CZ" i="1" dirty="0">
                <a:solidFill>
                  <a:srgbClr val="0000DC"/>
                </a:solidFill>
              </a:rPr>
              <a:t>. O udělení souhlasu rozhoduje krajský úřad v přenesené působnosti.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sz="1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Druhy veřejnoprávních smluv – 1/ koordinační </a:t>
            </a:r>
            <a:r>
              <a:rPr lang="cs-CZ" dirty="0"/>
              <a:t>(§ 160 SŘ)</a:t>
            </a:r>
          </a:p>
          <a:p>
            <a:pPr lvl="1"/>
            <a:r>
              <a:rPr lang="cs-CZ" dirty="0"/>
              <a:t>Některé </a:t>
            </a:r>
            <a:r>
              <a:rPr lang="cs-CZ" b="1" dirty="0"/>
              <a:t>další příklady: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Veřejnoprávní smlouva o </a:t>
            </a:r>
            <a:r>
              <a:rPr lang="cs-CZ" b="1" i="1" dirty="0">
                <a:solidFill>
                  <a:srgbClr val="0000DC"/>
                </a:solidFill>
              </a:rPr>
              <a:t>zveřejňování obsahu úřední desky </a:t>
            </a:r>
            <a:r>
              <a:rPr lang="cs-CZ" i="1" dirty="0">
                <a:solidFill>
                  <a:srgbClr val="0000DC"/>
                </a:solidFill>
              </a:rPr>
              <a:t>způsobem umožňujícím dálkový přístup </a:t>
            </a:r>
            <a:r>
              <a:rPr lang="cs-CZ" dirty="0"/>
              <a:t>(§ 26 odst. 2 a 3 SŘ; obdobně </a:t>
            </a:r>
            <a:r>
              <a:rPr lang="cs-CZ" i="1" dirty="0"/>
              <a:t>veřejná podatelna </a:t>
            </a:r>
            <a:r>
              <a:rPr lang="cs-CZ" dirty="0"/>
              <a:t>dle § 37 odst. 6 a 7 SŘ)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Dohoda o </a:t>
            </a:r>
            <a:r>
              <a:rPr lang="cs-CZ" b="1" i="1" dirty="0">
                <a:solidFill>
                  <a:srgbClr val="0000DC"/>
                </a:solidFill>
              </a:rPr>
              <a:t>sloučení obcí </a:t>
            </a:r>
            <a:r>
              <a:rPr lang="cs-CZ" dirty="0"/>
              <a:t>(§ 19 odst. 3 – 5 </a:t>
            </a:r>
            <a:r>
              <a:rPr lang="cs-CZ" dirty="0" err="1"/>
              <a:t>ObecZř</a:t>
            </a:r>
            <a:r>
              <a:rPr lang="cs-CZ" dirty="0"/>
              <a:t>, obdobně tamtéž </a:t>
            </a:r>
            <a:r>
              <a:rPr lang="cs-CZ" i="1" dirty="0"/>
              <a:t>připojení obce k jiné obci</a:t>
            </a:r>
            <a:r>
              <a:rPr lang="cs-CZ" dirty="0"/>
              <a:t>) či </a:t>
            </a:r>
            <a:r>
              <a:rPr lang="cs-CZ" i="1" dirty="0">
                <a:solidFill>
                  <a:srgbClr val="0000DC"/>
                </a:solidFill>
              </a:rPr>
              <a:t>dohoda o </a:t>
            </a:r>
            <a:r>
              <a:rPr lang="cs-CZ" b="1" i="1" dirty="0">
                <a:solidFill>
                  <a:srgbClr val="0000DC"/>
                </a:solidFill>
              </a:rPr>
              <a:t>změně hranic obcí </a:t>
            </a:r>
            <a:r>
              <a:rPr lang="cs-CZ" dirty="0"/>
              <a:t>(§ 26 </a:t>
            </a:r>
            <a:r>
              <a:rPr lang="cs-CZ" dirty="0" err="1"/>
              <a:t>ObecZř</a:t>
            </a:r>
            <a:r>
              <a:rPr lang="cs-CZ" dirty="0"/>
              <a:t>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Smlouva o </a:t>
            </a:r>
            <a:r>
              <a:rPr lang="cs-CZ" b="1" i="1" dirty="0">
                <a:solidFill>
                  <a:srgbClr val="0000DC"/>
                </a:solidFill>
              </a:rPr>
              <a:t>vytvoření dobrovolného svazku obcí </a:t>
            </a:r>
            <a:r>
              <a:rPr lang="cs-CZ" dirty="0"/>
              <a:t>(§ 49 odst. 5 </a:t>
            </a:r>
            <a:r>
              <a:rPr lang="cs-CZ" dirty="0" err="1"/>
              <a:t>ObecZř</a:t>
            </a:r>
            <a:r>
              <a:rPr lang="cs-CZ" dirty="0"/>
              <a:t>)</a:t>
            </a:r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pPr lvl="1"/>
            <a:endParaRPr lang="cs-CZ" sz="1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Druhy veřejnoprávních smluv – 2/ subordinační </a:t>
            </a:r>
            <a:r>
              <a:rPr lang="cs-CZ" dirty="0"/>
              <a:t>(§ 161 SŘ)</a:t>
            </a:r>
          </a:p>
          <a:p>
            <a:pPr lvl="1"/>
            <a:r>
              <a:rPr lang="cs-CZ" sz="1800" dirty="0"/>
              <a:t>§ 161 odst. 1 SŘ: </a:t>
            </a:r>
            <a:r>
              <a:rPr lang="cs-CZ" sz="1800" b="1" i="1" dirty="0">
                <a:solidFill>
                  <a:srgbClr val="0000DC"/>
                </a:solidFill>
              </a:rPr>
              <a:t>Stanoví-li tak zvláštní zákon</a:t>
            </a:r>
            <a:r>
              <a:rPr lang="cs-CZ" sz="1800" i="1" dirty="0">
                <a:solidFill>
                  <a:srgbClr val="0000DC"/>
                </a:solidFill>
              </a:rPr>
              <a:t>, může </a:t>
            </a:r>
            <a:r>
              <a:rPr lang="cs-CZ" sz="1800" b="1" i="1" dirty="0">
                <a:solidFill>
                  <a:srgbClr val="0000DC"/>
                </a:solidFill>
              </a:rPr>
              <a:t>správní orgán uzavřít veřejnoprávní smlouvu s osobou, která by byla účastníkem</a:t>
            </a:r>
            <a:r>
              <a:rPr lang="cs-CZ" sz="1800" i="1" dirty="0">
                <a:solidFill>
                  <a:srgbClr val="0000DC"/>
                </a:solidFill>
              </a:rPr>
              <a:t> podle § 27 odst. 1, kdyby probíhalo řízení podle části druhé, </a:t>
            </a:r>
            <a:r>
              <a:rPr lang="cs-CZ" sz="1800" b="1" i="1" dirty="0">
                <a:solidFill>
                  <a:srgbClr val="0000DC"/>
                </a:solidFill>
              </a:rPr>
              <a:t>a to i namísto vydání rozhodnutí. </a:t>
            </a:r>
            <a:r>
              <a:rPr lang="cs-CZ" sz="1800" i="1" dirty="0">
                <a:solidFill>
                  <a:srgbClr val="0000DC"/>
                </a:solidFill>
              </a:rPr>
              <a:t>Podmínkou účinnosti veřejnoprávní smlouvy je </a:t>
            </a:r>
            <a:r>
              <a:rPr lang="cs-CZ" sz="1800" b="1" i="1" dirty="0">
                <a:solidFill>
                  <a:srgbClr val="0000DC"/>
                </a:solidFill>
              </a:rPr>
              <a:t>souhlas </a:t>
            </a:r>
            <a:r>
              <a:rPr lang="cs-CZ" sz="1800" i="1" dirty="0">
                <a:solidFill>
                  <a:srgbClr val="0000DC"/>
                </a:solidFill>
              </a:rPr>
              <a:t>ostatních osob, které by byly účastníky podle § 27 odst. 2 nebo 3. Správní orgán přitom postupuje podle ustanovení o souhlasu třetích osob (§ 168).</a:t>
            </a:r>
          </a:p>
          <a:p>
            <a:pPr lvl="1"/>
            <a:endParaRPr lang="cs-CZ" sz="1800" dirty="0"/>
          </a:p>
          <a:p>
            <a:pPr lvl="1"/>
            <a:r>
              <a:rPr lang="cs-CZ" sz="1800" b="1" dirty="0"/>
              <a:t>Mezi SO </a:t>
            </a:r>
            <a:r>
              <a:rPr lang="cs-CZ" sz="1800" dirty="0"/>
              <a:t>a osobou s postavením </a:t>
            </a:r>
            <a:r>
              <a:rPr lang="cs-CZ" sz="1800" b="1" dirty="0"/>
              <a:t>(hlavního) účastníka </a:t>
            </a:r>
          </a:p>
          <a:p>
            <a:pPr lvl="1"/>
            <a:r>
              <a:rPr lang="cs-CZ" sz="1800" dirty="0"/>
              <a:t>Formálně rovné postavení, fakticky ovšem odráží, resp. </a:t>
            </a:r>
            <a:r>
              <a:rPr lang="cs-CZ" sz="1800" b="1" dirty="0"/>
              <a:t>nahrazuje vrchnostenský akt</a:t>
            </a:r>
          </a:p>
          <a:p>
            <a:pPr lvl="2"/>
            <a:r>
              <a:rPr lang="cs-CZ" sz="1300" dirty="0">
                <a:solidFill>
                  <a:srgbClr val="0000DC"/>
                </a:solidFill>
              </a:rPr>
              <a:t>= „Subordinační povaha“ </a:t>
            </a:r>
            <a:r>
              <a:rPr lang="cs-CZ" sz="1300" dirty="0"/>
              <a:t>– nerovné postavení (</a:t>
            </a:r>
            <a:r>
              <a:rPr lang="cs-CZ" sz="1300" i="1" dirty="0"/>
              <a:t>subordinace</a:t>
            </a:r>
            <a:r>
              <a:rPr lang="cs-CZ" sz="1300" dirty="0"/>
              <a:t>)</a:t>
            </a:r>
          </a:p>
          <a:p>
            <a:pPr lvl="2"/>
            <a:endParaRPr lang="cs-CZ" sz="1300" b="1" dirty="0"/>
          </a:p>
          <a:p>
            <a:pPr lvl="1"/>
            <a:r>
              <a:rPr lang="cs-CZ" sz="1800" dirty="0"/>
              <a:t>Vyžadováno zvláštní</a:t>
            </a:r>
            <a:r>
              <a:rPr lang="cs-CZ" sz="1800" b="1" dirty="0"/>
              <a:t> zákonné zmocnění </a:t>
            </a:r>
            <a:r>
              <a:rPr lang="cs-CZ" sz="1800" dirty="0"/>
              <a:t>(bez něj nelze)</a:t>
            </a:r>
          </a:p>
          <a:p>
            <a:pPr lvl="1"/>
            <a:r>
              <a:rPr lang="cs-CZ" sz="1800" b="1" dirty="0"/>
              <a:t>Porušení</a:t>
            </a:r>
            <a:r>
              <a:rPr lang="cs-CZ" sz="1800" dirty="0"/>
              <a:t> (či neuzavření) může vést k vydání vrchnostenského aktu (rozhodnutí) či v některých případech také k odpovědnosti za správní delikt (srov. např. § 178 </a:t>
            </a:r>
            <a:r>
              <a:rPr lang="cs-CZ" sz="1800" dirty="0" err="1"/>
              <a:t>StZ</a:t>
            </a:r>
            <a:r>
              <a:rPr lang="cs-CZ" sz="1800" dirty="0"/>
              <a:t>)</a:t>
            </a:r>
          </a:p>
          <a:p>
            <a:pPr lvl="1"/>
            <a:endParaRPr lang="cs-CZ" sz="1800" dirty="0"/>
          </a:p>
          <a:p>
            <a:pPr lvl="1"/>
            <a:endParaRPr lang="cs-CZ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Navázání na minulé přednášky…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(Právní) formy realizace VS:</a:t>
            </a:r>
          </a:p>
          <a:p>
            <a:pPr lvl="1"/>
            <a:r>
              <a:rPr lang="cs-CZ" i="1" dirty="0"/>
              <a:t>1/ Individuální správní akty (v širším smyslu zde také tzv. </a:t>
            </a:r>
            <a:r>
              <a:rPr lang="cs-CZ" b="1" i="1" dirty="0"/>
              <a:t>jiné úkony</a:t>
            </a:r>
            <a:r>
              <a:rPr lang="cs-CZ" i="1" dirty="0"/>
              <a:t>)</a:t>
            </a:r>
          </a:p>
          <a:p>
            <a:pPr lvl="1"/>
            <a:r>
              <a:rPr lang="cs-CZ" i="1" dirty="0"/>
              <a:t>2/ Smíšené správní akty</a:t>
            </a:r>
          </a:p>
          <a:p>
            <a:pPr lvl="1"/>
            <a:r>
              <a:rPr lang="cs-CZ" i="1" dirty="0"/>
              <a:t>3/ Normativní správní akty</a:t>
            </a:r>
          </a:p>
          <a:p>
            <a:pPr lvl="1"/>
            <a:r>
              <a:rPr lang="cs-CZ" i="1" dirty="0"/>
              <a:t>4/ </a:t>
            </a:r>
            <a:r>
              <a:rPr lang="cs-CZ" b="1" i="1" dirty="0"/>
              <a:t>Veřejnoprávní smlouvy</a:t>
            </a:r>
          </a:p>
          <a:p>
            <a:pPr lvl="1"/>
            <a:r>
              <a:rPr lang="cs-CZ" i="1" dirty="0"/>
              <a:t>5/ </a:t>
            </a:r>
            <a:r>
              <a:rPr lang="cs-CZ" b="1" i="1" dirty="0"/>
              <a:t>Faktické úkony s bezprostředními právními účinky</a:t>
            </a:r>
          </a:p>
          <a:p>
            <a:pPr lvl="1"/>
            <a:endParaRPr lang="cs-CZ" b="1" i="1" dirty="0"/>
          </a:p>
          <a:p>
            <a:r>
              <a:rPr lang="cs-CZ" b="1" i="1" dirty="0"/>
              <a:t>Exekuce</a:t>
            </a:r>
          </a:p>
          <a:p>
            <a:pPr lvl="1"/>
            <a:r>
              <a:rPr lang="cs-CZ" i="1" dirty="0"/>
              <a:t>Není svébytnou formou realizace VS, nýbrž </a:t>
            </a:r>
            <a:r>
              <a:rPr lang="cs-CZ" b="1" i="1" dirty="0"/>
              <a:t>stadiem správního řízení</a:t>
            </a:r>
          </a:p>
          <a:p>
            <a:pPr lvl="1"/>
            <a:r>
              <a:rPr lang="cs-CZ" i="1" dirty="0"/>
              <a:t>Ale v jejím rámci některé formy (např. faktické úkony)</a:t>
            </a:r>
          </a:p>
          <a:p>
            <a:pPr lvl="1"/>
            <a:endParaRPr lang="cs-CZ" b="1" i="1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Druhy veřejnoprávních smluv – 2/ subordinační </a:t>
            </a:r>
            <a:r>
              <a:rPr lang="cs-CZ" dirty="0"/>
              <a:t>(§ 161 SŘ)</a:t>
            </a:r>
          </a:p>
          <a:p>
            <a:pPr lvl="1"/>
            <a:r>
              <a:rPr lang="cs-CZ" b="1" dirty="0"/>
              <a:t>Příklad </a:t>
            </a:r>
            <a:r>
              <a:rPr lang="cs-CZ" dirty="0"/>
              <a:t>– § 10a odst. 3 zákona č. 250/2000 Sb., o rozpočtových pravidlech územních rozpočtů: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Dotaci nebo návratnou finanční výpomoc, s výjimkou návratné finanční výpomoci podle § 34 odst. 1, lze </a:t>
            </a:r>
            <a:r>
              <a:rPr lang="cs-CZ" b="1" i="1" dirty="0">
                <a:solidFill>
                  <a:srgbClr val="0000DC"/>
                </a:solidFill>
              </a:rPr>
              <a:t>poskytnout na základě žádosti </a:t>
            </a:r>
            <a:r>
              <a:rPr lang="cs-CZ" i="1" dirty="0">
                <a:solidFill>
                  <a:srgbClr val="0000DC"/>
                </a:solidFill>
              </a:rPr>
              <a:t>o poskytnutí dotace nebo návratné finanční výpomoci </a:t>
            </a:r>
            <a:r>
              <a:rPr lang="cs-CZ" b="1" i="1" dirty="0">
                <a:solidFill>
                  <a:srgbClr val="0000DC"/>
                </a:solidFill>
              </a:rPr>
              <a:t>prostřednictvím veřejnoprávní smlouvy </a:t>
            </a:r>
            <a:r>
              <a:rPr lang="cs-CZ" i="1" dirty="0">
                <a:solidFill>
                  <a:srgbClr val="0000DC"/>
                </a:solidFill>
              </a:rPr>
              <a:t>(dále jen „žádost“), popřípadě na základě povinnosti vyplývající ze zvláštního právního předpisu; žádost obsahuje alespoň (…)</a:t>
            </a:r>
            <a:endParaRPr lang="cs-CZ" dirty="0">
              <a:solidFill>
                <a:srgbClr val="0000DC"/>
              </a:solidFill>
            </a:endParaRPr>
          </a:p>
          <a:p>
            <a:pPr lvl="1"/>
            <a:endParaRPr lang="cs-CZ" dirty="0"/>
          </a:p>
          <a:p>
            <a:pPr lvl="1"/>
            <a:endParaRPr lang="cs-CZ" sz="1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Druhy veřejnoprávních smluv – 2/ subordinační </a:t>
            </a:r>
            <a:r>
              <a:rPr lang="cs-CZ" dirty="0"/>
              <a:t>(§ 161 SŘ)</a:t>
            </a:r>
          </a:p>
          <a:p>
            <a:pPr lvl="1"/>
            <a:r>
              <a:rPr lang="cs-CZ" sz="1600" b="1" dirty="0"/>
              <a:t>Příklad </a:t>
            </a:r>
            <a:r>
              <a:rPr lang="cs-CZ" sz="1600" dirty="0"/>
              <a:t>– § 116 </a:t>
            </a:r>
            <a:r>
              <a:rPr lang="cs-CZ" sz="1600" dirty="0" smtClean="0"/>
              <a:t>starého </a:t>
            </a:r>
            <a:r>
              <a:rPr lang="cs-CZ" sz="1600" dirty="0" err="1" smtClean="0"/>
              <a:t>StZ</a:t>
            </a:r>
            <a:r>
              <a:rPr lang="cs-CZ" sz="1600" dirty="0" smtClean="0"/>
              <a:t> </a:t>
            </a:r>
            <a:r>
              <a:rPr lang="cs-CZ" sz="1600" dirty="0"/>
              <a:t>(zákon č. 183/2006 Sb</a:t>
            </a:r>
            <a:r>
              <a:rPr lang="cs-CZ" sz="1600" dirty="0" smtClean="0"/>
              <a:t>. – </a:t>
            </a:r>
            <a:r>
              <a:rPr lang="cs-CZ" sz="1600" b="1" dirty="0" smtClean="0"/>
              <a:t>již zrušeno</a:t>
            </a:r>
            <a:r>
              <a:rPr lang="cs-CZ" sz="1600" dirty="0" smtClean="0"/>
              <a:t>)</a:t>
            </a:r>
            <a:endParaRPr lang="cs-CZ" sz="1600" dirty="0"/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(1) U staveb vyžadujících stavební povolení může </a:t>
            </a:r>
            <a:r>
              <a:rPr lang="cs-CZ" sz="1600" b="1" i="1" dirty="0">
                <a:solidFill>
                  <a:srgbClr val="0000DC"/>
                </a:solidFill>
              </a:rPr>
              <a:t>stavební úřad uzavřít se stavebníkem veřejnoprávní smlouvu o provedení stavby, která nahradí stavební povolení</a:t>
            </a:r>
            <a:r>
              <a:rPr lang="cs-CZ" sz="1600" i="1" dirty="0">
                <a:solidFill>
                  <a:srgbClr val="0000DC"/>
                </a:solidFill>
              </a:rPr>
              <a:t>. Veřejnoprávní smlouvu nelze uzavřít v případě záměru, pro který je vyžadováno závazné stanovisko k posouzení vlivů provedení záměru na životní prostředí.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(2) Stavebník předloží stavebnímu úřadu návrh veřejnoprávní smlouvy, který obsahuje označení smluvních stran, základní údaje o požadovaném záměru, jeho rozsahu a účelu, způsobu a době provádění, u dočasné stavby rovněž dobu jejího trvání a návrh úpravy pozemku po jejím odstranění, označení pozemků, na kterých se stavba povoluje, podmínky pro provádění stavby, popřípadě pro její užívání a podmínky vyplývající ze závazných stanovisek dotčených orgánů, k jejichž splnění se zavazuje. Stavebník v návrhu veřejnoprávní smlouvy uvede osoby, které by byly účastníky stavebního řízení, pokud by bylo vedeno. K návrhu připojí projektovou dokumentaci a další podklady v rozsahu jako k žádosti o stavební povolení. Projektová dokumentace se předkládá ve dvojím vyhotovení, a není-li obecní úřad v místě stavby stavebním úřadem, vyjma staveb v působnosti vojenských a jiných stavebních úřadů, předkládá se trojmo. Pokud stavebník není vlastníkem stavby, připojuje se jedno další vyhotovení.</a:t>
            </a:r>
            <a:endParaRPr lang="cs-CZ" sz="1800" dirty="0"/>
          </a:p>
          <a:p>
            <a:pPr lvl="1"/>
            <a:endParaRPr lang="cs-CZ" sz="18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Druhy veřejnoprávních smluv – 2/ subordinační </a:t>
            </a:r>
            <a:r>
              <a:rPr lang="cs-CZ" dirty="0"/>
              <a:t>(§ 161 SŘ)</a:t>
            </a:r>
          </a:p>
          <a:p>
            <a:pPr lvl="1"/>
            <a:r>
              <a:rPr lang="cs-CZ" dirty="0"/>
              <a:t>Některé </a:t>
            </a:r>
            <a:r>
              <a:rPr lang="cs-CZ" b="1" dirty="0"/>
              <a:t>další příklady: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Veřejnoprávní smlouvy </a:t>
            </a:r>
            <a:r>
              <a:rPr lang="cs-CZ" b="1" i="1" dirty="0">
                <a:solidFill>
                  <a:srgbClr val="0000DC"/>
                </a:solidFill>
              </a:rPr>
              <a:t>nahrazující územní rozhodnutí </a:t>
            </a:r>
            <a:r>
              <a:rPr lang="cs-CZ" dirty="0"/>
              <a:t>(§ 78a </a:t>
            </a:r>
            <a:r>
              <a:rPr lang="cs-CZ" dirty="0" smtClean="0"/>
              <a:t>starého </a:t>
            </a:r>
            <a:r>
              <a:rPr lang="cs-CZ" dirty="0" err="1" smtClean="0"/>
              <a:t>StZ</a:t>
            </a:r>
            <a:r>
              <a:rPr lang="cs-CZ" dirty="0" smtClean="0"/>
              <a:t> </a:t>
            </a:r>
            <a:r>
              <a:rPr lang="cs-CZ" dirty="0"/>
              <a:t>– několik variant územního rozhodnutí a veřejnoprávních </a:t>
            </a:r>
            <a:r>
              <a:rPr lang="cs-CZ" dirty="0" smtClean="0"/>
              <a:t>smluv – ale již </a:t>
            </a:r>
            <a:r>
              <a:rPr lang="cs-CZ" b="1" dirty="0" smtClean="0"/>
              <a:t>taktéž zrušeno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Dále např. různé</a:t>
            </a:r>
            <a:r>
              <a:rPr lang="cs-CZ" i="1" dirty="0">
                <a:solidFill>
                  <a:srgbClr val="0000DC"/>
                </a:solidFill>
              </a:rPr>
              <a:t> dohody na </a:t>
            </a:r>
            <a:r>
              <a:rPr lang="cs-CZ" b="1" i="1" dirty="0">
                <a:solidFill>
                  <a:srgbClr val="0000DC"/>
                </a:solidFill>
              </a:rPr>
              <a:t>podporu zaměstnanosti </a:t>
            </a:r>
            <a:r>
              <a:rPr lang="cs-CZ" dirty="0"/>
              <a:t>(např. </a:t>
            </a:r>
            <a:r>
              <a:rPr lang="cs-CZ" i="1" dirty="0"/>
              <a:t>dohoda o zabezpečení pracovní rehabilitace </a:t>
            </a:r>
            <a:r>
              <a:rPr lang="cs-CZ" dirty="0"/>
              <a:t>podle § 69 a 70 zákona č. 435/2004 Sb., o zaměstnanosti</a:t>
            </a:r>
            <a:r>
              <a:rPr lang="cs-CZ" dirty="0" smtClean="0"/>
              <a:t>)</a:t>
            </a:r>
            <a:endParaRPr lang="cs-CZ" dirty="0"/>
          </a:p>
          <a:p>
            <a:pPr lvl="1"/>
            <a:endParaRPr lang="cs-CZ" sz="1800" b="1" dirty="0"/>
          </a:p>
          <a:p>
            <a:pPr lvl="1"/>
            <a:r>
              <a:rPr lang="cs-CZ" dirty="0"/>
              <a:t>Také některé „</a:t>
            </a:r>
            <a:r>
              <a:rPr lang="cs-CZ" b="1" dirty="0"/>
              <a:t>hraniční“ smlouvy</a:t>
            </a:r>
            <a:r>
              <a:rPr lang="cs-CZ" dirty="0"/>
              <a:t>, kdy se soukromé subjekty zapojují do plnění veřejných </a:t>
            </a:r>
            <a:r>
              <a:rPr lang="cs-CZ" dirty="0" smtClean="0"/>
              <a:t>úkolů, kde podstatu smlouvy řešila judikatura</a:t>
            </a:r>
            <a:endParaRPr lang="cs-CZ" dirty="0"/>
          </a:p>
          <a:p>
            <a:pPr lvl="1"/>
            <a:r>
              <a:rPr lang="cs-CZ" dirty="0"/>
              <a:t>Např. </a:t>
            </a:r>
            <a:r>
              <a:rPr lang="cs-CZ" i="1" dirty="0">
                <a:solidFill>
                  <a:srgbClr val="0000DC"/>
                </a:solidFill>
              </a:rPr>
              <a:t>smlouva o </a:t>
            </a:r>
            <a:r>
              <a:rPr lang="cs-CZ" b="1" i="1" dirty="0">
                <a:solidFill>
                  <a:srgbClr val="0000DC"/>
                </a:solidFill>
              </a:rPr>
              <a:t>provozování veřejného vodovodu </a:t>
            </a:r>
            <a:r>
              <a:rPr lang="cs-CZ" i="1" dirty="0">
                <a:solidFill>
                  <a:srgbClr val="0000DC"/>
                </a:solidFill>
              </a:rPr>
              <a:t>nebo veřejné kanalizace </a:t>
            </a:r>
            <a:r>
              <a:rPr lang="cs-CZ" dirty="0"/>
              <a:t>podle § 8 zákona č. 274/2001 Sb., o vodovodech a kanalizacích = veřejnoprávní (</a:t>
            </a:r>
            <a:r>
              <a:rPr lang="cs-CZ" b="1" dirty="0" smtClean="0"/>
              <a:t>NS </a:t>
            </a:r>
            <a:r>
              <a:rPr lang="cs-CZ" b="1" dirty="0"/>
              <a:t>32 </a:t>
            </a:r>
            <a:r>
              <a:rPr lang="cs-CZ" b="1" dirty="0" err="1"/>
              <a:t>Cdo</a:t>
            </a:r>
            <a:r>
              <a:rPr lang="cs-CZ" b="1" dirty="0"/>
              <a:t> 2713/2013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400" y="1692002"/>
            <a:ext cx="10753200" cy="4139998"/>
          </a:xfrm>
        </p:spPr>
        <p:txBody>
          <a:bodyPr/>
          <a:lstStyle/>
          <a:p>
            <a:r>
              <a:rPr lang="cs-CZ" b="1" dirty="0"/>
              <a:t>Druhy veřejnoprávních smluv – 3/ mezi účastníky </a:t>
            </a:r>
            <a:r>
              <a:rPr lang="cs-CZ" dirty="0"/>
              <a:t>(§ 162 SŘ)</a:t>
            </a:r>
          </a:p>
          <a:p>
            <a:pPr lvl="1"/>
            <a:r>
              <a:rPr lang="cs-CZ" dirty="0"/>
              <a:t>§ 162 odst. 1: </a:t>
            </a:r>
            <a:r>
              <a:rPr lang="cs-CZ" i="1" dirty="0">
                <a:solidFill>
                  <a:srgbClr val="0000DC"/>
                </a:solidFill>
              </a:rPr>
              <a:t>Ti, kdo by byli účastníky podle § 27 odst. 1, kdyby probíhalo řízení podle části druhé, popřípadě ti, kdož účastníky takového řízení jsou, </a:t>
            </a:r>
            <a:r>
              <a:rPr lang="cs-CZ" b="1" i="1" dirty="0">
                <a:solidFill>
                  <a:srgbClr val="0000DC"/>
                </a:solidFill>
              </a:rPr>
              <a:t>mohou uzavřít veřejnoprávní smlouvu týkající se převodu nebo způsobu výkonu jejich práv nebo povinností, </a:t>
            </a:r>
            <a:r>
              <a:rPr lang="cs-CZ" i="1" dirty="0">
                <a:solidFill>
                  <a:srgbClr val="0000DC"/>
                </a:solidFill>
              </a:rPr>
              <a:t>nevylučuje-li to povaha věci nebo nestanoví-li zvláštní zákon jinak. K uzavření takové veřejnoprávní smlouvy je třeba souhlasu správního orgánu; ten posuzuje veřejnoprávní smlouvu a její obsah z hlediska souladu s právními předpisy a veřejným zájmem.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Možné </a:t>
            </a:r>
            <a:r>
              <a:rPr lang="cs-CZ" b="1" dirty="0"/>
              <a:t>mezi osobami soukromého práva </a:t>
            </a:r>
            <a:r>
              <a:rPr lang="cs-CZ" dirty="0"/>
              <a:t>ohledně </a:t>
            </a:r>
            <a:r>
              <a:rPr lang="cs-CZ" dirty="0">
                <a:solidFill>
                  <a:srgbClr val="0000DC"/>
                </a:solidFill>
              </a:rPr>
              <a:t>dispozice s </a:t>
            </a:r>
            <a:r>
              <a:rPr lang="cs-CZ" b="1" dirty="0">
                <a:solidFill>
                  <a:srgbClr val="0000DC"/>
                </a:solidFill>
              </a:rPr>
              <a:t>veřejnými </a:t>
            </a:r>
            <a:r>
              <a:rPr lang="cs-CZ" dirty="0">
                <a:solidFill>
                  <a:srgbClr val="0000DC"/>
                </a:solidFill>
              </a:rPr>
              <a:t>subjektivními právy a povinnostmi </a:t>
            </a:r>
            <a:r>
              <a:rPr lang="cs-CZ" dirty="0"/>
              <a:t>(SO ale může přistoupit, což dle § 162 odst. 2 SŘ fikce souhlasu)</a:t>
            </a:r>
          </a:p>
          <a:p>
            <a:pPr lvl="1"/>
            <a:r>
              <a:rPr lang="cs-CZ" b="1" dirty="0"/>
              <a:t>Bez potřeby výslovného zákonného zmocnění </a:t>
            </a:r>
            <a:r>
              <a:rPr lang="cs-CZ" dirty="0"/>
              <a:t>k uzavírání + ale také </a:t>
            </a:r>
            <a:r>
              <a:rPr lang="cs-CZ" b="1" dirty="0"/>
              <a:t>značné</a:t>
            </a:r>
            <a:r>
              <a:rPr lang="cs-CZ" dirty="0"/>
              <a:t> </a:t>
            </a:r>
            <a:r>
              <a:rPr lang="cs-CZ" b="1" dirty="0"/>
              <a:t>limity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Může vylučovat povaha věci nebo zvláštní úprava + vyžadován souhlas SO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Druhy veřejnoprávních smluv – 3/ mezi účastníky </a:t>
            </a:r>
            <a:r>
              <a:rPr lang="cs-CZ" dirty="0"/>
              <a:t>(§ 162 SŘ)</a:t>
            </a:r>
          </a:p>
          <a:p>
            <a:pPr lvl="1"/>
            <a:r>
              <a:rPr lang="cs-CZ" dirty="0"/>
              <a:t>Příklad – § 27 odst. 7 zákona č. 44/1988 Sb., horní zákon: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Organizace může </a:t>
            </a:r>
            <a:r>
              <a:rPr lang="cs-CZ" b="1" i="1" dirty="0">
                <a:solidFill>
                  <a:srgbClr val="0000DC"/>
                </a:solidFill>
              </a:rPr>
              <a:t>smluvně převést dobývací prostor </a:t>
            </a:r>
            <a:r>
              <a:rPr lang="cs-CZ" i="1" dirty="0">
                <a:solidFill>
                  <a:srgbClr val="0000DC"/>
                </a:solidFill>
              </a:rPr>
              <a:t>na jinou organizaci po předchozím souhlasu obvodního báňského úřadu; ustanovení § 24 odst. 11 o tříleté lhůtě pro požádání o povolení hornické činnosti zde platí obdobně. Převedení dobývacího prostoru, doložené stejnopisem smlouvy, oznámí převádějící organizace obvodnímu báňskému úřadu.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§ 69 odst. 5 </a:t>
            </a:r>
            <a:r>
              <a:rPr lang="cs-CZ" dirty="0" smtClean="0"/>
              <a:t>starého </a:t>
            </a:r>
            <a:r>
              <a:rPr lang="cs-CZ" dirty="0" err="1" smtClean="0"/>
              <a:t>StZ</a:t>
            </a:r>
            <a:r>
              <a:rPr lang="cs-CZ" dirty="0" smtClean="0"/>
              <a:t> (opět </a:t>
            </a:r>
            <a:r>
              <a:rPr lang="cs-CZ" b="1" dirty="0" smtClean="0"/>
              <a:t>již zrušeno</a:t>
            </a:r>
            <a:r>
              <a:rPr lang="cs-CZ" dirty="0" smtClean="0"/>
              <a:t>):</a:t>
            </a:r>
            <a:endParaRPr lang="cs-CZ" dirty="0"/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Práva a povinnosti z regulačního plánu </a:t>
            </a:r>
            <a:r>
              <a:rPr lang="cs-CZ" i="1" dirty="0">
                <a:solidFill>
                  <a:srgbClr val="0000DC"/>
                </a:solidFill>
              </a:rPr>
              <a:t>vydaného na žádost lze </a:t>
            </a:r>
            <a:r>
              <a:rPr lang="cs-CZ" b="1" i="1" dirty="0">
                <a:solidFill>
                  <a:srgbClr val="0000DC"/>
                </a:solidFill>
              </a:rPr>
              <a:t>převést písemnou veřejnoprávní smlouvou</a:t>
            </a:r>
            <a:r>
              <a:rPr lang="cs-CZ" i="1" dirty="0">
                <a:solidFill>
                  <a:srgbClr val="0000DC"/>
                </a:solidFill>
              </a:rPr>
              <a:t>, jejíž přílohou je regulační plán. Pro tyto veřejnoprávní smlouvy se použijí příslušná ustanovení správního řádu o veřejnoprávních smlouvách.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Přezkum</a:t>
            </a:r>
            <a:r>
              <a:rPr lang="cs-CZ" dirty="0"/>
              <a:t> (§ 165 SŘ)</a:t>
            </a:r>
          </a:p>
          <a:p>
            <a:pPr lvl="1"/>
            <a:r>
              <a:rPr lang="cs-CZ" dirty="0"/>
              <a:t>Lze uplatnit </a:t>
            </a:r>
            <a:r>
              <a:rPr lang="cs-CZ" b="1" dirty="0">
                <a:solidFill>
                  <a:srgbClr val="0000DC"/>
                </a:solidFill>
              </a:rPr>
              <a:t>přezkumné řízení </a:t>
            </a:r>
            <a:r>
              <a:rPr lang="cs-CZ" dirty="0"/>
              <a:t>(obdobná aplikace </a:t>
            </a:r>
            <a:r>
              <a:rPr lang="cs-CZ" b="1" dirty="0"/>
              <a:t>§ 94 až 99 SŘ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Nenárokové</a:t>
            </a:r>
            <a:r>
              <a:rPr lang="cs-CZ" dirty="0"/>
              <a:t> + omezení doby pro podání podnětu (subjektivní lhůta 30 dní – nikoli u SO)</a:t>
            </a:r>
          </a:p>
          <a:p>
            <a:pPr lvl="1"/>
            <a:r>
              <a:rPr lang="cs-CZ" dirty="0"/>
              <a:t>Zrušení celku či části pro </a:t>
            </a:r>
            <a:r>
              <a:rPr lang="cs-CZ" dirty="0">
                <a:solidFill>
                  <a:srgbClr val="0000DC"/>
                </a:solidFill>
              </a:rPr>
              <a:t>rozpor s právními předpisy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Ochrana právní jistoty </a:t>
            </a:r>
            <a:r>
              <a:rPr lang="cs-CZ" dirty="0"/>
              <a:t>při zrušení (úkony vůči třetím osobám při výkonu působnosti)</a:t>
            </a:r>
          </a:p>
          <a:p>
            <a:pPr lvl="1"/>
            <a:r>
              <a:rPr lang="cs-CZ" dirty="0"/>
              <a:t>Obecné SO příslušné k rozhodování sporu (viz níže)</a:t>
            </a:r>
          </a:p>
          <a:p>
            <a:pPr lvl="2"/>
            <a:endParaRPr lang="cs-CZ" dirty="0"/>
          </a:p>
          <a:p>
            <a:r>
              <a:rPr lang="cs-CZ" dirty="0"/>
              <a:t> </a:t>
            </a:r>
            <a:r>
              <a:rPr lang="cs-CZ" b="1" dirty="0"/>
              <a:t>Spory z veřejnoprávní smlouvy </a:t>
            </a:r>
            <a:r>
              <a:rPr lang="cs-CZ" dirty="0"/>
              <a:t>(§ 169 SŘ)</a:t>
            </a:r>
          </a:p>
          <a:p>
            <a:pPr lvl="1"/>
            <a:r>
              <a:rPr lang="cs-CZ" dirty="0"/>
              <a:t>Veřejnoprávní smlouva = v základu smlouva, tj. obsahuje závazky stran</a:t>
            </a:r>
          </a:p>
          <a:p>
            <a:pPr lvl="1"/>
            <a:r>
              <a:rPr lang="cs-CZ" dirty="0"/>
              <a:t>Pokud neplněna = </a:t>
            </a:r>
            <a:r>
              <a:rPr lang="cs-CZ" b="1" dirty="0">
                <a:solidFill>
                  <a:schemeClr val="tx2"/>
                </a:solidFill>
              </a:rPr>
              <a:t>spor o </a:t>
            </a:r>
            <a:r>
              <a:rPr lang="cs-CZ" b="1" dirty="0">
                <a:solidFill>
                  <a:srgbClr val="0000DC"/>
                </a:solidFill>
              </a:rPr>
              <a:t>plnění </a:t>
            </a:r>
            <a:r>
              <a:rPr lang="cs-CZ" dirty="0">
                <a:solidFill>
                  <a:srgbClr val="0000DC"/>
                </a:solidFill>
              </a:rPr>
              <a:t>(závazky) </a:t>
            </a:r>
            <a:r>
              <a:rPr lang="cs-CZ" dirty="0"/>
              <a:t>z veřejnoprávní smlouvy</a:t>
            </a:r>
          </a:p>
          <a:p>
            <a:pPr lvl="1"/>
            <a:r>
              <a:rPr lang="cs-CZ" dirty="0"/>
              <a:t>Rozhodují</a:t>
            </a:r>
            <a:r>
              <a:rPr lang="cs-CZ" dirty="0">
                <a:solidFill>
                  <a:srgbClr val="0000DC"/>
                </a:solidFill>
              </a:rPr>
              <a:t> správní orgány </a:t>
            </a:r>
            <a:r>
              <a:rPr lang="cs-CZ" dirty="0"/>
              <a:t>příslušné dle </a:t>
            </a:r>
            <a:r>
              <a:rPr lang="cs-CZ" b="1" dirty="0"/>
              <a:t>§ 169 SŘ </a:t>
            </a:r>
            <a:r>
              <a:rPr lang="cs-CZ" dirty="0"/>
              <a:t>(viz také </a:t>
            </a:r>
            <a:r>
              <a:rPr lang="cs-CZ" dirty="0">
                <a:solidFill>
                  <a:srgbClr val="0000DC"/>
                </a:solidFill>
              </a:rPr>
              <a:t>sporné řízení </a:t>
            </a:r>
            <a:r>
              <a:rPr lang="cs-CZ" dirty="0"/>
              <a:t>podle </a:t>
            </a:r>
            <a:r>
              <a:rPr lang="cs-CZ" b="1" dirty="0"/>
              <a:t>§ 141 SŘ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Vůči rozhodnutí nelze odvolání ani rozklad (ale lze přezkumné řízení)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/>
              <a:t>Lze </a:t>
            </a:r>
            <a:r>
              <a:rPr lang="cs-CZ" b="1" dirty="0">
                <a:solidFill>
                  <a:srgbClr val="0000DC"/>
                </a:solidFill>
              </a:rPr>
              <a:t>soudní přezkum </a:t>
            </a:r>
            <a:r>
              <a:rPr lang="cs-CZ" dirty="0"/>
              <a:t>(ale až proti rozhodnutí SO o sporu, </a:t>
            </a:r>
            <a:r>
              <a:rPr lang="cs-CZ" b="1" dirty="0"/>
              <a:t>nikoli přímo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Spory z veřejnoprávní smlouvy </a:t>
            </a:r>
            <a:r>
              <a:rPr lang="cs-CZ" dirty="0"/>
              <a:t>(§ 169 SŘ)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(1) Spory z veřejnoprávní smlouvy rozhoduje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a) </a:t>
            </a:r>
            <a:r>
              <a:rPr lang="cs-CZ" b="1" i="1" dirty="0">
                <a:solidFill>
                  <a:srgbClr val="0000DC"/>
                </a:solidFill>
              </a:rPr>
              <a:t>Ministerstvo vnitra</a:t>
            </a:r>
            <a:r>
              <a:rPr lang="cs-CZ" i="1" dirty="0">
                <a:solidFill>
                  <a:srgbClr val="0000DC"/>
                </a:solidFill>
              </a:rPr>
              <a:t>, jde-li o veřejnoprávní smlouvu podle § 160 a je-li alespoň jednou ze smluvních stran </a:t>
            </a:r>
            <a:r>
              <a:rPr lang="cs-CZ" b="1" i="1" dirty="0">
                <a:solidFill>
                  <a:srgbClr val="0000DC"/>
                </a:solidFill>
              </a:rPr>
              <a:t>kraj</a:t>
            </a:r>
            <a:r>
              <a:rPr lang="cs-CZ" i="1" dirty="0">
                <a:solidFill>
                  <a:srgbClr val="0000DC"/>
                </a:solidFill>
              </a:rPr>
              <a:t> nebo jsou smluvními stranami </a:t>
            </a:r>
            <a:r>
              <a:rPr lang="cs-CZ" b="1" i="1" dirty="0">
                <a:solidFill>
                  <a:srgbClr val="0000DC"/>
                </a:solidFill>
              </a:rPr>
              <a:t>obce s rozšířenou působností</a:t>
            </a:r>
            <a:r>
              <a:rPr lang="cs-CZ" i="1" dirty="0">
                <a:solidFill>
                  <a:srgbClr val="0000DC"/>
                </a:solidFill>
              </a:rPr>
              <a:t>; Ministerstvo vnitra věc projedná s věcně příslušným ministerstvem nebo jiným věcně příslušným ústředním správním úřadem,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b) příslušný </a:t>
            </a:r>
            <a:r>
              <a:rPr lang="cs-CZ" b="1" i="1" dirty="0">
                <a:solidFill>
                  <a:srgbClr val="0000DC"/>
                </a:solidFill>
              </a:rPr>
              <a:t>krajský úřad</a:t>
            </a:r>
            <a:r>
              <a:rPr lang="cs-CZ" i="1" dirty="0">
                <a:solidFill>
                  <a:srgbClr val="0000DC"/>
                </a:solidFill>
              </a:rPr>
              <a:t>, jde-li o veřejnoprávní smlouvu podle § 160 a jsou-li smluvními stranami </a:t>
            </a:r>
            <a:r>
              <a:rPr lang="cs-CZ" b="1" i="1" dirty="0">
                <a:solidFill>
                  <a:srgbClr val="0000DC"/>
                </a:solidFill>
              </a:rPr>
              <a:t>obce</a:t>
            </a:r>
            <a:r>
              <a:rPr lang="cs-CZ" i="1" dirty="0">
                <a:solidFill>
                  <a:srgbClr val="0000DC"/>
                </a:solidFill>
              </a:rPr>
              <a:t>, které nejsou obcemi s rozšířenou působností, nepřevezme-li věc Ministerstvo vnitra,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c) </a:t>
            </a:r>
            <a:r>
              <a:rPr lang="cs-CZ" b="1" i="1" dirty="0">
                <a:solidFill>
                  <a:srgbClr val="0000DC"/>
                </a:solidFill>
              </a:rPr>
              <a:t>správní orgán</a:t>
            </a:r>
            <a:r>
              <a:rPr lang="cs-CZ" i="1" dirty="0">
                <a:solidFill>
                  <a:srgbClr val="0000DC"/>
                </a:solidFill>
              </a:rPr>
              <a:t>, který je společně nadřízený smluvním stranám, jde-li o jinou veřejnoprávní smlouvu podle § 160; není-li takového správního orgánu, řeší spor v dohodě ústřední správní úřady nadřízené správním orgánům, které jsou nadřízeny smluvním stranám,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d) </a:t>
            </a:r>
            <a:r>
              <a:rPr lang="cs-CZ" b="1" i="1" dirty="0">
                <a:solidFill>
                  <a:srgbClr val="0000DC"/>
                </a:solidFill>
              </a:rPr>
              <a:t>správní orgán nadřízený </a:t>
            </a:r>
            <a:r>
              <a:rPr lang="cs-CZ" i="1" dirty="0">
                <a:solidFill>
                  <a:srgbClr val="0000DC"/>
                </a:solidFill>
              </a:rPr>
              <a:t>správnímu orgánu, který je stranou veřejnoprávní smlouvy, jde-li o veřejnoprávní smlouvu podle § 161, nebo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e) </a:t>
            </a:r>
            <a:r>
              <a:rPr lang="cs-CZ" b="1" i="1" dirty="0">
                <a:solidFill>
                  <a:srgbClr val="0000DC"/>
                </a:solidFill>
              </a:rPr>
              <a:t>správní orgán</a:t>
            </a:r>
            <a:r>
              <a:rPr lang="cs-CZ" i="1" dirty="0">
                <a:solidFill>
                  <a:srgbClr val="0000DC"/>
                </a:solidFill>
              </a:rPr>
              <a:t>, který k jejímu uzavření </a:t>
            </a:r>
            <a:r>
              <a:rPr lang="cs-CZ" b="1" i="1" dirty="0">
                <a:solidFill>
                  <a:srgbClr val="0000DC"/>
                </a:solidFill>
              </a:rPr>
              <a:t>udělil souhlas</a:t>
            </a:r>
            <a:r>
              <a:rPr lang="cs-CZ" i="1" dirty="0">
                <a:solidFill>
                  <a:srgbClr val="0000DC"/>
                </a:solidFill>
              </a:rPr>
              <a:t>, jde-li o veřejnoprávní smlouvu podle § 162.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(2) Proti rozhodnutí vydanému podle odstavce 1 </a:t>
            </a:r>
            <a:r>
              <a:rPr lang="cs-CZ" b="1" dirty="0">
                <a:solidFill>
                  <a:srgbClr val="0000DC"/>
                </a:solidFill>
              </a:rPr>
              <a:t>nelze podat odvolání ani rozklad</a:t>
            </a:r>
            <a:r>
              <a:rPr lang="cs-CZ" dirty="0" smtClean="0">
                <a:solidFill>
                  <a:srgbClr val="0000DC"/>
                </a:solidFill>
              </a:rPr>
              <a:t>.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Ale lze podat </a:t>
            </a:r>
            <a:r>
              <a:rPr lang="cs-CZ" b="1" dirty="0" smtClean="0"/>
              <a:t>žalobu proti rozhodnutí SO ve správním soudnictví </a:t>
            </a:r>
            <a:r>
              <a:rPr lang="cs-CZ" dirty="0" smtClean="0"/>
              <a:t>(§ 65 a </a:t>
            </a:r>
            <a:r>
              <a:rPr lang="cs-CZ" dirty="0" err="1" smtClean="0"/>
              <a:t>násl</a:t>
            </a:r>
            <a:r>
              <a:rPr lang="cs-CZ" dirty="0" smtClean="0"/>
              <a:t>. SŘS)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Pravidla pro uzavírání </a:t>
            </a:r>
            <a:r>
              <a:rPr lang="cs-CZ" dirty="0"/>
              <a:t>(§ 163 a 164 SŘ)</a:t>
            </a:r>
          </a:p>
          <a:p>
            <a:pPr lvl="1"/>
            <a:r>
              <a:rPr lang="cs-CZ" dirty="0"/>
              <a:t>Obligatorně </a:t>
            </a:r>
            <a:r>
              <a:rPr lang="cs-CZ" dirty="0">
                <a:solidFill>
                  <a:srgbClr val="0000DC"/>
                </a:solidFill>
              </a:rPr>
              <a:t>písemná forma </a:t>
            </a:r>
            <a:r>
              <a:rPr lang="cs-CZ" dirty="0"/>
              <a:t>(+ projevy na jedné listině)</a:t>
            </a:r>
          </a:p>
          <a:p>
            <a:pPr lvl="1"/>
            <a:r>
              <a:rPr lang="cs-CZ" dirty="0"/>
              <a:t>Dále např. pravidla pro návrh či </a:t>
            </a:r>
            <a:r>
              <a:rPr lang="cs-CZ" dirty="0">
                <a:solidFill>
                  <a:srgbClr val="0000DC"/>
                </a:solidFill>
              </a:rPr>
              <a:t>účinnost</a:t>
            </a:r>
          </a:p>
          <a:p>
            <a:r>
              <a:rPr lang="cs-CZ" b="1" dirty="0"/>
              <a:t>Souhlas třetích osob </a:t>
            </a:r>
            <a:r>
              <a:rPr lang="cs-CZ" dirty="0"/>
              <a:t>(§ 168 SŘ)</a:t>
            </a:r>
          </a:p>
          <a:p>
            <a:pPr lvl="1"/>
            <a:r>
              <a:rPr lang="cs-CZ" dirty="0"/>
              <a:t>Účinnost (mimo smlouvy koordinační) v okamžiku, kdy s ní vysloví písemný souhlas třetí </a:t>
            </a:r>
            <a:r>
              <a:rPr lang="cs-CZ" dirty="0">
                <a:solidFill>
                  <a:srgbClr val="0000DC"/>
                </a:solidFill>
              </a:rPr>
              <a:t>osoba, které se přímo dotýká </a:t>
            </a:r>
            <a:r>
              <a:rPr lang="cs-CZ" dirty="0"/>
              <a:t>(= ochrana těchto osob)</a:t>
            </a:r>
          </a:p>
          <a:p>
            <a:r>
              <a:rPr lang="cs-CZ" b="1" dirty="0"/>
              <a:t>Změna, výpověď a zrušení </a:t>
            </a:r>
            <a:r>
              <a:rPr lang="cs-CZ" dirty="0"/>
              <a:t>(§ 166 a 167 SŘ)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Změna</a:t>
            </a:r>
            <a:r>
              <a:rPr lang="cs-CZ" dirty="0"/>
              <a:t> jen písemnou dohodou smluvních stran + souhlas (pokud třeba k uzavření)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Výpověď</a:t>
            </a:r>
            <a:r>
              <a:rPr lang="cs-CZ" dirty="0"/>
              <a:t> písemně, jen pokud byla sjednána (jinak nelze)</a:t>
            </a:r>
          </a:p>
          <a:p>
            <a:pPr lvl="1"/>
            <a:r>
              <a:rPr lang="cs-CZ" dirty="0"/>
              <a:t>Jinak písemný </a:t>
            </a:r>
            <a:r>
              <a:rPr lang="cs-CZ" dirty="0">
                <a:solidFill>
                  <a:srgbClr val="0000DC"/>
                </a:solidFill>
              </a:rPr>
              <a:t>návrh na zrušení </a:t>
            </a:r>
            <a:r>
              <a:rPr lang="cs-CZ" dirty="0"/>
              <a:t>ze zákonem </a:t>
            </a:r>
            <a:r>
              <a:rPr lang="cs-CZ" dirty="0">
                <a:solidFill>
                  <a:srgbClr val="0000DC"/>
                </a:solidFill>
              </a:rPr>
              <a:t>uvedených důvodů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Obecná ustanovení </a:t>
            </a:r>
            <a:r>
              <a:rPr lang="cs-CZ" dirty="0"/>
              <a:t>(§ 170 SŘ)</a:t>
            </a:r>
          </a:p>
          <a:p>
            <a:pPr lvl="1"/>
            <a:r>
              <a:rPr lang="cs-CZ" dirty="0"/>
              <a:t>Obecná ustanovení zakládají pro uzavírání veřejnoprávních smluv: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1/ Obdobné</a:t>
            </a:r>
            <a:r>
              <a:rPr lang="cs-CZ" dirty="0">
                <a:solidFill>
                  <a:srgbClr val="0000DC"/>
                </a:solidFill>
              </a:rPr>
              <a:t> užití části první SŘ </a:t>
            </a:r>
            <a:r>
              <a:rPr lang="cs-CZ" dirty="0"/>
              <a:t>= </a:t>
            </a:r>
            <a:r>
              <a:rPr lang="cs-CZ" b="1" dirty="0"/>
              <a:t>základních zásad činnosti SO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2/ Přiměřeně </a:t>
            </a:r>
            <a:r>
              <a:rPr lang="cs-CZ" dirty="0">
                <a:solidFill>
                  <a:srgbClr val="0000DC"/>
                </a:solidFill>
              </a:rPr>
              <a:t>užití části druhé SŘ </a:t>
            </a:r>
            <a:r>
              <a:rPr lang="cs-CZ" dirty="0"/>
              <a:t>= </a:t>
            </a:r>
            <a:r>
              <a:rPr lang="cs-CZ" b="1" dirty="0"/>
              <a:t>(obecného) správního řízení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0000DC"/>
                </a:solidFill>
              </a:rPr>
              <a:t>+ Nevylučuje-li to povaha a účel </a:t>
            </a:r>
            <a:r>
              <a:rPr lang="cs-CZ" dirty="0"/>
              <a:t>veřejnoprávních smluv, použijí se </a:t>
            </a:r>
            <a:r>
              <a:rPr lang="cs-CZ" b="1" dirty="0">
                <a:solidFill>
                  <a:srgbClr val="0000DC"/>
                </a:solidFill>
              </a:rPr>
              <a:t>přiměřeně</a:t>
            </a:r>
            <a:r>
              <a:rPr lang="cs-CZ" dirty="0">
                <a:solidFill>
                  <a:srgbClr val="0000DC"/>
                </a:solidFill>
              </a:rPr>
              <a:t> ustanovení </a:t>
            </a:r>
            <a:r>
              <a:rPr lang="cs-CZ" b="1" dirty="0">
                <a:solidFill>
                  <a:srgbClr val="0000DC"/>
                </a:solidFill>
              </a:rPr>
              <a:t>občanského zákoníku </a:t>
            </a:r>
          </a:p>
          <a:p>
            <a:pPr lvl="1"/>
            <a:r>
              <a:rPr lang="cs-CZ" dirty="0"/>
              <a:t>S </a:t>
            </a:r>
            <a:r>
              <a:rPr lang="cs-CZ" dirty="0" smtClean="0"/>
              <a:t>výjimkou, resp. výslovně se nepoužijí:</a:t>
            </a:r>
            <a:endParaRPr lang="cs-CZ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 smtClean="0">
                <a:solidFill>
                  <a:srgbClr val="0000DC"/>
                </a:solidFill>
              </a:rPr>
              <a:t>ustanovení </a:t>
            </a:r>
            <a:r>
              <a:rPr lang="cs-CZ" i="1" dirty="0">
                <a:solidFill>
                  <a:srgbClr val="0000DC"/>
                </a:solidFill>
              </a:rPr>
              <a:t>o </a:t>
            </a:r>
            <a:r>
              <a:rPr lang="cs-CZ" b="1" i="1" dirty="0">
                <a:solidFill>
                  <a:srgbClr val="0000DC"/>
                </a:solidFill>
              </a:rPr>
              <a:t>neplatnosti právních jednání </a:t>
            </a:r>
            <a:r>
              <a:rPr lang="cs-CZ" i="1" dirty="0">
                <a:solidFill>
                  <a:srgbClr val="0000DC"/>
                </a:solidFill>
              </a:rPr>
              <a:t>a relativní neúčinnosti,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ustanovení o </a:t>
            </a:r>
            <a:r>
              <a:rPr lang="cs-CZ" b="1" i="1" dirty="0">
                <a:solidFill>
                  <a:srgbClr val="0000DC"/>
                </a:solidFill>
              </a:rPr>
              <a:t>odstoupení od smlouvy </a:t>
            </a:r>
            <a:r>
              <a:rPr lang="cs-CZ" i="1" dirty="0">
                <a:solidFill>
                  <a:srgbClr val="0000DC"/>
                </a:solidFill>
              </a:rPr>
              <a:t>a odstupném,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ustanovení o </a:t>
            </a:r>
            <a:r>
              <a:rPr lang="cs-CZ" b="1" i="1" dirty="0">
                <a:solidFill>
                  <a:srgbClr val="0000DC"/>
                </a:solidFill>
              </a:rPr>
              <a:t>změně v osobě</a:t>
            </a:r>
            <a:r>
              <a:rPr lang="cs-CZ" i="1" dirty="0">
                <a:solidFill>
                  <a:srgbClr val="0000DC"/>
                </a:solidFill>
              </a:rPr>
              <a:t> dlužníka nebo věřitele, </a:t>
            </a:r>
            <a:r>
              <a:rPr lang="cs-CZ" i="1" dirty="0" smtClean="0">
                <a:solidFill>
                  <a:srgbClr val="0000DC"/>
                </a:solidFill>
              </a:rPr>
              <a:t>nejde-li </a:t>
            </a:r>
            <a:r>
              <a:rPr lang="cs-CZ" i="1" dirty="0">
                <a:solidFill>
                  <a:srgbClr val="0000DC"/>
                </a:solidFill>
              </a:rPr>
              <a:t>o právní nástupnictví,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ustanovení o </a:t>
            </a:r>
            <a:r>
              <a:rPr lang="cs-CZ" b="1" i="1" dirty="0">
                <a:solidFill>
                  <a:srgbClr val="0000DC"/>
                </a:solidFill>
              </a:rPr>
              <a:t>postoupení </a:t>
            </a:r>
            <a:r>
              <a:rPr lang="cs-CZ" b="1" i="1" dirty="0" smtClean="0">
                <a:solidFill>
                  <a:srgbClr val="0000DC"/>
                </a:solidFill>
              </a:rPr>
              <a:t>smlouvy</a:t>
            </a:r>
            <a:r>
              <a:rPr lang="cs-CZ" i="1" dirty="0" smtClean="0">
                <a:solidFill>
                  <a:srgbClr val="0000DC"/>
                </a:solidFill>
              </a:rPr>
              <a:t>,</a:t>
            </a:r>
            <a:endParaRPr lang="cs-CZ" i="1" dirty="0">
              <a:solidFill>
                <a:srgbClr val="0000DC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a o poukázce a ustanovení o </a:t>
            </a:r>
            <a:r>
              <a:rPr lang="cs-CZ" i="1" dirty="0" smtClean="0">
                <a:solidFill>
                  <a:srgbClr val="0000DC"/>
                </a:solidFill>
              </a:rPr>
              <a:t>započtení.</a:t>
            </a: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Legislativní pravidla vlády</a:t>
            </a:r>
          </a:p>
          <a:p>
            <a:pPr lvl="1"/>
            <a:r>
              <a:rPr lang="cs-CZ" dirty="0"/>
              <a:t>Čl. 41 Použití slov „obdobně" a „přiměřeně"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(1) Slovo </a:t>
            </a:r>
            <a:r>
              <a:rPr lang="cs-CZ" b="1" i="1" dirty="0">
                <a:solidFill>
                  <a:srgbClr val="0000DC"/>
                </a:solidFill>
              </a:rPr>
              <a:t>„obdobně" </a:t>
            </a:r>
            <a:r>
              <a:rPr lang="cs-CZ" i="1" dirty="0">
                <a:solidFill>
                  <a:srgbClr val="0000DC"/>
                </a:solidFill>
              </a:rPr>
              <a:t>ve spojení s odkazem na jiné ustanovení téhož nebo jiného právního předpisu vyjadřuje, že </a:t>
            </a:r>
            <a:r>
              <a:rPr lang="cs-CZ" b="1" i="1" dirty="0">
                <a:solidFill>
                  <a:srgbClr val="0000DC"/>
                </a:solidFill>
              </a:rPr>
              <a:t>toto ustanovení se vztahuje na vymezené právní vztahy v plném rozsahu.</a:t>
            </a:r>
            <a:r>
              <a:rPr lang="cs-CZ" i="1" dirty="0">
                <a:solidFill>
                  <a:srgbClr val="0000DC"/>
                </a:solidFill>
              </a:rPr>
              <a:t> Používá se například obratu „Pro ...... se použije obdobně § ... odst. ...“.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(2) Slova </a:t>
            </a:r>
            <a:r>
              <a:rPr lang="cs-CZ" b="1" i="1" dirty="0">
                <a:solidFill>
                  <a:srgbClr val="0000DC"/>
                </a:solidFill>
              </a:rPr>
              <a:t>„přiměřeně“ </a:t>
            </a:r>
            <a:r>
              <a:rPr lang="cs-CZ" i="1" dirty="0">
                <a:solidFill>
                  <a:srgbClr val="0000DC"/>
                </a:solidFill>
              </a:rPr>
              <a:t>ve spojení s odkazem na jiné ustanovení téhož nebo jiného právního předpisu lze použít výjimečně; </a:t>
            </a:r>
            <a:r>
              <a:rPr lang="cs-CZ" b="1" i="1" dirty="0">
                <a:solidFill>
                  <a:srgbClr val="0000DC"/>
                </a:solidFill>
              </a:rPr>
              <a:t>vyjadřuje volnější vztah mezi tímto ustanovením a vymezenými právními vztahy</a:t>
            </a:r>
            <a:r>
              <a:rPr lang="cs-CZ" i="1" dirty="0">
                <a:solidFill>
                  <a:srgbClr val="0000DC"/>
                </a:solidFill>
              </a:rPr>
              <a:t>. Používá se například obratu „Pro ......se použije přiměřeně § ... odst. ...“.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1/</a:t>
            </a:r>
            <a:r>
              <a:rPr lang="cs-CZ" b="1" i="1" dirty="0" smtClean="0"/>
              <a:t> </a:t>
            </a:r>
            <a:r>
              <a:rPr lang="cs-CZ" b="1" i="1" dirty="0"/>
              <a:t>Veřejnoprávní smlouvy</a:t>
            </a:r>
          </a:p>
          <a:p>
            <a:r>
              <a:rPr lang="cs-CZ" b="1" i="1" dirty="0" smtClean="0"/>
              <a:t>2</a:t>
            </a:r>
            <a:r>
              <a:rPr lang="cs-CZ" b="1" i="1" dirty="0" smtClean="0"/>
              <a:t>/ </a:t>
            </a:r>
            <a:r>
              <a:rPr lang="cs-CZ" b="1" i="1" dirty="0" smtClean="0"/>
              <a:t>Faktické </a:t>
            </a:r>
            <a:r>
              <a:rPr lang="cs-CZ" b="1" i="1" dirty="0"/>
              <a:t>úkony</a:t>
            </a:r>
            <a:r>
              <a:rPr lang="cs-CZ" i="1" dirty="0"/>
              <a:t>, bezprostřední zákroky</a:t>
            </a:r>
          </a:p>
          <a:p>
            <a:r>
              <a:rPr lang="cs-CZ" b="1" i="1" dirty="0" smtClean="0"/>
              <a:t>3/ </a:t>
            </a:r>
            <a:r>
              <a:rPr lang="cs-CZ" b="1" i="1" dirty="0" smtClean="0"/>
              <a:t>Exekuce</a:t>
            </a:r>
          </a:p>
          <a:p>
            <a:pPr lvl="1"/>
            <a:endParaRPr lang="cs-CZ" b="1" i="1" dirty="0"/>
          </a:p>
          <a:p>
            <a:r>
              <a:rPr lang="cs-CZ" b="1" i="1" dirty="0" smtClean="0"/>
              <a:t>4/ </a:t>
            </a:r>
            <a:r>
              <a:rPr lang="cs-CZ" i="1" dirty="0" smtClean="0"/>
              <a:t>Tzv</a:t>
            </a:r>
            <a:r>
              <a:rPr lang="cs-CZ" i="1" dirty="0" smtClean="0"/>
              <a:t>. </a:t>
            </a:r>
            <a:r>
              <a:rPr lang="cs-CZ" b="1" i="1" dirty="0" smtClean="0"/>
              <a:t>jiné úkony </a:t>
            </a:r>
            <a:r>
              <a:rPr lang="cs-CZ" i="1" dirty="0" smtClean="0"/>
              <a:t>veřejné </a:t>
            </a:r>
            <a:r>
              <a:rPr lang="cs-CZ" i="1" dirty="0" smtClean="0"/>
              <a:t>správy</a:t>
            </a:r>
          </a:p>
          <a:p>
            <a:pPr lvl="1"/>
            <a:r>
              <a:rPr lang="cs-CZ" i="1" dirty="0" smtClean="0"/>
              <a:t>(Nad rámec tématu – součástí jiné přednášky, původně však v tomto tématu, přičemž obsah prezentace můžete využít jako doplňkový materiál v dřívější přednášce)</a:t>
            </a:r>
            <a:endParaRPr lang="cs-CZ" i="1" dirty="0" smtClean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2/ </a:t>
            </a:r>
            <a:r>
              <a:rPr lang="cs-CZ" dirty="0" smtClean="0"/>
              <a:t>Faktické </a:t>
            </a:r>
            <a:r>
              <a:rPr lang="cs-CZ" dirty="0"/>
              <a:t>úkony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Podstata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Faktické úkony </a:t>
            </a:r>
            <a:r>
              <a:rPr lang="cs-CZ" b="1" dirty="0">
                <a:solidFill>
                  <a:srgbClr val="0000DC"/>
                </a:solidFill>
              </a:rPr>
              <a:t>s přímými právními důsledky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b="1" dirty="0"/>
              <a:t>právní forma činnosti VS</a:t>
            </a:r>
            <a:r>
              <a:rPr lang="cs-CZ" dirty="0"/>
              <a:t>, avšak specifická, resp. </a:t>
            </a:r>
            <a:r>
              <a:rPr lang="cs-CZ" b="1" dirty="0" smtClean="0"/>
              <a:t>mimořádná – </a:t>
            </a:r>
            <a:r>
              <a:rPr lang="cs-CZ" dirty="0" smtClean="0"/>
              <a:t>jen pro některé situace (dané </a:t>
            </a:r>
            <a:r>
              <a:rPr lang="cs-CZ" b="1" dirty="0" smtClean="0"/>
              <a:t>povahou věci</a:t>
            </a:r>
            <a:r>
              <a:rPr lang="cs-CZ" dirty="0" smtClean="0"/>
              <a:t>)</a:t>
            </a:r>
            <a:endParaRPr lang="cs-CZ" b="1" dirty="0"/>
          </a:p>
          <a:p>
            <a:pPr lvl="1"/>
            <a:r>
              <a:rPr lang="cs-CZ" b="1" dirty="0"/>
              <a:t>Bez procesní stránky </a:t>
            </a:r>
            <a:r>
              <a:rPr lang="cs-CZ" dirty="0" smtClean="0"/>
              <a:t>= </a:t>
            </a:r>
            <a:r>
              <a:rPr lang="cs-CZ" b="1" dirty="0" smtClean="0"/>
              <a:t>atypické </a:t>
            </a:r>
            <a:r>
              <a:rPr lang="cs-CZ" dirty="0" smtClean="0"/>
              <a:t>(srov. </a:t>
            </a:r>
            <a:r>
              <a:rPr lang="cs-CZ" i="1" dirty="0" smtClean="0"/>
              <a:t>zásada písemnosti </a:t>
            </a:r>
            <a:r>
              <a:rPr lang="cs-CZ" dirty="0" smtClean="0"/>
              <a:t>ve správním řízení)</a:t>
            </a:r>
            <a:endParaRPr lang="cs-CZ" dirty="0"/>
          </a:p>
          <a:p>
            <a:pPr lvl="1"/>
            <a:r>
              <a:rPr lang="cs-CZ" dirty="0"/>
              <a:t>Ale současně vyžadují </a:t>
            </a:r>
            <a:r>
              <a:rPr lang="cs-CZ" b="1" dirty="0"/>
              <a:t>právní základ a podmínky provedení </a:t>
            </a:r>
            <a:r>
              <a:rPr lang="cs-CZ" dirty="0"/>
              <a:t>(stále </a:t>
            </a:r>
            <a:r>
              <a:rPr lang="cs-CZ" b="1" dirty="0"/>
              <a:t>výkon veřejné moci </a:t>
            </a:r>
            <a:r>
              <a:rPr lang="cs-CZ" dirty="0"/>
              <a:t>obecně podléhající výhradě zákona)</a:t>
            </a:r>
          </a:p>
          <a:p>
            <a:pPr lvl="2"/>
            <a:endParaRPr lang="cs-CZ" b="1" dirty="0"/>
          </a:p>
          <a:p>
            <a:r>
              <a:rPr lang="cs-CZ" b="1" dirty="0" smtClean="0"/>
              <a:t>Kategorie </a:t>
            </a:r>
            <a:r>
              <a:rPr lang="cs-CZ" dirty="0" smtClean="0"/>
              <a:t>(různá členění – např. takto)</a:t>
            </a:r>
            <a:endParaRPr lang="cs-CZ" dirty="0"/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1/ </a:t>
            </a:r>
            <a:r>
              <a:rPr lang="cs-CZ" b="1" i="1" dirty="0">
                <a:solidFill>
                  <a:srgbClr val="0000DC"/>
                </a:solidFill>
              </a:rPr>
              <a:t>Závazné příkazy </a:t>
            </a:r>
            <a:r>
              <a:rPr lang="cs-CZ" i="1" dirty="0">
                <a:solidFill>
                  <a:srgbClr val="0000DC"/>
                </a:solidFill>
              </a:rPr>
              <a:t>(pokyny)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2/ </a:t>
            </a:r>
            <a:r>
              <a:rPr lang="cs-CZ" b="1" i="1" dirty="0">
                <a:solidFill>
                  <a:srgbClr val="0000DC"/>
                </a:solidFill>
              </a:rPr>
              <a:t>Bezprostřední zákroky </a:t>
            </a:r>
            <a:r>
              <a:rPr lang="cs-CZ" i="1" dirty="0">
                <a:solidFill>
                  <a:srgbClr val="0000DC"/>
                </a:solidFill>
              </a:rPr>
              <a:t>(zásahy)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3/ </a:t>
            </a:r>
            <a:r>
              <a:rPr lang="cs-CZ" b="1" i="1" dirty="0" smtClean="0">
                <a:solidFill>
                  <a:srgbClr val="0000DC"/>
                </a:solidFill>
              </a:rPr>
              <a:t>Jiné (donucovací) </a:t>
            </a:r>
            <a:r>
              <a:rPr lang="cs-CZ" b="1" i="1" dirty="0">
                <a:solidFill>
                  <a:srgbClr val="0000DC"/>
                </a:solidFill>
              </a:rPr>
              <a:t>úkony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2/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cs-CZ" b="1" dirty="0"/>
              <a:t>1/ Závazné příkazy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Vyslovení </a:t>
            </a:r>
            <a:r>
              <a:rPr lang="cs-CZ" b="1" dirty="0">
                <a:solidFill>
                  <a:srgbClr val="0000DC"/>
                </a:solidFill>
              </a:rPr>
              <a:t>zákazu nebo příkazu</a:t>
            </a:r>
            <a:r>
              <a:rPr lang="cs-CZ" b="1" dirty="0"/>
              <a:t> </a:t>
            </a:r>
            <a:r>
              <a:rPr lang="cs-CZ" dirty="0"/>
              <a:t>určitého jednání zákonem </a:t>
            </a:r>
            <a:r>
              <a:rPr lang="cs-CZ" dirty="0">
                <a:solidFill>
                  <a:srgbClr val="0000DC"/>
                </a:solidFill>
              </a:rPr>
              <a:t>zmocněnou úřední osobou</a:t>
            </a:r>
            <a:r>
              <a:rPr lang="cs-CZ" dirty="0"/>
              <a:t>, který je adresát </a:t>
            </a:r>
            <a:r>
              <a:rPr lang="cs-CZ" dirty="0">
                <a:solidFill>
                  <a:srgbClr val="0000DC"/>
                </a:solidFill>
              </a:rPr>
              <a:t>povinen respektovat </a:t>
            </a:r>
            <a:r>
              <a:rPr lang="cs-CZ" dirty="0"/>
              <a:t>(= závaznost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Formu zákon </a:t>
            </a:r>
            <a:r>
              <a:rPr lang="cs-CZ" dirty="0">
                <a:solidFill>
                  <a:srgbClr val="0000DC"/>
                </a:solidFill>
              </a:rPr>
              <a:t>zpravidla nepředepisuje </a:t>
            </a:r>
            <a:r>
              <a:rPr lang="cs-CZ" dirty="0"/>
              <a:t>(</a:t>
            </a:r>
            <a:r>
              <a:rPr lang="cs-CZ" i="1" dirty="0"/>
              <a:t>ústně, posunkem nebo i technické zařízení</a:t>
            </a:r>
            <a:r>
              <a:rPr lang="cs-CZ" dirty="0"/>
              <a:t>)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 smtClean="0"/>
              <a:t>Zákona </a:t>
            </a:r>
            <a:r>
              <a:rPr lang="cs-CZ" b="1" dirty="0"/>
              <a:t>č. 361/2000 Sb., zákona o silničním provozu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 smtClean="0"/>
              <a:t>§ 124 odst. 12 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i="1" dirty="0" smtClean="0">
                <a:solidFill>
                  <a:srgbClr val="0000DC"/>
                </a:solidFill>
              </a:rPr>
              <a:t>Při dohledu na bezpečnost a plynulost provozu na pozemních komunikacích jsou </a:t>
            </a:r>
            <a:r>
              <a:rPr lang="cs-CZ" sz="1400" b="1" i="1" dirty="0" smtClean="0">
                <a:solidFill>
                  <a:srgbClr val="0000DC"/>
                </a:solidFill>
              </a:rPr>
              <a:t>policisté oprávněni zejména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b="1" i="1" dirty="0" smtClean="0">
                <a:solidFill>
                  <a:srgbClr val="0000DC"/>
                </a:solidFill>
              </a:rPr>
              <a:t>a) dávat pokyny k řízení provozu na pozemních komunikacích, …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 smtClean="0"/>
              <a:t>§ 75 odst. 1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b="1" i="1" dirty="0" smtClean="0">
                <a:solidFill>
                  <a:srgbClr val="0000DC"/>
                </a:solidFill>
              </a:rPr>
              <a:t>Policista </a:t>
            </a:r>
            <a:r>
              <a:rPr lang="cs-CZ" sz="1400" b="1" i="1" dirty="0">
                <a:solidFill>
                  <a:srgbClr val="0000DC"/>
                </a:solidFill>
              </a:rPr>
              <a:t>řídí provoz </a:t>
            </a:r>
            <a:r>
              <a:rPr lang="cs-CZ" sz="1400" i="1" dirty="0">
                <a:solidFill>
                  <a:srgbClr val="0000DC"/>
                </a:solidFill>
              </a:rPr>
              <a:t>na pozemních komunikacích </a:t>
            </a:r>
            <a:r>
              <a:rPr lang="cs-CZ" sz="1400" b="1" i="1" dirty="0">
                <a:solidFill>
                  <a:srgbClr val="0000DC"/>
                </a:solidFill>
              </a:rPr>
              <a:t>změnou postoje a pokyny paží</a:t>
            </a:r>
            <a:r>
              <a:rPr lang="cs-CZ" sz="1400" i="1" dirty="0">
                <a:solidFill>
                  <a:srgbClr val="0000DC"/>
                </a:solidFill>
              </a:rPr>
              <a:t>; přitom </a:t>
            </a:r>
            <a:r>
              <a:rPr lang="cs-CZ" sz="1400" b="1" i="1" dirty="0">
                <a:solidFill>
                  <a:srgbClr val="0000DC"/>
                </a:solidFill>
              </a:rPr>
              <a:t>zpravidla používá směrovku, kterou drží v pravé ruce</a:t>
            </a:r>
            <a:r>
              <a:rPr lang="cs-CZ" sz="1400" i="1" dirty="0">
                <a:solidFill>
                  <a:srgbClr val="0000DC"/>
                </a:solidFill>
              </a:rPr>
              <a:t>. Jeho pokyny </a:t>
            </a:r>
            <a:r>
              <a:rPr lang="cs-CZ" sz="1400" b="1" i="1" dirty="0">
                <a:solidFill>
                  <a:srgbClr val="0000DC"/>
                </a:solidFill>
              </a:rPr>
              <a:t>znamenají pro řidiče i chodce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i="1" dirty="0">
                <a:solidFill>
                  <a:srgbClr val="0000DC"/>
                </a:solidFill>
              </a:rPr>
              <a:t>a) "Stůj!" pro směr, ke kterému stojí policista čelem nebo zády; řidič je povinen zastavit vozidlo,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i="1" dirty="0">
                <a:solidFill>
                  <a:srgbClr val="0000DC"/>
                </a:solidFill>
              </a:rPr>
              <a:t>b) "Pozor!", vztyčí-li policista paži nebo předloktí pravé paže se směrovkou; řidič jedoucí ze směru, pro který byl provoz předtím zastaven, je povinen se připravit k jízdě; řidič jedoucí ve směru předtím volném je povinen zastavit vozidlo; </a:t>
            </a:r>
            <a:r>
              <a:rPr lang="cs-CZ" sz="1400" i="1" dirty="0" smtClean="0">
                <a:solidFill>
                  <a:srgbClr val="0000DC"/>
                </a:solidFill>
              </a:rPr>
              <a:t>…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i="1" dirty="0" smtClean="0">
                <a:solidFill>
                  <a:srgbClr val="0000DC"/>
                </a:solidFill>
              </a:rPr>
              <a:t>(…)</a:t>
            </a:r>
            <a:endParaRPr lang="cs-CZ" sz="1400" i="1" dirty="0">
              <a:solidFill>
                <a:srgbClr val="0000DC"/>
              </a:solidFill>
            </a:endParaRPr>
          </a:p>
          <a:p>
            <a:pPr lvl="2"/>
            <a:endParaRPr lang="cs-CZ" b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2/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2/ Bezprostřední zákroky </a:t>
            </a:r>
            <a:r>
              <a:rPr lang="cs-CZ" dirty="0"/>
              <a:t>(zásahy)</a:t>
            </a:r>
          </a:p>
          <a:p>
            <a:pPr lvl="1"/>
            <a:r>
              <a:rPr lang="cs-CZ" dirty="0" smtClean="0"/>
              <a:t>Základ </a:t>
            </a:r>
            <a:r>
              <a:rPr lang="cs-CZ" dirty="0"/>
              <a:t>= </a:t>
            </a:r>
            <a:r>
              <a:rPr lang="cs-CZ" b="1" dirty="0"/>
              <a:t>důvodná obava</a:t>
            </a:r>
            <a:r>
              <a:rPr lang="cs-CZ" dirty="0"/>
              <a:t>, že je </a:t>
            </a:r>
            <a:r>
              <a:rPr lang="cs-CZ" b="1" dirty="0">
                <a:solidFill>
                  <a:srgbClr val="0000DC"/>
                </a:solidFill>
              </a:rPr>
              <a:t>ohrožen </a:t>
            </a:r>
            <a:r>
              <a:rPr lang="cs-CZ" b="1" dirty="0" smtClean="0">
                <a:solidFill>
                  <a:srgbClr val="0000DC"/>
                </a:solidFill>
              </a:rPr>
              <a:t>život, zdraví nebo škoda </a:t>
            </a:r>
            <a:r>
              <a:rPr lang="cs-CZ" b="1" dirty="0">
                <a:solidFill>
                  <a:srgbClr val="0000DC"/>
                </a:solidFill>
              </a:rPr>
              <a:t>na majetku </a:t>
            </a:r>
            <a:r>
              <a:rPr lang="cs-CZ" dirty="0" smtClean="0">
                <a:solidFill>
                  <a:srgbClr val="0000DC"/>
                </a:solidFill>
              </a:rPr>
              <a:t>či jiná právem chráněná hodnota</a:t>
            </a:r>
            <a:r>
              <a:rPr lang="cs-CZ" dirty="0"/>
              <a:t> </a:t>
            </a:r>
            <a:r>
              <a:rPr lang="cs-CZ" i="1" dirty="0" smtClean="0"/>
              <a:t>(= </a:t>
            </a:r>
            <a:r>
              <a:rPr lang="cs-CZ" b="1" i="1" dirty="0"/>
              <a:t>naléhavost</a:t>
            </a:r>
            <a:r>
              <a:rPr lang="cs-CZ" i="1" dirty="0"/>
              <a:t> zákroku a </a:t>
            </a:r>
            <a:r>
              <a:rPr lang="cs-CZ" b="1" i="1" dirty="0"/>
              <a:t>nemožnost jiného řešení</a:t>
            </a:r>
            <a:r>
              <a:rPr lang="cs-CZ" i="1" dirty="0"/>
              <a:t>)</a:t>
            </a:r>
          </a:p>
          <a:p>
            <a:pPr lvl="1"/>
            <a:r>
              <a:rPr lang="cs-CZ" dirty="0" smtClean="0"/>
              <a:t>Často </a:t>
            </a:r>
            <a:r>
              <a:rPr lang="cs-CZ" dirty="0" smtClean="0">
                <a:solidFill>
                  <a:srgbClr val="0000DC"/>
                </a:solidFill>
              </a:rPr>
              <a:t>různé „policejní úkony“</a:t>
            </a:r>
            <a:endParaRPr lang="cs-CZ" dirty="0" smtClean="0"/>
          </a:p>
          <a:p>
            <a:pPr lvl="1"/>
            <a:r>
              <a:rPr lang="cs-CZ" dirty="0" smtClean="0"/>
              <a:t>Zákonem </a:t>
            </a:r>
            <a:r>
              <a:rPr lang="cs-CZ" dirty="0"/>
              <a:t>stanovené podmínky – zejména </a:t>
            </a:r>
            <a:r>
              <a:rPr lang="cs-CZ" dirty="0">
                <a:solidFill>
                  <a:srgbClr val="0000DC"/>
                </a:solidFill>
              </a:rPr>
              <a:t>zásada </a:t>
            </a:r>
            <a:r>
              <a:rPr lang="cs-CZ" b="1" dirty="0">
                <a:solidFill>
                  <a:srgbClr val="0000DC"/>
                </a:solidFill>
              </a:rPr>
              <a:t>přiměřenosti zásahu</a:t>
            </a: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b="1" dirty="0"/>
              <a:t>Např. § 16 odst. 1 zákona č. 553/1991 Sb., o obecní policii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Je-li </a:t>
            </a:r>
            <a:r>
              <a:rPr lang="cs-CZ" b="1" i="1" dirty="0">
                <a:solidFill>
                  <a:srgbClr val="0000DC"/>
                </a:solidFill>
              </a:rPr>
              <a:t>důvodná obava, že je ohrožen život nebo zdraví</a:t>
            </a:r>
            <a:r>
              <a:rPr lang="cs-CZ" i="1" dirty="0">
                <a:solidFill>
                  <a:srgbClr val="0000DC"/>
                </a:solidFill>
              </a:rPr>
              <a:t> osoby </a:t>
            </a:r>
            <a:r>
              <a:rPr lang="cs-CZ" b="1" i="1" dirty="0">
                <a:solidFill>
                  <a:srgbClr val="0000DC"/>
                </a:solidFill>
              </a:rPr>
              <a:t>anebo hrozí-li větší škoda </a:t>
            </a:r>
            <a:r>
              <a:rPr lang="cs-CZ" i="1" dirty="0">
                <a:solidFill>
                  <a:srgbClr val="0000DC"/>
                </a:solidFill>
              </a:rPr>
              <a:t>na majetku, je </a:t>
            </a:r>
            <a:r>
              <a:rPr lang="cs-CZ" b="1" i="1" dirty="0">
                <a:solidFill>
                  <a:srgbClr val="0000DC"/>
                </a:solidFill>
              </a:rPr>
              <a:t>strážník oprávněn otevřít byt nebo jiný uzavřený prostor </a:t>
            </a:r>
            <a:r>
              <a:rPr lang="cs-CZ" i="1" dirty="0">
                <a:solidFill>
                  <a:srgbClr val="0000DC"/>
                </a:solidFill>
              </a:rPr>
              <a:t>(dále jen "byt"), vstoupit do něho a provést v souladu s tímto zákonem zákroky, </a:t>
            </a:r>
            <a:r>
              <a:rPr lang="cs-CZ" b="1" i="1" dirty="0">
                <a:solidFill>
                  <a:srgbClr val="0000DC"/>
                </a:solidFill>
              </a:rPr>
              <a:t>úkony nebo jiná opatření k odvrácení bezprostředního nebezpečí.</a:t>
            </a:r>
          </a:p>
          <a:p>
            <a:pPr lvl="1"/>
            <a:r>
              <a:rPr lang="cs-CZ" b="1" dirty="0"/>
              <a:t>+ Současně § 6 odst. 1: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Při provádění zákroků a úkonů k plnění úkolů obecní policie je </a:t>
            </a:r>
            <a:r>
              <a:rPr lang="cs-CZ" b="1" i="1" dirty="0">
                <a:solidFill>
                  <a:srgbClr val="0000DC"/>
                </a:solidFill>
              </a:rPr>
              <a:t>strážník povinen dbát cti, vážnosti a důstojnosti osob i své vlastní a nepřipustit, aby osobám v souvislosti s touto činností vznikla bezdůvodná újma a případný zásah do jejich práv a svobod překročil míru nezbytnou k dosažení účelu sledovaného zákrokem nebo úkonem</a:t>
            </a:r>
            <a:r>
              <a:rPr lang="cs-CZ" i="1" dirty="0">
                <a:solidFill>
                  <a:srgbClr val="0000DC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2/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2/ Bezprostřední zákroky </a:t>
            </a:r>
            <a:r>
              <a:rPr lang="cs-CZ" dirty="0"/>
              <a:t>(zásahy)</a:t>
            </a:r>
          </a:p>
          <a:p>
            <a:pPr lvl="1"/>
            <a:r>
              <a:rPr lang="cs-CZ" dirty="0"/>
              <a:t>Dále např. § 18 zákona č. 553/1991 Sb., </a:t>
            </a:r>
            <a:r>
              <a:rPr lang="cs-CZ" b="1" dirty="0"/>
              <a:t>o obecní policii:</a:t>
            </a:r>
          </a:p>
          <a:p>
            <a:pPr lvl="1"/>
            <a:r>
              <a:rPr lang="cs-CZ" sz="1800" dirty="0">
                <a:solidFill>
                  <a:srgbClr val="0000DC"/>
                </a:solidFill>
              </a:rPr>
              <a:t>(1) </a:t>
            </a:r>
            <a:r>
              <a:rPr lang="cs-CZ" sz="1800" b="1" dirty="0">
                <a:solidFill>
                  <a:srgbClr val="0000DC"/>
                </a:solidFill>
              </a:rPr>
              <a:t>Donucovacími prostředky jsou</a:t>
            </a:r>
          </a:p>
          <a:p>
            <a:pPr lvl="2"/>
            <a:r>
              <a:rPr lang="cs-CZ" sz="1400" i="1" dirty="0">
                <a:solidFill>
                  <a:srgbClr val="0000DC"/>
                </a:solidFill>
              </a:rPr>
              <a:t>a) hmaty, chvaty, údery a kopy,</a:t>
            </a:r>
          </a:p>
          <a:p>
            <a:pPr lvl="2"/>
            <a:r>
              <a:rPr lang="cs-CZ" sz="1400" i="1" dirty="0">
                <a:solidFill>
                  <a:srgbClr val="0000DC"/>
                </a:solidFill>
              </a:rPr>
              <a:t>b) slzotvorný, elektrický nebo jiný obdobně dočasně zneschopňující prostředek,</a:t>
            </a:r>
          </a:p>
          <a:p>
            <a:pPr lvl="2"/>
            <a:r>
              <a:rPr lang="cs-CZ" sz="1400" i="1" dirty="0">
                <a:solidFill>
                  <a:srgbClr val="0000DC"/>
                </a:solidFill>
              </a:rPr>
              <a:t>c) obušek a jiný úderný prostředek,</a:t>
            </a:r>
          </a:p>
          <a:p>
            <a:pPr lvl="2"/>
            <a:r>
              <a:rPr lang="cs-CZ" sz="1400" i="1" dirty="0">
                <a:solidFill>
                  <a:srgbClr val="0000DC"/>
                </a:solidFill>
              </a:rPr>
              <a:t>d) pouta,</a:t>
            </a:r>
          </a:p>
          <a:p>
            <a:pPr lvl="2"/>
            <a:r>
              <a:rPr lang="cs-CZ" sz="1400" i="1" dirty="0">
                <a:solidFill>
                  <a:srgbClr val="0000DC"/>
                </a:solidFill>
              </a:rPr>
              <a:t>e) úder služební zbraní,</a:t>
            </a:r>
          </a:p>
          <a:p>
            <a:pPr lvl="2"/>
            <a:r>
              <a:rPr lang="cs-CZ" sz="1400" i="1" dirty="0">
                <a:solidFill>
                  <a:srgbClr val="0000DC"/>
                </a:solidFill>
              </a:rPr>
              <a:t>f) hrozba namířenou služební zbraní,</a:t>
            </a:r>
          </a:p>
          <a:p>
            <a:pPr lvl="2"/>
            <a:r>
              <a:rPr lang="cs-CZ" sz="1400" i="1" dirty="0">
                <a:solidFill>
                  <a:srgbClr val="0000DC"/>
                </a:solidFill>
              </a:rPr>
              <a:t>g) varovný výstřel ze služební zbraně,</a:t>
            </a:r>
          </a:p>
          <a:p>
            <a:pPr lvl="2"/>
            <a:r>
              <a:rPr lang="cs-CZ" sz="1400" i="1" dirty="0">
                <a:solidFill>
                  <a:srgbClr val="0000DC"/>
                </a:solidFill>
              </a:rPr>
              <a:t>h) technický prostředek k zabránění odjezdu vozidla.</a:t>
            </a:r>
          </a:p>
          <a:p>
            <a:pPr lvl="1"/>
            <a:r>
              <a:rPr lang="cs-CZ" sz="1800" dirty="0">
                <a:solidFill>
                  <a:srgbClr val="0000DC"/>
                </a:solidFill>
              </a:rPr>
              <a:t>(2) Donucovací prostředky je strážník oprávněn použít v </a:t>
            </a:r>
            <a:r>
              <a:rPr lang="cs-CZ" sz="1800" b="1" dirty="0">
                <a:solidFill>
                  <a:srgbClr val="0000DC"/>
                </a:solidFill>
              </a:rPr>
              <a:t>zájmu ochrany bezpečnosti jiné osoby nebo své vlastní, majetku nebo k zabránění výtržnosti, rvačce nebo jinému jednání, jímž je vážně narušován veřejný pořádek.</a:t>
            </a:r>
          </a:p>
          <a:p>
            <a:pPr lvl="1"/>
            <a:r>
              <a:rPr lang="cs-CZ" sz="1800" dirty="0">
                <a:solidFill>
                  <a:srgbClr val="0000DC"/>
                </a:solidFill>
              </a:rPr>
              <a:t>(3) Před použitím donucovacích prostředků podle odstavce 1 písm. a) až g) je strážník povinen </a:t>
            </a:r>
            <a:r>
              <a:rPr lang="cs-CZ" sz="1800" b="1" dirty="0">
                <a:solidFill>
                  <a:srgbClr val="0000DC"/>
                </a:solidFill>
              </a:rPr>
              <a:t>vyzvat osobu</a:t>
            </a:r>
            <a:r>
              <a:rPr lang="cs-CZ" sz="1800" dirty="0">
                <a:solidFill>
                  <a:srgbClr val="0000DC"/>
                </a:solidFill>
              </a:rPr>
              <a:t>, proti které zakročuje, aby upustila od protiprávního jednání...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2/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2/ Bezprostřední zákroky </a:t>
            </a:r>
            <a:r>
              <a:rPr lang="cs-CZ" dirty="0"/>
              <a:t>(zásahy)</a:t>
            </a:r>
          </a:p>
          <a:p>
            <a:pPr lvl="1"/>
            <a:r>
              <a:rPr lang="cs-CZ" b="1" dirty="0" smtClean="0"/>
              <a:t>I kombinace </a:t>
            </a:r>
            <a:r>
              <a:rPr lang="cs-CZ" dirty="0" smtClean="0"/>
              <a:t>– pro </a:t>
            </a:r>
            <a:r>
              <a:rPr lang="cs-CZ" dirty="0" smtClean="0">
                <a:solidFill>
                  <a:srgbClr val="0000DC"/>
                </a:solidFill>
              </a:rPr>
              <a:t>bezprostřední zákroky typicky s </a:t>
            </a:r>
            <a:r>
              <a:rPr lang="cs-CZ" b="1" dirty="0" smtClean="0">
                <a:solidFill>
                  <a:srgbClr val="0000DC"/>
                </a:solidFill>
              </a:rPr>
              <a:t>předcházející výzvou</a:t>
            </a:r>
            <a:endParaRPr lang="cs-CZ" i="1" dirty="0" smtClean="0"/>
          </a:p>
          <a:p>
            <a:pPr lvl="1"/>
            <a:r>
              <a:rPr lang="cs-CZ" dirty="0" smtClean="0"/>
              <a:t>= Poučování, ale obsahově i </a:t>
            </a:r>
            <a:r>
              <a:rPr lang="cs-CZ" b="1" dirty="0" smtClean="0"/>
              <a:t>závazný příkaz </a:t>
            </a:r>
            <a:r>
              <a:rPr lang="cs-CZ" dirty="0" smtClean="0"/>
              <a:t>(jehož nesplnění je „sankcionováno“ provedením zákroku)</a:t>
            </a:r>
          </a:p>
          <a:p>
            <a:pPr lvl="1"/>
            <a:r>
              <a:rPr lang="cs-CZ" dirty="0" smtClean="0"/>
              <a:t>Bezprostřední zákrok jako určitá </a:t>
            </a:r>
            <a:r>
              <a:rPr lang="cs-CZ" b="1" dirty="0" smtClean="0"/>
              <a:t>eskalace reakce VS </a:t>
            </a:r>
            <a:r>
              <a:rPr lang="cs-CZ" b="1" i="1" dirty="0" smtClean="0"/>
              <a:t>(proporcionalita)</a:t>
            </a:r>
          </a:p>
          <a:p>
            <a:pPr lvl="1"/>
            <a:r>
              <a:rPr lang="cs-CZ" dirty="0" smtClean="0"/>
              <a:t>(Ale samozřejmě výjimky, kdy lze provést zákrok přímo – např. zmíněná bezodkladnost)</a:t>
            </a:r>
          </a:p>
          <a:p>
            <a:pPr lvl="1"/>
            <a:endParaRPr lang="cs-CZ" sz="1800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Např</a:t>
            </a:r>
            <a:r>
              <a:rPr lang="cs-CZ" dirty="0" smtClean="0"/>
              <a:t>. § 18 zákona č. 553/1991 Sb., </a:t>
            </a:r>
            <a:r>
              <a:rPr lang="cs-CZ" b="1" dirty="0" smtClean="0"/>
              <a:t>o obecní policii:</a:t>
            </a:r>
          </a:p>
          <a:p>
            <a:pPr lvl="2">
              <a:buFont typeface="Wingdings" pitchFamily="2" charset="2"/>
              <a:buChar char="Ø"/>
            </a:pPr>
            <a:r>
              <a:rPr lang="cs-CZ" sz="1300" dirty="0" smtClean="0">
                <a:solidFill>
                  <a:srgbClr val="0000DC"/>
                </a:solidFill>
              </a:rPr>
              <a:t>(3) </a:t>
            </a:r>
            <a:r>
              <a:rPr lang="cs-CZ" sz="1300" b="1" dirty="0" smtClean="0">
                <a:solidFill>
                  <a:srgbClr val="0000DC"/>
                </a:solidFill>
              </a:rPr>
              <a:t>Před použitím donucovacích prostředků </a:t>
            </a:r>
            <a:r>
              <a:rPr lang="cs-CZ" sz="1300" dirty="0" smtClean="0">
                <a:solidFill>
                  <a:srgbClr val="0000DC"/>
                </a:solidFill>
              </a:rPr>
              <a:t>podle odstavce 1 písm. a) až g) </a:t>
            </a:r>
            <a:r>
              <a:rPr lang="cs-CZ" sz="1300" b="1" dirty="0" smtClean="0">
                <a:solidFill>
                  <a:srgbClr val="0000DC"/>
                </a:solidFill>
              </a:rPr>
              <a:t>je strážník povinen vyzvat osobu</a:t>
            </a:r>
            <a:r>
              <a:rPr lang="cs-CZ" sz="1300" dirty="0" smtClean="0">
                <a:solidFill>
                  <a:srgbClr val="0000DC"/>
                </a:solidFill>
              </a:rPr>
              <a:t>, proti které zakročuje, </a:t>
            </a:r>
            <a:r>
              <a:rPr lang="cs-CZ" sz="1300" b="1" dirty="0" smtClean="0">
                <a:solidFill>
                  <a:srgbClr val="0000DC"/>
                </a:solidFill>
              </a:rPr>
              <a:t>aby upustila od protiprávního jednání</a:t>
            </a:r>
            <a:r>
              <a:rPr lang="cs-CZ" sz="1300" dirty="0" smtClean="0">
                <a:solidFill>
                  <a:srgbClr val="0000DC"/>
                </a:solidFill>
              </a:rPr>
              <a:t>...</a:t>
            </a:r>
          </a:p>
          <a:p>
            <a:pPr lvl="1"/>
            <a:endParaRPr lang="cs-CZ" sz="1800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2/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3/ </a:t>
            </a:r>
            <a:r>
              <a:rPr lang="cs-CZ" b="1" dirty="0" smtClean="0"/>
              <a:t>Jiné (donucovací) </a:t>
            </a:r>
            <a:r>
              <a:rPr lang="cs-CZ" b="1" dirty="0"/>
              <a:t>úkony</a:t>
            </a:r>
          </a:p>
          <a:p>
            <a:pPr lvl="1"/>
            <a:r>
              <a:rPr lang="cs-CZ" dirty="0" smtClean="0"/>
              <a:t>Např. </a:t>
            </a:r>
            <a:r>
              <a:rPr lang="cs-CZ" b="1" dirty="0">
                <a:solidFill>
                  <a:srgbClr val="0000DC"/>
                </a:solidFill>
              </a:rPr>
              <a:t>exekuční úkony </a:t>
            </a:r>
            <a:r>
              <a:rPr lang="cs-CZ" dirty="0"/>
              <a:t>= faktické úkony úřední osoby, jimiž se </a:t>
            </a:r>
            <a:r>
              <a:rPr lang="cs-CZ" dirty="0">
                <a:solidFill>
                  <a:srgbClr val="0000DC"/>
                </a:solidFill>
              </a:rPr>
              <a:t>provádí exekuce</a:t>
            </a:r>
          </a:p>
          <a:p>
            <a:pPr lvl="1"/>
            <a:r>
              <a:rPr lang="cs-CZ" dirty="0"/>
              <a:t>Na základě </a:t>
            </a:r>
            <a:r>
              <a:rPr lang="cs-CZ" dirty="0">
                <a:solidFill>
                  <a:srgbClr val="0000DC"/>
                </a:solidFill>
              </a:rPr>
              <a:t>dobrovolného nesplnění </a:t>
            </a:r>
            <a:r>
              <a:rPr lang="cs-CZ" dirty="0"/>
              <a:t>dříve uložené povinnosti (exekučním titulem)</a:t>
            </a:r>
          </a:p>
          <a:p>
            <a:pPr lvl="1"/>
            <a:r>
              <a:rPr lang="cs-CZ" dirty="0"/>
              <a:t>Zpravidla nemožnost jiného právního </a:t>
            </a:r>
            <a:r>
              <a:rPr lang="cs-CZ" dirty="0" smtClean="0"/>
              <a:t>řešení </a:t>
            </a:r>
            <a:r>
              <a:rPr lang="cs-CZ" i="1" dirty="0" smtClean="0"/>
              <a:t>(opět proporcionalita…)</a:t>
            </a:r>
          </a:p>
          <a:p>
            <a:pPr lvl="1"/>
            <a:endParaRPr lang="cs-CZ" b="1" dirty="0" smtClean="0"/>
          </a:p>
          <a:p>
            <a:pPr lvl="1"/>
            <a:r>
              <a:rPr lang="cs-CZ" dirty="0" smtClean="0"/>
              <a:t>Např. </a:t>
            </a:r>
            <a:r>
              <a:rPr lang="cs-CZ" b="1" dirty="0" smtClean="0"/>
              <a:t>exekuce vyklizením (§ 123 SŘ)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 smtClean="0">
                <a:solidFill>
                  <a:srgbClr val="0000DC"/>
                </a:solidFill>
              </a:rPr>
              <a:t>(</a:t>
            </a:r>
            <a:r>
              <a:rPr lang="cs-CZ" i="1" dirty="0">
                <a:solidFill>
                  <a:srgbClr val="0000DC"/>
                </a:solidFill>
              </a:rPr>
              <a:t>1) Exekuce se provede tak, že </a:t>
            </a:r>
            <a:r>
              <a:rPr lang="cs-CZ" b="1" i="1" dirty="0">
                <a:solidFill>
                  <a:srgbClr val="0000DC"/>
                </a:solidFill>
              </a:rPr>
              <a:t>oprávněná úřední osoba z vyklizovaného objektu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a) </a:t>
            </a:r>
            <a:r>
              <a:rPr lang="cs-CZ" b="1" i="1" dirty="0">
                <a:solidFill>
                  <a:srgbClr val="0000DC"/>
                </a:solidFill>
              </a:rPr>
              <a:t>odstraní movité věci patřící povinnému </a:t>
            </a:r>
            <a:r>
              <a:rPr lang="cs-CZ" i="1" dirty="0">
                <a:solidFill>
                  <a:srgbClr val="0000DC"/>
                </a:solidFill>
              </a:rPr>
              <a:t>a příslušníkům jeho domácnosti, jakož i movité věci, které sice patří někomu jinému, ale jsou se souhlasem povinného umístěny ve vyklizovaném objektu, a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b) </a:t>
            </a:r>
            <a:r>
              <a:rPr lang="cs-CZ" b="1" i="1" dirty="0">
                <a:solidFill>
                  <a:srgbClr val="0000DC"/>
                </a:solidFill>
              </a:rPr>
              <a:t>vykáže povinného</a:t>
            </a:r>
            <a:r>
              <a:rPr lang="cs-CZ" i="1" dirty="0">
                <a:solidFill>
                  <a:srgbClr val="0000DC"/>
                </a:solidFill>
              </a:rPr>
              <a:t> a všechny, kdo se tam zdržují na základě práva povinného.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(2) Movité věci odstraněné z vyklizovaného objektu se odevzdají povinnému nebo některému ze zletilých příslušníků jeho domácnosti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2/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3/ Jiné (donucovací) úkony</a:t>
            </a:r>
          </a:p>
          <a:p>
            <a:pPr lvl="1"/>
            <a:r>
              <a:rPr lang="cs-CZ" dirty="0" smtClean="0"/>
              <a:t>Mimo </a:t>
            </a:r>
            <a:r>
              <a:rPr lang="cs-CZ" dirty="0"/>
              <a:t>exekuce např</a:t>
            </a:r>
            <a:r>
              <a:rPr lang="cs-CZ" dirty="0" smtClean="0"/>
              <a:t>. některé </a:t>
            </a:r>
            <a:r>
              <a:rPr lang="cs-CZ" b="1" dirty="0" smtClean="0">
                <a:solidFill>
                  <a:srgbClr val="0000DC"/>
                </a:solidFill>
              </a:rPr>
              <a:t>zajišťovací prostředky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Např. </a:t>
            </a:r>
            <a:r>
              <a:rPr lang="cs-CZ" b="1" dirty="0" smtClean="0"/>
              <a:t>předvedení </a:t>
            </a:r>
            <a:r>
              <a:rPr lang="cs-CZ" dirty="0" smtClean="0"/>
              <a:t>(§ 60 SŘ)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 smtClean="0">
                <a:solidFill>
                  <a:srgbClr val="0000DC"/>
                </a:solidFill>
              </a:rPr>
              <a:t>(1) Jestliže se účastník nebo svědek bez náležité omluvy nebo bez dostatečných důvodů na předvolání </a:t>
            </a:r>
            <a:r>
              <a:rPr lang="cs-CZ" b="1" i="1" dirty="0" smtClean="0">
                <a:solidFill>
                  <a:srgbClr val="0000DC"/>
                </a:solidFill>
              </a:rPr>
              <a:t>nedostaví, může správní orgán vydat usnesení, na jehož základě bude účastník nebo svědek předveden</a:t>
            </a:r>
            <a:r>
              <a:rPr lang="cs-CZ" i="1" dirty="0" smtClean="0">
                <a:solidFill>
                  <a:srgbClr val="0000DC"/>
                </a:solidFill>
              </a:rPr>
              <a:t>. Písemné vyhotovení usnesení se doručuje orgánům, které mají předvedení provést; úřední osoby, které plní úkoly těchto orgánů, doručí usnesení předváděnému.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 smtClean="0">
                <a:solidFill>
                  <a:srgbClr val="0000DC"/>
                </a:solidFill>
              </a:rPr>
              <a:t>(2) </a:t>
            </a:r>
            <a:r>
              <a:rPr lang="cs-CZ" b="1" i="1" dirty="0" smtClean="0">
                <a:solidFill>
                  <a:srgbClr val="0000DC"/>
                </a:solidFill>
              </a:rPr>
              <a:t>Předvedení na požádání správního orgánu zajišťuje Policie České republiky nebo jiný ozbrojený sbor</a:t>
            </a:r>
            <a:r>
              <a:rPr lang="cs-CZ" i="1" dirty="0" smtClean="0">
                <a:solidFill>
                  <a:srgbClr val="0000DC"/>
                </a:solidFill>
              </a:rPr>
              <a:t>, o němž to stanoví zvláštní zákon. </a:t>
            </a:r>
            <a:r>
              <a:rPr lang="cs-CZ" b="1" i="1" dirty="0" smtClean="0">
                <a:solidFill>
                  <a:srgbClr val="0000DC"/>
                </a:solidFill>
              </a:rPr>
              <a:t>V řízení před orgány obcí zajišťuje předvedení též obecní policie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Obecně </a:t>
            </a:r>
            <a:r>
              <a:rPr lang="cs-CZ" b="1" dirty="0" smtClean="0"/>
              <a:t>součinnost Policie ČR při provádění správního úkonu </a:t>
            </a:r>
            <a:r>
              <a:rPr lang="cs-CZ" dirty="0" smtClean="0"/>
              <a:t>(§ 135 SŘ)</a:t>
            </a:r>
            <a:endParaRPr lang="cs-CZ" b="1" dirty="0" smtClean="0"/>
          </a:p>
          <a:p>
            <a:pPr lvl="2">
              <a:buFont typeface="Wingdings" pitchFamily="2" charset="2"/>
              <a:buChar char="Ø"/>
            </a:pPr>
            <a:r>
              <a:rPr lang="cs-CZ" i="1" dirty="0" smtClean="0">
                <a:solidFill>
                  <a:srgbClr val="0000DC"/>
                </a:solidFill>
              </a:rPr>
              <a:t>Hrozí-li</a:t>
            </a:r>
            <a:r>
              <a:rPr lang="cs-CZ" i="1" dirty="0">
                <a:solidFill>
                  <a:srgbClr val="0000DC"/>
                </a:solidFill>
              </a:rPr>
              <a:t>, že se někdo pokusí ztížit nebo zmařit provedení úkonu správního orgánu, nebo hrozí-li nebezpečí osobám nebo majetku, může správní orgán požádat Policii České republiky </a:t>
            </a:r>
            <a:r>
              <a:rPr lang="cs-CZ" b="1" i="1" dirty="0">
                <a:solidFill>
                  <a:srgbClr val="0000DC"/>
                </a:solidFill>
              </a:rPr>
              <a:t>o součinnost </a:t>
            </a:r>
            <a:r>
              <a:rPr lang="cs-CZ" i="1" dirty="0">
                <a:solidFill>
                  <a:srgbClr val="0000DC"/>
                </a:solidFill>
              </a:rPr>
              <a:t>jejích příslušníků při provádění svého úkonu.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2/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Ochrana </a:t>
            </a:r>
            <a:r>
              <a:rPr lang="cs-CZ" b="1" dirty="0" smtClean="0"/>
              <a:t>práv – správní </a:t>
            </a:r>
            <a:r>
              <a:rPr lang="cs-CZ" b="1" dirty="0" smtClean="0"/>
              <a:t>orgány</a:t>
            </a:r>
            <a:endParaRPr lang="cs-CZ" b="1" dirty="0"/>
          </a:p>
          <a:p>
            <a:pPr lvl="1"/>
            <a:r>
              <a:rPr lang="cs-CZ" dirty="0" smtClean="0"/>
              <a:t>Správní řád </a:t>
            </a:r>
            <a:r>
              <a:rPr lang="cs-CZ" b="1" dirty="0" smtClean="0"/>
              <a:t>nereguluje</a:t>
            </a:r>
            <a:r>
              <a:rPr lang="cs-CZ" dirty="0" smtClean="0"/>
              <a:t>, resp. neobsahuje postup pro realizaci faktických úkonů (obdobně jako u normativních správních aktů)</a:t>
            </a:r>
          </a:p>
          <a:p>
            <a:pPr lvl="1"/>
            <a:r>
              <a:rPr lang="cs-CZ" dirty="0" smtClean="0"/>
              <a:t>Přesto </a:t>
            </a:r>
            <a:r>
              <a:rPr lang="cs-CZ" dirty="0" smtClean="0">
                <a:solidFill>
                  <a:srgbClr val="0000DC"/>
                </a:solidFill>
              </a:rPr>
              <a:t>zřejmě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00DC"/>
                </a:solidFill>
              </a:rPr>
              <a:t>použitelné </a:t>
            </a:r>
            <a:r>
              <a:rPr lang="cs-CZ" b="1" dirty="0" smtClean="0">
                <a:solidFill>
                  <a:srgbClr val="0000DC"/>
                </a:solidFill>
              </a:rPr>
              <a:t>základní zásady činnosti správních orgánů</a:t>
            </a:r>
          </a:p>
          <a:p>
            <a:pPr lvl="2">
              <a:buFont typeface="Wingdings" pitchFamily="2" charset="2"/>
              <a:buChar char="Ø"/>
            </a:pPr>
            <a:r>
              <a:rPr lang="cs-CZ" b="1" dirty="0" smtClean="0"/>
              <a:t>§ 177 odst. 1 SŘ: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 smtClean="0">
                <a:solidFill>
                  <a:srgbClr val="0000DC"/>
                </a:solidFill>
              </a:rPr>
              <a:t>Základní zásady činnosti správních orgánů uvedené v § 2 až 8 </a:t>
            </a:r>
            <a:r>
              <a:rPr lang="cs-CZ" b="1" i="1" dirty="0" smtClean="0">
                <a:solidFill>
                  <a:srgbClr val="0000DC"/>
                </a:solidFill>
              </a:rPr>
              <a:t>se použijí při výkonu veřejné správy i v případech, kdy zvláštní zákon stanoví, že se správní řád nepoužije, ale sám úpravu odpovídající těmto zásadám neobsahuje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dirty="0" smtClean="0"/>
              <a:t>Regulace ve zvláštních zákonech neobsahuje srovnatelnou úpravu ZZČSO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Ale i tak žádný obecný prostředek ochrany práv</a:t>
            </a:r>
          </a:p>
          <a:p>
            <a:pPr lvl="1"/>
            <a:r>
              <a:rPr lang="cs-CZ" dirty="0" smtClean="0"/>
              <a:t>Výjimka = </a:t>
            </a:r>
            <a:r>
              <a:rPr lang="cs-CZ" b="1" dirty="0" smtClean="0"/>
              <a:t>stížnost podle § 175 SŘ </a:t>
            </a:r>
            <a:r>
              <a:rPr lang="cs-CZ" dirty="0" smtClean="0"/>
              <a:t>(v praxi akceptována – např. Ministerstvem vnitra)</a:t>
            </a:r>
          </a:p>
          <a:p>
            <a:pPr lvl="2"/>
            <a:r>
              <a:rPr lang="cs-CZ" dirty="0" smtClean="0"/>
              <a:t>Obdobně i některé zvláštní obdoby stížnosti ve zvláštních zákonech (např. v zákoně o policii ČR – § 42d)</a:t>
            </a:r>
          </a:p>
          <a:p>
            <a:pPr lvl="1"/>
            <a:r>
              <a:rPr lang="cs-CZ" dirty="0" smtClean="0"/>
              <a:t>Ovšem relativně „slabý“ prostředek (nevede k nárokovému přezkumu ve zvláštním řízení)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2/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Ochrana práv – správní orgány</a:t>
            </a:r>
          </a:p>
          <a:p>
            <a:pPr lvl="1"/>
            <a:r>
              <a:rPr lang="cs-CZ" b="1" dirty="0" smtClean="0"/>
              <a:t>Stížnost </a:t>
            </a:r>
            <a:r>
              <a:rPr lang="cs-CZ" b="1" dirty="0" smtClean="0"/>
              <a:t>podle § 175 SŘ</a:t>
            </a:r>
          </a:p>
          <a:p>
            <a:pPr lvl="2">
              <a:buFont typeface="Wingdings" pitchFamily="2" charset="2"/>
              <a:buChar char="Ø"/>
            </a:pPr>
            <a:r>
              <a:rPr lang="cs-CZ" sz="1300" i="1" dirty="0" smtClean="0">
                <a:solidFill>
                  <a:srgbClr val="0000DC"/>
                </a:solidFill>
              </a:rPr>
              <a:t>(1) </a:t>
            </a:r>
            <a:r>
              <a:rPr lang="cs-CZ" sz="1300" b="1" i="1" dirty="0" smtClean="0">
                <a:solidFill>
                  <a:srgbClr val="0000DC"/>
                </a:solidFill>
              </a:rPr>
              <a:t>Dotčené osoby mají právo obracet se na správní orgány se stížnostmi proti nevhodnému chování úředních osob nebo proti postupu správního orgánu, neposkytuje-li tento zákon jiný prostředek ochrany</a:t>
            </a:r>
            <a:r>
              <a:rPr lang="cs-CZ" sz="1300" i="1" dirty="0" smtClean="0">
                <a:solidFill>
                  <a:srgbClr val="0000DC"/>
                </a:solidFill>
              </a:rPr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cs-CZ" sz="1300" i="1" dirty="0" smtClean="0">
                <a:solidFill>
                  <a:srgbClr val="0000DC"/>
                </a:solidFill>
              </a:rPr>
              <a:t>(2) Podání stížnosti nesmí být stěžovateli na újmu; odpovědnost za trestný čin nebo správní delikt není tímto ustanovením dotčena.</a:t>
            </a:r>
          </a:p>
          <a:p>
            <a:pPr lvl="2">
              <a:buFont typeface="Wingdings" pitchFamily="2" charset="2"/>
              <a:buChar char="Ø"/>
            </a:pPr>
            <a:r>
              <a:rPr lang="cs-CZ" sz="1300" i="1" dirty="0" smtClean="0">
                <a:solidFill>
                  <a:srgbClr val="0000DC"/>
                </a:solidFill>
              </a:rPr>
              <a:t>(3) Stížnost lze podat písemně nebo ústně; je-li podána ústně stížnost, kterou nelze ihned vyřídit, sepíše o ní správní orgán písemný záznam.</a:t>
            </a:r>
          </a:p>
          <a:p>
            <a:pPr lvl="2">
              <a:buFont typeface="Wingdings" pitchFamily="2" charset="2"/>
              <a:buChar char="Ø"/>
            </a:pPr>
            <a:r>
              <a:rPr lang="cs-CZ" sz="1300" i="1" dirty="0" smtClean="0">
                <a:solidFill>
                  <a:srgbClr val="0000DC"/>
                </a:solidFill>
              </a:rPr>
              <a:t>(4) Stížnost se podává u toho správního orgánu, který vede řízení. Tento </a:t>
            </a:r>
            <a:r>
              <a:rPr lang="cs-CZ" sz="1300" b="1" i="1" dirty="0" smtClean="0">
                <a:solidFill>
                  <a:srgbClr val="0000DC"/>
                </a:solidFill>
              </a:rPr>
              <a:t>správní orgán je povinen prošetřit skutečnosti ve stížnosti uvedené</a:t>
            </a:r>
            <a:r>
              <a:rPr lang="cs-CZ" sz="1300" i="1" dirty="0" smtClean="0">
                <a:solidFill>
                  <a:srgbClr val="0000DC"/>
                </a:solidFill>
              </a:rPr>
              <a:t>. Považuje-li to za vhodné, vyslechne stěžovatele, osoby, proti nimž stížnost směřuje, popřípadě další osoby, které mohou přispět k objasnění věci.</a:t>
            </a:r>
          </a:p>
          <a:p>
            <a:pPr lvl="2">
              <a:buFont typeface="Wingdings" pitchFamily="2" charset="2"/>
              <a:buChar char="Ø"/>
            </a:pPr>
            <a:r>
              <a:rPr lang="cs-CZ" sz="1300" i="1" dirty="0" smtClean="0">
                <a:solidFill>
                  <a:srgbClr val="0000DC"/>
                </a:solidFill>
              </a:rPr>
              <a:t>(5) Stížnost musí být </a:t>
            </a:r>
            <a:r>
              <a:rPr lang="cs-CZ" sz="1300" b="1" i="1" dirty="0" smtClean="0">
                <a:solidFill>
                  <a:srgbClr val="0000DC"/>
                </a:solidFill>
              </a:rPr>
              <a:t>vyřízena do 60 dnů ode dne jejího doručení správnímu orgánu </a:t>
            </a:r>
            <a:r>
              <a:rPr lang="cs-CZ" sz="1300" i="1" dirty="0" smtClean="0">
                <a:solidFill>
                  <a:srgbClr val="0000DC"/>
                </a:solidFill>
              </a:rPr>
              <a:t>příslušnému k jejímu vyřízení. O vyřízení stížnosti </a:t>
            </a:r>
            <a:r>
              <a:rPr lang="cs-CZ" sz="1300" b="1" i="1" dirty="0" smtClean="0">
                <a:solidFill>
                  <a:srgbClr val="0000DC"/>
                </a:solidFill>
              </a:rPr>
              <a:t>musí být stěžovatel v této lhůtě vyrozuměn</a:t>
            </a:r>
            <a:r>
              <a:rPr lang="cs-CZ" sz="1300" i="1" dirty="0" smtClean="0">
                <a:solidFill>
                  <a:srgbClr val="0000DC"/>
                </a:solidFill>
              </a:rPr>
              <a:t>. Stanovenou lhůtu lze překročit jen tehdy, nelze-li v jejím průběhu zajistit podklady potřebné pro vyřízení stížnosti.</a:t>
            </a:r>
          </a:p>
          <a:p>
            <a:pPr lvl="2">
              <a:buFont typeface="Wingdings" pitchFamily="2" charset="2"/>
              <a:buChar char="Ø"/>
            </a:pPr>
            <a:r>
              <a:rPr lang="cs-CZ" sz="1300" i="1" dirty="0" smtClean="0">
                <a:solidFill>
                  <a:srgbClr val="0000DC"/>
                </a:solidFill>
              </a:rPr>
              <a:t>(6) </a:t>
            </a:r>
            <a:r>
              <a:rPr lang="cs-CZ" sz="1300" b="1" i="1" dirty="0" smtClean="0">
                <a:solidFill>
                  <a:srgbClr val="0000DC"/>
                </a:solidFill>
              </a:rPr>
              <a:t>Byla-li stížnost shledána důvodnou nebo částečně důvodnou, je správní orgán povinen bezodkladně učinit nezbytná opatření k nápravě. </a:t>
            </a:r>
            <a:r>
              <a:rPr lang="cs-CZ" sz="1300" i="1" dirty="0" smtClean="0">
                <a:solidFill>
                  <a:srgbClr val="0000DC"/>
                </a:solidFill>
              </a:rPr>
              <a:t>O výsledku šetření a opatřeních přijatých k nápravě se učiní záznam do spisu; stěžovatel bude vyrozuměn jen tehdy, jestliže o to požádal.</a:t>
            </a:r>
          </a:p>
          <a:p>
            <a:pPr lvl="2">
              <a:buFont typeface="Wingdings" pitchFamily="2" charset="2"/>
              <a:buChar char="Ø"/>
            </a:pPr>
            <a:r>
              <a:rPr lang="cs-CZ" sz="1300" i="1" dirty="0" smtClean="0">
                <a:solidFill>
                  <a:srgbClr val="0000DC"/>
                </a:solidFill>
              </a:rPr>
              <a:t>(7) Má-li stěžovatel za to, že stížnost, kterou podal u příslušného správního orgánu, nebyla řádně vyřízena, může požádat nadřízený správní orgán, aby přešetřil způsob vyřízení stížnosti.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2/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Ochrana </a:t>
            </a:r>
            <a:r>
              <a:rPr lang="cs-CZ" b="1" dirty="0" smtClean="0"/>
              <a:t>práv – soudnictví </a:t>
            </a:r>
          </a:p>
          <a:p>
            <a:pPr lvl="1"/>
            <a:r>
              <a:rPr lang="cs-CZ" b="1" dirty="0" smtClean="0"/>
              <a:t>Správní soudnictví </a:t>
            </a:r>
            <a:r>
              <a:rPr lang="cs-CZ" dirty="0" smtClean="0"/>
              <a:t>– specificky </a:t>
            </a:r>
            <a:r>
              <a:rPr lang="cs-CZ" dirty="0" smtClean="0">
                <a:solidFill>
                  <a:srgbClr val="0000DC"/>
                </a:solidFill>
              </a:rPr>
              <a:t>řízení o ochraně před </a:t>
            </a:r>
            <a:r>
              <a:rPr lang="cs-CZ" b="1" dirty="0" smtClean="0">
                <a:solidFill>
                  <a:srgbClr val="0000DC"/>
                </a:solidFill>
              </a:rPr>
              <a:t>nezákonným zásahem</a:t>
            </a:r>
            <a:r>
              <a:rPr lang="cs-CZ" dirty="0" smtClean="0">
                <a:solidFill>
                  <a:srgbClr val="0000DC"/>
                </a:solidFill>
              </a:rPr>
              <a:t>, pokynem nebo donucením správního orgánu </a:t>
            </a:r>
            <a:r>
              <a:rPr lang="cs-CZ" dirty="0" smtClean="0"/>
              <a:t>(§ 82 a </a:t>
            </a:r>
            <a:r>
              <a:rPr lang="cs-CZ" dirty="0" err="1" smtClean="0"/>
              <a:t>násl</a:t>
            </a:r>
            <a:r>
              <a:rPr lang="cs-CZ" dirty="0" smtClean="0"/>
              <a:t>. SŘS) = tzv. </a:t>
            </a:r>
            <a:r>
              <a:rPr lang="cs-CZ" b="1" dirty="0" smtClean="0"/>
              <a:t>zásahová žaloba</a:t>
            </a:r>
            <a:endParaRPr lang="cs-CZ" dirty="0" smtClean="0"/>
          </a:p>
          <a:p>
            <a:pPr lvl="1"/>
            <a:r>
              <a:rPr lang="cs-CZ" dirty="0" smtClean="0"/>
              <a:t>Bezprostřední zákrok (zásah) je </a:t>
            </a:r>
            <a:r>
              <a:rPr lang="cs-CZ" b="1" dirty="0" smtClean="0"/>
              <a:t>typickým  zásahem </a:t>
            </a:r>
            <a:r>
              <a:rPr lang="cs-CZ" dirty="0" smtClean="0"/>
              <a:t>správního orgánu </a:t>
            </a:r>
            <a:r>
              <a:rPr lang="cs-CZ" b="1" dirty="0" smtClean="0"/>
              <a:t>podle SŘS</a:t>
            </a:r>
            <a:endParaRPr lang="cs-CZ" b="1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Každý, kdo </a:t>
            </a:r>
            <a:r>
              <a:rPr lang="cs-CZ" b="1" i="1" dirty="0">
                <a:solidFill>
                  <a:srgbClr val="0000DC"/>
                </a:solidFill>
              </a:rPr>
              <a:t>tvrdí, že byl přímo zkrácen na svých právech</a:t>
            </a:r>
            <a:r>
              <a:rPr lang="cs-CZ" i="1" dirty="0">
                <a:solidFill>
                  <a:srgbClr val="0000DC"/>
                </a:solidFill>
              </a:rPr>
              <a:t> nezákonným zásahem, pokynem nebo donucením (dále jen </a:t>
            </a:r>
            <a:r>
              <a:rPr lang="cs-CZ" b="1" i="1" dirty="0">
                <a:solidFill>
                  <a:srgbClr val="0000DC"/>
                </a:solidFill>
              </a:rPr>
              <a:t>"zásah") správního orgánu</a:t>
            </a:r>
            <a:r>
              <a:rPr lang="cs-CZ" i="1" dirty="0">
                <a:solidFill>
                  <a:srgbClr val="0000DC"/>
                </a:solidFill>
              </a:rPr>
              <a:t>, který není rozhodnutím, a </a:t>
            </a:r>
            <a:r>
              <a:rPr lang="cs-CZ" b="1" i="1" dirty="0">
                <a:solidFill>
                  <a:srgbClr val="0000DC"/>
                </a:solidFill>
              </a:rPr>
              <a:t>byl zaměřen přímo proti němu </a:t>
            </a:r>
            <a:r>
              <a:rPr lang="cs-CZ" i="1" dirty="0">
                <a:solidFill>
                  <a:srgbClr val="0000DC"/>
                </a:solidFill>
              </a:rPr>
              <a:t>nebo v jeho důsledku bylo proti němu přímo zasaženo, může se </a:t>
            </a:r>
            <a:r>
              <a:rPr lang="cs-CZ" b="1" i="1" dirty="0">
                <a:solidFill>
                  <a:srgbClr val="0000DC"/>
                </a:solidFill>
              </a:rPr>
              <a:t>žalobou u soudu domáhat ochrany</a:t>
            </a:r>
            <a:r>
              <a:rPr lang="cs-CZ" i="1" dirty="0">
                <a:solidFill>
                  <a:srgbClr val="0000DC"/>
                </a:solidFill>
              </a:rPr>
              <a:t> proti němu </a:t>
            </a:r>
            <a:r>
              <a:rPr lang="cs-CZ" b="1" i="1" dirty="0">
                <a:solidFill>
                  <a:srgbClr val="0000DC"/>
                </a:solidFill>
              </a:rPr>
              <a:t>nebo určení </a:t>
            </a:r>
            <a:r>
              <a:rPr lang="cs-CZ" i="1" dirty="0">
                <a:solidFill>
                  <a:srgbClr val="0000DC"/>
                </a:solidFill>
              </a:rPr>
              <a:t>toho, že zásah byl nezákonný.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 smtClean="0"/>
              <a:t>Poznámka: </a:t>
            </a:r>
            <a:r>
              <a:rPr lang="cs-CZ" i="1" dirty="0" smtClean="0"/>
              <a:t>Tento ž</a:t>
            </a:r>
            <a:r>
              <a:rPr lang="cs-CZ" i="1" dirty="0" smtClean="0"/>
              <a:t>alobní </a:t>
            </a:r>
            <a:r>
              <a:rPr lang="cs-CZ" i="1" dirty="0" smtClean="0"/>
              <a:t>typ je použitelný i na jiné formalizované správní úkony nemající povahu rozhodnutí = někdy poněkud nejasná hranice mezi zásahem a rozhodnutím (u bezprostředních zákroků však zpravidla jednoduché, protože nebývá pochyb o jejich povaze – z důvodu absence běžné formy)</a:t>
            </a:r>
            <a:endParaRPr lang="cs-CZ" i="1" dirty="0"/>
          </a:p>
          <a:p>
            <a:pPr lvl="2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b="1" dirty="0" smtClean="0"/>
              <a:t>Civilní soudnictví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0000DC"/>
                </a:solidFill>
              </a:rPr>
              <a:t>potenciálně</a:t>
            </a:r>
            <a:r>
              <a:rPr lang="cs-CZ" dirty="0" smtClean="0"/>
              <a:t> </a:t>
            </a:r>
            <a:r>
              <a:rPr lang="cs-CZ" b="1" dirty="0">
                <a:solidFill>
                  <a:srgbClr val="0000DC"/>
                </a:solidFill>
              </a:rPr>
              <a:t>odpovědnost za škodu </a:t>
            </a:r>
            <a:r>
              <a:rPr lang="cs-CZ" b="1" dirty="0" smtClean="0">
                <a:solidFill>
                  <a:srgbClr val="0000DC"/>
                </a:solidFill>
              </a:rPr>
              <a:t>+ </a:t>
            </a:r>
            <a:r>
              <a:rPr lang="cs-CZ" b="1" dirty="0">
                <a:solidFill>
                  <a:srgbClr val="0000DC"/>
                </a:solidFill>
              </a:rPr>
              <a:t>nemajetkovou </a:t>
            </a:r>
            <a:r>
              <a:rPr lang="cs-CZ" b="1" dirty="0" smtClean="0">
                <a:solidFill>
                  <a:srgbClr val="0000DC"/>
                </a:solidFill>
              </a:rPr>
              <a:t>újmu</a:t>
            </a:r>
            <a:endParaRPr lang="cs-CZ" b="1" dirty="0">
              <a:solidFill>
                <a:srgbClr val="0000DC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Vadné faktické úkony (s přímými právními důsledky) </a:t>
            </a:r>
            <a:r>
              <a:rPr lang="cs-CZ" dirty="0" smtClean="0"/>
              <a:t>= možný/charakteristický </a:t>
            </a:r>
            <a:r>
              <a:rPr lang="cs-CZ" i="1" dirty="0" smtClean="0">
                <a:solidFill>
                  <a:srgbClr val="0000DC"/>
                </a:solidFill>
              </a:rPr>
              <a:t>nesprávný </a:t>
            </a:r>
            <a:r>
              <a:rPr lang="cs-CZ" i="1" dirty="0">
                <a:solidFill>
                  <a:srgbClr val="0000DC"/>
                </a:solidFill>
              </a:rPr>
              <a:t>úřední postup </a:t>
            </a:r>
            <a:r>
              <a:rPr lang="cs-CZ" dirty="0"/>
              <a:t>(</a:t>
            </a:r>
            <a:r>
              <a:rPr lang="cs-CZ" b="1" dirty="0"/>
              <a:t>zákon č. 82/1998 Sb</a:t>
            </a:r>
            <a:r>
              <a:rPr lang="cs-CZ" b="1" dirty="0" smtClean="0"/>
              <a:t>.</a:t>
            </a:r>
            <a:r>
              <a:rPr lang="cs-CZ" dirty="0" smtClean="0"/>
              <a:t>, o odpovědnosti za škodu způsobenou při výkonu veřejné moci rozhodnutím nebo NÚP)</a:t>
            </a:r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</a:t>
            </a:r>
            <a:r>
              <a:rPr lang="cs-CZ" dirty="0"/>
              <a:t>Veřejnoprávní smlouvy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Podstata</a:t>
            </a:r>
          </a:p>
          <a:p>
            <a:pPr lvl="1"/>
            <a:r>
              <a:rPr lang="cs-CZ" dirty="0"/>
              <a:t>Jedna z </a:t>
            </a:r>
            <a:r>
              <a:rPr lang="cs-CZ" b="1" dirty="0"/>
              <a:t>právních forem </a:t>
            </a:r>
            <a:r>
              <a:rPr lang="cs-CZ" dirty="0"/>
              <a:t>realizace (činnosti) VS</a:t>
            </a:r>
          </a:p>
          <a:p>
            <a:pPr lvl="1"/>
            <a:r>
              <a:rPr lang="cs-CZ" dirty="0"/>
              <a:t>Na modifikovaném </a:t>
            </a:r>
            <a:r>
              <a:rPr lang="cs-CZ" b="1" dirty="0">
                <a:solidFill>
                  <a:srgbClr val="0000DC"/>
                </a:solidFill>
              </a:rPr>
              <a:t>smluvním základě </a:t>
            </a:r>
            <a:r>
              <a:rPr lang="cs-CZ" dirty="0"/>
              <a:t>= </a:t>
            </a:r>
            <a:r>
              <a:rPr lang="cs-CZ" dirty="0">
                <a:solidFill>
                  <a:srgbClr val="0000DC"/>
                </a:solidFill>
              </a:rPr>
              <a:t>atypičnost pro formy VS </a:t>
            </a:r>
            <a:r>
              <a:rPr lang="cs-CZ" dirty="0"/>
              <a:t>(</a:t>
            </a:r>
            <a:r>
              <a:rPr lang="cs-CZ" i="1" dirty="0"/>
              <a:t>smluvní konsensus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Alternativa</a:t>
            </a:r>
            <a:r>
              <a:rPr lang="cs-CZ" dirty="0"/>
              <a:t> ke „klasickým“ formám</a:t>
            </a:r>
          </a:p>
          <a:p>
            <a:pPr lvl="1"/>
            <a:r>
              <a:rPr lang="cs-CZ" dirty="0"/>
              <a:t>Obecná úprava ve </a:t>
            </a:r>
            <a:r>
              <a:rPr lang="cs-CZ" b="1" dirty="0"/>
              <a:t>SŘ (část V.)</a:t>
            </a:r>
          </a:p>
          <a:p>
            <a:pPr lvl="1"/>
            <a:endParaRPr lang="cs-CZ" dirty="0"/>
          </a:p>
          <a:p>
            <a:r>
              <a:rPr lang="cs-CZ" b="1" dirty="0"/>
              <a:t>Označení</a:t>
            </a:r>
          </a:p>
          <a:p>
            <a:pPr lvl="1"/>
            <a:r>
              <a:rPr lang="cs-CZ" dirty="0"/>
              <a:t>Historicky </a:t>
            </a:r>
            <a:r>
              <a:rPr lang="cs-CZ" i="1" dirty="0"/>
              <a:t>„veřejné smlouvy“ </a:t>
            </a:r>
            <a:r>
              <a:rPr lang="cs-CZ" dirty="0"/>
              <a:t>(za tzv. první republiky a dříve)</a:t>
            </a:r>
            <a:endParaRPr lang="cs-CZ" i="1" dirty="0"/>
          </a:p>
          <a:p>
            <a:pPr lvl="1"/>
            <a:r>
              <a:rPr lang="cs-CZ" dirty="0"/>
              <a:t>Současné obecné legální označení = </a:t>
            </a:r>
            <a:r>
              <a:rPr lang="cs-CZ" b="1" i="1" dirty="0">
                <a:solidFill>
                  <a:srgbClr val="0000DC"/>
                </a:solidFill>
              </a:rPr>
              <a:t>„veřejnoprávní smlouvy“ </a:t>
            </a:r>
            <a:r>
              <a:rPr lang="cs-CZ" dirty="0"/>
              <a:t>(</a:t>
            </a:r>
            <a:r>
              <a:rPr lang="cs-CZ" b="1" dirty="0"/>
              <a:t>SŘ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Ale v právním řádu také </a:t>
            </a:r>
            <a:r>
              <a:rPr lang="cs-CZ" b="1" dirty="0"/>
              <a:t>jiná označení </a:t>
            </a:r>
            <a:r>
              <a:rPr lang="cs-CZ" dirty="0"/>
              <a:t>(např. </a:t>
            </a:r>
            <a:r>
              <a:rPr lang="cs-CZ" i="1" dirty="0"/>
              <a:t>„dohoda o…“)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viz dále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</a:t>
            </a:r>
            <a:r>
              <a:rPr lang="cs-CZ" dirty="0" smtClean="0"/>
              <a:t>/ Exekuce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Podstata</a:t>
            </a: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Závěrečné stadium </a:t>
            </a:r>
            <a:r>
              <a:rPr lang="cs-CZ" dirty="0"/>
              <a:t>správního řízení, avšak </a:t>
            </a:r>
            <a:r>
              <a:rPr lang="cs-CZ" dirty="0">
                <a:solidFill>
                  <a:schemeClr val="tx2"/>
                </a:solidFill>
              </a:rPr>
              <a:t>fakultativní</a:t>
            </a:r>
            <a:endParaRPr lang="cs-CZ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V závislosti na (ne)splnění uložených povinností</a:t>
            </a:r>
          </a:p>
          <a:p>
            <a:pPr lvl="1"/>
            <a:r>
              <a:rPr lang="cs-CZ" dirty="0"/>
              <a:t>Prováděna také </a:t>
            </a:r>
            <a:r>
              <a:rPr lang="cs-CZ" dirty="0">
                <a:solidFill>
                  <a:schemeClr val="tx2"/>
                </a:solidFill>
              </a:rPr>
              <a:t>faktickými úkony </a:t>
            </a:r>
            <a:r>
              <a:rPr lang="cs-CZ" dirty="0"/>
              <a:t>(s přímými právními důsledky</a:t>
            </a:r>
            <a:r>
              <a:rPr lang="cs-CZ" dirty="0" smtClean="0"/>
              <a:t>) – viz dříve</a:t>
            </a:r>
            <a:endParaRPr lang="cs-CZ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 smtClean="0"/>
              <a:t>(Ale nejen faktickými úkony, také některé ISA – viz dále)</a:t>
            </a:r>
            <a:endParaRPr lang="cs-CZ" dirty="0"/>
          </a:p>
          <a:p>
            <a:r>
              <a:rPr lang="cs-CZ" b="1" dirty="0"/>
              <a:t>Exekuční titul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= Základní předpoklad </a:t>
            </a:r>
            <a:r>
              <a:rPr lang="cs-CZ" dirty="0"/>
              <a:t>(jím uložena nesplněná povinnost)</a:t>
            </a:r>
          </a:p>
          <a:p>
            <a:pPr lvl="1"/>
            <a:r>
              <a:rPr lang="cs-CZ" dirty="0"/>
              <a:t>Zpravidla pravomocný, </a:t>
            </a:r>
            <a:r>
              <a:rPr lang="cs-CZ" dirty="0">
                <a:solidFill>
                  <a:srgbClr val="0000DC"/>
                </a:solidFill>
              </a:rPr>
              <a:t>vždy ale </a:t>
            </a:r>
            <a:r>
              <a:rPr lang="cs-CZ" b="1" dirty="0">
                <a:solidFill>
                  <a:schemeClr val="tx2"/>
                </a:solidFill>
              </a:rPr>
              <a:t>vykonatelný</a:t>
            </a:r>
            <a:endParaRPr lang="cs-CZ" b="1" dirty="0"/>
          </a:p>
          <a:p>
            <a:pPr lvl="2"/>
            <a:endParaRPr lang="cs-CZ" dirty="0"/>
          </a:p>
          <a:p>
            <a:pPr lvl="1"/>
            <a:r>
              <a:rPr lang="cs-CZ" dirty="0"/>
              <a:t>Dle SŘ (§ 104):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a) </a:t>
            </a:r>
            <a:r>
              <a:rPr lang="cs-CZ" b="1" i="1" dirty="0">
                <a:solidFill>
                  <a:srgbClr val="0000DC"/>
                </a:solidFill>
              </a:rPr>
              <a:t>Vykonatelné rozhodnutí </a:t>
            </a:r>
            <a:r>
              <a:rPr lang="cs-CZ" i="1" dirty="0">
                <a:solidFill>
                  <a:srgbClr val="0000DC"/>
                </a:solidFill>
              </a:rPr>
              <a:t>uvedené v § </a:t>
            </a:r>
            <a:r>
              <a:rPr lang="cs-CZ" i="1" dirty="0" smtClean="0">
                <a:solidFill>
                  <a:srgbClr val="0000DC"/>
                </a:solidFill>
              </a:rPr>
              <a:t>74 SŘ, </a:t>
            </a:r>
            <a:r>
              <a:rPr lang="cs-CZ" i="1" dirty="0">
                <a:solidFill>
                  <a:srgbClr val="0000DC"/>
                </a:solidFill>
              </a:rPr>
              <a:t>nebo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b) Vykonatelný smír uvedený v § 141 odst. </a:t>
            </a:r>
            <a:r>
              <a:rPr lang="cs-CZ" i="1" dirty="0" smtClean="0">
                <a:solidFill>
                  <a:srgbClr val="0000DC"/>
                </a:solidFill>
              </a:rPr>
              <a:t>8 SŘ</a:t>
            </a: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3/ Exekuce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Exekuční titul u exekučního SO uplatňuje </a:t>
            </a:r>
            <a:r>
              <a:rPr lang="cs-CZ" dirty="0"/>
              <a:t>(§ 105 SŘ)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a) Správní orgán</a:t>
            </a:r>
            <a:r>
              <a:rPr lang="cs-CZ" dirty="0"/>
              <a:t>, který vydal rozhodnutí v prvním stupni nebo který schválil smír, nebo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b) Osoba oprávněná z exekučního titulu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Současně ale také možnost SO nebo osoby oprávněné z exekučního titulu </a:t>
            </a:r>
            <a:r>
              <a:rPr lang="cs-CZ" b="1" dirty="0"/>
              <a:t>požádat o provedení exekuce</a:t>
            </a:r>
            <a:r>
              <a:rPr lang="cs-CZ" dirty="0"/>
              <a:t>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Soud </a:t>
            </a:r>
            <a:r>
              <a:rPr lang="cs-CZ" dirty="0"/>
              <a:t>(exekuce podle občanského soudního řádu – omezený okruh případů)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Soudního exekutora </a:t>
            </a:r>
            <a:r>
              <a:rPr lang="cs-CZ" dirty="0"/>
              <a:t>(exekuce podle zákona č. 120/2001 Sb., </a:t>
            </a:r>
            <a:r>
              <a:rPr lang="cs-CZ" b="1" dirty="0"/>
              <a:t>exekuční řád </a:t>
            </a:r>
            <a:r>
              <a:rPr lang="cs-CZ" dirty="0"/>
              <a:t>– častější)</a:t>
            </a:r>
          </a:p>
          <a:p>
            <a:pPr lvl="2"/>
            <a:endParaRPr lang="cs-CZ" dirty="0"/>
          </a:p>
          <a:p>
            <a:r>
              <a:rPr lang="cs-CZ" b="1" dirty="0"/>
              <a:t>Exekuce na peněžitá plnění</a:t>
            </a:r>
          </a:p>
          <a:p>
            <a:pPr lvl="1"/>
            <a:r>
              <a:rPr lang="cs-CZ" b="1" dirty="0"/>
              <a:t>Neobsažena v SŘ </a:t>
            </a:r>
            <a:r>
              <a:rPr lang="cs-CZ" b="1" dirty="0" smtClean="0"/>
              <a:t>(!)</a:t>
            </a:r>
            <a:r>
              <a:rPr lang="cs-CZ" dirty="0" smtClean="0"/>
              <a:t> – </a:t>
            </a:r>
            <a:r>
              <a:rPr lang="cs-CZ" dirty="0"/>
              <a:t>§ 106 odst. 3 SŘ:</a:t>
            </a:r>
          </a:p>
          <a:p>
            <a:pPr lvl="2"/>
            <a:r>
              <a:rPr lang="cs-CZ" i="1" dirty="0">
                <a:solidFill>
                  <a:schemeClr val="tx2"/>
                </a:solidFill>
              </a:rPr>
              <a:t>Pro exekuci, vybírání a evidenci peněžitých plnění se uplatní </a:t>
            </a:r>
            <a:r>
              <a:rPr lang="cs-CZ" b="1" i="1" dirty="0">
                <a:solidFill>
                  <a:schemeClr val="tx2"/>
                </a:solidFill>
              </a:rPr>
              <a:t>postup pro správu daní</a:t>
            </a:r>
            <a:r>
              <a:rPr lang="cs-CZ" i="1" dirty="0">
                <a:solidFill>
                  <a:schemeClr val="tx2"/>
                </a:solidFill>
              </a:rPr>
              <a:t>.</a:t>
            </a:r>
          </a:p>
          <a:p>
            <a:pPr lvl="2"/>
            <a:r>
              <a:rPr lang="cs-CZ" dirty="0"/>
              <a:t>= zákon č. 280/2009 Sb.</a:t>
            </a:r>
            <a:r>
              <a:rPr lang="cs-CZ" i="1" dirty="0"/>
              <a:t>, </a:t>
            </a:r>
            <a:r>
              <a:rPr lang="cs-CZ" dirty="0"/>
              <a:t>daňový řád (§ 177 a násl.)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3/ Exekuce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Exekuce na nepeněžitá plnění </a:t>
            </a:r>
            <a:r>
              <a:rPr lang="cs-CZ" dirty="0"/>
              <a:t>– charakteristika</a:t>
            </a:r>
          </a:p>
          <a:p>
            <a:pPr lvl="1"/>
            <a:r>
              <a:rPr lang="cs-CZ" i="1" dirty="0"/>
              <a:t>(Komplexní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i="1" dirty="0"/>
              <a:t>úprava v SŘ)</a:t>
            </a:r>
          </a:p>
          <a:p>
            <a:pPr lvl="1"/>
            <a:r>
              <a:rPr lang="cs-CZ" dirty="0"/>
              <a:t>Zásadně</a:t>
            </a:r>
            <a:r>
              <a:rPr lang="cs-CZ" dirty="0">
                <a:solidFill>
                  <a:srgbClr val="0000DC"/>
                </a:solidFill>
              </a:rPr>
              <a:t> vůči povinnému </a:t>
            </a:r>
            <a:r>
              <a:rPr lang="cs-CZ" dirty="0"/>
              <a:t>(srov. § 108 SŘ)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Prekluze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od dobrovolného nesplnění povinnosti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/>
              <a:t>5 let </a:t>
            </a:r>
            <a:r>
              <a:rPr lang="cs-CZ" dirty="0"/>
              <a:t>na nařízení exekuce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/>
              <a:t>10 let </a:t>
            </a:r>
            <a:r>
              <a:rPr lang="cs-CZ" dirty="0"/>
              <a:t>na provedení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Nařízení exekuce </a:t>
            </a:r>
            <a:r>
              <a:rPr lang="cs-CZ" dirty="0"/>
              <a:t>(§ 109 až 111 SŘ)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Exekuční </a:t>
            </a:r>
            <a:r>
              <a:rPr lang="cs-CZ" b="1" dirty="0"/>
              <a:t>výzva</a:t>
            </a:r>
            <a:r>
              <a:rPr lang="cs-CZ" dirty="0"/>
              <a:t> (usnesením) = „poslední výzva“ k dobrovolnému plnění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Exekučním </a:t>
            </a:r>
            <a:r>
              <a:rPr lang="cs-CZ" b="1" dirty="0"/>
              <a:t>příkazem</a:t>
            </a:r>
            <a:r>
              <a:rPr lang="cs-CZ" dirty="0"/>
              <a:t> (usnesení) = samotné nařízení exekuce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Proti </a:t>
            </a:r>
            <a:r>
              <a:rPr lang="cs-CZ" dirty="0" smtClean="0"/>
              <a:t>exekuční </a:t>
            </a:r>
            <a:r>
              <a:rPr lang="cs-CZ" dirty="0"/>
              <a:t>výzvě i příkazu nelze odvolání (ale možné </a:t>
            </a:r>
            <a:r>
              <a:rPr lang="cs-CZ" b="1" dirty="0"/>
              <a:t>námitky</a:t>
            </a:r>
            <a:r>
              <a:rPr lang="cs-CZ" dirty="0"/>
              <a:t>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Námitky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(§ 117 SŘ)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Zpravidla </a:t>
            </a:r>
            <a:r>
              <a:rPr lang="cs-CZ" b="1" dirty="0"/>
              <a:t>nemají odkladný účinek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Rozhoduje </a:t>
            </a:r>
            <a:r>
              <a:rPr lang="cs-CZ" b="1" dirty="0"/>
              <a:t>exekuční SO </a:t>
            </a:r>
            <a:r>
              <a:rPr lang="cs-CZ" dirty="0"/>
              <a:t>(vyloučeno odvolání)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Zásadně nikoli věcný přezkum </a:t>
            </a:r>
            <a:r>
              <a:rPr lang="cs-CZ" b="1" dirty="0"/>
              <a:t>exekučního </a:t>
            </a:r>
            <a:r>
              <a:rPr lang="cs-CZ" b="1" dirty="0" smtClean="0"/>
              <a:t>titulu </a:t>
            </a:r>
            <a:r>
              <a:rPr lang="cs-CZ" dirty="0" smtClean="0"/>
              <a:t>(tedy nelze „zopakovat“ nalézací řízení)</a:t>
            </a:r>
            <a:endParaRPr lang="cs-CZ" dirty="0"/>
          </a:p>
          <a:p>
            <a:pPr lvl="1"/>
            <a:r>
              <a:rPr lang="cs-CZ" dirty="0">
                <a:solidFill>
                  <a:schemeClr val="tx2"/>
                </a:solidFill>
              </a:rPr>
              <a:t>Dále:</a:t>
            </a:r>
            <a:r>
              <a:rPr lang="cs-CZ" dirty="0"/>
              <a:t> úprava odložení, přerušení a zastavení exekuce (§ 113 až 115 SŘ)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3/ Exekuce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Exekuce na nepeněžitá plnění </a:t>
            </a:r>
            <a:r>
              <a:rPr lang="cs-CZ" dirty="0"/>
              <a:t>– způsoby provedení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Náhradním výkonem </a:t>
            </a:r>
            <a:r>
              <a:rPr lang="cs-CZ" dirty="0"/>
              <a:t>– v případě </a:t>
            </a:r>
            <a:r>
              <a:rPr lang="cs-CZ" b="1" dirty="0"/>
              <a:t>zastupitelného plnění </a:t>
            </a:r>
            <a:r>
              <a:rPr lang="cs-CZ" dirty="0"/>
              <a:t>(§ 119 SŘ)</a:t>
            </a:r>
          </a:p>
          <a:p>
            <a:pPr lvl="2"/>
            <a:r>
              <a:rPr lang="cs-CZ" dirty="0"/>
              <a:t>= Výkonem pověřena jiná osoba, a to na náklad a nebezpečí povinného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Přímým donucením </a:t>
            </a:r>
            <a:r>
              <a:rPr lang="cs-CZ" dirty="0"/>
              <a:t>– v případě </a:t>
            </a:r>
            <a:r>
              <a:rPr lang="cs-CZ" b="1" dirty="0"/>
              <a:t>nezastupitelného plnění </a:t>
            </a:r>
            <a:r>
              <a:rPr lang="cs-CZ" dirty="0"/>
              <a:t>(§ 120 – 128 SŘ), zejména: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/>
              <a:t>Vyklizením</a:t>
            </a:r>
            <a:r>
              <a:rPr lang="cs-CZ" dirty="0"/>
              <a:t> nemovitosti, stavby, bytu, místnosti nebo jiných prostor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/>
              <a:t>Odebráním</a:t>
            </a:r>
            <a:r>
              <a:rPr lang="cs-CZ" dirty="0"/>
              <a:t> movité věci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/>
              <a:t>Předvedením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Ukládáním donucovacích pokut </a:t>
            </a:r>
            <a:r>
              <a:rPr lang="cs-CZ" dirty="0"/>
              <a:t>(§ 129 SŘ)</a:t>
            </a:r>
          </a:p>
          <a:p>
            <a:pPr lvl="2"/>
            <a:r>
              <a:rPr lang="cs-CZ" dirty="0"/>
              <a:t>= Splnění povinnosti </a:t>
            </a:r>
            <a:r>
              <a:rPr lang="cs-CZ" b="1" dirty="0"/>
              <a:t>vymáháno postupným ukládáním </a:t>
            </a:r>
            <a:r>
              <a:rPr lang="cs-CZ" dirty="0"/>
              <a:t>donucovacích pokut do výše nákladů na náhradní výkon</a:t>
            </a:r>
          </a:p>
          <a:p>
            <a:pPr lvl="2"/>
            <a:r>
              <a:rPr lang="cs-CZ" dirty="0"/>
              <a:t>(nelze-li náhradní výkon provést, až do výše 100 000 Kč)</a:t>
            </a: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4/ Tzv</a:t>
            </a:r>
            <a:r>
              <a:rPr lang="cs-CZ" dirty="0"/>
              <a:t>. jiné úkony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Podstata</a:t>
            </a:r>
          </a:p>
          <a:p>
            <a:pPr lvl="1"/>
            <a:r>
              <a:rPr lang="cs-CZ" dirty="0"/>
              <a:t>Jednostranné úkony správního orgánu, které nejsou výsledkem správního řízení</a:t>
            </a:r>
          </a:p>
          <a:p>
            <a:pPr lvl="1"/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Nemají formu </a:t>
            </a:r>
            <a:r>
              <a:rPr lang="cs-CZ" dirty="0">
                <a:solidFill>
                  <a:srgbClr val="0000DC"/>
                </a:solidFill>
              </a:rPr>
              <a:t>správního rozhodnutí </a:t>
            </a:r>
            <a:r>
              <a:rPr lang="cs-CZ" dirty="0"/>
              <a:t>(někdy jako tzv. </a:t>
            </a:r>
            <a:r>
              <a:rPr lang="cs-CZ" i="1" dirty="0" err="1">
                <a:solidFill>
                  <a:srgbClr val="0000DC"/>
                </a:solidFill>
              </a:rPr>
              <a:t>nonrozhodnutí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Zpravidla </a:t>
            </a:r>
            <a:r>
              <a:rPr lang="cs-CZ" b="1" dirty="0">
                <a:solidFill>
                  <a:srgbClr val="0000DC"/>
                </a:solidFill>
              </a:rPr>
              <a:t>nemají ani obsah </a:t>
            </a:r>
            <a:r>
              <a:rPr lang="cs-CZ" dirty="0">
                <a:solidFill>
                  <a:srgbClr val="0000DC"/>
                </a:solidFill>
              </a:rPr>
              <a:t>správního rozhodnutí </a:t>
            </a:r>
            <a:r>
              <a:rPr lang="cs-CZ" dirty="0"/>
              <a:t>(= nestanoví práva a povinnosti, ať již konstitutivně či deklaratorně atd.)</a:t>
            </a:r>
          </a:p>
          <a:p>
            <a:pPr lvl="1"/>
            <a:r>
              <a:rPr lang="cs-CZ" dirty="0"/>
              <a:t>= Neregulativní povaha či </a:t>
            </a:r>
            <a:r>
              <a:rPr lang="cs-CZ" dirty="0">
                <a:solidFill>
                  <a:srgbClr val="0000DC"/>
                </a:solidFill>
              </a:rPr>
              <a:t>právní význam nižší intenzity</a:t>
            </a:r>
            <a:endParaRPr lang="cs-CZ" dirty="0"/>
          </a:p>
          <a:p>
            <a:pPr lvl="1"/>
            <a:r>
              <a:rPr lang="cs-CZ" dirty="0"/>
              <a:t>(Avšak také </a:t>
            </a:r>
            <a:r>
              <a:rPr lang="cs-CZ" b="1" dirty="0" smtClean="0"/>
              <a:t>některé výjimky </a:t>
            </a:r>
            <a:r>
              <a:rPr lang="cs-CZ" dirty="0"/>
              <a:t>= obsah rozhodnutí, avšak forma jiného </a:t>
            </a:r>
            <a:r>
              <a:rPr lang="cs-CZ" dirty="0" smtClean="0"/>
              <a:t>úkonu – </a:t>
            </a:r>
            <a:r>
              <a:rPr lang="cs-CZ" dirty="0"/>
              <a:t>viz dále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Stále však (autoritativní) </a:t>
            </a:r>
            <a:r>
              <a:rPr lang="cs-CZ" dirty="0">
                <a:solidFill>
                  <a:srgbClr val="0000DC"/>
                </a:solidFill>
              </a:rPr>
              <a:t>aplikace práva </a:t>
            </a:r>
            <a:r>
              <a:rPr lang="cs-CZ" dirty="0"/>
              <a:t>správním orgánem (v nejširším smyslu lze podřazovat pod </a:t>
            </a:r>
            <a:r>
              <a:rPr lang="cs-CZ" b="1" dirty="0"/>
              <a:t>ISA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Jsou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b="1" dirty="0">
                <a:solidFill>
                  <a:srgbClr val="0000DC"/>
                </a:solidFill>
              </a:rPr>
              <a:t>formalizované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(obecná úprava = </a:t>
            </a:r>
            <a:r>
              <a:rPr lang="cs-CZ" b="1" dirty="0">
                <a:solidFill>
                  <a:srgbClr val="0000DC"/>
                </a:solidFill>
              </a:rPr>
              <a:t>část IV. SŘ </a:t>
            </a:r>
            <a:r>
              <a:rPr lang="cs-CZ" dirty="0"/>
              <a:t>– odtud také „úkony podle části IV.“)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4/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Různé druhy</a:t>
            </a:r>
          </a:p>
          <a:p>
            <a:pPr lvl="1"/>
            <a:r>
              <a:rPr lang="cs-CZ" b="1" dirty="0"/>
              <a:t>1) V SŘ výslovně</a:t>
            </a:r>
            <a:r>
              <a:rPr lang="cs-CZ" dirty="0"/>
              <a:t>: </a:t>
            </a:r>
            <a:r>
              <a:rPr lang="cs-CZ" i="1" dirty="0">
                <a:solidFill>
                  <a:srgbClr val="0000DC"/>
                </a:solidFill>
              </a:rPr>
              <a:t>vyjádření, osvědčení, ověření, </a:t>
            </a:r>
            <a:r>
              <a:rPr lang="cs-CZ" i="1" dirty="0" smtClean="0">
                <a:solidFill>
                  <a:srgbClr val="0000DC"/>
                </a:solidFill>
              </a:rPr>
              <a:t>sdělení </a:t>
            </a:r>
            <a:r>
              <a:rPr lang="cs-CZ" dirty="0" smtClean="0"/>
              <a:t>(§ 154 SŘ)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b="1" dirty="0"/>
              <a:t>2) V SŘ neuvedené „jiné úkony“</a:t>
            </a:r>
            <a:r>
              <a:rPr lang="cs-CZ" dirty="0"/>
              <a:t>, ale sdílející stejný režim (části IV.), např.:</a:t>
            </a:r>
            <a:endParaRPr lang="cs-CZ" i="1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stanoviska a souhlasy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doporučení a výzvy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posudky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informační úkony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registrační úkony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programovací úkony</a:t>
            </a:r>
          </a:p>
          <a:p>
            <a:pPr lvl="1"/>
            <a:endParaRPr lang="cs-CZ" b="1" i="1" dirty="0"/>
          </a:p>
          <a:p>
            <a:pPr lvl="1"/>
            <a:r>
              <a:rPr lang="cs-CZ" b="1" dirty="0"/>
              <a:t>§ 158 odst. 1 SŘ: </a:t>
            </a:r>
            <a:r>
              <a:rPr lang="cs-CZ" i="1" dirty="0">
                <a:solidFill>
                  <a:srgbClr val="0000DC"/>
                </a:solidFill>
              </a:rPr>
              <a:t>Ustanovení části IV. SŘ se obdobně použijí i v případě, provádí-li SO </a:t>
            </a:r>
            <a:r>
              <a:rPr lang="cs-CZ" b="1" i="1" dirty="0">
                <a:solidFill>
                  <a:srgbClr val="0000DC"/>
                </a:solidFill>
              </a:rPr>
              <a:t>jiné úkony</a:t>
            </a:r>
            <a:r>
              <a:rPr lang="cs-CZ" i="1" dirty="0">
                <a:solidFill>
                  <a:srgbClr val="0000DC"/>
                </a:solidFill>
              </a:rPr>
              <a:t>, které nejsou upraveny v části I., III., V.nebo VI. anebo v této části </a:t>
            </a:r>
            <a:r>
              <a:rPr lang="cs-CZ" dirty="0"/>
              <a:t>(= IV.)</a:t>
            </a:r>
          </a:p>
          <a:p>
            <a:pPr lvl="1"/>
            <a:r>
              <a:rPr lang="cs-CZ" dirty="0"/>
              <a:t>Taktéž  § 177 odst. 2 SŘ: </a:t>
            </a:r>
            <a:r>
              <a:rPr lang="cs-CZ" i="1" dirty="0">
                <a:solidFill>
                  <a:srgbClr val="0000DC"/>
                </a:solidFill>
              </a:rPr>
              <a:t>V případech, kdy správní orgán provádí </a:t>
            </a:r>
            <a:r>
              <a:rPr lang="cs-CZ" b="1" i="1" dirty="0">
                <a:solidFill>
                  <a:srgbClr val="0000DC"/>
                </a:solidFill>
              </a:rPr>
              <a:t>úkony, na které se nevztahují části II. a III.</a:t>
            </a:r>
            <a:r>
              <a:rPr lang="cs-CZ" i="1" dirty="0">
                <a:solidFill>
                  <a:srgbClr val="0000DC"/>
                </a:solidFill>
              </a:rPr>
              <a:t>, postupuje obdobně podle části IV.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4/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„…</a:t>
            </a:r>
            <a:r>
              <a:rPr lang="cs-CZ" b="1" i="1" dirty="0">
                <a:solidFill>
                  <a:srgbClr val="0000DC"/>
                </a:solidFill>
              </a:rPr>
              <a:t>osvědčení</a:t>
            </a:r>
            <a:r>
              <a:rPr lang="cs-CZ" i="1" dirty="0">
                <a:solidFill>
                  <a:srgbClr val="0000DC"/>
                </a:solidFill>
              </a:rPr>
              <a:t> podle § 154… správní orgán vydává </a:t>
            </a:r>
            <a:r>
              <a:rPr lang="cs-CZ" b="1" i="1" dirty="0">
                <a:solidFill>
                  <a:srgbClr val="0000DC"/>
                </a:solidFill>
              </a:rPr>
              <a:t>tam, kde o daných skutečnostech, které jsou takto osvědčovány, není právní spor ani jiná pochybnost </a:t>
            </a:r>
            <a:r>
              <a:rPr lang="cs-CZ" i="1" dirty="0">
                <a:solidFill>
                  <a:srgbClr val="0000DC"/>
                </a:solidFill>
              </a:rPr>
              <a:t>a jsou obecně známé z úřední činnosti správního orgánu.“</a:t>
            </a:r>
            <a:r>
              <a:rPr lang="cs-CZ" dirty="0"/>
              <a:t> </a:t>
            </a:r>
            <a:r>
              <a:rPr lang="cs-CZ" b="1" dirty="0"/>
              <a:t>KS v Ústí nad </a:t>
            </a:r>
            <a:r>
              <a:rPr lang="cs-CZ" b="1" dirty="0" smtClean="0"/>
              <a:t>Labem </a:t>
            </a:r>
            <a:r>
              <a:rPr lang="cs-CZ" b="1" dirty="0"/>
              <a:t>59 Ca 68/2009-34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„Stanovisko Ministerstva zdravotnictví o schválení vakcinační akce (§ 5a odst. 3 zákona č. 40/1995 Sb., o regulaci reklamy) </a:t>
            </a:r>
            <a:r>
              <a:rPr lang="cs-CZ" b="1" i="1" dirty="0">
                <a:solidFill>
                  <a:srgbClr val="0000DC"/>
                </a:solidFill>
              </a:rPr>
              <a:t>nesplňuje znaky opatření obecné povahy. Jedná se formálně i materiálně o odborné stanovisko</a:t>
            </a:r>
            <a:r>
              <a:rPr lang="cs-CZ" i="1" dirty="0">
                <a:solidFill>
                  <a:srgbClr val="0000DC"/>
                </a:solidFill>
              </a:rPr>
              <a:t>, které je vydáváno podle ustanovení části čtvrté správního řádu z roku 2004, které umožňuje, aby příslušná humánní léčiva byla předmětem reklamy, a samo o sobě nezasahuje práva a povinnosti spotřebitelů.“        </a:t>
            </a:r>
            <a:r>
              <a:rPr lang="cs-CZ" i="1" dirty="0" smtClean="0">
                <a:solidFill>
                  <a:srgbClr val="0000DC"/>
                </a:solidFill>
              </a:rPr>
              <a:t>  </a:t>
            </a:r>
            <a:r>
              <a:rPr lang="cs-CZ" b="1" dirty="0" smtClean="0"/>
              <a:t>NSS </a:t>
            </a:r>
            <a:r>
              <a:rPr lang="cs-CZ" b="1" dirty="0"/>
              <a:t>3 </a:t>
            </a:r>
            <a:r>
              <a:rPr lang="cs-CZ" b="1" dirty="0" err="1"/>
              <a:t>Ao</a:t>
            </a:r>
            <a:r>
              <a:rPr lang="cs-CZ" b="1" dirty="0"/>
              <a:t> 7/2011-48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4/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Možné členění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Samostatné </a:t>
            </a:r>
            <a:r>
              <a:rPr lang="cs-CZ" dirty="0"/>
              <a:t>či</a:t>
            </a:r>
            <a:r>
              <a:rPr lang="cs-CZ" i="1" dirty="0">
                <a:solidFill>
                  <a:srgbClr val="0000DC"/>
                </a:solidFill>
              </a:rPr>
              <a:t> nesamostatné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Vnější </a:t>
            </a:r>
            <a:r>
              <a:rPr lang="cs-CZ" dirty="0"/>
              <a:t>či </a:t>
            </a:r>
            <a:r>
              <a:rPr lang="cs-CZ" i="1" dirty="0">
                <a:solidFill>
                  <a:srgbClr val="0000DC"/>
                </a:solidFill>
              </a:rPr>
              <a:t>vnitřní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Právně závazné </a:t>
            </a:r>
            <a:r>
              <a:rPr lang="cs-CZ" dirty="0"/>
              <a:t>či</a:t>
            </a:r>
            <a:r>
              <a:rPr lang="cs-CZ" i="1" dirty="0">
                <a:solidFill>
                  <a:srgbClr val="0000DC"/>
                </a:solidFill>
              </a:rPr>
              <a:t> nezávazné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Hmotněprávní </a:t>
            </a:r>
            <a:r>
              <a:rPr lang="cs-CZ" dirty="0"/>
              <a:t>či </a:t>
            </a:r>
            <a:r>
              <a:rPr lang="cs-CZ" i="1" dirty="0">
                <a:solidFill>
                  <a:srgbClr val="0000DC"/>
                </a:solidFill>
              </a:rPr>
              <a:t>procesněprávní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Na žádost </a:t>
            </a:r>
            <a:r>
              <a:rPr lang="cs-CZ" dirty="0"/>
              <a:t>či </a:t>
            </a:r>
            <a:r>
              <a:rPr lang="cs-CZ" i="1" dirty="0">
                <a:solidFill>
                  <a:srgbClr val="0000DC"/>
                </a:solidFill>
              </a:rPr>
              <a:t>z moci úřední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Specifický příklad = </a:t>
            </a:r>
            <a:r>
              <a:rPr lang="cs-CZ" b="1" dirty="0"/>
              <a:t>závazná stanoviska</a:t>
            </a:r>
            <a:r>
              <a:rPr lang="cs-CZ" dirty="0"/>
              <a:t> (§ 149 SŘ)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Tzv. podmiňující akt (tj. nesamostatný úkon)</a:t>
            </a:r>
          </a:p>
          <a:p>
            <a:pPr lvl="1"/>
            <a:endParaRPr lang="cs-CZ" dirty="0"/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4/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Příklady</a:t>
            </a:r>
          </a:p>
          <a:p>
            <a:pPr lvl="1"/>
            <a:r>
              <a:rPr lang="cs-CZ" sz="1800" b="1" dirty="0"/>
              <a:t>§ 42 SŘ </a:t>
            </a:r>
            <a:r>
              <a:rPr lang="cs-CZ" sz="1800" dirty="0"/>
              <a:t>– přijímání podnětů k zahájení řízení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300" i="1" dirty="0">
                <a:solidFill>
                  <a:srgbClr val="0000DC"/>
                </a:solidFill>
              </a:rPr>
              <a:t>Správní orgán je povinen přijímat podněty, aby bylo zahájeno řízení z moci úřední. Pokud o to ten, kdo podal podnět, požádá, je správní orgán povinen </a:t>
            </a:r>
            <a:r>
              <a:rPr lang="cs-CZ" sz="1300" b="1" i="1" dirty="0">
                <a:solidFill>
                  <a:srgbClr val="0000DC"/>
                </a:solidFill>
              </a:rPr>
              <a:t>sdělit mu </a:t>
            </a:r>
            <a:r>
              <a:rPr lang="cs-CZ" sz="1300" i="1" dirty="0">
                <a:solidFill>
                  <a:srgbClr val="0000DC"/>
                </a:solidFill>
              </a:rPr>
              <a:t>ve lhůtě 30 dnů ode dne, kdy podnět obdržel, že řízení zahájil, nebo že neshledal důvody k zahájení řízení z moci úřední, popřípadě že podnět postoupil příslušnému správnímu orgánu. </a:t>
            </a:r>
            <a:r>
              <a:rPr lang="cs-CZ" sz="1300" b="1" i="1" dirty="0">
                <a:solidFill>
                  <a:srgbClr val="0000DC"/>
                </a:solidFill>
              </a:rPr>
              <a:t>Sdělení</a:t>
            </a:r>
            <a:r>
              <a:rPr lang="cs-CZ" sz="1300" i="1" dirty="0">
                <a:solidFill>
                  <a:srgbClr val="0000DC"/>
                </a:solidFill>
              </a:rPr>
              <a:t> správní orgán nezasílá, postupuje-li vůči tomu, kdo podal podnět, podle § 46 odst. 1 nebo § 47 odst. 1.</a:t>
            </a:r>
          </a:p>
          <a:p>
            <a:pPr lvl="2"/>
            <a:endParaRPr lang="cs-CZ" sz="1300" i="1" dirty="0">
              <a:solidFill>
                <a:srgbClr val="0000DC"/>
              </a:solidFill>
            </a:endParaRPr>
          </a:p>
          <a:p>
            <a:pPr lvl="1"/>
            <a:r>
              <a:rPr lang="cs-CZ" sz="1800" b="1" dirty="0"/>
              <a:t>§ 17 odst. 3 </a:t>
            </a:r>
            <a:r>
              <a:rPr lang="cs-CZ" sz="1800" b="1" dirty="0" err="1"/>
              <a:t>InfZ</a:t>
            </a:r>
            <a:r>
              <a:rPr lang="cs-CZ" sz="1800" b="1" dirty="0"/>
              <a:t> (z. č. 106/1999 Sb.) </a:t>
            </a:r>
            <a:r>
              <a:rPr lang="cs-CZ" sz="1800" dirty="0"/>
              <a:t>– hrazení nákladů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300" i="1" dirty="0">
                <a:solidFill>
                  <a:srgbClr val="0000DC"/>
                </a:solidFill>
              </a:rPr>
              <a:t>V případě, že bude povinný subjekt za poskytnutí informace požadovat úhradu, </a:t>
            </a:r>
            <a:r>
              <a:rPr lang="cs-CZ" sz="1300" b="1" i="1" dirty="0">
                <a:solidFill>
                  <a:srgbClr val="0000DC"/>
                </a:solidFill>
              </a:rPr>
              <a:t>písemně oznámí </a:t>
            </a:r>
            <a:r>
              <a:rPr lang="cs-CZ" sz="1300" i="1" dirty="0">
                <a:solidFill>
                  <a:srgbClr val="0000DC"/>
                </a:solidFill>
              </a:rPr>
              <a:t>tuto skutečnost spolu s výší úhrady žadateli před poskytnutím informace. (…)</a:t>
            </a:r>
          </a:p>
          <a:p>
            <a:pPr lvl="2"/>
            <a:endParaRPr lang="cs-CZ" sz="1300" i="1" dirty="0">
              <a:solidFill>
                <a:srgbClr val="0000DC"/>
              </a:solidFill>
            </a:endParaRPr>
          </a:p>
          <a:p>
            <a:pPr lvl="1"/>
            <a:r>
              <a:rPr lang="cs-CZ" sz="1800" b="1" dirty="0"/>
              <a:t>§ 25 </a:t>
            </a:r>
            <a:r>
              <a:rPr lang="cs-CZ" sz="1800" b="1" dirty="0" err="1"/>
              <a:t>ZoÚ</a:t>
            </a:r>
            <a:r>
              <a:rPr lang="cs-CZ" sz="1800" b="1" dirty="0"/>
              <a:t> </a:t>
            </a:r>
            <a:r>
              <a:rPr lang="cs-CZ" sz="1800" b="1" dirty="0" smtClean="0"/>
              <a:t>(z. č</a:t>
            </a:r>
            <a:r>
              <a:rPr lang="cs-CZ" sz="1800" b="1" dirty="0"/>
              <a:t>. 312/2002 Sb.) </a:t>
            </a:r>
            <a:r>
              <a:rPr lang="cs-CZ" sz="1800" dirty="0"/>
              <a:t>– osvědčení o složení zkoušky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300" i="1" dirty="0">
                <a:solidFill>
                  <a:srgbClr val="0000DC"/>
                </a:solidFill>
              </a:rPr>
              <a:t>Je-li při ústní zkoušce úředník hodnocen klasifikačním stupněm "vyhověl" v obecné části i ve zvláštní části, do 15 dnů ode dne konání ústní zkoušky obdrží od ministerstva </a:t>
            </a:r>
            <a:r>
              <a:rPr lang="cs-CZ" sz="1300" b="1" i="1" dirty="0">
                <a:solidFill>
                  <a:srgbClr val="0000DC"/>
                </a:solidFill>
              </a:rPr>
              <a:t>osvědčení</a:t>
            </a:r>
            <a:r>
              <a:rPr lang="cs-CZ" sz="1300" i="1" dirty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sz="1800" i="1" dirty="0">
              <a:solidFill>
                <a:srgbClr val="0000DC"/>
              </a:solidFill>
            </a:endParaRPr>
          </a:p>
          <a:p>
            <a:pPr lvl="1"/>
            <a:endParaRPr lang="cs-CZ" sz="1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4/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Příklady</a:t>
            </a:r>
          </a:p>
          <a:p>
            <a:pPr lvl="1"/>
            <a:r>
              <a:rPr lang="cs-CZ" sz="1800" b="1" dirty="0"/>
              <a:t>§ 149 SŘ </a:t>
            </a:r>
            <a:r>
              <a:rPr lang="cs-CZ" sz="1800" dirty="0"/>
              <a:t>– rozhodnutí podmíněné </a:t>
            </a:r>
            <a:r>
              <a:rPr lang="cs-CZ" sz="1800" b="1" dirty="0"/>
              <a:t>závazným stanoviskem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(1) </a:t>
            </a:r>
            <a:r>
              <a:rPr lang="cs-CZ" sz="1800" b="1" i="1" dirty="0">
                <a:solidFill>
                  <a:srgbClr val="0000DC"/>
                </a:solidFill>
              </a:rPr>
              <a:t>Závazné stanovisko </a:t>
            </a:r>
            <a:r>
              <a:rPr lang="cs-CZ" sz="1800" i="1" dirty="0">
                <a:solidFill>
                  <a:srgbClr val="0000DC"/>
                </a:solidFill>
              </a:rPr>
              <a:t>je </a:t>
            </a:r>
            <a:r>
              <a:rPr lang="cs-CZ" sz="1800" b="1" i="1" dirty="0">
                <a:solidFill>
                  <a:srgbClr val="0000DC"/>
                </a:solidFill>
              </a:rPr>
              <a:t>úkon </a:t>
            </a:r>
            <a:r>
              <a:rPr lang="cs-CZ" sz="1800" i="1" dirty="0">
                <a:solidFill>
                  <a:srgbClr val="0000DC"/>
                </a:solidFill>
              </a:rPr>
              <a:t>učiněný správním orgánem na základě zákona, který </a:t>
            </a:r>
            <a:r>
              <a:rPr lang="cs-CZ" sz="1800" b="1" i="1" dirty="0">
                <a:solidFill>
                  <a:srgbClr val="0000DC"/>
                </a:solidFill>
              </a:rPr>
              <a:t>není samostatným rozhodnutím ve správním řízení </a:t>
            </a:r>
            <a:r>
              <a:rPr lang="cs-CZ" sz="1800" i="1" dirty="0">
                <a:solidFill>
                  <a:srgbClr val="0000DC"/>
                </a:solidFill>
              </a:rPr>
              <a:t>a jehož obsah je </a:t>
            </a:r>
            <a:r>
              <a:rPr lang="cs-CZ" sz="1800" b="1" i="1" dirty="0">
                <a:solidFill>
                  <a:srgbClr val="0000DC"/>
                </a:solidFill>
              </a:rPr>
              <a:t>závazný pro výrokovou část rozhodnutí správního orgánu</a:t>
            </a:r>
            <a:r>
              <a:rPr lang="cs-CZ" sz="1800" i="1" dirty="0">
                <a:solidFill>
                  <a:srgbClr val="0000DC"/>
                </a:solidFill>
              </a:rPr>
              <a:t>. Správní orgány příslušné k vydání závazného stanoviska jsou dotčenými orgány.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(2) Závazné stanovisko obsahuje </a:t>
            </a:r>
            <a:r>
              <a:rPr lang="cs-CZ" sz="1800" b="1" i="1" dirty="0">
                <a:solidFill>
                  <a:srgbClr val="0000DC"/>
                </a:solidFill>
              </a:rPr>
              <a:t>závaznou část a odůvodnění</a:t>
            </a:r>
            <a:r>
              <a:rPr lang="cs-CZ" sz="1800" i="1" dirty="0">
                <a:solidFill>
                  <a:srgbClr val="0000DC"/>
                </a:solidFill>
              </a:rPr>
              <a:t>. V závazné části </a:t>
            </a:r>
            <a:r>
              <a:rPr lang="cs-CZ" sz="1800" b="1" i="1" dirty="0">
                <a:solidFill>
                  <a:srgbClr val="0000DC"/>
                </a:solidFill>
              </a:rPr>
              <a:t>dotčený orgán </a:t>
            </a:r>
            <a:r>
              <a:rPr lang="cs-CZ" sz="1800" i="1" dirty="0">
                <a:solidFill>
                  <a:srgbClr val="0000DC"/>
                </a:solidFill>
              </a:rPr>
              <a:t>uvede řešení otázky, která je předmětem závazného stanoviska, ustanovení zákona, které zmocňuje k jeho vydání a další ustanovení právních předpisů, na kterých je obsah závazné části založen. V odůvodnění uvede důvody, o které se opírá obsah závazné části závazného stanoviska, podklady pro jeho vydání a úvahy, kterými se řídil při jejich hodnocení a při výkladu právních předpisů, na kterých je obsah závazné části založen.</a:t>
            </a:r>
          </a:p>
          <a:p>
            <a:pPr lvl="1"/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Historické pochybnosti nad povahou </a:t>
            </a:r>
            <a:r>
              <a:rPr lang="cs-CZ" dirty="0"/>
              <a:t>(pro zajímavost…)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„Kdežto </a:t>
            </a:r>
            <a:r>
              <a:rPr lang="cs-CZ" sz="1800" i="1" dirty="0" err="1">
                <a:solidFill>
                  <a:srgbClr val="0000DC"/>
                </a:solidFill>
              </a:rPr>
              <a:t>prakse</a:t>
            </a:r>
            <a:r>
              <a:rPr lang="cs-CZ" sz="1800" i="1" dirty="0">
                <a:solidFill>
                  <a:srgbClr val="0000DC"/>
                </a:solidFill>
              </a:rPr>
              <a:t> smlouvy veřejné uznává, vede se o ně v </a:t>
            </a:r>
            <a:r>
              <a:rPr lang="cs-CZ" sz="1800" i="1" dirty="0" err="1">
                <a:solidFill>
                  <a:srgbClr val="0000DC"/>
                </a:solidFill>
              </a:rPr>
              <a:t>theorii</a:t>
            </a:r>
            <a:r>
              <a:rPr lang="cs-CZ" sz="1800" i="1" dirty="0">
                <a:solidFill>
                  <a:srgbClr val="0000DC"/>
                </a:solidFill>
              </a:rPr>
              <a:t> dosud boj, ač i tu možno </a:t>
            </a:r>
            <a:r>
              <a:rPr lang="cs-CZ" sz="1800" i="1" dirty="0" err="1">
                <a:solidFill>
                  <a:srgbClr val="0000DC"/>
                </a:solidFill>
              </a:rPr>
              <a:t>zaznamenati</a:t>
            </a:r>
            <a:r>
              <a:rPr lang="cs-CZ" sz="1800" i="1" dirty="0">
                <a:solidFill>
                  <a:srgbClr val="0000DC"/>
                </a:solidFill>
              </a:rPr>
              <a:t>, ze většina </a:t>
            </a:r>
            <a:r>
              <a:rPr lang="cs-CZ" sz="1800" i="1" dirty="0" err="1">
                <a:solidFill>
                  <a:srgbClr val="0000DC"/>
                </a:solidFill>
              </a:rPr>
              <a:t>theoretiku</a:t>
            </a:r>
            <a:r>
              <a:rPr lang="cs-CZ" sz="1800" i="1" dirty="0">
                <a:solidFill>
                  <a:srgbClr val="0000DC"/>
                </a:solidFill>
              </a:rPr>
              <a:t> veřejné smlouvy připouští. Jedna se u nich jen o vytčeni mezí, v kterých smlouvy ty jsou možné. Jeden z nejvýznačnějších odpůrců veřejných smluv, O. Mayer, nemohl tyto smlouvy srovnati s podstatou veřejného práva, které je podle něho vesměs </a:t>
            </a:r>
            <a:r>
              <a:rPr lang="cs-CZ" sz="1800" i="1" dirty="0" err="1">
                <a:solidFill>
                  <a:srgbClr val="0000DC"/>
                </a:solidFill>
              </a:rPr>
              <a:t>charakterisováno</a:t>
            </a:r>
            <a:r>
              <a:rPr lang="cs-CZ" sz="1800" i="1" dirty="0">
                <a:solidFill>
                  <a:srgbClr val="0000DC"/>
                </a:solidFill>
              </a:rPr>
              <a:t> tím, že stát s občanem nestojí na stejné právní linii, </a:t>
            </a:r>
            <a:r>
              <a:rPr lang="cs-CZ" sz="1800" i="1" dirty="0" err="1">
                <a:solidFill>
                  <a:srgbClr val="0000DC"/>
                </a:solidFill>
              </a:rPr>
              <a:t>nýbž</a:t>
            </a:r>
            <a:r>
              <a:rPr lang="cs-CZ" sz="1800" i="1" dirty="0">
                <a:solidFill>
                  <a:srgbClr val="0000DC"/>
                </a:solidFill>
              </a:rPr>
              <a:t> jest jako subjekt vrchnostenské pravomoci občanovi nadřízen. Nesmí se tedy s nim </a:t>
            </a:r>
            <a:r>
              <a:rPr lang="cs-CZ" sz="1800" i="1" dirty="0" err="1">
                <a:solidFill>
                  <a:srgbClr val="0000DC"/>
                </a:solidFill>
              </a:rPr>
              <a:t>paktovati</a:t>
            </a:r>
            <a:r>
              <a:rPr lang="cs-CZ" sz="1800" i="1" dirty="0">
                <a:solidFill>
                  <a:srgbClr val="0000DC"/>
                </a:solidFill>
              </a:rPr>
              <a:t>, </a:t>
            </a:r>
            <a:r>
              <a:rPr lang="cs-CZ" sz="1800" i="1" dirty="0" err="1">
                <a:solidFill>
                  <a:srgbClr val="0000DC"/>
                </a:solidFill>
              </a:rPr>
              <a:t>umlouvati</a:t>
            </a:r>
            <a:r>
              <a:rPr lang="cs-CZ" sz="1800" i="1" dirty="0">
                <a:solidFill>
                  <a:srgbClr val="0000DC"/>
                </a:solidFill>
              </a:rPr>
              <a:t> se o tom, jak bude </a:t>
            </a:r>
            <a:r>
              <a:rPr lang="cs-CZ" sz="1800" i="1" dirty="0" err="1">
                <a:solidFill>
                  <a:srgbClr val="0000DC"/>
                </a:solidFill>
              </a:rPr>
              <a:t>vykonávati</a:t>
            </a:r>
            <a:r>
              <a:rPr lang="cs-CZ" sz="1800" i="1" dirty="0">
                <a:solidFill>
                  <a:srgbClr val="0000DC"/>
                </a:solidFill>
              </a:rPr>
              <a:t> své </a:t>
            </a:r>
            <a:r>
              <a:rPr lang="cs-CZ" sz="1800" i="1" dirty="0" err="1">
                <a:solidFill>
                  <a:srgbClr val="0000DC"/>
                </a:solidFill>
              </a:rPr>
              <a:t>imperium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Rovněž Pražák chová se k veřejným smlouvám skepticky. Podle něho „přináší to s sebou povaha pravidel </a:t>
            </a:r>
            <a:r>
              <a:rPr lang="cs-CZ" sz="1800" i="1" dirty="0" err="1">
                <a:solidFill>
                  <a:srgbClr val="0000DC"/>
                </a:solidFill>
              </a:rPr>
              <a:t>veřejnopravních</a:t>
            </a:r>
            <a:r>
              <a:rPr lang="cs-CZ" sz="1800" i="1" dirty="0">
                <a:solidFill>
                  <a:srgbClr val="0000DC"/>
                </a:solidFill>
              </a:rPr>
              <a:t>, že nemůže úmluvám takovým býti o sobe přiznána moc definitivní úpravy poměrů dotčených, nýbrž že dohoda </a:t>
            </a:r>
            <a:r>
              <a:rPr lang="cs-CZ" sz="1800" i="1" dirty="0" err="1">
                <a:solidFill>
                  <a:srgbClr val="0000DC"/>
                </a:solidFill>
              </a:rPr>
              <a:t>účastniků</a:t>
            </a:r>
            <a:r>
              <a:rPr lang="cs-CZ" sz="1800" i="1" dirty="0">
                <a:solidFill>
                  <a:srgbClr val="0000DC"/>
                </a:solidFill>
              </a:rPr>
              <a:t> je vždy toliko aktem přípravným, jenž teprve autoritativním prohlášením veřejné moci, po ni </a:t>
            </a:r>
            <a:r>
              <a:rPr lang="cs-CZ" sz="1800" i="1" dirty="0" err="1">
                <a:solidFill>
                  <a:srgbClr val="0000DC"/>
                </a:solidFill>
              </a:rPr>
              <a:t>následujicím</a:t>
            </a:r>
            <a:r>
              <a:rPr lang="cs-CZ" sz="1800" i="1" dirty="0">
                <a:solidFill>
                  <a:srgbClr val="0000DC"/>
                </a:solidFill>
              </a:rPr>
              <a:t>, nabývá zevnější existence právní“. </a:t>
            </a:r>
          </a:p>
          <a:p>
            <a:pPr lvl="1"/>
            <a:r>
              <a:rPr lang="cs-CZ" sz="1800" b="1" dirty="0"/>
              <a:t>(HOETZEL, Jiří. </a:t>
            </a:r>
            <a:r>
              <a:rPr lang="cs-CZ" sz="1800" b="1" i="1" dirty="0"/>
              <a:t>Československé správní právo</a:t>
            </a:r>
            <a:r>
              <a:rPr lang="cs-CZ" sz="1800" b="1" dirty="0"/>
              <a:t>. 2. </a:t>
            </a:r>
            <a:r>
              <a:rPr lang="cs-CZ" sz="1800" b="1" dirty="0" err="1"/>
              <a:t>přeprac</a:t>
            </a:r>
            <a:r>
              <a:rPr lang="cs-CZ" sz="1800" b="1" dirty="0"/>
              <a:t>. </a:t>
            </a:r>
            <a:r>
              <a:rPr lang="cs-CZ" sz="1800" b="1" dirty="0" err="1"/>
              <a:t>vyd</a:t>
            </a:r>
            <a:r>
              <a:rPr lang="cs-CZ" sz="1800" b="1" dirty="0"/>
              <a:t>. Praha: </a:t>
            </a:r>
            <a:r>
              <a:rPr lang="cs-CZ" sz="1800" b="1" dirty="0" err="1"/>
              <a:t>Melantrich</a:t>
            </a:r>
            <a:r>
              <a:rPr lang="cs-CZ" sz="1800" b="1" dirty="0"/>
              <a:t>, 1937,        s. 272-273).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4/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Příklad jiného úkonu „regulativní povahy“ </a:t>
            </a:r>
            <a:r>
              <a:rPr lang="cs-CZ" dirty="0"/>
              <a:t>(§ 106 </a:t>
            </a:r>
            <a:r>
              <a:rPr lang="cs-CZ" dirty="0" smtClean="0"/>
              <a:t>starého </a:t>
            </a:r>
            <a:r>
              <a:rPr lang="cs-CZ" dirty="0" err="1" smtClean="0"/>
              <a:t>StZ</a:t>
            </a:r>
            <a:r>
              <a:rPr lang="cs-CZ" dirty="0"/>
              <a:t>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(1) Je-li </a:t>
            </a:r>
            <a:r>
              <a:rPr lang="cs-CZ" b="1" i="1" dirty="0">
                <a:solidFill>
                  <a:srgbClr val="0000DC"/>
                </a:solidFill>
              </a:rPr>
              <a:t>ohlášení úplné a je-li ohlášený stavební záměr v souladu </a:t>
            </a:r>
            <a:r>
              <a:rPr lang="cs-CZ" i="1" dirty="0">
                <a:solidFill>
                  <a:srgbClr val="0000DC"/>
                </a:solidFill>
              </a:rPr>
              <a:t>s obecnými požadavky na výstavbu, se závaznými stanovisky, popřípadě rozhodnutími dotčených orgánů, s územním rozhodnutím nebo regulačním plánem nebo veřejnoprávní smlouvou územní rozhodnutí nahrazující anebo územním souhlasem, jde-li o stavbu či terénní úpravu podle § 104 odst. 1 písm. a) až i), nebo s územně plánovací dokumentací, jde-li o stavební úpravu podle § 104 odst. 1 písm. k), </a:t>
            </a:r>
            <a:r>
              <a:rPr lang="cs-CZ" b="1" i="1" dirty="0">
                <a:solidFill>
                  <a:srgbClr val="0000DC"/>
                </a:solidFill>
              </a:rPr>
              <a:t>stavební úřad vydá souhlas s provedením ohlášeného stavebního záměru</a:t>
            </a:r>
            <a:r>
              <a:rPr lang="cs-CZ" i="1" dirty="0">
                <a:solidFill>
                  <a:srgbClr val="0000DC"/>
                </a:solidFill>
              </a:rPr>
              <a:t> do 30 dnů ode dne podání ohlášení.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(2) Ohlášení se </a:t>
            </a:r>
            <a:r>
              <a:rPr lang="cs-CZ" b="1" i="1" dirty="0">
                <a:solidFill>
                  <a:srgbClr val="0000DC"/>
                </a:solidFill>
              </a:rPr>
              <a:t>neprojednává ve stavebním řízení podle § 111 až 113</a:t>
            </a:r>
            <a:r>
              <a:rPr lang="cs-CZ" i="1" dirty="0">
                <a:solidFill>
                  <a:srgbClr val="0000DC"/>
                </a:solidFill>
              </a:rPr>
              <a:t>. Na vydání souhlasu s provedením ohlášeného stavebního záměru se </a:t>
            </a:r>
            <a:r>
              <a:rPr lang="cs-CZ" b="1" i="1" dirty="0">
                <a:solidFill>
                  <a:srgbClr val="0000DC"/>
                </a:solidFill>
              </a:rPr>
              <a:t>nevztahují části druhá a třetí správního řádu</a:t>
            </a:r>
            <a:r>
              <a:rPr lang="cs-CZ" i="1" dirty="0">
                <a:solidFill>
                  <a:srgbClr val="0000DC"/>
                </a:solidFill>
              </a:rPr>
              <a:t>. Souhlas obsahuje…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= Procesně úkon podle části IV. SŘ (srov. § 177/2 SŘ), ale </a:t>
            </a:r>
            <a:r>
              <a:rPr lang="cs-CZ" b="1" dirty="0"/>
              <a:t>obsahově </a:t>
            </a:r>
            <a:r>
              <a:rPr lang="cs-CZ" b="1" dirty="0" smtClean="0"/>
              <a:t>rozhodnutí, </a:t>
            </a:r>
            <a:r>
              <a:rPr lang="cs-CZ" dirty="0" smtClean="0"/>
              <a:t>viz dále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4/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Příklad jiného úkonu „regulativní povahy“ </a:t>
            </a:r>
            <a:r>
              <a:rPr lang="cs-CZ" dirty="0"/>
              <a:t>(§ 106 </a:t>
            </a:r>
            <a:r>
              <a:rPr lang="cs-CZ" dirty="0" err="1"/>
              <a:t>StZ</a:t>
            </a:r>
            <a:r>
              <a:rPr lang="cs-CZ" dirty="0"/>
              <a:t>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Souhlasy</a:t>
            </a:r>
            <a:r>
              <a:rPr lang="cs-CZ" i="1" dirty="0">
                <a:solidFill>
                  <a:srgbClr val="0000DC"/>
                </a:solidFill>
              </a:rPr>
              <a:t> vydávané stavebním úřadem zejména podle § 96, § 106, § 122, § 127 a § 128 zákona č. 183/2006 Sb., o územním plánování a stavebním řádu (stavební zákon), </a:t>
            </a:r>
            <a:r>
              <a:rPr lang="cs-CZ" b="1" i="1" dirty="0">
                <a:solidFill>
                  <a:srgbClr val="0000DC"/>
                </a:solidFill>
              </a:rPr>
              <a:t>jsou rozhodnutími správního orgánu dle § 65 odst. 1 s. </a:t>
            </a:r>
            <a:r>
              <a:rPr lang="cs-CZ" b="1" i="1" dirty="0" err="1">
                <a:solidFill>
                  <a:srgbClr val="0000DC"/>
                </a:solidFill>
              </a:rPr>
              <a:t>ř</a:t>
            </a:r>
            <a:r>
              <a:rPr lang="cs-CZ" b="1" i="1" dirty="0">
                <a:solidFill>
                  <a:srgbClr val="0000DC"/>
                </a:solidFill>
              </a:rPr>
              <a:t>. s.</a:t>
            </a:r>
          </a:p>
          <a:p>
            <a:pPr lvl="1"/>
            <a:r>
              <a:rPr lang="cs-CZ" b="1" dirty="0"/>
              <a:t>RS NSS 1 As 436/2017-43</a:t>
            </a:r>
          </a:p>
          <a:p>
            <a:pPr lvl="1"/>
            <a:endParaRPr lang="cs-CZ" b="1" dirty="0"/>
          </a:p>
          <a:p>
            <a:pPr lvl="1"/>
            <a:r>
              <a:rPr lang="cs-CZ" dirty="0"/>
              <a:t>= Nelze se proti nim odvolat (není vedeno správní řízení), tyto souhlasy lze ale jako rozhodnutí </a:t>
            </a:r>
            <a:r>
              <a:rPr lang="cs-CZ" b="1" dirty="0"/>
              <a:t>žalovat</a:t>
            </a:r>
            <a:r>
              <a:rPr lang="cs-CZ" dirty="0"/>
              <a:t> (§ 65 a násl. SŘS)</a:t>
            </a:r>
          </a:p>
          <a:p>
            <a:pPr lvl="1"/>
            <a:r>
              <a:rPr lang="cs-CZ" dirty="0"/>
              <a:t>Účel = zjednodušení povolování vybraných (typově jednoduchých) záměrů</a:t>
            </a:r>
          </a:p>
          <a:p>
            <a:pPr marL="324000" lvl="1" indent="0">
              <a:buNone/>
            </a:pPr>
            <a:endParaRPr lang="cs-CZ" i="1" dirty="0"/>
          </a:p>
          <a:p>
            <a:pPr lvl="1"/>
            <a:r>
              <a:rPr lang="cs-CZ" dirty="0"/>
              <a:t>Návaznost na minulou přednášku – další příklad </a:t>
            </a:r>
            <a:r>
              <a:rPr lang="cs-CZ" b="1" i="1" dirty="0"/>
              <a:t>tzv. propůjčení formy</a:t>
            </a:r>
            <a:r>
              <a:rPr lang="cs-CZ" dirty="0"/>
              <a:t>, která jinak obsahově neodpovídá předmětné správní činnosti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/>
              <a:t>Výhody </a:t>
            </a:r>
            <a:r>
              <a:rPr lang="cs-CZ" i="1" dirty="0"/>
              <a:t>(řešení atypických situací, resp. specifické potřeby regulace) i </a:t>
            </a:r>
            <a:r>
              <a:rPr lang="cs-CZ" b="1" i="1" dirty="0"/>
              <a:t>nevýhody </a:t>
            </a:r>
            <a:r>
              <a:rPr lang="cs-CZ" i="1" dirty="0"/>
              <a:t>(zejména právní </a:t>
            </a:r>
            <a:r>
              <a:rPr lang="cs-CZ" i="1" dirty="0" smtClean="0"/>
              <a:t>jistota…)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4/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cs-CZ" b="1" dirty="0"/>
              <a:t>Procesní aspekty</a:t>
            </a:r>
            <a:endParaRPr lang="cs-CZ" sz="2600" b="1" dirty="0"/>
          </a:p>
          <a:p>
            <a:pPr lvl="1"/>
            <a:r>
              <a:rPr lang="cs-CZ" b="1" dirty="0"/>
              <a:t>Obecně </a:t>
            </a:r>
            <a:r>
              <a:rPr lang="cs-CZ" dirty="0"/>
              <a:t>= posun právní úpravy k formalizaci </a:t>
            </a:r>
            <a:r>
              <a:rPr lang="cs-CZ" i="1" dirty="0"/>
              <a:t>(x dřívějšímu zákonu č. 71/1967 Sb.)</a:t>
            </a:r>
            <a:endParaRPr lang="cs-CZ" dirty="0"/>
          </a:p>
          <a:p>
            <a:pPr lvl="1"/>
            <a:r>
              <a:rPr lang="cs-CZ" dirty="0"/>
              <a:t>Mimo části IV. se </a:t>
            </a:r>
            <a:r>
              <a:rPr lang="cs-CZ" dirty="0">
                <a:solidFill>
                  <a:srgbClr val="0000DC"/>
                </a:solidFill>
              </a:rPr>
              <a:t>na tzv. jiné úkony </a:t>
            </a:r>
            <a:r>
              <a:rPr lang="cs-CZ" b="1" dirty="0">
                <a:solidFill>
                  <a:srgbClr val="0000DC"/>
                </a:solidFill>
              </a:rPr>
              <a:t>dále použijí </a:t>
            </a:r>
            <a:r>
              <a:rPr lang="cs-CZ" dirty="0"/>
              <a:t>(§ 154 SŘ)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rgbClr val="0000DC"/>
                </a:solidFill>
              </a:rPr>
              <a:t>Ustanovení části I. </a:t>
            </a:r>
            <a:r>
              <a:rPr lang="cs-CZ" sz="1400" dirty="0"/>
              <a:t>= základní zásady činnosti správních orgánů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rgbClr val="0000DC"/>
                </a:solidFill>
              </a:rPr>
              <a:t>Obdobně</a:t>
            </a:r>
            <a:r>
              <a:rPr lang="cs-CZ" sz="1400" dirty="0"/>
              <a:t> vybraná ustanovení části II. a III. SŘ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rgbClr val="0000DC"/>
                </a:solidFill>
              </a:rPr>
              <a:t>Přiměřeně</a:t>
            </a:r>
            <a:r>
              <a:rPr lang="cs-CZ" sz="1400" dirty="0"/>
              <a:t> použije i další ustanovení SŘ, pokud jsou </a:t>
            </a:r>
            <a:r>
              <a:rPr lang="cs-CZ" sz="1400" dirty="0" smtClean="0"/>
              <a:t>potřebná</a:t>
            </a:r>
            <a:endParaRPr lang="cs-CZ" dirty="0"/>
          </a:p>
          <a:p>
            <a:pPr lvl="1"/>
            <a:r>
              <a:rPr lang="cs-CZ" b="1" dirty="0"/>
              <a:t>Pravidla pro vydávání </a:t>
            </a:r>
            <a:r>
              <a:rPr lang="cs-CZ" dirty="0"/>
              <a:t>(§ 155 SŘ)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dirty="0"/>
              <a:t>Nevylučuje-li to povaha, zejména není-li zapotřebí zkoumat skutkový stav nebo čerpat z evidence vedené určitým SO, může je vydat nebo učinit </a:t>
            </a:r>
            <a:r>
              <a:rPr lang="cs-CZ" sz="1400" dirty="0">
                <a:solidFill>
                  <a:srgbClr val="0000DC"/>
                </a:solidFill>
              </a:rPr>
              <a:t>kterýkoli věcně příslušný SO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dirty="0"/>
              <a:t>Je-li SO </a:t>
            </a:r>
            <a:r>
              <a:rPr lang="cs-CZ" sz="1400" dirty="0">
                <a:solidFill>
                  <a:srgbClr val="0000DC"/>
                </a:solidFill>
              </a:rPr>
              <a:t>požádán o vydání </a:t>
            </a:r>
            <a:r>
              <a:rPr lang="cs-CZ" sz="1400" dirty="0"/>
              <a:t>a jsou-li splněny předpoklady k provedení požadovaného úkonu, SO tento úkon </a:t>
            </a:r>
            <a:r>
              <a:rPr lang="cs-CZ" sz="1400" dirty="0">
                <a:solidFill>
                  <a:srgbClr val="0000DC"/>
                </a:solidFill>
              </a:rPr>
              <a:t>bez dalšího provede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dirty="0"/>
              <a:t>Pokud SO shledá, že nelze, je povinen o tom na </a:t>
            </a:r>
            <a:r>
              <a:rPr lang="cs-CZ" sz="1400" dirty="0">
                <a:solidFill>
                  <a:srgbClr val="0000DC"/>
                </a:solidFill>
              </a:rPr>
              <a:t>požádání písemně uvědomit </a:t>
            </a:r>
            <a:r>
              <a:rPr lang="cs-CZ" sz="1400" dirty="0"/>
              <a:t>dotčenou osobu a </a:t>
            </a:r>
            <a:r>
              <a:rPr lang="cs-CZ" sz="1400" dirty="0">
                <a:solidFill>
                  <a:srgbClr val="0000DC"/>
                </a:solidFill>
              </a:rPr>
              <a:t>sdělit důvody</a:t>
            </a:r>
          </a:p>
          <a:p>
            <a:pPr lvl="1"/>
            <a:r>
              <a:rPr lang="cs-CZ" b="1" dirty="0"/>
              <a:t>Oprava a zrušení </a:t>
            </a:r>
            <a:r>
              <a:rPr lang="cs-CZ" dirty="0"/>
              <a:t>(§ 156 SŘ)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rgbClr val="0000DC"/>
                </a:solidFill>
              </a:rPr>
              <a:t>Možnost opravy </a:t>
            </a:r>
            <a:r>
              <a:rPr lang="cs-CZ" sz="1400" dirty="0"/>
              <a:t>(usnesením)  není-li tím způsobena újma některé z dotčených osob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dirty="0"/>
              <a:t>Pokud je </a:t>
            </a:r>
            <a:r>
              <a:rPr lang="cs-CZ" sz="1400" dirty="0">
                <a:solidFill>
                  <a:srgbClr val="0000DC"/>
                </a:solidFill>
              </a:rPr>
              <a:t>rozpor s právními předpisy </a:t>
            </a:r>
            <a:r>
              <a:rPr lang="cs-CZ" sz="1400" dirty="0"/>
              <a:t>a nelze opravit, </a:t>
            </a:r>
            <a:r>
              <a:rPr lang="cs-CZ" sz="1400" dirty="0">
                <a:solidFill>
                  <a:srgbClr val="0000DC"/>
                </a:solidFill>
              </a:rPr>
              <a:t>zrušení usnesením SO</a:t>
            </a:r>
            <a:r>
              <a:rPr lang="cs-CZ" sz="1400" dirty="0"/>
              <a:t>, který vydal (</a:t>
            </a:r>
            <a:r>
              <a:rPr lang="cs-CZ" sz="1400" i="1" dirty="0"/>
              <a:t>ex </a:t>
            </a:r>
            <a:r>
              <a:rPr lang="cs-CZ" sz="1400" i="1" dirty="0" err="1"/>
              <a:t>tunc</a:t>
            </a:r>
            <a:r>
              <a:rPr lang="cs-CZ" sz="1400" dirty="0"/>
              <a:t>)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400" dirty="0"/>
              <a:t>Přiměřené použití ustanovení o </a:t>
            </a:r>
            <a:r>
              <a:rPr lang="cs-CZ" sz="1400" b="1" dirty="0" err="1">
                <a:solidFill>
                  <a:srgbClr val="0000DC"/>
                </a:solidFill>
              </a:rPr>
              <a:t>přezkumném</a:t>
            </a:r>
            <a:r>
              <a:rPr lang="cs-CZ" sz="1400" b="1" dirty="0">
                <a:solidFill>
                  <a:srgbClr val="0000DC"/>
                </a:solidFill>
              </a:rPr>
              <a:t> řízení </a:t>
            </a:r>
            <a:r>
              <a:rPr lang="cs-CZ" sz="1400" dirty="0"/>
              <a:t>(§ 94 až 99 SŘ)</a:t>
            </a:r>
          </a:p>
        </p:txBody>
      </p:sp>
    </p:spTree>
    <p:extLst>
      <p:ext uri="{BB962C8B-B14F-4D97-AF65-F5344CB8AC3E}">
        <p14:creationId xmlns="" xmlns:p14="http://schemas.microsoft.com/office/powerpoint/2010/main" val="35242412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4/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cs-CZ" b="1" dirty="0"/>
              <a:t>Soudní ochrana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Činnost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 smtClean="0"/>
              <a:t>Typicky </a:t>
            </a:r>
            <a:r>
              <a:rPr lang="cs-CZ" b="1" dirty="0" smtClean="0"/>
              <a:t>zásahová </a:t>
            </a:r>
            <a:r>
              <a:rPr lang="cs-CZ" b="1" dirty="0"/>
              <a:t>žaloba </a:t>
            </a:r>
            <a:r>
              <a:rPr lang="cs-CZ" dirty="0"/>
              <a:t>(§ 82 a násl. SŘS)</a:t>
            </a:r>
            <a:endParaRPr lang="cs-CZ" b="1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Výjimečně</a:t>
            </a:r>
            <a:r>
              <a:rPr lang="cs-CZ" b="1" dirty="0"/>
              <a:t> žaloba proti rozhodnutí správního orgánu </a:t>
            </a:r>
            <a:r>
              <a:rPr lang="cs-CZ" dirty="0"/>
              <a:t>(§ 65 a násl. SŘS) – jde-li obsahově o rozhodnutí, pak zpravidla </a:t>
            </a:r>
            <a:r>
              <a:rPr lang="cs-CZ" dirty="0" err="1"/>
              <a:t>podřaditelné</a:t>
            </a:r>
            <a:r>
              <a:rPr lang="cs-CZ" dirty="0"/>
              <a:t> pod rozhodnutí podle SŘS (viz dříve)</a:t>
            </a:r>
          </a:p>
          <a:p>
            <a:pPr lvl="1"/>
            <a:endParaRPr lang="cs-CZ" b="1" dirty="0"/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Nečinnost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/>
              <a:t>Zásahová žaloba </a:t>
            </a:r>
            <a:r>
              <a:rPr lang="cs-CZ" dirty="0"/>
              <a:t>(§ 82 a násl. SŘS – </a:t>
            </a:r>
            <a:r>
              <a:rPr lang="cs-CZ" dirty="0" smtClean="0"/>
              <a:t>takto </a:t>
            </a:r>
            <a:r>
              <a:rPr lang="cs-CZ" dirty="0"/>
              <a:t>žalovatelný </a:t>
            </a:r>
            <a:r>
              <a:rPr lang="cs-CZ" dirty="0" smtClean="0"/>
              <a:t>také tzv</a:t>
            </a:r>
            <a:r>
              <a:rPr lang="cs-CZ" dirty="0"/>
              <a:t>. </a:t>
            </a:r>
            <a:r>
              <a:rPr lang="cs-CZ" dirty="0">
                <a:solidFill>
                  <a:srgbClr val="0000DC"/>
                </a:solidFill>
              </a:rPr>
              <a:t>nečinnostní zásah</a:t>
            </a:r>
            <a:r>
              <a:rPr lang="cs-CZ" dirty="0"/>
              <a:t>)</a:t>
            </a:r>
            <a:endParaRPr lang="cs-CZ" b="1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/>
              <a:t>Nečinnostní žaloba </a:t>
            </a:r>
            <a:r>
              <a:rPr lang="cs-CZ" dirty="0"/>
              <a:t>(§ 79 a násl. SŘS) – ale </a:t>
            </a:r>
            <a:r>
              <a:rPr lang="cs-CZ" dirty="0" smtClean="0"/>
              <a:t>omezený rozsah jiných úkonů – v </a:t>
            </a:r>
            <a:r>
              <a:rPr lang="cs-CZ" dirty="0"/>
              <a:t>tomto žalobním typu </a:t>
            </a:r>
            <a:r>
              <a:rPr lang="cs-CZ" dirty="0" smtClean="0"/>
              <a:t>totiž žalovatelná </a:t>
            </a:r>
            <a:r>
              <a:rPr lang="cs-CZ" dirty="0"/>
              <a:t>pouze nečinnost při vydávání </a:t>
            </a:r>
            <a:r>
              <a:rPr lang="cs-CZ" i="1" dirty="0"/>
              <a:t>rozhodnutí či </a:t>
            </a:r>
            <a:r>
              <a:rPr lang="cs-CZ" i="1" dirty="0" smtClean="0">
                <a:solidFill>
                  <a:srgbClr val="0000DC"/>
                </a:solidFill>
              </a:rPr>
              <a:t>osvědčení</a:t>
            </a:r>
            <a:endParaRPr lang="cs-CZ" dirty="0"/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="" xmlns:p14="http://schemas.microsoft.com/office/powerpoint/2010/main" val="35242412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a znaky hlavních forem realizace veřejné správy III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Děkuji za pozornost</a:t>
            </a:r>
          </a:p>
          <a:p>
            <a:r>
              <a:rPr lang="cs-CZ" dirty="0"/>
              <a:t>Dotazy?</a:t>
            </a:r>
          </a:p>
          <a:p>
            <a:pPr lvl="1"/>
            <a:endParaRPr lang="cs-CZ" dirty="0"/>
          </a:p>
          <a:p>
            <a:r>
              <a:rPr lang="cs-CZ" dirty="0"/>
              <a:t>Literatura: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PRŮCHA, Petr. </a:t>
            </a:r>
            <a:r>
              <a:rPr lang="cs-CZ" i="1" dirty="0">
                <a:solidFill>
                  <a:srgbClr val="0000DC"/>
                </a:solidFill>
              </a:rPr>
              <a:t>Správní právo: obecná část</a:t>
            </a:r>
            <a:r>
              <a:rPr lang="cs-CZ" dirty="0">
                <a:solidFill>
                  <a:srgbClr val="0000DC"/>
                </a:solidFill>
              </a:rPr>
              <a:t>. 8., </a:t>
            </a:r>
            <a:r>
              <a:rPr lang="cs-CZ" dirty="0" err="1">
                <a:solidFill>
                  <a:srgbClr val="0000DC"/>
                </a:solidFill>
              </a:rPr>
              <a:t>dopl</a:t>
            </a:r>
            <a:r>
              <a:rPr lang="cs-CZ" dirty="0">
                <a:solidFill>
                  <a:srgbClr val="0000DC"/>
                </a:solidFill>
              </a:rPr>
              <a:t>. a </a:t>
            </a:r>
            <a:r>
              <a:rPr lang="cs-CZ" dirty="0" err="1">
                <a:solidFill>
                  <a:srgbClr val="0000DC"/>
                </a:solidFill>
              </a:rPr>
              <a:t>aktualiz</a:t>
            </a:r>
            <a:r>
              <a:rPr lang="cs-CZ" dirty="0">
                <a:solidFill>
                  <a:srgbClr val="0000DC"/>
                </a:solidFill>
              </a:rPr>
              <a:t>. </a:t>
            </a:r>
            <a:r>
              <a:rPr lang="cs-CZ" dirty="0" err="1">
                <a:solidFill>
                  <a:srgbClr val="0000DC"/>
                </a:solidFill>
              </a:rPr>
              <a:t>vyd</a:t>
            </a:r>
            <a:r>
              <a:rPr lang="cs-CZ" dirty="0">
                <a:solidFill>
                  <a:srgbClr val="0000DC"/>
                </a:solidFill>
              </a:rPr>
              <a:t>., (V </a:t>
            </a:r>
            <a:r>
              <a:rPr lang="cs-CZ" dirty="0" err="1">
                <a:solidFill>
                  <a:srgbClr val="0000DC"/>
                </a:solidFill>
              </a:rPr>
              <a:t>nakl</a:t>
            </a:r>
            <a:r>
              <a:rPr lang="cs-CZ" dirty="0">
                <a:solidFill>
                  <a:srgbClr val="0000DC"/>
                </a:solidFill>
              </a:rPr>
              <a:t>. Doplněk 3.). Brno: Doplněk, 2012. ISBN 978-80-7239-281-0.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SKULOVÁ, Soňa a kol. </a:t>
            </a:r>
            <a:r>
              <a:rPr lang="cs-CZ" i="1" dirty="0">
                <a:solidFill>
                  <a:srgbClr val="0000DC"/>
                </a:solidFill>
              </a:rPr>
              <a:t>Správní právo procesní</a:t>
            </a:r>
            <a:r>
              <a:rPr lang="cs-CZ" dirty="0">
                <a:solidFill>
                  <a:srgbClr val="0000DC"/>
                </a:solidFill>
              </a:rPr>
              <a:t>. 4. </a:t>
            </a:r>
            <a:r>
              <a:rPr lang="cs-CZ" dirty="0" err="1">
                <a:solidFill>
                  <a:srgbClr val="0000DC"/>
                </a:solidFill>
              </a:rPr>
              <a:t>aktualiz</a:t>
            </a:r>
            <a:r>
              <a:rPr lang="cs-CZ" dirty="0">
                <a:solidFill>
                  <a:srgbClr val="0000DC"/>
                </a:solidFill>
              </a:rPr>
              <a:t>. a </a:t>
            </a:r>
            <a:r>
              <a:rPr lang="cs-CZ" dirty="0" err="1">
                <a:solidFill>
                  <a:srgbClr val="0000DC"/>
                </a:solidFill>
              </a:rPr>
              <a:t>dopln</a:t>
            </a:r>
            <a:r>
              <a:rPr lang="cs-CZ" dirty="0">
                <a:solidFill>
                  <a:srgbClr val="0000DC"/>
                </a:solidFill>
              </a:rPr>
              <a:t>. vyd. Plzeň: Vydavatelství a nakladatelství Aleš Čeněk, 2020. ISBN 978-80-7380-830-3.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charakteristika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Zakládá mění nebo ruší </a:t>
            </a:r>
            <a:r>
              <a:rPr lang="cs-CZ" b="1" dirty="0">
                <a:solidFill>
                  <a:srgbClr val="0000DC"/>
                </a:solidFill>
              </a:rPr>
              <a:t>práva a povinnosti</a:t>
            </a:r>
            <a:r>
              <a:rPr lang="cs-CZ" dirty="0"/>
              <a:t> (jako zpravidla správní akt)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Dvoustranný </a:t>
            </a:r>
            <a:r>
              <a:rPr lang="cs-CZ" dirty="0">
                <a:solidFill>
                  <a:srgbClr val="0000DC"/>
                </a:solidFill>
              </a:rPr>
              <a:t>nebo vícestranný úkon</a:t>
            </a:r>
            <a:endParaRPr lang="cs-CZ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(Přičemž typicky </a:t>
            </a:r>
            <a:r>
              <a:rPr lang="cs-CZ" b="1" dirty="0"/>
              <a:t>jednou ze stran správní orgán</a:t>
            </a:r>
            <a:r>
              <a:rPr lang="cs-CZ" dirty="0"/>
              <a:t>, resp. subjekt VS – ale </a:t>
            </a:r>
            <a:r>
              <a:rPr lang="cs-CZ" b="1" dirty="0"/>
              <a:t>ne vždy</a:t>
            </a:r>
            <a:r>
              <a:rPr lang="cs-CZ" dirty="0"/>
              <a:t>…)</a:t>
            </a:r>
          </a:p>
          <a:p>
            <a:pPr lvl="1"/>
            <a:r>
              <a:rPr lang="cs-CZ" dirty="0"/>
              <a:t>Vícestrannost a smluvní základ </a:t>
            </a:r>
            <a:r>
              <a:rPr lang="cs-CZ" b="1" dirty="0"/>
              <a:t>indikují soukromoprávní povahu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(</a:t>
            </a:r>
            <a:r>
              <a:rPr lang="cs-CZ" i="1" dirty="0"/>
              <a:t>Horizontální – </a:t>
            </a:r>
            <a:r>
              <a:rPr lang="cs-CZ" b="1" i="1" dirty="0"/>
              <a:t>smluvní</a:t>
            </a:r>
            <a:r>
              <a:rPr lang="cs-CZ" b="1" dirty="0"/>
              <a:t> v. </a:t>
            </a:r>
            <a:r>
              <a:rPr lang="cs-CZ" b="1" i="1" dirty="0" err="1"/>
              <a:t>administrativněprávní</a:t>
            </a:r>
            <a:r>
              <a:rPr lang="cs-CZ" b="1" dirty="0"/>
              <a:t> metoda</a:t>
            </a:r>
            <a:r>
              <a:rPr lang="cs-CZ" dirty="0"/>
              <a:t> regulace)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ALE</a:t>
            </a:r>
            <a:r>
              <a:rPr lang="cs-CZ" dirty="0"/>
              <a:t> současně zřetelný </a:t>
            </a:r>
            <a:r>
              <a:rPr lang="cs-CZ" b="1" dirty="0"/>
              <a:t>veřejnoprávní rozměr</a:t>
            </a:r>
            <a:r>
              <a:rPr lang="cs-CZ" dirty="0"/>
              <a:t>, zejm.: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1/ </a:t>
            </a:r>
            <a:r>
              <a:rPr lang="cs-CZ" dirty="0">
                <a:solidFill>
                  <a:srgbClr val="0000DC"/>
                </a:solidFill>
              </a:rPr>
              <a:t>jednak musí jít o práva a povinnosti </a:t>
            </a:r>
            <a:r>
              <a:rPr lang="cs-CZ" b="1" u="sng" dirty="0">
                <a:solidFill>
                  <a:srgbClr val="0000DC"/>
                </a:solidFill>
              </a:rPr>
              <a:t>v oblasti správního práva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(= </a:t>
            </a:r>
            <a:r>
              <a:rPr lang="cs-CZ" b="1" i="1" dirty="0"/>
              <a:t>veřejná </a:t>
            </a:r>
            <a:r>
              <a:rPr lang="cs-CZ" b="1" i="1" dirty="0" err="1"/>
              <a:t>Pr</a:t>
            </a:r>
            <a:r>
              <a:rPr lang="cs-CZ" b="1" i="1" dirty="0"/>
              <a:t>. a Po.</a:t>
            </a:r>
            <a:r>
              <a:rPr lang="cs-CZ" dirty="0"/>
              <a:t>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2/ rovné postavení jen </a:t>
            </a:r>
            <a:r>
              <a:rPr lang="cs-CZ" b="1" u="sng" dirty="0">
                <a:solidFill>
                  <a:srgbClr val="0000DC"/>
                </a:solidFill>
              </a:rPr>
              <a:t>při uzavírání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(později či také při neuzavření již nikoli)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3/ </a:t>
            </a:r>
            <a:r>
              <a:rPr lang="cs-CZ" dirty="0">
                <a:solidFill>
                  <a:srgbClr val="0000DC"/>
                </a:solidFill>
              </a:rPr>
              <a:t>spojené s </a:t>
            </a:r>
            <a:r>
              <a:rPr lang="cs-CZ" b="1" u="sng" dirty="0">
                <a:solidFill>
                  <a:srgbClr val="0000DC"/>
                </a:solidFill>
              </a:rPr>
              <a:t>veřejným zájmem</a:t>
            </a:r>
          </a:p>
          <a:p>
            <a:pPr lvl="1"/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Smlouvy uzavírané VS</a:t>
            </a:r>
          </a:p>
          <a:p>
            <a:pPr lvl="1"/>
            <a:r>
              <a:rPr lang="cs-CZ" dirty="0"/>
              <a:t>Ne všechny smlouvy = veřejnoprávní (!), rozlišení </a:t>
            </a:r>
            <a:r>
              <a:rPr lang="cs-CZ" b="1" dirty="0"/>
              <a:t>podle povahy právních vztahů</a:t>
            </a:r>
            <a:r>
              <a:rPr lang="cs-CZ" dirty="0"/>
              <a:t>: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1/ Veřejnoprávní smlouvy </a:t>
            </a:r>
            <a:r>
              <a:rPr lang="cs-CZ" dirty="0"/>
              <a:t>= </a:t>
            </a:r>
            <a:r>
              <a:rPr lang="cs-CZ" b="1" dirty="0"/>
              <a:t>veřejnoprávní vztahy</a:t>
            </a:r>
            <a:endParaRPr lang="cs-CZ" dirty="0"/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2/ Smlouvy „k uspokojování potřeb subjektu VS“</a:t>
            </a:r>
          </a:p>
          <a:p>
            <a:pPr lvl="2"/>
            <a:r>
              <a:rPr lang="cs-CZ" i="1" dirty="0"/>
              <a:t>(Oblast tzv. </a:t>
            </a:r>
            <a:r>
              <a:rPr lang="cs-CZ" b="1" i="1" dirty="0" err="1"/>
              <a:t>nevrchnostenské</a:t>
            </a:r>
            <a:r>
              <a:rPr lang="cs-CZ" b="1" i="1" dirty="0"/>
              <a:t> </a:t>
            </a:r>
            <a:r>
              <a:rPr lang="cs-CZ" i="1" dirty="0"/>
              <a:t>veřejné správy)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Stále</a:t>
            </a:r>
            <a:r>
              <a:rPr lang="cs-CZ" b="1" dirty="0"/>
              <a:t> v základu soukromoprávní vztahy</a:t>
            </a:r>
            <a:endParaRPr lang="cs-CZ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Typicky majetkoprávní jednání subjektů VS (nabývání či nakládání s tzv. veřejným majetkem)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Ale i zde určitá veřejnoprávní omezení (srov. např. § 38 a násl. </a:t>
            </a:r>
            <a:r>
              <a:rPr lang="cs-CZ" dirty="0" err="1"/>
              <a:t>ObecZř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Poznámka: Obecnější problematika odlišení soukromého a veřejného práva – většinou poznáme, ale někdy obtížné (absence ostré hranice…)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Veřejnoprávní smlouvy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Tzv. </a:t>
            </a:r>
            <a:r>
              <a:rPr lang="cs-CZ" b="1" dirty="0" err="1"/>
              <a:t>nevrchnostenská</a:t>
            </a:r>
            <a:r>
              <a:rPr lang="cs-CZ" b="1" dirty="0"/>
              <a:t> veřejná správa: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„Správní úřady jsou povolány ke všem způsobům statní činnosti: vydávají abstraktní nařízeni (sekundární zákonodárství), nalézají a tvoří právo (rozhodují správní spory, vydávají trestní nálezy, udílejí, obmezují a ruší práva), ale </a:t>
            </a:r>
            <a:r>
              <a:rPr lang="cs-CZ" b="1" i="1" dirty="0">
                <a:solidFill>
                  <a:srgbClr val="0000DC"/>
                </a:solidFill>
              </a:rPr>
              <a:t>vyvíjejí rozsáhlou činnost </a:t>
            </a:r>
            <a:r>
              <a:rPr lang="cs-CZ" b="1" i="1" dirty="0" err="1">
                <a:solidFill>
                  <a:srgbClr val="0000DC"/>
                </a:solidFill>
              </a:rPr>
              <a:t>nevrchnostenskou</a:t>
            </a:r>
            <a:r>
              <a:rPr lang="cs-CZ" b="1" i="1" dirty="0">
                <a:solidFill>
                  <a:srgbClr val="0000DC"/>
                </a:solidFill>
              </a:rPr>
              <a:t>: stavějí a provozuji veřejné nemocnice, školy, zřizují a udržují veřejné komunikace atd.</a:t>
            </a:r>
            <a:r>
              <a:rPr lang="cs-CZ" i="1" dirty="0">
                <a:solidFill>
                  <a:srgbClr val="0000DC"/>
                </a:solidFill>
              </a:rPr>
              <a:t>“ </a:t>
            </a:r>
          </a:p>
          <a:p>
            <a:pPr lvl="1"/>
            <a:r>
              <a:rPr lang="cs-CZ" b="1" dirty="0"/>
              <a:t>(HOETZEL, Jiří. </a:t>
            </a:r>
            <a:r>
              <a:rPr lang="cs-CZ" b="1" i="1" dirty="0"/>
              <a:t>Československé správní právo</a:t>
            </a:r>
            <a:r>
              <a:rPr lang="cs-CZ" b="1" dirty="0"/>
              <a:t>. 2. </a:t>
            </a:r>
            <a:r>
              <a:rPr lang="cs-CZ" b="1" dirty="0" err="1"/>
              <a:t>přeprac</a:t>
            </a:r>
            <a:r>
              <a:rPr lang="cs-CZ" b="1" dirty="0"/>
              <a:t>. </a:t>
            </a:r>
            <a:r>
              <a:rPr lang="cs-CZ" b="1" dirty="0" err="1"/>
              <a:t>vyd</a:t>
            </a:r>
            <a:r>
              <a:rPr lang="cs-CZ" b="1" dirty="0"/>
              <a:t>. Praha: </a:t>
            </a:r>
            <a:r>
              <a:rPr lang="cs-CZ" b="1" dirty="0" err="1"/>
              <a:t>Melantrich</a:t>
            </a:r>
            <a:r>
              <a:rPr lang="cs-CZ" b="1" dirty="0"/>
              <a:t>, 1937, s. 13).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MP719Z</a:t>
            </a:r>
            <a:r>
              <a:rPr lang="cs-CZ" dirty="0" smtClean="0"/>
              <a:t> </a:t>
            </a:r>
            <a:r>
              <a:rPr lang="cs-CZ" b="1" dirty="0" smtClean="0"/>
              <a:t>Správní právo II </a:t>
            </a:r>
            <a:r>
              <a:rPr lang="cs-CZ" dirty="0" smtClean="0"/>
              <a:t>– Charakteristika a znaky hlavních forem realizace veřejné správy III (T. Svoboda)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</a:t>
            </a:r>
            <a:r>
              <a:rPr lang="cs-CZ" dirty="0"/>
              <a:t> K rozlišení práva soukromého a veřejného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Nejvyšší správní soud vychází z teze, že </a:t>
            </a:r>
            <a:r>
              <a:rPr lang="cs-CZ" sz="1600" b="1" i="1" dirty="0">
                <a:solidFill>
                  <a:srgbClr val="0000DC"/>
                </a:solidFill>
              </a:rPr>
              <a:t>veřejné a soukromé právo v moderní společnosti nejsou dva světy oddělené „čínskou zdí“, v nichž by platila zcela a principiálně odlišná pravidla, nýbrž dvě sféry jednoho ve své podstatě jednotného a uceleného právního řádu</a:t>
            </a:r>
            <a:r>
              <a:rPr lang="cs-CZ" sz="1600" i="1" dirty="0">
                <a:solidFill>
                  <a:srgbClr val="0000DC"/>
                </a:solidFill>
              </a:rPr>
              <a:t>. Vztah soukromého a veřejného práva chápe Nejvyšší správní soud v souladu s převažujícími doktrinálními trendy poslední doby (viz např. </a:t>
            </a:r>
            <a:r>
              <a:rPr lang="cs-CZ" sz="1600" i="1" dirty="0" err="1">
                <a:solidFill>
                  <a:srgbClr val="0000DC"/>
                </a:solidFill>
              </a:rPr>
              <a:t>Maurer</a:t>
            </a:r>
            <a:r>
              <a:rPr lang="cs-CZ" sz="1600" i="1" dirty="0">
                <a:solidFill>
                  <a:srgbClr val="0000DC"/>
                </a:solidFill>
              </a:rPr>
              <a:t>: </a:t>
            </a:r>
            <a:r>
              <a:rPr lang="cs-CZ" sz="1600" i="1" dirty="0" err="1">
                <a:solidFill>
                  <a:srgbClr val="0000DC"/>
                </a:solidFill>
              </a:rPr>
              <a:t>Allgemeines</a:t>
            </a:r>
            <a:r>
              <a:rPr lang="cs-CZ" sz="1600" i="1" dirty="0">
                <a:solidFill>
                  <a:srgbClr val="0000DC"/>
                </a:solidFill>
              </a:rPr>
              <a:t> </a:t>
            </a:r>
            <a:r>
              <a:rPr lang="cs-CZ" sz="1600" i="1" dirty="0" err="1">
                <a:solidFill>
                  <a:srgbClr val="0000DC"/>
                </a:solidFill>
              </a:rPr>
              <a:t>Verwaltungsrecht</a:t>
            </a:r>
            <a:r>
              <a:rPr lang="cs-CZ" sz="1600" i="1" dirty="0">
                <a:solidFill>
                  <a:srgbClr val="0000DC"/>
                </a:solidFill>
              </a:rPr>
              <a:t>, 15. </a:t>
            </a:r>
            <a:r>
              <a:rPr lang="cs-CZ" sz="1600" i="1" dirty="0" err="1">
                <a:solidFill>
                  <a:srgbClr val="0000DC"/>
                </a:solidFill>
              </a:rPr>
              <a:t>vyd</a:t>
            </a:r>
            <a:r>
              <a:rPr lang="cs-CZ" sz="1600" i="1" dirty="0">
                <a:solidFill>
                  <a:srgbClr val="0000DC"/>
                </a:solidFill>
              </a:rPr>
              <a:t>., C. H. </a:t>
            </a:r>
            <a:r>
              <a:rPr lang="cs-CZ" sz="1600" i="1" dirty="0" err="1">
                <a:solidFill>
                  <a:srgbClr val="0000DC"/>
                </a:solidFill>
              </a:rPr>
              <a:t>Beck</a:t>
            </a:r>
            <a:r>
              <a:rPr lang="cs-CZ" sz="1600" i="1" dirty="0">
                <a:solidFill>
                  <a:srgbClr val="0000DC"/>
                </a:solidFill>
              </a:rPr>
              <a:t>, </a:t>
            </a:r>
            <a:r>
              <a:rPr lang="cs-CZ" sz="1600" i="1" dirty="0" err="1">
                <a:solidFill>
                  <a:srgbClr val="0000DC"/>
                </a:solidFill>
              </a:rPr>
              <a:t>München</a:t>
            </a:r>
            <a:r>
              <a:rPr lang="cs-CZ" sz="1600" i="1" dirty="0">
                <a:solidFill>
                  <a:srgbClr val="0000DC"/>
                </a:solidFill>
              </a:rPr>
              <a:t> 2004, str. 47-51, Hendrych a kol.: Správní právo. Obecná část, 6. </a:t>
            </a:r>
            <a:r>
              <a:rPr lang="cs-CZ" sz="1600" i="1" dirty="0" err="1">
                <a:solidFill>
                  <a:srgbClr val="0000DC"/>
                </a:solidFill>
              </a:rPr>
              <a:t>vyd</a:t>
            </a:r>
            <a:r>
              <a:rPr lang="cs-CZ" sz="1600" i="1" dirty="0">
                <a:solidFill>
                  <a:srgbClr val="0000DC"/>
                </a:solidFill>
              </a:rPr>
              <a:t>., C. H. </a:t>
            </a:r>
            <a:r>
              <a:rPr lang="cs-CZ" sz="1600" i="1" dirty="0" err="1">
                <a:solidFill>
                  <a:srgbClr val="0000DC"/>
                </a:solidFill>
              </a:rPr>
              <a:t>Beck</a:t>
            </a:r>
            <a:r>
              <a:rPr lang="cs-CZ" sz="1600" i="1" dirty="0">
                <a:solidFill>
                  <a:srgbClr val="0000DC"/>
                </a:solidFill>
              </a:rPr>
              <a:t>, Praha 2006, str. 21-25) </a:t>
            </a:r>
            <a:r>
              <a:rPr lang="cs-CZ" sz="1600" b="1" i="1" dirty="0">
                <a:solidFill>
                  <a:srgbClr val="0000DC"/>
                </a:solidFill>
              </a:rPr>
              <a:t>jako vztah obecného a zvláštního práva. Jinak řečeno, soukromé právo upravuje práva a povinnosti subjektů práv bez ohledu na jejich specifickou povahu z hlediska jejich role při výkonu veřejné moci </a:t>
            </a:r>
            <a:r>
              <a:rPr lang="cs-CZ" sz="1600" i="1" dirty="0">
                <a:solidFill>
                  <a:srgbClr val="0000DC"/>
                </a:solidFill>
              </a:rPr>
              <a:t>(v tomto smyslu má v právu soukromém stát stejné postavení jako kterákoli jiná právnická či fyzická osoba)</a:t>
            </a:r>
            <a:r>
              <a:rPr lang="cs-CZ" sz="1600" b="1" i="1" dirty="0">
                <a:solidFill>
                  <a:srgbClr val="0000DC"/>
                </a:solidFill>
              </a:rPr>
              <a:t>; oproti tomu veřejnoprávními je taková podmnožina množiny všech právních vztahů, která je charakterizována tím, že v daném právním vztahu je alespoň jeden z jeho subjektů vykonavatelem veřejné moci. </a:t>
            </a:r>
            <a:r>
              <a:rPr lang="cs-CZ" sz="1600" i="1" dirty="0">
                <a:solidFill>
                  <a:srgbClr val="0000DC"/>
                </a:solidFill>
              </a:rPr>
              <a:t>Teorie veřejného práva jako zvláštního práva k „obecnému“ právu soukromému pak je v praxi cenná jednak tím, že – zejména při zapojení dílčích komponent dalších teorií rozlišení obou základních sfér práva (zájmové, subordinační, organické v její původní podobě) – dokáže normy veřejného a soukromého práva od sebe vcelku efektivně a jednoznačně rozlišit, jednak tím, že umožňuje „subsidiárně“ použít i ve veřejném právu normy práva soukromého tam, kde veřejnoprávní úprava chybí či je kusá a kde nelze dospět k rozumnému závěru, že absence či kusost úpravy má svůj samostatný smysl a účel. </a:t>
            </a:r>
            <a:r>
              <a:rPr lang="cs-CZ" sz="1600" b="1" dirty="0"/>
              <a:t>NSS 2 As 50/2005</a:t>
            </a:r>
            <a:endParaRPr lang="cs-CZ" sz="1600" b="1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9671</TotalTime>
  <Words>4892</Words>
  <Application>Microsoft Office PowerPoint</Application>
  <PresentationFormat>Vlastní</PresentationFormat>
  <Paragraphs>611</Paragraphs>
  <Slides>54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5" baseType="lpstr">
      <vt:lpstr>46859 (1)</vt:lpstr>
      <vt:lpstr>Charakteristika a znaky hlavních forem realizace veřejné správy III </vt:lpstr>
      <vt:lpstr>Navázání na minulé přednášky…</vt:lpstr>
      <vt:lpstr>Osnova přednášky</vt:lpstr>
      <vt:lpstr>1/ Veřejnoprávní smlouvy</vt:lpstr>
      <vt:lpstr>1/ Veřejnoprávní smlouvy</vt:lpstr>
      <vt:lpstr>1/ Veřejnoprávní smlouvy</vt:lpstr>
      <vt:lpstr>1/ Veřejnoprávní smlouvy</vt:lpstr>
      <vt:lpstr>1)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1/ Veřejnoprávní smlouvy</vt:lpstr>
      <vt:lpstr>2/ Faktické úkony</vt:lpstr>
      <vt:lpstr>2/ Faktické úkony</vt:lpstr>
      <vt:lpstr>2/ Faktické úkony</vt:lpstr>
      <vt:lpstr>2/ Faktické úkony</vt:lpstr>
      <vt:lpstr>2/ Faktické úkony</vt:lpstr>
      <vt:lpstr>2/ Faktické úkony</vt:lpstr>
      <vt:lpstr>2/ Faktické úkony</vt:lpstr>
      <vt:lpstr>2/ Faktické úkony</vt:lpstr>
      <vt:lpstr>2/ Faktické úkony</vt:lpstr>
      <vt:lpstr>2/ Faktické úkony</vt:lpstr>
      <vt:lpstr>3/ Exekuce</vt:lpstr>
      <vt:lpstr>3/ Exekuce</vt:lpstr>
      <vt:lpstr>3/ Exekuce</vt:lpstr>
      <vt:lpstr>3/ Exekuce</vt:lpstr>
      <vt:lpstr>4/ Tzv. jiné úkony VS</vt:lpstr>
      <vt:lpstr>4/ Tzv. jiné úkony VS</vt:lpstr>
      <vt:lpstr>4/ Tzv. jiné úkony VS</vt:lpstr>
      <vt:lpstr>4/ Tzv. jiné úkony VS</vt:lpstr>
      <vt:lpstr>4/ Tzv. jiné úkony VS</vt:lpstr>
      <vt:lpstr>4/ Tzv. jiné úkony VS</vt:lpstr>
      <vt:lpstr>4/ Tzv. jiné úkony VS</vt:lpstr>
      <vt:lpstr>4/ Tzv. jiné úkony VS</vt:lpstr>
      <vt:lpstr>4/ Tzv. jiné úkony VS</vt:lpstr>
      <vt:lpstr>4/ Tzv. jiné úkony VS</vt:lpstr>
      <vt:lpstr>Charakteristika a znaky hlavních forem realizace veřejné správy III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Charakteristika a znaky hlavních forem realizace veřejné správy II</dc:title>
  <dc:creator>Admin</dc:creator>
  <cp:lastModifiedBy>Admin</cp:lastModifiedBy>
  <cp:revision>529</cp:revision>
  <cp:lastPrinted>1601-01-01T00:00:00Z</cp:lastPrinted>
  <dcterms:created xsi:type="dcterms:W3CDTF">2019-10-13T11:21:23Z</dcterms:created>
  <dcterms:modified xsi:type="dcterms:W3CDTF">2024-10-28T20:17:54Z</dcterms:modified>
</cp:coreProperties>
</file>