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  <p:sldId id="26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80" r:id="rId22"/>
    <p:sldId id="278" r:id="rId23"/>
    <p:sldId id="279" r:id="rId24"/>
    <p:sldId id="257" r:id="rId25"/>
    <p:sldId id="264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2085" autoAdjust="0"/>
  </p:normalViewPr>
  <p:slideViewPr>
    <p:cSldViewPr snapToGrid="0">
      <p:cViewPr varScale="1">
        <p:scale>
          <a:sx n="79" d="100"/>
          <a:sy n="79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ED49-45FF-461D-97DE-97D4A5FEDBED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E184-4FB8-4936-A32C-EE93B6576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8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Tato část prezentace nezamýšlí kriticky hodnotit působení jednotlivých ochránců a jejich zástupců, pouze poukázat na kauzy, se kterými mohou být laici obeznámeni.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9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důvodové zprávy k zákonu o veřejném ochránci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996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Evropský veřejný ochránce práv – kandidáti splňují podmínky požadované pro výkon nejvyšších soudních funkcí ve své zemi nebo mají obecně uznávané zkušenosti a způsobilost pro výkon funkce veřejného ochránce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79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Otázka výkonu veřejné moci ochráncem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3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38B24-BE32-46AF-B752-A8A04DC27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4A0BFF-7C9F-46B1-9591-50DA51A42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FFE0CD-070F-4779-94B5-965C3CF1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04A3F0-8D9E-4884-BEC4-7122322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972A4B-4BE6-4AE1-A1A7-9EFFE180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1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16C5B-F63B-4160-BD57-E255511E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7BC864-D4F3-4CCF-BB2F-7513441E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3A81-910A-4213-8E07-E60221B4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C038B7-B4F1-4E47-A3BF-04058C0B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D6AEA-F64F-4360-8489-600DC74D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5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C9E420-7D24-4485-8710-0579D0079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3CC0A-89ED-48DC-9E96-55A58C124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47BF7-C376-4CFA-963D-6B555938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6EBCF1-D456-4F1A-811E-84E3BA3B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C4C8-C56D-4307-968E-1F6F23D5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ECDC-0728-4A68-8202-EA55CDE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25072-AD55-42C1-A574-341A3192E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97983-4E2C-4A5F-9082-8CA1D031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070C6-C359-48FB-8B0D-9AEA2D7C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26F5C7-EC0E-4ED0-8B3F-17F613C6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3A6FE-699A-4457-B9A6-76F0BDA4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EE3818-734D-402F-8AB9-A4778EAC5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0D50C-F509-405E-8E15-D2607AED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C81F70-6B41-4AC1-8F4A-6BE8B31E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49A4F-27E6-475B-A4D3-6FC391E8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1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20FA2-6700-4D89-A06C-638F0B1FF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9CCDD4-8923-4107-BCC9-C836781E1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832F5B-2B7D-4CB5-9709-E1C0E692F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B64257-D092-4360-A04D-32FBD89B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DE932C-0DFF-442F-A983-6AA32743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0123DC-9D98-4503-8308-A1F22B2C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4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90E95-B221-4BA5-80BD-717D911C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D3BB09-FDCB-46F0-B218-2A812EFB3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6EB875-B1E2-4568-9724-708FE25FC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657E12D-EC6F-4EDD-B6A6-867D1B760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94B97CF-75EF-4342-850A-3469014BA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AA14A0-2C0A-4526-9EB1-106DDF09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D8F084-D3C0-42FF-9BDE-FA4543A1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0B600-FD28-465A-A0BA-0C3A3D95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36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E1507-8CE7-4FA9-ABF8-7743A6CD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993239-D196-435B-8647-A32BEB0B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4EF896-64B5-40EB-9794-30EF9A4B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3311A3-DE75-4094-A01C-3F6A7395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52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9F0736-DACA-43B1-BA3B-9D5B17ED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E6601C-D814-4CB8-9D9C-EDC74C95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1C4C27-F237-428D-90E2-58A29583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1940C-EF71-4105-89F6-55FD22BF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DD656E-3976-42CB-BAE9-A36F4272B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7DBBE21-2117-494B-8023-1A558BE5E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921EDC-625F-4B71-A751-F8AED7D8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0FF9F-92E8-4E85-8810-AD08F8B3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CEBC8B-0CBC-4FED-AD6D-D9F1E900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7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1010C-491E-495D-95BA-87FEF1E3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FF6605-C5EB-4A8E-B629-D92294117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E12D83-94F2-4816-8D57-623445926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DA6D3E-8350-4E58-8DDB-2B8E1555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FE363-35BF-4754-8351-CC41BEF6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CF1CD0-5A84-4C68-BB67-CE1A6E1E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7CA7ED-B28C-40A2-8D74-16258DEC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1CA82D-B5F6-4409-88EE-59B26C3CE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7361AC-31BC-4ACF-B963-EE4E9D46A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4B14-F5B3-4EBA-B4A4-1AD675E62ED5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B63EE-662D-4102-848F-31EC701A8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D6916-7177-4EDA-B121-FC11DE827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3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1A641-FCCD-4A86-804E-1EEAD4494B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Veřejný ochránce práv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4FBDFE-6259-46AA-83D1-F64F6ED40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576"/>
            <a:ext cx="9144000" cy="1433223"/>
          </a:xfrm>
        </p:spPr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3209505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7D679-1821-4199-B614-DFBDC0F4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365125"/>
            <a:ext cx="11185072" cy="1209151"/>
          </a:xfrm>
        </p:spPr>
        <p:txBody>
          <a:bodyPr>
            <a:normAutofit fontScale="90000"/>
          </a:bodyPr>
          <a:lstStyle/>
          <a:p>
            <a:r>
              <a:rPr lang="cs-CZ" dirty="0"/>
              <a:t>Zaručení morální autority </a:t>
            </a:r>
            <a:br>
              <a:rPr lang="cs-CZ" dirty="0"/>
            </a:br>
            <a:r>
              <a:rPr lang="cs-CZ" dirty="0"/>
              <a:t>– zákonné záruky nezávislosti a nestrannosti ochránce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01158-4362-4296-A07D-9648F603B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4276"/>
            <a:ext cx="10782301" cy="491859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Příjem</a:t>
            </a:r>
            <a:r>
              <a:rPr lang="cs-CZ" dirty="0"/>
              <a:t> - plat, odchodné, náhrada výdajů a naturální plnění </a:t>
            </a:r>
            <a:r>
              <a:rPr lang="cs-CZ" dirty="0">
                <a:solidFill>
                  <a:srgbClr val="FF0000"/>
                </a:solidFill>
              </a:rPr>
              <a:t>jako prezident Nejvyššího kontrolního úřadu</a:t>
            </a:r>
            <a:r>
              <a:rPr lang="cs-CZ" dirty="0"/>
              <a:t> (</a:t>
            </a:r>
            <a:r>
              <a:rPr lang="cs-CZ" i="1" dirty="0"/>
              <a:t>zástupce jako viceprezident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7030A0"/>
                </a:solidFill>
              </a:rPr>
              <a:t>Procesní trestní imunita </a:t>
            </a:r>
            <a:r>
              <a:rPr lang="cs-CZ" dirty="0"/>
              <a:t>– nelze jej </a:t>
            </a:r>
            <a:r>
              <a:rPr lang="cs-CZ" dirty="0">
                <a:solidFill>
                  <a:srgbClr val="FF0000"/>
                </a:solidFill>
              </a:rPr>
              <a:t>trestně stíhat bez souhlasu Poslanecké sněmovny</a:t>
            </a:r>
            <a:r>
              <a:rPr lang="cs-CZ" dirty="0"/>
              <a:t>, při jeho odepření je stíhání po dobu výkonu funkce vyloučeno</a:t>
            </a:r>
          </a:p>
          <a:p>
            <a:r>
              <a:rPr lang="cs-CZ" b="1" dirty="0">
                <a:solidFill>
                  <a:srgbClr val="7030A0"/>
                </a:solidFill>
              </a:rPr>
              <a:t>Slib</a:t>
            </a:r>
          </a:p>
          <a:p>
            <a:r>
              <a:rPr lang="cs-CZ" b="1" dirty="0">
                <a:solidFill>
                  <a:srgbClr val="7030A0"/>
                </a:solidFill>
              </a:rPr>
              <a:t>Zproštění závazků z branné povinnosti</a:t>
            </a:r>
            <a:r>
              <a:rPr lang="cs-CZ" dirty="0"/>
              <a:t>, pokud jí podléhá</a:t>
            </a:r>
          </a:p>
          <a:p>
            <a:r>
              <a:rPr lang="cs-CZ" b="1" dirty="0">
                <a:solidFill>
                  <a:srgbClr val="7030A0"/>
                </a:solidFill>
              </a:rPr>
              <a:t>Inkompatibilita </a:t>
            </a:r>
          </a:p>
          <a:p>
            <a:pPr lvl="1"/>
            <a:r>
              <a:rPr lang="cs-CZ" dirty="0"/>
              <a:t>Neslučitelnost </a:t>
            </a:r>
            <a:r>
              <a:rPr lang="cs-CZ" dirty="0">
                <a:solidFill>
                  <a:srgbClr val="FF0000"/>
                </a:solidFill>
              </a:rPr>
              <a:t>s funkcí prezidenta republiky, poslance, senátora a soudce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činnosti ve veřejné správě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členství v politické straně/hnutí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výdělečné činnosti </a:t>
            </a:r>
            <a:r>
              <a:rPr lang="cs-CZ" dirty="0"/>
              <a:t>– kromě </a:t>
            </a:r>
            <a:r>
              <a:rPr lang="cs-CZ" dirty="0">
                <a:solidFill>
                  <a:srgbClr val="7030A0"/>
                </a:solidFill>
              </a:rPr>
              <a:t>správy vlastního majetku a činnosti vědecké, pedagogické, publicistické, literární nebo umělecké </a:t>
            </a:r>
            <a:r>
              <a:rPr lang="cs-CZ" dirty="0"/>
              <a:t>(</a:t>
            </a:r>
            <a:r>
              <a:rPr lang="cs-CZ" i="1" dirty="0"/>
              <a:t>pokud není na újmu výkonu funkce a její důstojnosti a neohrožuje důvěru v nezávislost a nestrannost výkonu funkce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1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8087-A711-44D5-AC37-1F04BF68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základní působnost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ABD65-E456-4503-B56F-C3DCA52D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179"/>
            <a:ext cx="10515600" cy="4847784"/>
          </a:xfrm>
        </p:spPr>
        <p:txBody>
          <a:bodyPr/>
          <a:lstStyle/>
          <a:p>
            <a:r>
              <a:rPr lang="cs-CZ" dirty="0"/>
              <a:t>působí k </a:t>
            </a:r>
            <a:r>
              <a:rPr lang="cs-CZ" dirty="0">
                <a:solidFill>
                  <a:srgbClr val="FF0000"/>
                </a:solidFill>
              </a:rPr>
              <a:t>ochraně osob před jednáním úřadů</a:t>
            </a:r>
            <a:r>
              <a:rPr lang="cs-CZ" dirty="0"/>
              <a:t> a dalších institucí uvedených v tomto zákoně (</a:t>
            </a:r>
            <a:r>
              <a:rPr lang="cs-CZ" i="1" dirty="0"/>
              <a:t>fakticky omezeno jen na státní správu</a:t>
            </a:r>
            <a:r>
              <a:rPr lang="cs-CZ" dirty="0"/>
              <a:t>), pokud je </a:t>
            </a:r>
          </a:p>
          <a:p>
            <a:pPr lvl="1"/>
            <a:r>
              <a:rPr lang="cs-CZ" dirty="0"/>
              <a:t>v </a:t>
            </a:r>
            <a:r>
              <a:rPr lang="cs-CZ" dirty="0">
                <a:solidFill>
                  <a:srgbClr val="FF0000"/>
                </a:solidFill>
              </a:rPr>
              <a:t>rozporu s právem,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neodpovídá principům demokratického právního státu a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dobré správy, jakož i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před jejich nečinností</a:t>
            </a:r>
            <a:r>
              <a:rPr lang="cs-CZ" dirty="0"/>
              <a:t>, </a:t>
            </a:r>
          </a:p>
          <a:p>
            <a:r>
              <a:rPr lang="cs-CZ" dirty="0"/>
              <a:t>a tím </a:t>
            </a:r>
            <a:r>
              <a:rPr lang="cs-CZ" dirty="0">
                <a:solidFill>
                  <a:srgbClr val="7030A0"/>
                </a:solidFill>
              </a:rPr>
              <a:t>přispívá k ochraně základních práv a svobod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8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E26ED-F8AA-4043-A79D-C8D17944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rozšíření působnosti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999FC-4C88-44FE-AC1F-3E60AA7EB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systematické návštěvy </a:t>
            </a:r>
            <a:r>
              <a:rPr lang="cs-CZ" dirty="0"/>
              <a:t>míst, kde se nacházejí nebo mohou nacházet </a:t>
            </a:r>
            <a:r>
              <a:rPr lang="cs-CZ" dirty="0">
                <a:solidFill>
                  <a:srgbClr val="7030A0"/>
                </a:solidFill>
              </a:rPr>
              <a:t>osoby omezené na svobodě veřejnou mocí nebo v důsledku závislosti na poskytované péči</a:t>
            </a:r>
            <a:r>
              <a:rPr lang="cs-CZ" dirty="0"/>
              <a:t>, s cílem posílit ochranu těchto osob před mučením, krutým, nelidským, ponižujícím zacházením nebo trestáním a jiným </a:t>
            </a:r>
            <a:r>
              <a:rPr lang="cs-CZ" dirty="0">
                <a:solidFill>
                  <a:srgbClr val="7030A0"/>
                </a:solidFill>
              </a:rPr>
              <a:t>špatným zacházením</a:t>
            </a:r>
          </a:p>
          <a:p>
            <a:r>
              <a:rPr lang="cs-CZ" dirty="0"/>
              <a:t>vykonává působnost ve věcech práva na rovné zacházení a ochrany před </a:t>
            </a:r>
            <a:r>
              <a:rPr lang="cs-CZ" b="1" dirty="0">
                <a:solidFill>
                  <a:srgbClr val="FF0000"/>
                </a:solidFill>
              </a:rPr>
              <a:t>diskriminací</a:t>
            </a:r>
          </a:p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sledování vyhoštění</a:t>
            </a:r>
          </a:p>
          <a:p>
            <a:r>
              <a:rPr lang="cs-CZ" dirty="0"/>
              <a:t>sleduje </a:t>
            </a:r>
            <a:r>
              <a:rPr lang="cs-CZ" b="1" dirty="0">
                <a:solidFill>
                  <a:srgbClr val="FF0000"/>
                </a:solidFill>
              </a:rPr>
              <a:t>naplňování mezinárodní smlouvy upravující práva osob se zdravotním postižením</a:t>
            </a:r>
          </a:p>
          <a:p>
            <a:r>
              <a:rPr lang="cs-CZ" dirty="0"/>
              <a:t>vykonává působnost ve věcech práva na </a:t>
            </a:r>
            <a:r>
              <a:rPr lang="cs-CZ" b="1" dirty="0">
                <a:solidFill>
                  <a:srgbClr val="FF0000"/>
                </a:solidFill>
              </a:rPr>
              <a:t>volný pohyb občanů Evropské unie </a:t>
            </a:r>
            <a:r>
              <a:rPr lang="cs-CZ" dirty="0"/>
              <a:t>a Evropského hospodářského prostoru a jejich rodinných příslušníků</a:t>
            </a:r>
          </a:p>
        </p:txBody>
      </p:sp>
    </p:spTree>
    <p:extLst>
      <p:ext uri="{BB962C8B-B14F-4D97-AF65-F5344CB8AC3E}">
        <p14:creationId xmlns:p14="http://schemas.microsoft.com/office/powerpoint/2010/main" val="137171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30053-C4DD-4B55-A629-76BF26B3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úkoly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7323A-06E7-459C-812D-B684334D9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7"/>
            <a:ext cx="10515600" cy="50694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Doporučuje </a:t>
            </a:r>
            <a:r>
              <a:rPr lang="cs-CZ" b="1" dirty="0">
                <a:solidFill>
                  <a:srgbClr val="FF0000"/>
                </a:solidFill>
              </a:rPr>
              <a:t>vydání, změnu nebo zrušení </a:t>
            </a:r>
            <a:r>
              <a:rPr lang="cs-CZ" dirty="0"/>
              <a:t>jakéhokoli právního nebo vnitřního </a:t>
            </a:r>
            <a:r>
              <a:rPr lang="cs-CZ" dirty="0">
                <a:solidFill>
                  <a:srgbClr val="FF0000"/>
                </a:solidFill>
              </a:rPr>
              <a:t>předpisu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 Ústavnímu soudu návrh na zrušení jakéhokoli právního předpisu nebo jeho části s výjimkou zákona </a:t>
            </a:r>
            <a:r>
              <a:rPr lang="cs-CZ" dirty="0"/>
              <a:t>pro jeho </a:t>
            </a:r>
            <a:r>
              <a:rPr lang="cs-CZ" dirty="0">
                <a:solidFill>
                  <a:srgbClr val="7030A0"/>
                </a:solidFill>
              </a:rPr>
              <a:t>nezákonnost</a:t>
            </a:r>
            <a:r>
              <a:rPr lang="cs-CZ" dirty="0"/>
              <a:t> </a:t>
            </a:r>
            <a:r>
              <a:rPr lang="cs-CZ" i="1" dirty="0"/>
              <a:t>(§ 64 odst. 2 písm. f)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Může se stát </a:t>
            </a:r>
            <a:r>
              <a:rPr lang="cs-CZ" b="1" dirty="0">
                <a:solidFill>
                  <a:srgbClr val="FF0000"/>
                </a:solidFill>
              </a:rPr>
              <a:t>vedlejším účastníkem v řízení o zrušení jakéhokoli právního předpisu </a:t>
            </a:r>
            <a:r>
              <a:rPr lang="cs-CZ" dirty="0"/>
              <a:t>včetně zákona </a:t>
            </a:r>
            <a:r>
              <a:rPr lang="cs-CZ" i="1" dirty="0"/>
              <a:t>(§ 69 odst. 3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Má </a:t>
            </a:r>
            <a:r>
              <a:rPr lang="cs-CZ" b="1" dirty="0">
                <a:solidFill>
                  <a:srgbClr val="FF0000"/>
                </a:solidFill>
              </a:rPr>
              <a:t>zvláštní žalobní legitimaci k ochraně veřejného zájmu </a:t>
            </a:r>
            <a:r>
              <a:rPr lang="cs-CZ" dirty="0"/>
              <a:t>dle soudního řádu správního – podává </a:t>
            </a:r>
            <a:r>
              <a:rPr lang="cs-CZ" dirty="0">
                <a:solidFill>
                  <a:srgbClr val="7030A0"/>
                </a:solidFill>
              </a:rPr>
              <a:t>žaloby proti správním rozhodnutí, pokud prokáže závažný veřejný zájem k jejich podání </a:t>
            </a:r>
            <a:r>
              <a:rPr lang="cs-CZ" i="1" dirty="0"/>
              <a:t>(§ 66 odst. 3 SŘS</a:t>
            </a:r>
            <a:r>
              <a:rPr lang="cs-CZ" dirty="0"/>
              <a:t>)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návrhy na zahájení kárného řízení </a:t>
            </a:r>
            <a:r>
              <a:rPr lang="cs-CZ" dirty="0"/>
              <a:t>o kárné odpovědnosti proti jakémukoliv </a:t>
            </a:r>
            <a:r>
              <a:rPr lang="cs-CZ" b="1" dirty="0">
                <a:solidFill>
                  <a:srgbClr val="FF0000"/>
                </a:solidFill>
              </a:rPr>
              <a:t>předsedovi či místopředsedovi soudu </a:t>
            </a:r>
            <a:r>
              <a:rPr lang="cs-CZ" i="1" dirty="0"/>
              <a:t>(§ 8 odst. 3 písm. c) zákona o řízení ve věcech soudců, státních zástupců a soudních exekutorů</a:t>
            </a:r>
            <a:r>
              <a:rPr lang="cs-CZ" dirty="0"/>
              <a:t>)</a:t>
            </a:r>
          </a:p>
          <a:p>
            <a:r>
              <a:rPr lang="cs-CZ" dirty="0"/>
              <a:t>Navrhuje </a:t>
            </a:r>
            <a:r>
              <a:rPr lang="cs-CZ" b="1" dirty="0">
                <a:solidFill>
                  <a:srgbClr val="FF0000"/>
                </a:solidFill>
              </a:rPr>
              <a:t>přísedící k zápisu do seznamu </a:t>
            </a:r>
            <a:r>
              <a:rPr lang="cs-CZ" dirty="0"/>
              <a:t>přísedících pro řízení </a:t>
            </a:r>
            <a:r>
              <a:rPr lang="cs-CZ" b="1" dirty="0">
                <a:solidFill>
                  <a:srgbClr val="FF0000"/>
                </a:solidFill>
              </a:rPr>
              <a:t>ve věcech soudních exekutorů </a:t>
            </a:r>
            <a:r>
              <a:rPr lang="cs-CZ" i="1" dirty="0"/>
              <a:t>(§ 4b odst. 4 a 5 zákona o řízení ve věcech soudců, státních zástupců a soudních exekutorů)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4FB84-EC60-4B4E-833F-DB587D42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ochránce pracuje – základní působnost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0CC92-A6B6-4630-8CBA-2C30A8669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na základě </a:t>
            </a:r>
            <a:r>
              <a:rPr lang="cs-CZ" b="1" dirty="0">
                <a:solidFill>
                  <a:srgbClr val="FF0000"/>
                </a:solidFill>
              </a:rPr>
              <a:t>podnětu FO/PO=stěžovatele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z vlastní iniciativy</a:t>
            </a:r>
          </a:p>
          <a:p>
            <a:r>
              <a:rPr lang="cs-CZ" b="1" dirty="0">
                <a:solidFill>
                  <a:srgbClr val="7030A0"/>
                </a:solidFill>
              </a:rPr>
              <a:t>Podnět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Bezplatný</a:t>
            </a:r>
          </a:p>
          <a:p>
            <a:pPr lvl="1"/>
            <a:r>
              <a:rPr lang="cs-CZ" dirty="0"/>
              <a:t>Písemně či ústně do protokolu u ochránce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Doklad o neúspěšné výzvě k nápravě</a:t>
            </a:r>
          </a:p>
          <a:p>
            <a:r>
              <a:rPr lang="cs-CZ" dirty="0"/>
              <a:t>Lze </a:t>
            </a:r>
            <a:r>
              <a:rPr lang="cs-CZ" b="1" dirty="0">
                <a:solidFill>
                  <a:srgbClr val="7030A0"/>
                </a:solidFill>
              </a:rPr>
              <a:t>odložit </a:t>
            </a:r>
          </a:p>
          <a:p>
            <a:pPr lvl="1"/>
            <a:r>
              <a:rPr lang="cs-CZ" dirty="0"/>
              <a:t>od události uplynul </a:t>
            </a:r>
            <a:r>
              <a:rPr lang="cs-CZ" dirty="0">
                <a:solidFill>
                  <a:srgbClr val="FF0000"/>
                </a:solidFill>
              </a:rPr>
              <a:t>1 rok</a:t>
            </a:r>
          </a:p>
          <a:p>
            <a:pPr lvl="1"/>
            <a:r>
              <a:rPr lang="cs-CZ" dirty="0"/>
              <a:t>Věc je </a:t>
            </a:r>
            <a:r>
              <a:rPr lang="cs-CZ" dirty="0">
                <a:solidFill>
                  <a:srgbClr val="FF0000"/>
                </a:solidFill>
              </a:rPr>
              <a:t>projednávána soudem </a:t>
            </a:r>
            <a:r>
              <a:rPr lang="cs-CZ" dirty="0"/>
              <a:t>nebo je již soudem </a:t>
            </a:r>
            <a:r>
              <a:rPr lang="cs-CZ" dirty="0">
                <a:solidFill>
                  <a:srgbClr val="FF0000"/>
                </a:solidFill>
              </a:rPr>
              <a:t>rozhodnuta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46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4BFEB-7F5E-4E98-AAEF-05B0A394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Šetření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EBCAB-ED13-4304-A599-B91FB4E3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045"/>
            <a:ext cx="10515600" cy="521083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Zahájení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Provádění šetření </a:t>
            </a:r>
            <a:r>
              <a:rPr lang="cs-CZ" dirty="0"/>
              <a:t>– komunikace s úřadem i stěžovatelem, využití </a:t>
            </a:r>
            <a:r>
              <a:rPr lang="cs-CZ" dirty="0" err="1">
                <a:solidFill>
                  <a:srgbClr val="FF0000"/>
                </a:solidFill>
              </a:rPr>
              <a:t>šetřicích</a:t>
            </a:r>
            <a:r>
              <a:rPr lang="cs-CZ" dirty="0">
                <a:solidFill>
                  <a:srgbClr val="FF0000"/>
                </a:solidFill>
              </a:rPr>
              <a:t> oprávnění </a:t>
            </a:r>
            <a:r>
              <a:rPr lang="cs-CZ" dirty="0"/>
              <a:t>(</a:t>
            </a:r>
            <a:r>
              <a:rPr lang="cs-CZ" i="1" dirty="0"/>
              <a:t>viz další slide</a:t>
            </a:r>
            <a:r>
              <a:rPr lang="cs-CZ" dirty="0"/>
              <a:t>) – při neposkytnutí součinnosti úřadem může využít </a:t>
            </a:r>
            <a:r>
              <a:rPr lang="cs-CZ" dirty="0">
                <a:solidFill>
                  <a:srgbClr val="7030A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Pochybení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Nezjistí</a:t>
            </a:r>
            <a:r>
              <a:rPr lang="cs-CZ" dirty="0"/>
              <a:t> pochybení – vyrozumí stěžovatele i úřad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Zjistí</a:t>
            </a:r>
            <a:r>
              <a:rPr lang="cs-CZ" dirty="0"/>
              <a:t> pochybení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Vyzve úřad k </a:t>
            </a:r>
            <a:r>
              <a:rPr lang="cs-CZ" b="1" dirty="0"/>
              <a:t>vyjádření</a:t>
            </a:r>
            <a:r>
              <a:rPr lang="cs-CZ" dirty="0"/>
              <a:t> (lhůta 30 dní)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nereaguje</a:t>
            </a:r>
            <a:r>
              <a:rPr lang="cs-CZ" dirty="0"/>
              <a:t> –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reaguje</a:t>
            </a:r>
            <a:r>
              <a:rPr lang="cs-CZ" dirty="0"/>
              <a:t> a sdělí opatření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nedostatečná</a:t>
            </a:r>
            <a:r>
              <a:rPr lang="cs-CZ" dirty="0"/>
              <a:t> -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dostatečná</a:t>
            </a:r>
            <a:r>
              <a:rPr lang="cs-CZ" dirty="0"/>
              <a:t> – sděleno stěžovateli i úřadu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Doručení </a:t>
            </a:r>
            <a:r>
              <a:rPr lang="cs-CZ" b="1" dirty="0"/>
              <a:t>závěrečného stanoviska</a:t>
            </a:r>
            <a:r>
              <a:rPr lang="cs-CZ" dirty="0"/>
              <a:t> úřadu – povinnost </a:t>
            </a:r>
            <a:r>
              <a:rPr lang="cs-CZ" dirty="0">
                <a:solidFill>
                  <a:srgbClr val="FF0000"/>
                </a:solidFill>
              </a:rPr>
              <a:t>sdělit, jaká opatření k nápravě provedl</a:t>
            </a:r>
            <a:r>
              <a:rPr lang="cs-CZ" dirty="0"/>
              <a:t> (lhůta 30 dní)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Nesdělí/opatření vyhodnocena jako nedostatečná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9705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DAB41-E7D5-4AEE-A939-38294E5A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D0AC9-E046-4C3C-9404-017B68890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Obecná povinnost součinnosti </a:t>
            </a:r>
            <a:r>
              <a:rPr lang="cs-CZ" dirty="0"/>
              <a:t>– </a:t>
            </a:r>
            <a:r>
              <a:rPr lang="cs-CZ" i="1" dirty="0"/>
              <a:t>„všechny státní orgány a osoby vykonávající veřejnou správu jsou v mezích své působnosti povinny poskytovat ochránci při šetření </a:t>
            </a:r>
            <a:r>
              <a:rPr lang="cs-CZ" i="1" dirty="0">
                <a:solidFill>
                  <a:srgbClr val="FF0000"/>
                </a:solidFill>
              </a:rPr>
              <a:t>pomoc, kterou si vyžádá</a:t>
            </a:r>
            <a:r>
              <a:rPr lang="cs-CZ" i="1" dirty="0"/>
              <a:t>“</a:t>
            </a:r>
          </a:p>
          <a:p>
            <a:r>
              <a:rPr lang="cs-CZ" dirty="0"/>
              <a:t>Vstup do prostor úřadů</a:t>
            </a:r>
          </a:p>
          <a:p>
            <a:r>
              <a:rPr lang="cs-CZ" dirty="0"/>
              <a:t>Nahlížení do spisů</a:t>
            </a:r>
          </a:p>
          <a:p>
            <a:r>
              <a:rPr lang="cs-CZ" dirty="0"/>
              <a:t>Kladení otázek zaměstnancům</a:t>
            </a:r>
          </a:p>
          <a:p>
            <a:r>
              <a:rPr lang="cs-CZ" dirty="0"/>
              <a:t>Požadování informací a stanovisek od úřadů</a:t>
            </a:r>
          </a:p>
          <a:p>
            <a:r>
              <a:rPr lang="cs-CZ" dirty="0"/>
              <a:t>Navrhování úkonů dozoru – </a:t>
            </a:r>
            <a:r>
              <a:rPr lang="cs-CZ" i="1" dirty="0"/>
              <a:t>povinnost provést ty, ke kterým je úřad oprávněn</a:t>
            </a:r>
          </a:p>
          <a:p>
            <a:r>
              <a:rPr lang="cs-CZ" dirty="0"/>
              <a:t>Navrhování důkazů – </a:t>
            </a:r>
            <a:r>
              <a:rPr lang="cs-CZ" i="1" dirty="0"/>
              <a:t>povinnost je provést</a:t>
            </a:r>
          </a:p>
          <a:p>
            <a:r>
              <a:rPr lang="cs-CZ" dirty="0"/>
              <a:t>Účastnit se ústního jednání</a:t>
            </a:r>
          </a:p>
          <a:p>
            <a:r>
              <a:rPr lang="cs-CZ" dirty="0"/>
              <a:t>Požadovat zproštění zákonné mlčenlivosti, smluvní se vůbec neuplatní</a:t>
            </a:r>
          </a:p>
        </p:txBody>
      </p:sp>
    </p:spTree>
    <p:extLst>
      <p:ext uri="{BB962C8B-B14F-4D97-AF65-F5344CB8AC3E}">
        <p14:creationId xmlns:p14="http://schemas.microsoft.com/office/powerpoint/2010/main" val="378237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2907-DA6F-4BB3-8A56-B5D13DBA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„Sankční“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2B18A-0391-4D47-BDEC-BCEBB6CB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Vyrozumění nadřízeného úřadu </a:t>
            </a:r>
            <a:r>
              <a:rPr lang="cs-CZ" dirty="0"/>
              <a:t>(</a:t>
            </a:r>
            <a:r>
              <a:rPr lang="cs-CZ" i="1" dirty="0"/>
              <a:t>pokud úřad nemá žádný nadřízený úřad, tak </a:t>
            </a:r>
            <a:r>
              <a:rPr lang="cs-CZ" b="1" i="1" dirty="0">
                <a:solidFill>
                  <a:srgbClr val="FF0000"/>
                </a:solidFill>
              </a:rPr>
              <a:t>vlády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vždy, povinně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  <a:p>
            <a:r>
              <a:rPr lang="cs-CZ" b="1" dirty="0">
                <a:solidFill>
                  <a:srgbClr val="FF0000"/>
                </a:solidFill>
              </a:rPr>
              <a:t>Zveřejnění věci = medializace případu </a:t>
            </a:r>
            <a:r>
              <a:rPr lang="cs-CZ" dirty="0"/>
              <a:t>(včetně </a:t>
            </a:r>
            <a:r>
              <a:rPr lang="cs-CZ" b="1" dirty="0"/>
              <a:t>jména a příjmení osob oprávněných jednat jménem úřadu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dle úvahy ochránce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</p:txBody>
      </p:sp>
    </p:spTree>
    <p:extLst>
      <p:ext uri="{BB962C8B-B14F-4D97-AF65-F5344CB8AC3E}">
        <p14:creationId xmlns:p14="http://schemas.microsoft.com/office/powerpoint/2010/main" val="2973499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D666C-EAA8-45B6-9690-B25DDD1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pro vás ochránce může udělat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718CFE-9CB6-4315-9040-A1FB07EB8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Doporučit vám </a:t>
            </a:r>
            <a:r>
              <a:rPr lang="cs-CZ" dirty="0">
                <a:solidFill>
                  <a:srgbClr val="7030A0"/>
                </a:solidFill>
              </a:rPr>
              <a:t>instituci způsobilou řešit váš problém</a:t>
            </a:r>
            <a:r>
              <a:rPr lang="cs-CZ" dirty="0"/>
              <a:t>, na kterou se můžete obrátit</a:t>
            </a:r>
          </a:p>
          <a:p>
            <a:r>
              <a:rPr lang="cs-CZ" dirty="0"/>
              <a:t>Vysvětlit vám, proč je </a:t>
            </a:r>
            <a:r>
              <a:rPr lang="cs-CZ" dirty="0">
                <a:solidFill>
                  <a:srgbClr val="7030A0"/>
                </a:solidFill>
              </a:rPr>
              <a:t>postup úřadu správný</a:t>
            </a:r>
          </a:p>
          <a:p>
            <a:r>
              <a:rPr lang="cs-CZ" dirty="0">
                <a:solidFill>
                  <a:srgbClr val="7030A0"/>
                </a:solidFill>
              </a:rPr>
              <a:t>Iniciovat zahájení </a:t>
            </a:r>
            <a:r>
              <a:rPr lang="cs-CZ" dirty="0"/>
              <a:t>některých řízení (</a:t>
            </a:r>
            <a:r>
              <a:rPr lang="cs-CZ" i="1" dirty="0"/>
              <a:t>správní žaloba, Ústavní soud</a:t>
            </a:r>
            <a:r>
              <a:rPr lang="cs-CZ" dirty="0"/>
              <a:t>)</a:t>
            </a:r>
          </a:p>
          <a:p>
            <a:r>
              <a:rPr lang="cs-CZ" dirty="0"/>
              <a:t>Doporučit </a:t>
            </a:r>
            <a:r>
              <a:rPr lang="cs-CZ" dirty="0">
                <a:solidFill>
                  <a:srgbClr val="7030A0"/>
                </a:solidFill>
              </a:rPr>
              <a:t>změnu vadné právní úpravy</a:t>
            </a:r>
            <a:r>
              <a:rPr lang="cs-CZ" dirty="0"/>
              <a:t>/vnitřních předpisů</a:t>
            </a:r>
          </a:p>
          <a:p>
            <a:r>
              <a:rPr lang="cs-CZ" dirty="0"/>
              <a:t>Potvrdit, že </a:t>
            </a:r>
            <a:r>
              <a:rPr lang="cs-CZ" dirty="0">
                <a:solidFill>
                  <a:srgbClr val="7030A0"/>
                </a:solidFill>
              </a:rPr>
              <a:t>postup úřadu je nesprávný </a:t>
            </a:r>
            <a:r>
              <a:rPr lang="cs-CZ" dirty="0"/>
              <a:t>a nutit ho k nápravě</a:t>
            </a:r>
          </a:p>
          <a:p>
            <a:r>
              <a:rPr lang="cs-CZ" dirty="0"/>
              <a:t>Svým šetřením Vám </a:t>
            </a:r>
            <a:r>
              <a:rPr lang="cs-CZ" dirty="0">
                <a:solidFill>
                  <a:srgbClr val="7030A0"/>
                </a:solidFill>
              </a:rPr>
              <a:t>poskytnout stanovisko </a:t>
            </a:r>
            <a:r>
              <a:rPr lang="cs-CZ" dirty="0"/>
              <a:t>k věci, jehož autorem je odborně i společensky respektovaná osoba</a:t>
            </a:r>
          </a:p>
        </p:txBody>
      </p:sp>
    </p:spTree>
    <p:extLst>
      <p:ext uri="{BB962C8B-B14F-4D97-AF65-F5344CB8AC3E}">
        <p14:creationId xmlns:p14="http://schemas.microsoft.com/office/powerpoint/2010/main" val="209975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CDA2B-0767-4E9A-B140-28DBCFF8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ochránce v jiných působnostech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D857E-EDE4-4DF4-AEC1-6413DD747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všech kromě diskriminace se </a:t>
            </a:r>
            <a:r>
              <a:rPr lang="cs-CZ" b="1" dirty="0">
                <a:solidFill>
                  <a:srgbClr val="7030A0"/>
                </a:solidFill>
              </a:rPr>
              <a:t>přiměřeně uplatní vyšetřovací a sankční oprávnění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systematických návštěv a sledování vyhoštění </a:t>
            </a:r>
            <a:r>
              <a:rPr lang="cs-CZ" dirty="0"/>
              <a:t>– </a:t>
            </a:r>
            <a:r>
              <a:rPr lang="cs-CZ" b="1" dirty="0">
                <a:solidFill>
                  <a:srgbClr val="7030A0"/>
                </a:solidFill>
              </a:rPr>
              <a:t>postup šetření </a:t>
            </a:r>
            <a:r>
              <a:rPr lang="cs-CZ" dirty="0"/>
              <a:t>podobný tomu v základní působnosti, ale </a:t>
            </a:r>
            <a:r>
              <a:rPr lang="cs-CZ" b="1" dirty="0">
                <a:solidFill>
                  <a:srgbClr val="7030A0"/>
                </a:solidFill>
              </a:rPr>
              <a:t>zjednodušený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ostatních</a:t>
            </a:r>
            <a:r>
              <a:rPr lang="cs-CZ" dirty="0"/>
              <a:t> nestanoven postup šetření, ale </a:t>
            </a:r>
            <a:r>
              <a:rPr lang="cs-CZ" b="1" dirty="0">
                <a:solidFill>
                  <a:srgbClr val="7030A0"/>
                </a:solidFill>
              </a:rPr>
              <a:t>základní úkoly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Metodická pomoc</a:t>
            </a:r>
          </a:p>
          <a:p>
            <a:pPr lvl="1"/>
            <a:r>
              <a:rPr lang="cs-CZ" dirty="0"/>
              <a:t>Vydávání doporučení</a:t>
            </a:r>
          </a:p>
          <a:p>
            <a:pPr lvl="1"/>
            <a:r>
              <a:rPr lang="cs-CZ" dirty="0"/>
              <a:t>Provádění výzkumu</a:t>
            </a:r>
          </a:p>
          <a:p>
            <a:pPr lvl="1"/>
            <a:r>
              <a:rPr lang="cs-CZ" dirty="0"/>
              <a:t>Výměna informací s mezinárodními subjekty</a:t>
            </a:r>
          </a:p>
        </p:txBody>
      </p:sp>
    </p:spTree>
    <p:extLst>
      <p:ext uri="{BB962C8B-B14F-4D97-AF65-F5344CB8AC3E}">
        <p14:creationId xmlns:p14="http://schemas.microsoft.com/office/powerpoint/2010/main" val="99891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F681-5BD7-42F2-AD94-E50F8D34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Odkud můžete ochránce (ombudsmana) znát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278C8-7242-43B0-80D6-9959D7071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Silně medializované </a:t>
            </a:r>
            <a:r>
              <a:rPr lang="cs-CZ" b="1" dirty="0"/>
              <a:t>spory z oblasti diskriminace a ochrany menšin </a:t>
            </a:r>
            <a:r>
              <a:rPr lang="cs-CZ" dirty="0"/>
              <a:t>pojící se s 3. českou ochránkyní dr. </a:t>
            </a:r>
            <a:r>
              <a:rPr lang="cs-CZ" dirty="0">
                <a:solidFill>
                  <a:srgbClr val="FF0000"/>
                </a:solidFill>
              </a:rPr>
              <a:t>Annou Šabatovou</a:t>
            </a:r>
            <a:r>
              <a:rPr lang="cs-CZ" dirty="0"/>
              <a:t> (2014-2020) (</a:t>
            </a:r>
            <a:r>
              <a:rPr lang="cs-CZ" i="1" dirty="0">
                <a:solidFill>
                  <a:srgbClr val="FF0000"/>
                </a:solidFill>
              </a:rPr>
              <a:t>muslimský šátek studentky střední školy </a:t>
            </a:r>
            <a:r>
              <a:rPr lang="cs-CZ" i="1" dirty="0"/>
              <a:t>– 2016/2017, </a:t>
            </a:r>
            <a:r>
              <a:rPr lang="cs-CZ" i="1" dirty="0">
                <a:solidFill>
                  <a:srgbClr val="FF0000"/>
                </a:solidFill>
              </a:rPr>
              <a:t>romská figurantka v realitní kanceláři</a:t>
            </a:r>
            <a:r>
              <a:rPr lang="cs-CZ" i="1" dirty="0"/>
              <a:t> – 2013-2015</a:t>
            </a:r>
            <a:r>
              <a:rPr lang="cs-CZ" dirty="0"/>
              <a:t>)</a:t>
            </a:r>
          </a:p>
          <a:p>
            <a:r>
              <a:rPr lang="cs-CZ" dirty="0"/>
              <a:t>Veřejné </a:t>
            </a:r>
            <a:r>
              <a:rPr lang="cs-CZ" b="1" dirty="0"/>
              <a:t>spory</a:t>
            </a:r>
            <a:r>
              <a:rPr lang="cs-CZ" dirty="0"/>
              <a:t> dr. Šabatové a jejího zástupce dr. </a:t>
            </a:r>
            <a:r>
              <a:rPr lang="cs-CZ" dirty="0">
                <a:solidFill>
                  <a:srgbClr val="FF0000"/>
                </a:solidFill>
              </a:rPr>
              <a:t>Stanislava Křečka</a:t>
            </a:r>
            <a:r>
              <a:rPr lang="cs-CZ" dirty="0"/>
              <a:t>, </a:t>
            </a:r>
            <a:r>
              <a:rPr lang="cs-CZ" b="1" dirty="0"/>
              <a:t>vystupování dr. Křečka v médiích</a:t>
            </a:r>
          </a:p>
          <a:p>
            <a:r>
              <a:rPr lang="cs-CZ" dirty="0"/>
              <a:t>Veřejný </a:t>
            </a:r>
            <a:r>
              <a:rPr lang="cs-CZ" b="1" dirty="0"/>
              <a:t>spor</a:t>
            </a:r>
            <a:r>
              <a:rPr lang="cs-CZ" dirty="0"/>
              <a:t> dr. Křečka a jeho zástupkyně dr. Moniky Šimůnkové, které vyvrcholily </a:t>
            </a:r>
            <a:r>
              <a:rPr lang="cs-CZ" b="1" dirty="0"/>
              <a:t>odebráním celé její agendy</a:t>
            </a:r>
          </a:p>
          <a:p>
            <a:r>
              <a:rPr lang="cs-CZ" dirty="0"/>
              <a:t>Volba 4. českého ochránce a následná kritika </a:t>
            </a:r>
            <a:r>
              <a:rPr lang="cs-CZ" b="1" dirty="0"/>
              <a:t>zvolení dr. Křečka </a:t>
            </a:r>
            <a:r>
              <a:rPr lang="cs-CZ" dirty="0"/>
              <a:t>– zač. 2020</a:t>
            </a:r>
          </a:p>
          <a:p>
            <a:r>
              <a:rPr lang="cs-CZ" dirty="0"/>
              <a:t>Volba zástupkyně ochránce v průběhu 2019</a:t>
            </a:r>
          </a:p>
          <a:p>
            <a:r>
              <a:rPr lang="cs-CZ" dirty="0"/>
              <a:t>1. český ochránce dr. Otakar </a:t>
            </a:r>
            <a:r>
              <a:rPr lang="cs-CZ" dirty="0" err="1"/>
              <a:t>Motejl</a:t>
            </a:r>
            <a:r>
              <a:rPr lang="cs-CZ" dirty="0"/>
              <a:t> (do 2010), svým vystupováním instituci ochránce </a:t>
            </a:r>
            <a:r>
              <a:rPr lang="cs-CZ" i="1" dirty="0"/>
              <a:t>de facto </a:t>
            </a:r>
            <a:r>
              <a:rPr lang="cs-CZ" dirty="0"/>
              <a:t>definoval</a:t>
            </a:r>
          </a:p>
          <a:p>
            <a:r>
              <a:rPr lang="cs-CZ" dirty="0"/>
              <a:t>nástupce dr. </a:t>
            </a:r>
            <a:r>
              <a:rPr lang="cs-CZ" dirty="0" err="1"/>
              <a:t>Motejla</a:t>
            </a:r>
            <a:r>
              <a:rPr lang="cs-CZ" dirty="0"/>
              <a:t> (do 2013) dr. Pavel </a:t>
            </a:r>
            <a:r>
              <a:rPr lang="cs-CZ" dirty="0" err="1"/>
              <a:t>Varvařovský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2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BA37E-4A65-488D-9FC5-67A0D335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činnost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8927-9CF3-44E8-A9E3-CA5208B5A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Veřejné působení ke zlepšení právní úpravy, aplikace práva a právního povědomí u veřejnosti</a:t>
            </a:r>
          </a:p>
          <a:p>
            <a:endParaRPr lang="cs-CZ" dirty="0"/>
          </a:p>
          <a:p>
            <a:r>
              <a:rPr lang="cs-CZ" dirty="0"/>
              <a:t>Účast na konferencích</a:t>
            </a:r>
          </a:p>
          <a:p>
            <a:r>
              <a:rPr lang="cs-CZ" dirty="0"/>
              <a:t>Pořádání konferencí a přednášek</a:t>
            </a:r>
          </a:p>
          <a:p>
            <a:r>
              <a:rPr lang="cs-CZ" dirty="0"/>
              <a:t>Pořádání kulatých stolů </a:t>
            </a:r>
          </a:p>
          <a:p>
            <a:r>
              <a:rPr lang="cs-CZ" dirty="0"/>
              <a:t>Setkávání s občany „na místě“</a:t>
            </a:r>
          </a:p>
          <a:p>
            <a:r>
              <a:rPr lang="cs-CZ" dirty="0"/>
              <a:t>Televizní vystoupení a pořady, </a:t>
            </a:r>
            <a:r>
              <a:rPr lang="cs-CZ" dirty="0" err="1"/>
              <a:t>podcasty</a:t>
            </a:r>
            <a:endParaRPr lang="cs-CZ" dirty="0"/>
          </a:p>
          <a:p>
            <a:r>
              <a:rPr lang="cs-CZ" dirty="0"/>
              <a:t>Rozhovory </a:t>
            </a:r>
          </a:p>
        </p:txBody>
      </p:sp>
    </p:spTree>
    <p:extLst>
      <p:ext uri="{BB962C8B-B14F-4D97-AF65-F5344CB8AC3E}">
        <p14:creationId xmlns:p14="http://schemas.microsoft.com/office/powerpoint/2010/main" val="583280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9FB34-07F3-1310-5197-40139FF01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Kancelář veřejného ochránce práv - KVOP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0A00EB-235D-3255-D6C6-86983EE3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odborné, organizační a technické zabezpečení činnosti ochránce</a:t>
            </a:r>
          </a:p>
          <a:p>
            <a:r>
              <a:rPr lang="cs-CZ" dirty="0">
                <a:solidFill>
                  <a:srgbClr val="7030A0"/>
                </a:solidFill>
              </a:rPr>
              <a:t>Organizační složka státu</a:t>
            </a:r>
          </a:p>
          <a:p>
            <a:r>
              <a:rPr lang="cs-CZ" dirty="0">
                <a:solidFill>
                  <a:srgbClr val="7030A0"/>
                </a:solidFill>
              </a:rPr>
              <a:t>Statut KVOP </a:t>
            </a:r>
            <a:r>
              <a:rPr lang="cs-CZ" dirty="0"/>
              <a:t>– vydává ochránce</a:t>
            </a:r>
          </a:p>
          <a:p>
            <a:r>
              <a:rPr lang="cs-CZ" b="1" dirty="0"/>
              <a:t>Asistent ochránce </a:t>
            </a:r>
            <a:r>
              <a:rPr lang="cs-CZ" dirty="0"/>
              <a:t>- bezúhonný občan, který má vysokoškolské vzdělání v magisterském studijním programu v oblasti práva na vysoké škole a který vykonal přípravnou praxi v Kanceláři po dobu nejméně 12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690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FA5D7-C513-B666-F038-CDB407EB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Budoucnost? – část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064B9-A3EF-8B81-4039-71E996F5F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Novela zákona o veřejném ochránci práv – po skončení druhého čtení</a:t>
            </a:r>
          </a:p>
          <a:p>
            <a:r>
              <a:rPr lang="cs-CZ" b="1" dirty="0"/>
              <a:t>Základní působnost </a:t>
            </a:r>
            <a:r>
              <a:rPr lang="cs-CZ" dirty="0"/>
              <a:t>veřejného ochránce práv - </a:t>
            </a:r>
            <a:r>
              <a:rPr lang="cs-CZ" b="1" dirty="0">
                <a:solidFill>
                  <a:srgbClr val="FF0000"/>
                </a:solidFill>
              </a:rPr>
              <a:t>Národní lidskoprávní instituce </a:t>
            </a:r>
            <a:r>
              <a:rPr lang="cs-CZ" dirty="0"/>
              <a:t>(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Rights</a:t>
            </a:r>
            <a:r>
              <a:rPr lang="cs-CZ" i="1" dirty="0"/>
              <a:t> </a:t>
            </a:r>
            <a:r>
              <a:rPr lang="cs-CZ" i="1" dirty="0" err="1"/>
              <a:t>Institution</a:t>
            </a:r>
            <a:r>
              <a:rPr lang="cs-CZ" i="1" dirty="0"/>
              <a:t> – NHRI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Nezávislá instituce, jejímž hlavním úkolem je ochrana lidských práv na vnitrostátní úrovni. Za tímto účelem monitoruje situaci ohledně ochrany lidských práv, upozorňuje na konkrétní problémy a vydává doporučení k jejich odstranění či ke zlepšení situace</a:t>
            </a:r>
          </a:p>
          <a:p>
            <a:pPr lvl="1"/>
            <a:r>
              <a:rPr lang="cs-CZ" dirty="0"/>
              <a:t>Požadavky popsány v tzv. </a:t>
            </a:r>
            <a:r>
              <a:rPr lang="cs-CZ" b="1" dirty="0">
                <a:solidFill>
                  <a:srgbClr val="7030A0"/>
                </a:solidFill>
              </a:rPr>
              <a:t>Pařížských principech </a:t>
            </a:r>
            <a:r>
              <a:rPr lang="cs-CZ" dirty="0"/>
              <a:t>– rezoluce OSN</a:t>
            </a:r>
          </a:p>
          <a:p>
            <a:pPr lvl="1"/>
            <a:r>
              <a:rPr lang="cs-CZ" dirty="0"/>
              <a:t>působí k </a:t>
            </a:r>
            <a:r>
              <a:rPr lang="cs-CZ" b="1" dirty="0"/>
              <a:t>ochraně a prosazování základních práv a svobod</a:t>
            </a:r>
            <a:r>
              <a:rPr lang="cs-CZ" dirty="0"/>
              <a:t>, jakož i k </a:t>
            </a:r>
            <a:r>
              <a:rPr lang="cs-CZ" b="1" dirty="0"/>
              <a:t>ochraně před špatnou správou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344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C9AA1-049F-5D4D-792B-1B9635DD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Budoucnost? – část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301ED-DD33-C023-757C-23978836B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Ochránce práv dětí 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NHRI</a:t>
            </a:r>
            <a:r>
              <a:rPr lang="cs-CZ" dirty="0"/>
              <a:t> v případech, kdy je na právech dotčeno dítě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„klasická“ ombudsmanská činnost</a:t>
            </a:r>
            <a:r>
              <a:rPr lang="cs-CZ" dirty="0"/>
              <a:t> - šetření činnosti orgánů veřejné moci z hlediska jejich souladu s právem, zásadami demokratického právního státu a dobré správy, jakož i z hlediska ochrany před jejich nečinností v případech, kdy může být na svých právech dotčeno dítě</a:t>
            </a:r>
          </a:p>
          <a:p>
            <a:endParaRPr lang="cs-CZ" dirty="0"/>
          </a:p>
          <a:p>
            <a:r>
              <a:rPr lang="cs-CZ" dirty="0"/>
              <a:t>podání žaloby proti </a:t>
            </a:r>
            <a:r>
              <a:rPr lang="cs-CZ" b="1" dirty="0"/>
              <a:t>správnímu rozhodnutí </a:t>
            </a:r>
            <a:r>
              <a:rPr lang="cs-CZ" dirty="0"/>
              <a:t>a návrh na </a:t>
            </a:r>
            <a:r>
              <a:rPr lang="cs-CZ" b="1" dirty="0"/>
              <a:t>zrušení opatření obecné povahy</a:t>
            </a:r>
            <a:r>
              <a:rPr lang="cs-CZ" dirty="0"/>
              <a:t> nebo jeho části, </a:t>
            </a:r>
            <a:r>
              <a:rPr lang="cs-CZ" u="sng" dirty="0">
                <a:solidFill>
                  <a:srgbClr val="7030A0"/>
                </a:solidFill>
              </a:rPr>
              <a:t>pokud na jejich podání shledají závažný veřejný zájem</a:t>
            </a:r>
          </a:p>
          <a:p>
            <a:r>
              <a:rPr lang="cs-CZ" dirty="0"/>
              <a:t>Zdůraznění </a:t>
            </a:r>
            <a:r>
              <a:rPr lang="cs-CZ" b="1" dirty="0"/>
              <a:t>role zástupce </a:t>
            </a:r>
            <a:r>
              <a:rPr lang="cs-CZ" dirty="0"/>
              <a:t>– povinnost pověřit jej rovnoměrnou částí agendy, po vzájemné dohodě; je nutné s ním projednat statut KVOP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954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EDF0A-48BE-4667-89B4-0C54D55C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zdroje pro studium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EFB4F-E1E6-490C-863C-407551A0C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Učebnice </a:t>
            </a:r>
            <a:r>
              <a:rPr lang="cs-CZ" dirty="0"/>
              <a:t>správního práva hmotného – Průcha, </a:t>
            </a:r>
            <a:r>
              <a:rPr lang="cs-CZ" b="1" dirty="0"/>
              <a:t>Sládeček</a:t>
            </a:r>
            <a:r>
              <a:rPr lang="cs-CZ" dirty="0"/>
              <a:t>, Hendrych…</a:t>
            </a:r>
          </a:p>
          <a:p>
            <a:r>
              <a:rPr lang="cs-CZ" b="1" dirty="0">
                <a:solidFill>
                  <a:srgbClr val="7030A0"/>
                </a:solidFill>
              </a:rPr>
              <a:t>Důvodová zpráva </a:t>
            </a:r>
            <a:r>
              <a:rPr lang="cs-CZ" dirty="0"/>
              <a:t>k zákonu o veřejném ochránci práv</a:t>
            </a:r>
          </a:p>
          <a:p>
            <a:r>
              <a:rPr lang="cs-CZ" b="1" dirty="0">
                <a:solidFill>
                  <a:srgbClr val="7030A0"/>
                </a:solidFill>
              </a:rPr>
              <a:t>Komentáře</a:t>
            </a:r>
            <a:r>
              <a:rPr lang="cs-CZ" dirty="0"/>
              <a:t> k zákonu o veřejném ochránci práv – Sládeček, Chamráthová a kol.</a:t>
            </a:r>
          </a:p>
          <a:p>
            <a:r>
              <a:rPr lang="cs-CZ" b="1" dirty="0">
                <a:solidFill>
                  <a:srgbClr val="7030A0"/>
                </a:solidFill>
              </a:rPr>
              <a:t>Webové stránky </a:t>
            </a:r>
            <a:r>
              <a:rPr lang="cs-CZ" dirty="0"/>
              <a:t>ochránce </a:t>
            </a:r>
            <a:r>
              <a:rPr lang="cs-CZ" i="1" dirty="0">
                <a:hlinkClick r:id="rId2"/>
              </a:rPr>
              <a:t>www.ochrance.cz</a:t>
            </a:r>
            <a:endParaRPr lang="cs-CZ" i="1" dirty="0"/>
          </a:p>
          <a:p>
            <a:r>
              <a:rPr lang="cs-CZ" dirty="0"/>
              <a:t>Zákon o veřejném ochránci práv (č. 349/1999 Sb.)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sz="2200" i="1" dirty="0"/>
              <a:t>Zdroje pro „pokročilé“:</a:t>
            </a:r>
          </a:p>
          <a:p>
            <a:r>
              <a:rPr lang="cs-CZ" sz="2200" dirty="0"/>
              <a:t>Publikace od Sládečka</a:t>
            </a:r>
          </a:p>
          <a:p>
            <a:r>
              <a:rPr lang="cs-CZ" sz="2200" dirty="0"/>
              <a:t>Kniha Ombudsman a lidská práva od bývalé ochránkyně A. Šabatové</a:t>
            </a:r>
          </a:p>
          <a:p>
            <a:r>
              <a:rPr lang="cs-CZ" sz="2200" dirty="0"/>
              <a:t>Publikace od </a:t>
            </a:r>
            <a:r>
              <a:rPr lang="cs-CZ" sz="2200" dirty="0" err="1"/>
              <a:t>Chamráthové</a:t>
            </a:r>
            <a:r>
              <a:rPr lang="cs-CZ" sz="2200" dirty="0"/>
              <a:t> </a:t>
            </a:r>
            <a:r>
              <a:rPr lang="cs-CZ" sz="2200" i="1" dirty="0"/>
              <a:t>(nedoporučuji, určené pro „velmi pokročilé“</a:t>
            </a:r>
            <a:r>
              <a:rPr lang="cs-CZ" sz="22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37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8423D-85F1-4923-B6EA-BE0DC2CE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- citace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984CF-AD0A-4446-8419-7CA0FC06B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276"/>
            <a:ext cx="10515600" cy="460268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SLÁDEČEK, Vladimír. </a:t>
            </a:r>
            <a:r>
              <a:rPr lang="cs-CZ" i="1" dirty="0"/>
              <a:t>Obecné správní právo</a:t>
            </a:r>
            <a:r>
              <a:rPr lang="cs-CZ" dirty="0"/>
              <a:t>. 4.,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978-80-7598-564-4.</a:t>
            </a:r>
          </a:p>
          <a:p>
            <a:r>
              <a:rPr lang="cs-CZ" dirty="0"/>
              <a:t>HENDRYCH, Dušan a kol. </a:t>
            </a:r>
            <a:r>
              <a:rPr lang="cs-CZ" i="1" dirty="0"/>
              <a:t>Správní právo: obecná část</a:t>
            </a:r>
            <a:r>
              <a:rPr lang="cs-CZ" dirty="0"/>
              <a:t>. 9. vydání. V Praze: C.H. Beck, 2016. ISBN 978-80-7400-624-1.</a:t>
            </a:r>
          </a:p>
          <a:p>
            <a:r>
              <a:rPr lang="cs-CZ" dirty="0"/>
              <a:t>PRŮCHA, Petr. </a:t>
            </a:r>
            <a:r>
              <a:rPr lang="cs-CZ" i="1" dirty="0"/>
              <a:t>Správní právo: obecná část</a:t>
            </a:r>
            <a:r>
              <a:rPr lang="cs-CZ" dirty="0"/>
              <a:t>. 9., doplněné a aktualizované vydání</a:t>
            </a:r>
            <a:r>
              <a:rPr lang="cs-CZ"/>
              <a:t>. Brno</a:t>
            </a:r>
            <a:r>
              <a:rPr lang="cs-CZ" dirty="0"/>
              <a:t>: Masarykova univerzita, 2024. ISBN 978-80-280-0503-0.</a:t>
            </a:r>
          </a:p>
          <a:p>
            <a:r>
              <a:rPr lang="cs-CZ" dirty="0"/>
              <a:t>SLÁDEČEK, Vladimír. </a:t>
            </a:r>
            <a:r>
              <a:rPr lang="cs-CZ" i="1" dirty="0"/>
              <a:t>Zákon o Veřejném ochránci práv: komentář</a:t>
            </a:r>
            <a:r>
              <a:rPr lang="cs-CZ" dirty="0"/>
              <a:t>. 2., podstatně </a:t>
            </a:r>
            <a:r>
              <a:rPr lang="cs-CZ" dirty="0" err="1"/>
              <a:t>přeprac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C.H. Beck, 2011. ISBN 978-80-7400-158-1.</a:t>
            </a:r>
          </a:p>
          <a:p>
            <a:r>
              <a:rPr lang="cs-CZ" dirty="0"/>
              <a:t>CHAMRÁTHOVÁ, Anna a kol. </a:t>
            </a:r>
            <a:r>
              <a:rPr lang="cs-CZ" i="1" dirty="0"/>
              <a:t>Zákon o veřejném ochránci práv: komentář</a:t>
            </a:r>
            <a:r>
              <a:rPr lang="cs-CZ" dirty="0"/>
              <a:t>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978-80-7598-401-2.</a:t>
            </a:r>
          </a:p>
          <a:p>
            <a:r>
              <a:rPr lang="cs-CZ" dirty="0"/>
              <a:t>ŠABATOVÁ, Anna. </a:t>
            </a:r>
            <a:r>
              <a:rPr lang="cs-CZ" i="1" dirty="0"/>
              <a:t>Ombudsman a lidská práva</a:t>
            </a:r>
            <a:r>
              <a:rPr lang="cs-CZ" dirty="0"/>
              <a:t>. V Brně: Doplněk, 2008. ISBN 978-80-7239-229-2.</a:t>
            </a:r>
          </a:p>
        </p:txBody>
      </p:sp>
    </p:spTree>
    <p:extLst>
      <p:ext uri="{BB962C8B-B14F-4D97-AF65-F5344CB8AC3E}">
        <p14:creationId xmlns:p14="http://schemas.microsoft.com/office/powerpoint/2010/main" val="36643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4A43B-A054-4934-A0AA-786EE01C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8B0F42-8DA2-4F55-BAC0-22C92E72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nezávislá a nestranná osoba pověřená Parlamentem </a:t>
            </a:r>
            <a:r>
              <a:rPr lang="cs-CZ" b="1" dirty="0">
                <a:solidFill>
                  <a:srgbClr val="FF0000"/>
                </a:solidFill>
              </a:rPr>
              <a:t>přešetřováním stížností proti nezákonnému, resp. nespravedlivému jednání či nečinnosti veřejné správy</a:t>
            </a:r>
          </a:p>
          <a:p>
            <a:r>
              <a:rPr lang="cs-CZ" dirty="0"/>
              <a:t>měl by sloužit </a:t>
            </a:r>
            <a:r>
              <a:rPr lang="cs-CZ" b="1" dirty="0"/>
              <a:t>průměrnému, obyčejnému občanovi, bohatstvím neoplývajícímu a právnicky "nedotčenému" individuu, ztracenému v houšti arogantní byrokracie</a:t>
            </a:r>
            <a:r>
              <a:rPr lang="cs-CZ" dirty="0"/>
              <a:t>, jako jednoduchá, nenáročná, a přitom relativně účinná forma domáhání se ochrany</a:t>
            </a:r>
          </a:p>
        </p:txBody>
      </p:sp>
    </p:spTree>
    <p:extLst>
      <p:ext uri="{BB962C8B-B14F-4D97-AF65-F5344CB8AC3E}">
        <p14:creationId xmlns:p14="http://schemas.microsoft.com/office/powerpoint/2010/main" val="360136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7601A-AD7B-41DC-A7B2-42914C6C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AE5015-C02E-4D04-A9E5-BA919BC9C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Ombudsman</a:t>
            </a:r>
            <a:r>
              <a:rPr lang="cs-CZ" dirty="0"/>
              <a:t> =</a:t>
            </a:r>
          </a:p>
          <a:p>
            <a:pPr marL="0" indent="0">
              <a:buNone/>
            </a:pPr>
            <a:r>
              <a:rPr lang="cs-CZ" dirty="0"/>
              <a:t>úřad </a:t>
            </a:r>
            <a:r>
              <a:rPr lang="cs-CZ" b="1" i="1" dirty="0"/>
              <a:t>založený ústavou nebo zákonem</a:t>
            </a:r>
            <a:r>
              <a:rPr lang="cs-CZ" dirty="0"/>
              <a:t>, v jehož čele stojí </a:t>
            </a:r>
            <a:r>
              <a:rPr lang="cs-CZ" b="1" i="1" dirty="0"/>
              <a:t>nezávislý a vysoce postavený </a:t>
            </a:r>
            <a:r>
              <a:rPr lang="cs-CZ" b="1" i="1" dirty="0">
                <a:solidFill>
                  <a:srgbClr val="FF0000"/>
                </a:solidFill>
              </a:rPr>
              <a:t>veřejný činitel odpovědný moci zákonodárné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který přijímá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stížnosti lidí na chování orgánů veřejné správy</a:t>
            </a:r>
            <a:r>
              <a:rPr lang="cs-CZ" dirty="0"/>
              <a:t>, jejích představitelů či zaměstnanců nebo jedná z </a:t>
            </a:r>
            <a:r>
              <a:rPr lang="cs-CZ" b="1" i="1" dirty="0"/>
              <a:t>vlastní iniciativy</a:t>
            </a:r>
            <a:r>
              <a:rPr lang="cs-CZ" dirty="0"/>
              <a:t> a který má </a:t>
            </a:r>
            <a:r>
              <a:rPr lang="cs-CZ" b="1" i="1" dirty="0">
                <a:solidFill>
                  <a:srgbClr val="FF0000"/>
                </a:solidFill>
              </a:rPr>
              <a:t>pravomoc vyšetřovat, doporučovat opatření k nápravě a vydávat zprávy </a:t>
            </a:r>
            <a:r>
              <a:rPr lang="cs-CZ" dirty="0"/>
              <a:t>(o své činnosti, učiněných doporučeních apod.)</a:t>
            </a:r>
          </a:p>
          <a:p>
            <a:r>
              <a:rPr lang="cs-CZ" b="1" dirty="0">
                <a:solidFill>
                  <a:srgbClr val="7030A0"/>
                </a:solidFill>
              </a:rPr>
              <a:t>Podstatný charakteristický rys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výstupy z jeho činnosti nejsou právně závazné</a:t>
            </a:r>
            <a:r>
              <a:rPr lang="cs-CZ" dirty="0"/>
              <a:t> (tj. nikdo se jimi nemusí řídit)!!! Prosazuje své názory pouhou silou své společenské a morální autority.</a:t>
            </a:r>
          </a:p>
          <a:p>
            <a:r>
              <a:rPr lang="cs-CZ" dirty="0"/>
              <a:t>Založen na </a:t>
            </a:r>
            <a:r>
              <a:rPr lang="cs-CZ" b="1" dirty="0"/>
              <a:t>neformálním šetření stížností a komunikaci s lidmi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9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6DE3-FE97-499C-A149-D34AE8E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„ombudsman“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085F0-06B7-40D4-8C70-DE2AB3F67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ombudsmana pochází ze Švédska z 19. století, postupně se </a:t>
            </a:r>
            <a:r>
              <a:rPr lang="cs-CZ" b="1" dirty="0"/>
              <a:t>rozšířila po celém světě </a:t>
            </a:r>
            <a:r>
              <a:rPr lang="cs-CZ" i="1" dirty="0"/>
              <a:t>(názvy ochránce práv, mluvčí občanských práv, komisař pro lidská práva…)</a:t>
            </a:r>
          </a:p>
          <a:p>
            <a:r>
              <a:rPr lang="cs-CZ" dirty="0"/>
              <a:t>Růst </a:t>
            </a:r>
            <a:r>
              <a:rPr lang="cs-CZ" b="1" dirty="0"/>
              <a:t>obliby</a:t>
            </a:r>
            <a:r>
              <a:rPr lang="cs-CZ" dirty="0"/>
              <a:t> – spojena se slovem „ombudsman“</a:t>
            </a:r>
          </a:p>
          <a:p>
            <a:r>
              <a:rPr lang="cs-CZ" dirty="0"/>
              <a:t>Masové </a:t>
            </a:r>
            <a:r>
              <a:rPr lang="cs-CZ" b="1" dirty="0"/>
              <a:t>rozšíření pojmenování </a:t>
            </a:r>
            <a:r>
              <a:rPr lang="cs-CZ" dirty="0"/>
              <a:t>„ombudsman“ ve státní i soukromé sféře </a:t>
            </a:r>
            <a:r>
              <a:rPr lang="cs-CZ" i="1" dirty="0"/>
              <a:t>(školský ombudsman, poštovní ombudsman, bankovní ombudsmani…) </a:t>
            </a:r>
            <a:r>
              <a:rPr lang="cs-CZ" dirty="0">
                <a:solidFill>
                  <a:srgbClr val="FF0000"/>
                </a:solidFill>
              </a:rPr>
              <a:t>pro instituce nesoucí některé ze znaků ombudsmana </a:t>
            </a:r>
            <a:r>
              <a:rPr lang="cs-CZ" i="1" dirty="0">
                <a:solidFill>
                  <a:srgbClr val="7030A0"/>
                </a:solidFill>
              </a:rPr>
              <a:t>(především nezávaznost výstupů a neformálnost postupů)</a:t>
            </a:r>
          </a:p>
          <a:p>
            <a:r>
              <a:rPr lang="cs-CZ" dirty="0"/>
              <a:t>Ombudsman „pravý“ (</a:t>
            </a:r>
            <a:r>
              <a:rPr lang="cs-CZ" i="1" dirty="0"/>
              <a:t>zákonodárný</a:t>
            </a:r>
            <a:r>
              <a:rPr lang="cs-CZ" dirty="0"/>
              <a:t>) a „nepravý“ </a:t>
            </a:r>
            <a:r>
              <a:rPr lang="cs-CZ" i="1" dirty="0"/>
              <a:t>– pojmenování prof. Sládečka</a:t>
            </a:r>
          </a:p>
        </p:txBody>
      </p:sp>
    </p:spTree>
    <p:extLst>
      <p:ext uri="{BB962C8B-B14F-4D97-AF65-F5344CB8AC3E}">
        <p14:creationId xmlns:p14="http://schemas.microsoft.com/office/powerpoint/2010/main" val="27744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73505-02CD-416B-A675-BDD47FDF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F6FFB-BC09-4557-BE35-1F18D08D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349/1999 Sb., o </a:t>
            </a:r>
            <a:r>
              <a:rPr lang="cs-CZ" b="1" u="sng" dirty="0"/>
              <a:t>V</a:t>
            </a:r>
            <a:r>
              <a:rPr lang="cs-CZ" dirty="0"/>
              <a:t>eřejném ochránci práv (</a:t>
            </a:r>
            <a:r>
              <a:rPr lang="cs-CZ" i="1" dirty="0"/>
              <a:t>novela?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§ 66 odst. 3 soudního řádu správního (č. 150/2002 Sb.)</a:t>
            </a:r>
          </a:p>
          <a:p>
            <a:r>
              <a:rPr lang="cs-CZ" dirty="0"/>
              <a:t>§ 64 odst. 2 písm. f) a § 69 odst. 3 zákona o Ústavním soudu (č. 182/1993 Sb.)</a:t>
            </a:r>
          </a:p>
          <a:p>
            <a:r>
              <a:rPr lang="cs-CZ" dirty="0"/>
              <a:t>§ 4b odst. 4 a 5 a § 8 odst. 3 zákona o řízení ve věcech soudců, státních zástupců a soudních exekutorů (č. 7/2002 Sb.)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POZOR – nikoli Ústava!!!</a:t>
            </a:r>
          </a:p>
        </p:txBody>
      </p:sp>
    </p:spTree>
    <p:extLst>
      <p:ext uri="{BB962C8B-B14F-4D97-AF65-F5344CB8AC3E}">
        <p14:creationId xmlns:p14="http://schemas.microsoft.com/office/powerpoint/2010/main" val="36921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F027C-9795-4F28-B7F0-AD079EFF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ombudsman?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9E31C-49DB-454A-A83C-8BA73BBA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Státní orgán </a:t>
            </a:r>
            <a:r>
              <a:rPr lang="cs-CZ" dirty="0"/>
              <a:t>– působnost (</a:t>
            </a:r>
            <a:r>
              <a:rPr lang="cs-CZ" i="1" dirty="0"/>
              <a:t>co dělá</a:t>
            </a:r>
            <a:r>
              <a:rPr lang="cs-CZ" dirty="0"/>
              <a:t>), pravomoc (</a:t>
            </a:r>
            <a:r>
              <a:rPr lang="cs-CZ" i="1" dirty="0"/>
              <a:t>jak to dělá</a:t>
            </a:r>
            <a:r>
              <a:rPr lang="cs-CZ" dirty="0"/>
              <a:t>), </a:t>
            </a:r>
            <a:r>
              <a:rPr lang="cs-CZ" i="1" dirty="0" err="1">
                <a:solidFill>
                  <a:srgbClr val="FF0000"/>
                </a:solidFill>
              </a:rPr>
              <a:t>státněmocenský</a:t>
            </a:r>
            <a:r>
              <a:rPr lang="cs-CZ" i="1" dirty="0">
                <a:solidFill>
                  <a:srgbClr val="FF0000"/>
                </a:solidFill>
              </a:rPr>
              <a:t> charakter činnosti</a:t>
            </a:r>
          </a:p>
          <a:p>
            <a:r>
              <a:rPr lang="cs-CZ" dirty="0"/>
              <a:t>Orgán </a:t>
            </a:r>
            <a:r>
              <a:rPr lang="cs-CZ" b="1" dirty="0"/>
              <a:t>monokratický</a:t>
            </a:r>
            <a:r>
              <a:rPr lang="cs-CZ" dirty="0"/>
              <a:t> – tvořen jedinou osobou = ochráncem (pomoc – zástupce a Kancelář veřejného ochránce práv)</a:t>
            </a:r>
          </a:p>
          <a:p>
            <a:r>
              <a:rPr lang="cs-CZ" dirty="0"/>
              <a:t>Orgán </a:t>
            </a:r>
            <a:r>
              <a:rPr lang="cs-CZ" b="1" dirty="0"/>
              <a:t>moci zákonodárné </a:t>
            </a:r>
          </a:p>
          <a:p>
            <a:pPr lvl="1"/>
            <a:r>
              <a:rPr lang="cs-CZ" dirty="0"/>
              <a:t>Volen Poslaneckou sněmovnou, až dva kandidáty (</a:t>
            </a:r>
            <a:r>
              <a:rPr lang="cs-CZ" i="1" dirty="0"/>
              <a:t>nutná volitelnost do Senátu</a:t>
            </a:r>
            <a:r>
              <a:rPr lang="cs-CZ" dirty="0"/>
              <a:t>) navrhuje prezident a až dva Senát</a:t>
            </a:r>
          </a:p>
          <a:p>
            <a:pPr lvl="1"/>
            <a:r>
              <a:rPr lang="cs-CZ" dirty="0"/>
              <a:t>Na 6 let a 2 bezprostředně po sobě jdoucí funkční období</a:t>
            </a:r>
          </a:p>
          <a:p>
            <a:pPr lvl="1"/>
            <a:r>
              <a:rPr lang="cs-CZ" b="1" dirty="0"/>
              <a:t>Poslanecké sněmovně za výkon funkce odpovídá </a:t>
            </a:r>
            <a:r>
              <a:rPr lang="cs-CZ" i="1" dirty="0"/>
              <a:t>(pravidelné zprávy o činnosti, možnost znovuzvolení)</a:t>
            </a:r>
          </a:p>
          <a:p>
            <a:r>
              <a:rPr lang="cs-CZ" dirty="0"/>
              <a:t>Sídlo: </a:t>
            </a:r>
            <a:r>
              <a:rPr lang="cs-CZ" b="1" dirty="0"/>
              <a:t>Brno</a:t>
            </a:r>
            <a:r>
              <a:rPr lang="cs-CZ" dirty="0"/>
              <a:t> (nemá pobočky)</a:t>
            </a:r>
          </a:p>
          <a:p>
            <a:r>
              <a:rPr lang="cs-CZ" b="1" dirty="0">
                <a:solidFill>
                  <a:srgbClr val="7030A0"/>
                </a:solidFill>
              </a:rPr>
              <a:t>Zástupce</a:t>
            </a:r>
            <a:r>
              <a:rPr lang="cs-CZ" dirty="0">
                <a:solidFill>
                  <a:srgbClr val="7030A0"/>
                </a:solidFill>
              </a:rPr>
              <a:t>: </a:t>
            </a:r>
            <a:r>
              <a:rPr lang="cs-CZ" dirty="0"/>
              <a:t>volen stejně a za výkon své funkce dle znění zákona také odpovídá Poslanecké sněmovně (</a:t>
            </a:r>
            <a:r>
              <a:rPr lang="cs-CZ" i="1" dirty="0"/>
              <a:t>otázka shodného mandátu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88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3BC01-709A-4DA8-856A-640223ED7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pro výkon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BAA8AA-4C99-4A4E-8B71-7C17967BA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Volitelnost do Senátu </a:t>
            </a:r>
            <a:r>
              <a:rPr lang="cs-CZ" dirty="0"/>
              <a:t>– státní občanství, svéprávnost, věk 40 let</a:t>
            </a:r>
          </a:p>
          <a:p>
            <a:endParaRPr lang="cs-CZ" dirty="0"/>
          </a:p>
          <a:p>
            <a:r>
              <a:rPr lang="cs-CZ" strike="sngStrike" dirty="0"/>
              <a:t>Vzdělání</a:t>
            </a:r>
          </a:p>
          <a:p>
            <a:r>
              <a:rPr lang="cs-CZ" strike="sngStrike" dirty="0"/>
              <a:t>Společenská váženost</a:t>
            </a:r>
          </a:p>
          <a:p>
            <a:r>
              <a:rPr lang="cs-CZ" strike="sngStrike" dirty="0"/>
              <a:t>Zkušenosti, odbornost</a:t>
            </a:r>
          </a:p>
          <a:p>
            <a:r>
              <a:rPr lang="cs-CZ" strike="sngStrike" dirty="0"/>
              <a:t>Bezúhonnost 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78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DBE2-11DE-4CEC-8C32-261B5CCA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79D3E5-D728-403F-AEF8-1F0E0F17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Vznik</a:t>
            </a:r>
            <a:r>
              <a:rPr lang="cs-CZ" dirty="0"/>
              <a:t> – </a:t>
            </a:r>
            <a:r>
              <a:rPr lang="cs-CZ" b="1" dirty="0">
                <a:solidFill>
                  <a:srgbClr val="7030A0"/>
                </a:solidFill>
              </a:rPr>
              <a:t>složení slibu do rukou předsedy Poslanecké sněmovny</a:t>
            </a:r>
          </a:p>
          <a:p>
            <a:r>
              <a:rPr lang="cs-CZ" b="1" dirty="0">
                <a:solidFill>
                  <a:srgbClr val="FF0000"/>
                </a:solidFill>
              </a:rPr>
              <a:t>Zánik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Smrt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Pozbytí funkce </a:t>
            </a:r>
            <a:r>
              <a:rPr lang="cs-CZ" dirty="0"/>
              <a:t>– </a:t>
            </a:r>
            <a:r>
              <a:rPr lang="cs-CZ" i="1" dirty="0"/>
              <a:t>vyslovení Poslaneckou sněmovnou</a:t>
            </a:r>
          </a:p>
          <a:p>
            <a:pPr lvl="2"/>
            <a:r>
              <a:rPr lang="cs-CZ" dirty="0"/>
              <a:t>Uplynutí funkčního období</a:t>
            </a:r>
          </a:p>
          <a:p>
            <a:pPr lvl="2"/>
            <a:r>
              <a:rPr lang="cs-CZ" dirty="0"/>
              <a:t>Pravomocné odsouzení pro trestný čin</a:t>
            </a:r>
          </a:p>
          <a:p>
            <a:pPr lvl="2"/>
            <a:r>
              <a:rPr lang="cs-CZ" dirty="0"/>
              <a:t>Ztráta volitelnosti do Senátu (svéprávnost, občanství)</a:t>
            </a:r>
          </a:p>
          <a:p>
            <a:pPr lvl="2"/>
            <a:r>
              <a:rPr lang="cs-CZ" dirty="0"/>
              <a:t>Výkon zakázané funkce/činnosti ve veřejné správě</a:t>
            </a:r>
          </a:p>
          <a:p>
            <a:pPr lvl="2"/>
            <a:r>
              <a:rPr lang="cs-CZ" dirty="0"/>
              <a:t>Vzdání se funkce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Odvolání z funkce </a:t>
            </a:r>
            <a:r>
              <a:rPr lang="cs-CZ" dirty="0"/>
              <a:t>– vykonává zakázanou výdělečnou činnost (</a:t>
            </a:r>
            <a:r>
              <a:rPr lang="cs-CZ" i="1" dirty="0"/>
              <a:t>viz další slidy</a:t>
            </a:r>
            <a:r>
              <a:rPr lang="cs-CZ" dirty="0"/>
              <a:t>) nebo se stane členem politické strany/hnutí; Poslaneckou sněmovnou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POZOR – nelze jej odvolat pro nespokojenost s výkonem funkce!!!</a:t>
            </a:r>
          </a:p>
        </p:txBody>
      </p:sp>
    </p:spTree>
    <p:extLst>
      <p:ext uri="{BB962C8B-B14F-4D97-AF65-F5344CB8AC3E}">
        <p14:creationId xmlns:p14="http://schemas.microsoft.com/office/powerpoint/2010/main" val="3232432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2292</Words>
  <Application>Microsoft Office PowerPoint</Application>
  <PresentationFormat>Širokoúhlá obrazovka</PresentationFormat>
  <Paragraphs>198</Paragraphs>
  <Slides>25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Veřejný ochránce práv</vt:lpstr>
      <vt:lpstr>Odkud můžete ochránce (ombudsmana) znát</vt:lpstr>
      <vt:lpstr>Kdo je to ochránce? – část I.</vt:lpstr>
      <vt:lpstr>Kdo je to ochránce? – část II.</vt:lpstr>
      <vt:lpstr>Název „ombudsman“</vt:lpstr>
      <vt:lpstr>Právní úprava</vt:lpstr>
      <vt:lpstr>Co je to ombudsman?</vt:lpstr>
      <vt:lpstr>Kvalifikace pro výkon funkce</vt:lpstr>
      <vt:lpstr>Vznik a zánik funkce</vt:lpstr>
      <vt:lpstr>Zaručení morální autority  – zákonné záruky nezávislosti a nestrannosti ochránce</vt:lpstr>
      <vt:lpstr>Co ochránce dělá – základní působnost</vt:lpstr>
      <vt:lpstr>Co ochránce dělá – rozšíření působnosti</vt:lpstr>
      <vt:lpstr>Další úkoly ochránce</vt:lpstr>
      <vt:lpstr>Jak ochránce pracuje – základní působnost</vt:lpstr>
      <vt:lpstr>Šetření věci</vt:lpstr>
      <vt:lpstr>Vyšetřovací oprávnění</vt:lpstr>
      <vt:lpstr>„Sankční“ oprávnění</vt:lpstr>
      <vt:lpstr>Co pro vás ochránce může udělat - shrnutí</vt:lpstr>
      <vt:lpstr>Postupy ochránce v jiných působnostech</vt:lpstr>
      <vt:lpstr>Další činnost ochránce</vt:lpstr>
      <vt:lpstr>Kancelář veřejného ochránce práv - KVOP</vt:lpstr>
      <vt:lpstr>Budoucnost? – část I.</vt:lpstr>
      <vt:lpstr>Budoucnost? – část II.</vt:lpstr>
      <vt:lpstr>Základní zdroje pro studium</vt:lpstr>
      <vt:lpstr>Zdroje - 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Veřejný ochránce práv</dc:title>
  <dc:creator>Anna Chamráthová</dc:creator>
  <cp:lastModifiedBy>Anna Richterová</cp:lastModifiedBy>
  <cp:revision>46</cp:revision>
  <dcterms:created xsi:type="dcterms:W3CDTF">2020-12-10T12:34:21Z</dcterms:created>
  <dcterms:modified xsi:type="dcterms:W3CDTF">2024-11-02T15:01:54Z</dcterms:modified>
</cp:coreProperties>
</file>