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4" r:id="rId3"/>
    <p:sldId id="257" r:id="rId4"/>
    <p:sldId id="261" r:id="rId5"/>
    <p:sldId id="267" r:id="rId6"/>
    <p:sldId id="258" r:id="rId7"/>
    <p:sldId id="268" r:id="rId8"/>
    <p:sldId id="269" r:id="rId9"/>
    <p:sldId id="259" r:id="rId10"/>
    <p:sldId id="270" r:id="rId11"/>
    <p:sldId id="271" r:id="rId12"/>
    <p:sldId id="272" r:id="rId13"/>
    <p:sldId id="260" r:id="rId14"/>
    <p:sldId id="266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610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72CD7A-4FDB-4C1B-BD9B-85172A03C1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BB8982-5093-40E6-8A45-36F33B39DF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BB9104-8CAB-499E-B782-C80CCC740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257420"/>
            <a:ext cx="11361600" cy="1171580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50505"/>
                </a:solidFill>
                <a:latin typeface="Segoe UI Historic" panose="020B0502040204020203" pitchFamily="34" charset="0"/>
              </a:rPr>
              <a:t>Občanské právo 1948-2014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EBC26D7-B208-4E4A-B7A1-931067B27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01483" y="4551407"/>
            <a:ext cx="6409677" cy="1005848"/>
          </a:xfrm>
        </p:spPr>
        <p:txBody>
          <a:bodyPr/>
          <a:lstStyle/>
          <a:p>
            <a:pPr algn="r"/>
            <a:r>
              <a:rPr lang="cs-CZ" sz="2800" dirty="0"/>
              <a:t>Pavel Salák jr.</a:t>
            </a:r>
          </a:p>
          <a:p>
            <a:pPr algn="r"/>
            <a:r>
              <a:rPr lang="cs-CZ" sz="2800" dirty="0" err="1"/>
              <a:t>PrF</a:t>
            </a:r>
            <a:r>
              <a:rPr lang="cs-CZ" sz="2800" dirty="0"/>
              <a:t> MU Brno</a:t>
            </a:r>
          </a:p>
        </p:txBody>
      </p:sp>
    </p:spTree>
    <p:extLst>
      <p:ext uri="{BB962C8B-B14F-4D97-AF65-F5344CB8AC3E}">
        <p14:creationId xmlns:p14="http://schemas.microsoft.com/office/powerpoint/2010/main" val="1397242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238B5B-EED7-4FFD-9325-8ABBB9D374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6D4AB8-46E6-4FE2-AC29-EA3E949C2E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481F7A-EE1E-4156-AD9B-C32DC42D9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2212"/>
            <a:ext cx="10753200" cy="451576"/>
          </a:xfrm>
        </p:spPr>
        <p:txBody>
          <a:bodyPr/>
          <a:lstStyle/>
          <a:p>
            <a:r>
              <a:rPr lang="cs-CZ" dirty="0"/>
              <a:t>OZ 1964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532169-48DC-4081-8ECB-8FEA2FCBC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229" y="976544"/>
            <a:ext cx="11126971" cy="48554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Svým socialistickým pojetím překonal sovětský model (Základy občanského zákonodárství </a:t>
            </a:r>
            <a:r>
              <a:rPr lang="cs-CZ" sz="1800" dirty="0" err="1"/>
              <a:t>Svuzu</a:t>
            </a:r>
            <a:r>
              <a:rPr lang="cs-CZ" sz="1800" dirty="0"/>
              <a:t> SSR a svazových republik – 1961)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Vznikal již od konce 50-tých let (Knapp se </a:t>
            </a:r>
            <a:r>
              <a:rPr lang="cs-CZ" sz="1800" dirty="0" err="1"/>
              <a:t>neúčatsnil</a:t>
            </a:r>
            <a:r>
              <a:rPr lang="cs-CZ" sz="1800" dirty="0"/>
              <a:t>), základem měl být OZ 1950 x kodifikace musela odrážet progresivní vývoj </a:t>
            </a:r>
            <a:r>
              <a:rPr lang="cs-CZ" sz="1800" dirty="0" err="1"/>
              <a:t>hospdářských</a:t>
            </a:r>
            <a:r>
              <a:rPr lang="cs-CZ" sz="1800" dirty="0"/>
              <a:t> a politických poměrů rozvinuté socialistické společnosti.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Společnost směřuje ke komunismu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Opuštění tradičních institutů (držba, </a:t>
            </a:r>
            <a:r>
              <a:rPr lang="cs-CZ" sz="1800" dirty="0" err="1"/>
              <a:t>služebnostï</a:t>
            </a:r>
            <a:r>
              <a:rPr lang="cs-CZ" sz="1800" dirty="0"/>
              <a:t>), nebo jejich vytlačení na okraj (soukromé vlastnictví)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Opuštění tradiční terminologie „odpovídající běžnému chápání obyvatelstva“ (nájemní smlouva – „přenechání“, právnická osoba – „organizace“, smlouva  dílo – „občanská výpomoc“)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Závazky – nedominují smlouvy ale „služby“ (vztah jedince a soc. organizace)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Majetkové a osobní vztahy socialistických organizací a občanů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Spotřebitelské pojetí – veškeré potřeby obyvatel by měl zajišťovat stát (kupní smlouva – prodej v obchodě)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20921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D8F8AC-3697-449D-950C-A40D6894C4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1DB288-42A6-42E2-8E8B-E88DC95A49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3A6B50-4BB2-488A-B5AA-9F45A9B4B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43" y="284994"/>
            <a:ext cx="10753200" cy="451576"/>
          </a:xfrm>
        </p:spPr>
        <p:txBody>
          <a:bodyPr/>
          <a:lstStyle/>
          <a:p>
            <a:r>
              <a:rPr lang="cs-CZ" dirty="0"/>
              <a:t>OZ 1964 – vlastnictví I.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AA597C-E528-437E-846D-A729AF877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63" y="798990"/>
            <a:ext cx="11576482" cy="5033010"/>
          </a:xfrm>
        </p:spPr>
        <p:txBody>
          <a:bodyPr/>
          <a:lstStyle/>
          <a:p>
            <a:pPr marL="72000" indent="0">
              <a:buNone/>
            </a:pPr>
            <a:r>
              <a:rPr lang="cs-CZ" sz="1200" dirty="0"/>
              <a:t>SOCIALISTICKÉ SPOLEČENSKÉ VLASTNICTVÍ A USPOKOJOVÁNÍ POTŘEB OBČANŮ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200" dirty="0"/>
              <a:t>§ 123</a:t>
            </a:r>
          </a:p>
          <a:p>
            <a:pPr marL="72000" indent="0">
              <a:buNone/>
            </a:pPr>
            <a:r>
              <a:rPr lang="cs-CZ" sz="1200" dirty="0"/>
              <a:t>Věci, které jsou určeny k osobní potřebě občanů, se převádějí ze socialistického společenského vlastnictví do jejich osobního vlastnictví, nebo se jim přenechávají do osobního užívání.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200" dirty="0"/>
              <a:t>§ 124</a:t>
            </a:r>
          </a:p>
          <a:p>
            <a:pPr marL="72000" indent="0">
              <a:buNone/>
            </a:pPr>
            <a:r>
              <a:rPr lang="cs-CZ" sz="1200" dirty="0"/>
              <a:t>Společenskému užívání občanů slouží veřejná zařízení, jako zařízení dopravní, zdravotní, kulturní, sociální, tělovýchovná a rekreační.</a:t>
            </a:r>
          </a:p>
          <a:p>
            <a:pPr marL="72000" indent="0">
              <a:buNone/>
            </a:pPr>
            <a:r>
              <a:rPr lang="cs-CZ" sz="1200" dirty="0"/>
              <a:t>OSOBNÍ VLASTNICTVÍ</a:t>
            </a:r>
          </a:p>
          <a:p>
            <a:pPr marL="72000" indent="0">
              <a:buNone/>
            </a:pPr>
            <a:r>
              <a:rPr lang="cs-CZ" sz="1200" dirty="0"/>
              <a:t>Zdroj a účel osobního vlastnictví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200" dirty="0"/>
              <a:t>§ 125</a:t>
            </a:r>
          </a:p>
          <a:p>
            <a:pPr marL="72000" indent="0">
              <a:buNone/>
            </a:pPr>
            <a:r>
              <a:rPr lang="cs-CZ" sz="1200" dirty="0"/>
              <a:t>(1) Zdrojem osobního vlastnictví je především práce občana ve prospěch společnosti.</a:t>
            </a:r>
          </a:p>
          <a:p>
            <a:pPr marL="72000" indent="0">
              <a:buNone/>
            </a:pPr>
            <a:r>
              <a:rPr lang="cs-CZ" sz="1200" dirty="0"/>
              <a:t>(2) Majetek získaný z nepoctivého zdroje nepožívá ochrany osobního vlastnictví.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200" dirty="0"/>
              <a:t>§ 126</a:t>
            </a:r>
          </a:p>
          <a:p>
            <a:pPr marL="72000" indent="0">
              <a:buNone/>
            </a:pPr>
            <a:r>
              <a:rPr lang="cs-CZ" sz="1200" dirty="0"/>
              <a:t>Osobní vlastnictví slouží k uspokojování hmotných a kulturních potřeb občanů.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200" dirty="0"/>
              <a:t>§ 127</a:t>
            </a:r>
          </a:p>
          <a:p>
            <a:pPr marL="72000" indent="0">
              <a:buNone/>
            </a:pPr>
            <a:r>
              <a:rPr lang="cs-CZ" sz="1200" dirty="0"/>
              <a:t>V osobním vlastnictví jsou především příjmy a úspory z práce a ze sociálního zabezpečení. V osobním vlastnictví jsou dále zejména věci domácí a osobní potřeby, rodinné domky a rekreační chaty.</a:t>
            </a:r>
          </a:p>
          <a:p>
            <a:pPr marL="72000" indent="0">
              <a:buNone/>
            </a:pPr>
            <a:endParaRPr lang="cs-CZ" sz="1200" dirty="0"/>
          </a:p>
          <a:p>
            <a:pPr marL="72000" indent="0">
              <a:buNone/>
            </a:pPr>
            <a:r>
              <a:rPr lang="cs-CZ" sz="1200" dirty="0"/>
              <a:t>§130 </a:t>
            </a:r>
            <a:r>
              <a:rPr lang="cs-CZ" sz="1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cs-CZ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Věci nahromaděné v rozporu se zájmy společnosti nad míru osobní potřeby vlastníka, jeho rodiny a domácnosti nepožívají ochrany osobního vlastnictví.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20992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65AE98-46FE-414C-97F3-8C4A1C4692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2F09ED-F166-4DD1-8161-A1A02A7E6E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2DF667-7E12-4665-99F7-0CA394683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2212"/>
            <a:ext cx="10753200" cy="451576"/>
          </a:xfrm>
        </p:spPr>
        <p:txBody>
          <a:bodyPr/>
          <a:lstStyle/>
          <a:p>
            <a:r>
              <a:rPr lang="cs-CZ" dirty="0"/>
              <a:t>OZ 1964 – vlastnictví II.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8ECD524-B015-43E8-8966-D5AC53F99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53" y="736847"/>
            <a:ext cx="11718524" cy="540115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200" dirty="0"/>
              <a:t>§ 128</a:t>
            </a:r>
          </a:p>
          <a:p>
            <a:pPr marL="72000" indent="0">
              <a:buNone/>
            </a:pPr>
            <a:r>
              <a:rPr lang="cs-CZ" sz="1200" dirty="0"/>
              <a:t>(1) Rodinný domek je obytný dům, u něhož aspoň dvě třetiny podlahové plochy všech místností připadají na byty. Rodinný domek může mít nanejvýše pět obytných místností nepočítajíc v to kuchyně. Větší počet obytných místností může mít, jestliže úhrn jejich podlahové plochy nepřesahuje 120 m2; z obytných kuchyní se do tohoto úhrnu započítávají pouze plochy, o které výměra kuchyně přesahuje 12 m2.</a:t>
            </a:r>
          </a:p>
          <a:p>
            <a:pPr marL="72000" indent="0">
              <a:buNone/>
            </a:pPr>
            <a:r>
              <a:rPr lang="cs-CZ" sz="1200" dirty="0"/>
              <a:t>(2) Za podmínek uvedených v odstavci 1 se považuje za rodinný domek i obytná část zemědělské usedlosti.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200" dirty="0"/>
              <a:t>§ 129</a:t>
            </a:r>
          </a:p>
          <a:p>
            <a:pPr marL="72000" indent="0">
              <a:buNone/>
            </a:pPr>
            <a:r>
              <a:rPr lang="cs-CZ" sz="1200" dirty="0"/>
              <a:t>V osobním vlastnictví může být jen jeden rodinný domek.</a:t>
            </a:r>
          </a:p>
          <a:p>
            <a:pPr marL="72000" indent="0">
              <a:buNone/>
            </a:pPr>
            <a:endParaRPr lang="cs-CZ" sz="1200" dirty="0"/>
          </a:p>
          <a:p>
            <a:pPr marL="72000" indent="0">
              <a:buNone/>
            </a:pPr>
            <a:r>
              <a:rPr lang="cs-CZ" sz="1200" dirty="0"/>
              <a:t>SOUKROMÉ VLASTNICTVÍ</a:t>
            </a:r>
          </a:p>
          <a:p>
            <a:pPr marL="72000" indent="0">
              <a:buNone/>
            </a:pPr>
            <a:r>
              <a:rPr lang="cs-CZ" sz="1200" dirty="0"/>
              <a:t>§ 489</a:t>
            </a:r>
          </a:p>
          <a:p>
            <a:pPr marL="72000" indent="0">
              <a:buNone/>
            </a:pPr>
            <a:r>
              <a:rPr lang="cs-CZ" sz="1200" dirty="0"/>
              <a:t>Občanskoprávní vztahy vznikají i z individuálního vlastnictví k věcem, jež nejsou předmětem osobního vlastnictví (soukromé vlastnictví); také toto vlastnictví je chráněno proti neoprávněným zásahům.</a:t>
            </a:r>
          </a:p>
          <a:p>
            <a:pPr marL="72000" indent="0">
              <a:buNone/>
            </a:pPr>
            <a:r>
              <a:rPr lang="cs-CZ" sz="1200" dirty="0"/>
              <a:t>§ 490</a:t>
            </a:r>
          </a:p>
          <a:p>
            <a:pPr marL="72000" indent="0">
              <a:buNone/>
            </a:pPr>
            <a:r>
              <a:rPr lang="cs-CZ" sz="1200" dirty="0"/>
              <a:t>(1) Věci, které jsou v soukromém vlastnictví, lze smluvně převádět a dědit.</a:t>
            </a:r>
          </a:p>
          <a:p>
            <a:pPr marL="72000" indent="0">
              <a:buNone/>
            </a:pPr>
            <a:r>
              <a:rPr lang="cs-CZ" sz="1200" dirty="0"/>
              <a:t>(2) Nezastavěné stavební pozemky smějí občané převádět jen na stát nebo socialistickou organizaci k tomu zvláštním předpisem oprávněnou. Pokud by nezastavěné stavební pozemky vzhledem k svému určení a výměře mohly být předmětem práva osobního užívání (§ 200), mohou je občané darovat příbuzným v řadě přímé a sourozencům. K smlouvě o převodu budovy, která je v soukromém vlastnictví, a k smlouvě o převodu nebo nájmu zemědělského (lesního) pozemku, je třeba souhlasu okresního národního výboru. Jinak se na smluvní převody věcí, které jsou převodem soukromého vlastnictví, vztahují přiměřeně ustanovení § 134.</a:t>
            </a:r>
          </a:p>
          <a:p>
            <a:pPr marL="72000" indent="0">
              <a:buNone/>
            </a:pPr>
            <a:r>
              <a:rPr lang="cs-CZ" sz="1200" dirty="0"/>
              <a:t>(3) Pro dědění majetku v soukromém vlastnictví platí ustanovení § 460 až 487.</a:t>
            </a:r>
          </a:p>
        </p:txBody>
      </p:sp>
    </p:spTree>
    <p:extLst>
      <p:ext uri="{BB962C8B-B14F-4D97-AF65-F5344CB8AC3E}">
        <p14:creationId xmlns:p14="http://schemas.microsoft.com/office/powerpoint/2010/main" val="3382326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00ED8A-21E3-4F3E-BDCD-32BF5E92FC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72515E-625E-4AF7-86A1-BBF861A119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FA519B-EDA0-4EAC-8C50-B35133A2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797" y="152212"/>
            <a:ext cx="10753200" cy="451576"/>
          </a:xfrm>
        </p:spPr>
        <p:txBody>
          <a:bodyPr/>
          <a:lstStyle/>
          <a:p>
            <a:r>
              <a:rPr lang="cs-CZ" dirty="0"/>
              <a:t>OZ 1964 - novely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8A9D27-7C2B-4C13-B016-6C8D6631D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75" y="729787"/>
            <a:ext cx="11223425" cy="549821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Novela č. 131/1982 Sb.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Velká novela OZ 1964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Celkem čtyři články – čl. I. Asi 54 bodů – dílčí změny textů x i řada nových institutů (tj. nové paragrafy o několika odstavcích)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Přes proklamace „politické“ – reálně vynucená tlakem odborníků z praxe</a:t>
            </a:r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r>
              <a:rPr lang="cs-CZ" sz="1800" dirty="0"/>
              <a:t>Novela č. 509/1991 Sb.</a:t>
            </a:r>
          </a:p>
          <a:p>
            <a:pPr>
              <a:buFontTx/>
              <a:buChar char="-"/>
            </a:pPr>
            <a:r>
              <a:rPr lang="cs-CZ" sz="1800" dirty="0"/>
              <a:t>Zásadní novela o r. 1991</a:t>
            </a:r>
          </a:p>
          <a:p>
            <a:pPr>
              <a:buFontTx/>
              <a:buChar char="-"/>
            </a:pPr>
            <a:r>
              <a:rPr lang="cs-CZ" sz="1800" dirty="0"/>
              <a:t>Hlavní autor Knapp</a:t>
            </a:r>
          </a:p>
          <a:p>
            <a:pPr>
              <a:buFontTx/>
              <a:buChar char="-"/>
            </a:pPr>
            <a:r>
              <a:rPr lang="cs-CZ" sz="1800" dirty="0"/>
              <a:t>Návrat k tradici x hlavní inspirace – OZ 1950 a zákon o mezinárodním právu soukromém</a:t>
            </a:r>
          </a:p>
          <a:p>
            <a:pPr marL="72000" indent="0">
              <a:buNone/>
            </a:pPr>
            <a:r>
              <a:rPr lang="cs-CZ" sz="1800" dirty="0"/>
              <a:t>Novely 1964 - 1989 – cekem 5</a:t>
            </a:r>
          </a:p>
          <a:p>
            <a:pPr marL="72000" indent="0">
              <a:buNone/>
            </a:pPr>
            <a:r>
              <a:rPr lang="cs-CZ" sz="1800" dirty="0"/>
              <a:t>Novely 1990 - 1992 – celkem 7</a:t>
            </a:r>
          </a:p>
          <a:p>
            <a:pPr marL="72000" indent="0">
              <a:buNone/>
            </a:pPr>
            <a:r>
              <a:rPr lang="cs-CZ" sz="1800" dirty="0"/>
              <a:t>Novely 1994 - 2011 – cca 50</a:t>
            </a:r>
          </a:p>
        </p:txBody>
      </p:sp>
    </p:spTree>
    <p:extLst>
      <p:ext uri="{BB962C8B-B14F-4D97-AF65-F5344CB8AC3E}">
        <p14:creationId xmlns:p14="http://schemas.microsoft.com/office/powerpoint/2010/main" val="2390393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63E839-08A9-4642-AFAB-CC4F30046A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5CE2B4-CF4F-45B8-B6FC-A5D9ADA5B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C915149-CCBC-4558-BC34-5B46BDD7F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994843"/>
            <a:ext cx="11220102" cy="1795922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DĚKUJI ZA POZORNOST</a:t>
            </a:r>
            <a:br>
              <a:rPr lang="cs-CZ" dirty="0"/>
            </a:b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8EFCF8EB-D895-4797-874A-0657B8C37D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SALÁK jr.</a:t>
            </a:r>
          </a:p>
        </p:txBody>
      </p:sp>
    </p:spTree>
    <p:extLst>
      <p:ext uri="{BB962C8B-B14F-4D97-AF65-F5344CB8AC3E}">
        <p14:creationId xmlns:p14="http://schemas.microsoft.com/office/powerpoint/2010/main" val="1001162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1D1BDD-902E-4720-9F2A-601869398A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78063B-91D0-4FAF-8055-5DC523B94A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CBD99A-C756-4F6D-BE72-CE32E3F6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1517EB6-6811-490C-8200-AB2864B59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89" y="1109709"/>
            <a:ext cx="10753200" cy="456312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Právo r. 1945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Právnická dvouletka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Rekodifikace 60let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Právo po r. 1989</a:t>
            </a:r>
          </a:p>
        </p:txBody>
      </p:sp>
    </p:spTree>
    <p:extLst>
      <p:ext uri="{BB962C8B-B14F-4D97-AF65-F5344CB8AC3E}">
        <p14:creationId xmlns:p14="http://schemas.microsoft.com/office/powerpoint/2010/main" val="1374646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DF71C7-160D-496B-8FE2-C33D9FDCB8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791609-C206-4D49-A939-98C74401B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E9A2AE-9FA7-4863-84F7-5379787FC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Dualismus 1. republiky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Posílený dualismem díky právu 2. sv. v. (dekret 11/1944 x nařízení SNR 1/1944)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 r. 1948 – zcela jiné požadavky na právo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82961F4E-F970-4A48-9EFE-85FAB0A5B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po r. 1945</a:t>
            </a:r>
          </a:p>
        </p:txBody>
      </p:sp>
    </p:spTree>
    <p:extLst>
      <p:ext uri="{BB962C8B-B14F-4D97-AF65-F5344CB8AC3E}">
        <p14:creationId xmlns:p14="http://schemas.microsoft.com/office/powerpoint/2010/main" val="310463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A66D00-0E00-4775-A073-AA11CEBD2A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D8904C-49FA-48D5-BC5F-BA1F29A8FD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F63A33-8452-4A4A-A38F-010B1EBEF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73" y="378000"/>
            <a:ext cx="10819004" cy="451576"/>
          </a:xfrm>
        </p:spPr>
        <p:txBody>
          <a:bodyPr/>
          <a:lstStyle/>
          <a:p>
            <a:r>
              <a:rPr lang="cs-CZ" dirty="0"/>
              <a:t>Právnická dvouletka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7D69D3-D63A-4D95-AF26-2745B9224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74" y="923278"/>
            <a:ext cx="11262886" cy="53047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Roky 1948-1950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Prakticky celé právo </a:t>
            </a:r>
            <a:r>
              <a:rPr lang="cs-CZ" sz="1800" dirty="0" err="1"/>
              <a:t>rekodifikováno</a:t>
            </a:r>
            <a:endParaRPr lang="cs-CZ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Inspirace – sovětské právo x nejen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„fragmentizace“  - Zákon o mezinárodním a mezioblastním právu soukromém a o právním postavení cizinců v oboru práva soukromého (1948), Zákon  právu rodinném (1949), občanský zákoník (1950) + ABGB (doba ještě není zralá na zákoník práce – V. Knapp)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Spolupráce s Polskem (Zákon  právu rodinném)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Laicizace komise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 err="1"/>
              <a:t>Strogovič</a:t>
            </a:r>
            <a:r>
              <a:rPr lang="cs-CZ" sz="1800" dirty="0"/>
              <a:t>  - buržoazní věda není s to najít pravou podstatu dualistické teorie (veřejné x soukromé právo)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Knapp – v lidově-demokratickém a komunistickém státě nebude místo ani pro právo soukromé, ani veřejné.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02207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785A62-AB40-4ADD-B31F-C4640BE1CA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808D8A-276C-43A6-AD25-09956CE52E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61D09D-7FB0-44CE-99C4-FD62A1269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0605"/>
            <a:ext cx="10753200" cy="451576"/>
          </a:xfrm>
        </p:spPr>
        <p:txBody>
          <a:bodyPr/>
          <a:lstStyle/>
          <a:p>
            <a:r>
              <a:rPr lang="cs-CZ" dirty="0"/>
              <a:t>Viktor Knapp 1913-1996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7C4FCB-3F60-41D8-97E5-2ED856812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816746"/>
            <a:ext cx="11364001" cy="5411254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800" b="0" i="0" dirty="0">
                <a:solidFill>
                  <a:srgbClr val="202122"/>
                </a:solidFill>
                <a:effectLst/>
              </a:rPr>
              <a:t>prof. JUDr. PhDr. dr. h. c. </a:t>
            </a:r>
            <a:r>
              <a:rPr lang="cs-CZ" sz="1800" b="0" i="0" dirty="0" err="1">
                <a:solidFill>
                  <a:srgbClr val="202122"/>
                </a:solidFill>
                <a:effectLst/>
              </a:rPr>
              <a:t>mult</a:t>
            </a:r>
            <a:r>
              <a:rPr lang="cs-CZ" sz="1800" b="0" i="0" dirty="0">
                <a:solidFill>
                  <a:srgbClr val="202122"/>
                </a:solidFill>
                <a:effectLst/>
              </a:rPr>
              <a:t>. Viktor Knapp, DrSc.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202122"/>
                </a:solidFill>
              </a:rPr>
              <a:t>Akademik – nejvyšší akademická hodnost, řádný člen AV</a:t>
            </a:r>
            <a:endParaRPr lang="cs-CZ" sz="1800" b="0" i="0" dirty="0">
              <a:solidFill>
                <a:srgbClr val="202122"/>
              </a:solidFill>
              <a:effectLst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Studia na </a:t>
            </a:r>
            <a:r>
              <a:rPr lang="cs-CZ" sz="1800" dirty="0" err="1"/>
              <a:t>Prf</a:t>
            </a:r>
            <a:r>
              <a:rPr lang="cs-CZ" sz="1800" dirty="0"/>
              <a:t> UK (36-39), sociologie a historie FF UK (45-49)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1945 Místopředseda osidlovacího úřadu (+ člen KSČ)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1948-1954 vedoucím politického odboru Kanceláře presidenta republiky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1800" dirty="0"/>
              <a:t>1948 byl docentem správního práva</a:t>
            </a:r>
            <a:endParaRPr lang="cs-CZ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1951 profesor občanského práva, na fakultě až do devadesátých let.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 V 50. a 60. letech byl rovněž československým delegátem v UNESCO.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Od r. 1971 poněkud v ústraní (v politice)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Po r. 1989 opět návrat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/>
              <a:t>V.K. a právo</a:t>
            </a:r>
          </a:p>
          <a:p>
            <a:pPr marL="72000" indent="0">
              <a:buNone/>
            </a:pPr>
            <a:r>
              <a:rPr lang="cs-CZ" sz="1800" dirty="0"/>
              <a:t>	Hlavní autor OZ 1950 x od rekodifikace 1960-1965 odstaven . Hlavní autor novely OZ 1991</a:t>
            </a:r>
          </a:p>
          <a:p>
            <a:pPr marL="72000" indent="0">
              <a:buNone/>
            </a:pPr>
            <a:r>
              <a:rPr lang="cs-CZ" sz="1800" dirty="0"/>
              <a:t>	Autor zákona o federaci (1969)</a:t>
            </a:r>
          </a:p>
        </p:txBody>
      </p:sp>
    </p:spTree>
    <p:extLst>
      <p:ext uri="{BB962C8B-B14F-4D97-AF65-F5344CB8AC3E}">
        <p14:creationId xmlns:p14="http://schemas.microsoft.com/office/powerpoint/2010/main" val="1098065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38A289-69BB-4D77-9DE7-3079E98610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ABC220-9B73-4051-8644-E99CFF88BA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12219C-F313-4BBC-868A-B8DCBAC5C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9110"/>
            <a:ext cx="10753200" cy="451576"/>
          </a:xfrm>
        </p:spPr>
        <p:txBody>
          <a:bodyPr/>
          <a:lstStyle/>
          <a:p>
            <a:r>
              <a:rPr lang="cs-CZ" dirty="0"/>
              <a:t>OZ 1950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E9F413-2BF1-4384-B5A5-DD40C8EB4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sz="2000" dirty="0">
              <a:latin typeface="+mj-lt"/>
            </a:endParaRPr>
          </a:p>
          <a:p>
            <a:pPr marL="72000" indent="0">
              <a:buNone/>
            </a:pPr>
            <a:endParaRPr lang="cs-CZ" sz="2000" dirty="0">
              <a:latin typeface="+mj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3CD373A-7F2F-4D7D-B214-98FB44F69276}"/>
              </a:ext>
            </a:extLst>
          </p:cNvPr>
          <p:cNvSpPr txBox="1"/>
          <p:nvPr/>
        </p:nvSpPr>
        <p:spPr>
          <a:xfrm flipH="1">
            <a:off x="488272" y="1269507"/>
            <a:ext cx="11185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570 paragrafů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§ 568</a:t>
            </a:r>
          </a:p>
          <a:p>
            <a:r>
              <a:rPr lang="cs-CZ" sz="1800" dirty="0"/>
              <a:t>	(1) Dnem 1. ledna 1951 zrušují se veškerá ustanovení o věcech upravených tímto zákonem, čítajíc v to i právo obyčejové, ať již plyne z rozhodnutí soudních nebo z jiných </a:t>
            </a:r>
          </a:p>
          <a:p>
            <a:r>
              <a:rPr lang="cs-CZ" sz="1800" dirty="0"/>
              <a:t>pramenů.</a:t>
            </a:r>
          </a:p>
          <a:p>
            <a:r>
              <a:rPr lang="cs-CZ" sz="1800" dirty="0"/>
              <a:t>	(2) Zrušují se zejména: ABGB x vyjma pracovně-právních vztahů, obchodní zákoníky x vyjma právní úpravy družstev. (a dalších 35 položek)</a:t>
            </a:r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Partikularizace – není rodinné právo, pracovní právo, vztahy zemědělsko-družstevní, hospodářské právo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§212 Závazky z provádění jednotného hospodářského plánu</a:t>
            </a:r>
          </a:p>
          <a:p>
            <a:r>
              <a:rPr lang="cs-CZ" sz="1800" dirty="0"/>
              <a:t>	(1) Provádění jednotného hospodářského plánu zabezpečuje se smlouvami zvláště přizpůsobeným potřebám hospodářského plánování (hospodářskými smlouvami). Podle potřeb hospodářského plánování mohou orgány k tomu příslušné uložit určitý závazek.</a:t>
            </a:r>
          </a:p>
          <a:p>
            <a:r>
              <a:rPr lang="cs-CZ" sz="1800" dirty="0"/>
              <a:t>	(2) Právní poměry takto vzniklé řídí se tímto zákonem, pokud není ustanoveno jinak.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zvl. Úprava 99/1950 – o hospodářských smlouvách a státní arbitráži  - nahrazen stejnojmenným zákonem 69/1958 (“hospodářský zákoník“)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99264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F4BE22-BFE1-4D88-9774-3B47206A0E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5320BA-B7A9-4C1E-9E71-2ACDA2CF59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231079-06D7-4EBB-9DAE-7007E4253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777" y="293871"/>
            <a:ext cx="10753200" cy="451576"/>
          </a:xfrm>
        </p:spPr>
        <p:txBody>
          <a:bodyPr/>
          <a:lstStyle/>
          <a:p>
            <a:r>
              <a:rPr lang="cs-CZ" dirty="0"/>
              <a:t>OZ 1950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F61C376-C74F-41BD-84C3-CFA6476FE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05522"/>
            <a:ext cx="11464322" cy="51135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Inspirace: Ruský OZ 1922, ústava SSSR 1936 x reálně meziválečné Osnovy + slovenské právo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Stále navazuje na kontinentální tradici a terminologii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Odlišná struktura (oddělení dědického práva od věcných)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Paragrafy stručné, mají málo odstavců (max 2-3)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 preference kolektivního (socialistického) vlastnictví nad soukromým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§ 100</a:t>
            </a:r>
          </a:p>
          <a:p>
            <a:pPr marL="72000" indent="0">
              <a:buNone/>
            </a:pPr>
            <a:r>
              <a:rPr lang="cs-CZ" sz="1600" dirty="0"/>
              <a:t>	Společenské, socialistické vlastnictví je nedotknutelný zdroj bohatství a síly republiky a blahobytu pracujícího lidu.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§ 110 Vlastnictví k půdě</a:t>
            </a:r>
          </a:p>
          <a:p>
            <a:pPr marL="72000" indent="0">
              <a:buNone/>
            </a:pPr>
            <a:r>
              <a:rPr lang="cs-CZ" sz="1600" dirty="0"/>
              <a:t>	Vlastnické poměry k půdě, založené na zásadě "půda patří těm, kdož na ní pracují", spravují se občanským zákoníkem, pokud zvláštní předpisy nestanoví jinak.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74643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A12BB6-011A-46DA-94A9-64C14061E6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9CBABE-7095-483F-AD11-D456A90968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E9601C-15FE-446F-AF68-5DB99015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243222"/>
            <a:ext cx="10753200" cy="451576"/>
          </a:xfrm>
        </p:spPr>
        <p:txBody>
          <a:bodyPr/>
          <a:lstStyle/>
          <a:p>
            <a:r>
              <a:rPr lang="cs-CZ" dirty="0"/>
              <a:t>OZ 1950 – </a:t>
            </a:r>
            <a:r>
              <a:rPr lang="cs-CZ" dirty="0" err="1"/>
              <a:t>Superficies</a:t>
            </a:r>
            <a:r>
              <a:rPr lang="cs-CZ" dirty="0"/>
              <a:t> </a:t>
            </a:r>
            <a:r>
              <a:rPr lang="cs-CZ" dirty="0" err="1"/>
              <a:t>solo</a:t>
            </a:r>
            <a:r>
              <a:rPr lang="cs-CZ" dirty="0"/>
              <a:t> cedit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AF91ADD-B3F9-4D73-887C-91962665A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790113"/>
            <a:ext cx="11340036" cy="526445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§ 25</a:t>
            </a:r>
          </a:p>
          <a:p>
            <a:pPr marL="72000" indent="0">
              <a:buNone/>
            </a:pPr>
            <a:r>
              <a:rPr lang="cs-CZ" sz="1600" dirty="0"/>
              <a:t>Součástí pozemku je všechno, co na něm vzejde. Stavby nejsou součástí pozemku.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§ 26</a:t>
            </a:r>
          </a:p>
          <a:p>
            <a:pPr marL="72000" indent="0">
              <a:buNone/>
            </a:pPr>
            <a:r>
              <a:rPr lang="cs-CZ" sz="1600" dirty="0"/>
              <a:t>Pozemky a stavby, s výjimkou staveb dočasných, jsou věci nemovité.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§ 155</a:t>
            </a:r>
          </a:p>
          <a:p>
            <a:pPr marL="72000" indent="0">
              <a:buNone/>
            </a:pPr>
            <a:r>
              <a:rPr lang="cs-CZ" sz="1600" dirty="0"/>
              <a:t>Vlastníkem stavby může být osoba rozdílná od vlastníka pozemku.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§ 158</a:t>
            </a:r>
          </a:p>
          <a:p>
            <a:pPr marL="72000" indent="0">
              <a:buNone/>
            </a:pPr>
            <a:r>
              <a:rPr lang="cs-CZ" sz="1600" dirty="0"/>
              <a:t>Socialistická právnická osoba může si zřídit a mít vlastní stavbu na pozemku, který jí byl odevzdán do trvalého užívání (§ 103 odst. 2).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/>
              <a:t>§ 160</a:t>
            </a:r>
          </a:p>
          <a:p>
            <a:pPr marL="72000" indent="0">
              <a:buNone/>
            </a:pPr>
            <a:r>
              <a:rPr lang="cs-CZ" sz="1600" dirty="0"/>
              <a:t>Právo zřídit si trvalou stavbu na cizím pozemku (právo stavby) vzniká ze zákona nebo výrokem úředním (§ 114) anebo smlouvou. K zřízení práva stavby smlouvou je třeba přivolení okresního národního výboru.</a:t>
            </a:r>
          </a:p>
          <a:p>
            <a:pPr marL="72000" indent="0">
              <a:buNone/>
            </a:pPr>
            <a:endParaRPr lang="cs-CZ" sz="1600" dirty="0"/>
          </a:p>
          <a:p>
            <a:pPr marL="72000" indent="0">
              <a:buNone/>
            </a:pPr>
            <a:r>
              <a:rPr lang="cs-CZ" sz="1600" dirty="0"/>
              <a:t>Vlastnictví se převádí smlouvou (§ 111) – zápis do pozemkových knih má jen deklaratorní charakter (§112)</a:t>
            </a:r>
          </a:p>
        </p:txBody>
      </p:sp>
    </p:spTree>
    <p:extLst>
      <p:ext uri="{BB962C8B-B14F-4D97-AF65-F5344CB8AC3E}">
        <p14:creationId xmlns:p14="http://schemas.microsoft.com/office/powerpoint/2010/main" val="346007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887A7A-77DC-4BDF-A43C-DE719E5BFE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95EBD8-D42F-44BF-A58F-E77C5C5BD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3417F0-1AFD-4B21-BF13-CC276AEC5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900" y="302750"/>
            <a:ext cx="10753200" cy="451576"/>
          </a:xfrm>
        </p:spPr>
        <p:txBody>
          <a:bodyPr/>
          <a:lstStyle/>
          <a:p>
            <a:r>
              <a:rPr lang="cs-CZ" dirty="0"/>
              <a:t>OZ 1964 a rekodifikace let šedesátých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D84404-8A93-4494-91EE-36F1F9C78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96" y="887767"/>
            <a:ext cx="11683013" cy="566748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1960 – Socialistická ústava – „socialismus byl vybudován“ – je třeba vše </a:t>
            </a:r>
            <a:r>
              <a:rPr lang="cs-CZ" dirty="0" err="1"/>
              <a:t>rekodifikovat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1961 – TZ + TŘ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1963 – zákon o rodině, zákon o mezinárodním právu soukromém a procesním, zákoník mezinárodního obchodu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1964 – OZ, hospodářský zákoník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1965 – zákoník práce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5012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0</TotalTime>
  <Words>1596</Words>
  <Application>Microsoft Office PowerPoint</Application>
  <PresentationFormat>Širokoúhlá obrazovka</PresentationFormat>
  <Paragraphs>165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Segoe UI Historic</vt:lpstr>
      <vt:lpstr>Tahoma</vt:lpstr>
      <vt:lpstr>Wingdings</vt:lpstr>
      <vt:lpstr>Prezentace_MU_CZ</vt:lpstr>
      <vt:lpstr>Občanské právo 1948-2014</vt:lpstr>
      <vt:lpstr>Obsah</vt:lpstr>
      <vt:lpstr>Právo po r. 1945</vt:lpstr>
      <vt:lpstr>Právnická dvouletka</vt:lpstr>
      <vt:lpstr>Viktor Knapp 1913-1996 </vt:lpstr>
      <vt:lpstr>OZ 1950</vt:lpstr>
      <vt:lpstr>OZ 1950</vt:lpstr>
      <vt:lpstr>OZ 1950 – Superficies solo cedit</vt:lpstr>
      <vt:lpstr>OZ 1964 a rekodifikace let šedesátých</vt:lpstr>
      <vt:lpstr>OZ 1964</vt:lpstr>
      <vt:lpstr>OZ 1964 – vlastnictví I.</vt:lpstr>
      <vt:lpstr>OZ 1964 – vlastnictví II.</vt:lpstr>
      <vt:lpstr>OZ 1964 - novely</vt:lpstr>
      <vt:lpstr> 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Salák</dc:creator>
  <cp:lastModifiedBy>Pavel Salák</cp:lastModifiedBy>
  <cp:revision>79</cp:revision>
  <cp:lastPrinted>1601-01-01T00:00:00Z</cp:lastPrinted>
  <dcterms:created xsi:type="dcterms:W3CDTF">2023-02-17T18:33:44Z</dcterms:created>
  <dcterms:modified xsi:type="dcterms:W3CDTF">2023-10-17T15:10:18Z</dcterms:modified>
</cp:coreProperties>
</file>