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15"/>
  </p:notesMasterIdLst>
  <p:sldIdLst>
    <p:sldId id="262" r:id="rId2"/>
    <p:sldId id="267" r:id="rId3"/>
    <p:sldId id="257" r:id="rId4"/>
    <p:sldId id="356" r:id="rId5"/>
    <p:sldId id="357" r:id="rId6"/>
    <p:sldId id="337" r:id="rId7"/>
    <p:sldId id="336" r:id="rId8"/>
    <p:sldId id="313" r:id="rId9"/>
    <p:sldId id="341" r:id="rId10"/>
    <p:sldId id="344" r:id="rId11"/>
    <p:sldId id="351" r:id="rId12"/>
    <p:sldId id="354" r:id="rId13"/>
    <p:sldId id="320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D651"/>
    <a:srgbClr val="F69100"/>
    <a:srgbClr val="FFB300"/>
    <a:srgbClr val="7D87E7"/>
    <a:srgbClr val="3042D9"/>
    <a:srgbClr val="3366FF"/>
    <a:srgbClr val="98A0EC"/>
    <a:srgbClr val="C14BEB"/>
    <a:srgbClr val="12A3AE"/>
    <a:srgbClr val="4E5C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Světlý styl 3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Světlý styl 3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ABFCF23-3B69-468F-B69F-88F6DE6A72F2}" styleName="Střední styl 1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B9631B5-78F2-41C9-869B-9F39066F8104}" styleName="Střední styl 3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82" autoAdjust="0"/>
    <p:restoredTop sz="62683" autoAdjust="0"/>
  </p:normalViewPr>
  <p:slideViewPr>
    <p:cSldViewPr snapToGrid="0">
      <p:cViewPr varScale="1">
        <p:scale>
          <a:sx n="71" d="100"/>
          <a:sy n="71" d="100"/>
        </p:scale>
        <p:origin x="26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adavejmelkova/Downloads/CEN1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dirty="0" err="1"/>
              <a:t>Růst</a:t>
            </a:r>
            <a:r>
              <a:rPr lang="en-US" dirty="0"/>
              <a:t> a </a:t>
            </a:r>
            <a:r>
              <a:rPr lang="en-US" dirty="0" err="1"/>
              <a:t>pokles</a:t>
            </a:r>
            <a:r>
              <a:rPr lang="en-US" dirty="0"/>
              <a:t> </a:t>
            </a:r>
            <a:r>
              <a:rPr lang="en-US" dirty="0" err="1"/>
              <a:t>vybraných</a:t>
            </a:r>
            <a:r>
              <a:rPr lang="en-US" dirty="0"/>
              <a:t> </a:t>
            </a:r>
            <a:r>
              <a:rPr lang="en-US" dirty="0" err="1"/>
              <a:t>cen</a:t>
            </a:r>
            <a:r>
              <a:rPr lang="en-US" dirty="0"/>
              <a:t> od 1994 do 2022 (ČSÚ, 2024)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'DATA (2)'!$C$50</c:f>
              <c:strCache>
                <c:ptCount val="1"/>
                <c:pt idx="0">
                  <c:v>Růst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F691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6D5-3F47-ADD0-1E0A2BDF05A9}"/>
              </c:ext>
            </c:extLst>
          </c:dPt>
          <c:dPt>
            <c:idx val="7"/>
            <c:invertIfNegative val="0"/>
            <c:bubble3D val="0"/>
            <c:spPr>
              <a:solidFill>
                <a:srgbClr val="F691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6D5-3F47-ADD0-1E0A2BDF05A9}"/>
              </c:ext>
            </c:extLst>
          </c:dPt>
          <c:cat>
            <c:strRef>
              <c:f>'DATA (2)'!$B$51:$B$58</c:f>
              <c:strCache>
                <c:ptCount val="8"/>
                <c:pt idx="0">
                  <c:v>nafta [1 l]</c:v>
                </c:pt>
                <c:pt idx="1">
                  <c:v>máslo [1 kg]</c:v>
                </c:pt>
                <c:pt idx="2">
                  <c:v>Marlboro krabička</c:v>
                </c:pt>
                <c:pt idx="3">
                  <c:v>vstupenka do divadla</c:v>
                </c:pt>
                <c:pt idx="4">
                  <c:v>poštovné za dopis</c:v>
                </c:pt>
                <c:pt idx="5">
                  <c:v>pánský kadeřník</c:v>
                </c:pt>
                <c:pt idx="6">
                  <c:v>barevný televizor</c:v>
                </c:pt>
                <c:pt idx="7">
                  <c:v>automatická pračka</c:v>
                </c:pt>
              </c:strCache>
            </c:strRef>
          </c:cat>
          <c:val>
            <c:numRef>
              <c:f>'DATA (2)'!$C$51:$C$58</c:f>
              <c:numCache>
                <c:formatCode>0%</c:formatCode>
                <c:ptCount val="8"/>
                <c:pt idx="0">
                  <c:v>1.44</c:v>
                </c:pt>
                <c:pt idx="1">
                  <c:v>1.46</c:v>
                </c:pt>
                <c:pt idx="2">
                  <c:v>3.43</c:v>
                </c:pt>
                <c:pt idx="3">
                  <c:v>6.89</c:v>
                </c:pt>
                <c:pt idx="4">
                  <c:v>8.33</c:v>
                </c:pt>
                <c:pt idx="5">
                  <c:v>14.68</c:v>
                </c:pt>
                <c:pt idx="6">
                  <c:v>-0.17</c:v>
                </c:pt>
                <c:pt idx="7">
                  <c:v>-0.24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D5-3F47-ADD0-1E0A2BDF05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83813023"/>
        <c:axId val="739435616"/>
      </c:barChart>
      <c:catAx>
        <c:axId val="1283813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cs-CZ"/>
          </a:p>
        </c:txPr>
        <c:crossAx val="739435616"/>
        <c:crosses val="autoZero"/>
        <c:auto val="1"/>
        <c:lblAlgn val="ctr"/>
        <c:lblOffset val="100"/>
        <c:noMultiLvlLbl val="0"/>
      </c:catAx>
      <c:valAx>
        <c:axId val="739435616"/>
        <c:scaling>
          <c:orientation val="minMax"/>
          <c:max val="15"/>
          <c:min val="-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\ 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cs-CZ"/>
          </a:p>
        </c:txPr>
        <c:crossAx val="1283813023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A0410A-5F8A-4B8D-80B1-5AFBB1A19B32}" type="doc">
      <dgm:prSet loTypeId="urn:microsoft.com/office/officeart/2005/8/layout/vList5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cs-CZ"/>
        </a:p>
      </dgm:t>
    </dgm:pt>
    <dgm:pt modelId="{B279B613-962C-457C-8286-01BA03689F75}">
      <dgm:prSet phldrT="[Text]"/>
      <dgm:spPr/>
      <dgm:t>
        <a:bodyPr/>
        <a:lstStyle/>
        <a:p>
          <a:r>
            <a:rPr lang="cs-CZ" dirty="0"/>
            <a:t>1</a:t>
          </a:r>
        </a:p>
      </dgm:t>
    </dgm:pt>
    <dgm:pt modelId="{759CAFF3-AA5C-40D7-8F45-5D4A7EDC088B}" type="parTrans" cxnId="{3EE88A7C-C02E-4883-9FFF-E3513A942BDB}">
      <dgm:prSet/>
      <dgm:spPr/>
      <dgm:t>
        <a:bodyPr/>
        <a:lstStyle/>
        <a:p>
          <a:endParaRPr lang="cs-CZ"/>
        </a:p>
      </dgm:t>
    </dgm:pt>
    <dgm:pt modelId="{03EFADCE-65B3-4C47-8CAF-C001C887F620}" type="sibTrans" cxnId="{3EE88A7C-C02E-4883-9FFF-E3513A942BDB}">
      <dgm:prSet/>
      <dgm:spPr/>
      <dgm:t>
        <a:bodyPr/>
        <a:lstStyle/>
        <a:p>
          <a:endParaRPr lang="cs-CZ"/>
        </a:p>
      </dgm:t>
    </dgm:pt>
    <dgm:pt modelId="{D7707669-3ECE-4052-B46D-2991874E4862}">
      <dgm:prSet phldrT="[Text]"/>
      <dgm:spPr/>
      <dgm:t>
        <a:bodyPr/>
        <a:lstStyle/>
        <a:p>
          <a:r>
            <a:rPr lang="cs-CZ" dirty="0"/>
            <a:t>2</a:t>
          </a:r>
        </a:p>
      </dgm:t>
    </dgm:pt>
    <dgm:pt modelId="{8008D94F-398D-42F6-84F3-2A61B68C094B}" type="parTrans" cxnId="{3F4BACAB-9C9A-4E67-9809-E01DF05B59B3}">
      <dgm:prSet/>
      <dgm:spPr/>
      <dgm:t>
        <a:bodyPr/>
        <a:lstStyle/>
        <a:p>
          <a:endParaRPr lang="cs-CZ"/>
        </a:p>
      </dgm:t>
    </dgm:pt>
    <dgm:pt modelId="{F9157BE2-9803-47A4-ADED-572D6505C218}" type="sibTrans" cxnId="{3F4BACAB-9C9A-4E67-9809-E01DF05B59B3}">
      <dgm:prSet/>
      <dgm:spPr/>
      <dgm:t>
        <a:bodyPr/>
        <a:lstStyle/>
        <a:p>
          <a:endParaRPr lang="cs-CZ"/>
        </a:p>
      </dgm:t>
    </dgm:pt>
    <dgm:pt modelId="{F1C5B70F-79AD-431D-BE78-0AE4F9DBCDDA}">
      <dgm:prSet phldrT="[Text]"/>
      <dgm:spPr/>
      <dgm:t>
        <a:bodyPr/>
        <a:lstStyle/>
        <a:p>
          <a:r>
            <a:rPr lang="cs-CZ" dirty="0">
              <a:latin typeface="Calibri" panose="020F0502020204030204" pitchFamily="34" charset="0"/>
              <a:cs typeface="Calibri" panose="020F0502020204030204" pitchFamily="34" charset="0"/>
            </a:rPr>
            <a:t>Důležitost ceny v marketingu</a:t>
          </a:r>
        </a:p>
      </dgm:t>
    </dgm:pt>
    <dgm:pt modelId="{A45F0A4C-3A34-4CB7-9A66-157ABCAEFF79}" type="parTrans" cxnId="{2EF40544-08EA-4526-B383-8214EFD84A04}">
      <dgm:prSet/>
      <dgm:spPr/>
      <dgm:t>
        <a:bodyPr/>
        <a:lstStyle/>
        <a:p>
          <a:endParaRPr lang="cs-CZ"/>
        </a:p>
      </dgm:t>
    </dgm:pt>
    <dgm:pt modelId="{32EF536B-265E-4322-B1DF-D2CF5CD02923}" type="sibTrans" cxnId="{2EF40544-08EA-4526-B383-8214EFD84A04}">
      <dgm:prSet/>
      <dgm:spPr/>
      <dgm:t>
        <a:bodyPr/>
        <a:lstStyle/>
        <a:p>
          <a:endParaRPr lang="cs-CZ"/>
        </a:p>
      </dgm:t>
    </dgm:pt>
    <dgm:pt modelId="{EE7269CA-B94F-4A8B-B919-369B251E6247}">
      <dgm:prSet phldrT="[Text]"/>
      <dgm:spPr/>
      <dgm:t>
        <a:bodyPr/>
        <a:lstStyle/>
        <a:p>
          <a:r>
            <a:rPr lang="cs-CZ" dirty="0"/>
            <a:t>3</a:t>
          </a:r>
        </a:p>
      </dgm:t>
    </dgm:pt>
    <dgm:pt modelId="{5ABF8095-543F-4855-AD10-4EC601B11751}" type="parTrans" cxnId="{38B5B771-17C1-4738-AC21-2C3DD2CA3C73}">
      <dgm:prSet/>
      <dgm:spPr/>
      <dgm:t>
        <a:bodyPr/>
        <a:lstStyle/>
        <a:p>
          <a:endParaRPr lang="cs-CZ"/>
        </a:p>
      </dgm:t>
    </dgm:pt>
    <dgm:pt modelId="{C306B2F5-92C2-4A0E-BFD8-DF211F34219B}" type="sibTrans" cxnId="{38B5B771-17C1-4738-AC21-2C3DD2CA3C73}">
      <dgm:prSet/>
      <dgm:spPr/>
      <dgm:t>
        <a:bodyPr/>
        <a:lstStyle/>
        <a:p>
          <a:endParaRPr lang="cs-CZ"/>
        </a:p>
      </dgm:t>
    </dgm:pt>
    <dgm:pt modelId="{A1E1DC92-8F9D-4FF1-9069-4E9F125A3FB7}">
      <dgm:prSet phldrT="[Text]"/>
      <dgm:spPr/>
      <dgm:t>
        <a:bodyPr/>
        <a:lstStyle/>
        <a:p>
          <a:r>
            <a:rPr lang="cs-CZ" dirty="0">
              <a:latin typeface="Calibri" panose="020F0502020204030204" pitchFamily="34" charset="0"/>
              <a:cs typeface="Calibri" panose="020F0502020204030204" pitchFamily="34" charset="0"/>
            </a:rPr>
            <a:t>Metody cenové tvorby</a:t>
          </a:r>
        </a:p>
      </dgm:t>
    </dgm:pt>
    <dgm:pt modelId="{98530D0D-F8CF-4FFD-B85B-49636331A359}" type="parTrans" cxnId="{76AD7DBC-AACB-40B9-85E7-A4D04D453FBB}">
      <dgm:prSet/>
      <dgm:spPr/>
      <dgm:t>
        <a:bodyPr/>
        <a:lstStyle/>
        <a:p>
          <a:endParaRPr lang="cs-CZ"/>
        </a:p>
      </dgm:t>
    </dgm:pt>
    <dgm:pt modelId="{9CB19CBE-032E-43B8-9615-C6388BE55F91}" type="sibTrans" cxnId="{76AD7DBC-AACB-40B9-85E7-A4D04D453FBB}">
      <dgm:prSet/>
      <dgm:spPr/>
      <dgm:t>
        <a:bodyPr/>
        <a:lstStyle/>
        <a:p>
          <a:endParaRPr lang="cs-CZ"/>
        </a:p>
      </dgm:t>
    </dgm:pt>
    <dgm:pt modelId="{022DDE43-909C-4E96-82BF-938F64F96A21}">
      <dgm:prSet phldrT="[Text]"/>
      <dgm:spPr/>
      <dgm:t>
        <a:bodyPr/>
        <a:lstStyle/>
        <a:p>
          <a:r>
            <a:rPr lang="cs-CZ" dirty="0">
              <a:latin typeface="Calibri" panose="020F0502020204030204" pitchFamily="34" charset="0"/>
              <a:cs typeface="Calibri" panose="020F0502020204030204" pitchFamily="34" charset="0"/>
            </a:rPr>
            <a:t>Nástroje AI</a:t>
          </a:r>
        </a:p>
      </dgm:t>
    </dgm:pt>
    <dgm:pt modelId="{03C8A7FF-0A97-4ED9-87D6-FDFBE82F7CAE}" type="parTrans" cxnId="{60C00833-11D8-4F6B-B1DF-D9123E5400DB}">
      <dgm:prSet/>
      <dgm:spPr/>
      <dgm:t>
        <a:bodyPr/>
        <a:lstStyle/>
        <a:p>
          <a:endParaRPr lang="cs-CZ"/>
        </a:p>
      </dgm:t>
    </dgm:pt>
    <dgm:pt modelId="{A40B463D-AF69-4A7A-AB18-CCFA4F000AA4}" type="sibTrans" cxnId="{60C00833-11D8-4F6B-B1DF-D9123E5400DB}">
      <dgm:prSet/>
      <dgm:spPr/>
      <dgm:t>
        <a:bodyPr/>
        <a:lstStyle/>
        <a:p>
          <a:endParaRPr lang="cs-CZ"/>
        </a:p>
      </dgm:t>
    </dgm:pt>
    <dgm:pt modelId="{FF4AC67B-EF62-4433-A0A9-2E2C4AD79302}" type="pres">
      <dgm:prSet presAssocID="{7DA0410A-5F8A-4B8D-80B1-5AFBB1A19B32}" presName="Name0" presStyleCnt="0">
        <dgm:presLayoutVars>
          <dgm:dir/>
          <dgm:animLvl val="lvl"/>
          <dgm:resizeHandles val="exact"/>
        </dgm:presLayoutVars>
      </dgm:prSet>
      <dgm:spPr/>
    </dgm:pt>
    <dgm:pt modelId="{1177C060-DF29-4706-8030-9510DAF5F632}" type="pres">
      <dgm:prSet presAssocID="{B279B613-962C-457C-8286-01BA03689F75}" presName="linNode" presStyleCnt="0"/>
      <dgm:spPr/>
    </dgm:pt>
    <dgm:pt modelId="{77293010-8325-44F6-A83F-68777128E5C6}" type="pres">
      <dgm:prSet presAssocID="{B279B613-962C-457C-8286-01BA03689F75}" presName="parentText" presStyleLbl="node1" presStyleIdx="0" presStyleCnt="3" custScaleX="22294">
        <dgm:presLayoutVars>
          <dgm:chMax val="1"/>
          <dgm:bulletEnabled val="1"/>
        </dgm:presLayoutVars>
      </dgm:prSet>
      <dgm:spPr/>
    </dgm:pt>
    <dgm:pt modelId="{FE5CDDBB-00AF-4202-A2FC-C16E3548E1C0}" type="pres">
      <dgm:prSet presAssocID="{B279B613-962C-457C-8286-01BA03689F75}" presName="descendantText" presStyleLbl="alignAccFollowNode1" presStyleIdx="0" presStyleCnt="3" custScaleX="143338">
        <dgm:presLayoutVars>
          <dgm:bulletEnabled val="1"/>
        </dgm:presLayoutVars>
      </dgm:prSet>
      <dgm:spPr/>
    </dgm:pt>
    <dgm:pt modelId="{F7D48545-961A-4037-B076-FD1AF9DF3F71}" type="pres">
      <dgm:prSet presAssocID="{03EFADCE-65B3-4C47-8CAF-C001C887F620}" presName="sp" presStyleCnt="0"/>
      <dgm:spPr/>
    </dgm:pt>
    <dgm:pt modelId="{17D63C66-8735-4B4B-85D6-7BFB75D8957B}" type="pres">
      <dgm:prSet presAssocID="{D7707669-3ECE-4052-B46D-2991874E4862}" presName="linNode" presStyleCnt="0"/>
      <dgm:spPr/>
    </dgm:pt>
    <dgm:pt modelId="{7ABAD3C8-1608-484E-ABF5-B32D994828C5}" type="pres">
      <dgm:prSet presAssocID="{D7707669-3ECE-4052-B46D-2991874E4862}" presName="parentText" presStyleLbl="node1" presStyleIdx="1" presStyleCnt="3" custScaleX="22294">
        <dgm:presLayoutVars>
          <dgm:chMax val="1"/>
          <dgm:bulletEnabled val="1"/>
        </dgm:presLayoutVars>
      </dgm:prSet>
      <dgm:spPr/>
    </dgm:pt>
    <dgm:pt modelId="{E1F76C73-E5CD-4DF9-962B-B18E775EBD4C}" type="pres">
      <dgm:prSet presAssocID="{D7707669-3ECE-4052-B46D-2991874E4862}" presName="descendantText" presStyleLbl="alignAccFollowNode1" presStyleIdx="1" presStyleCnt="3" custScaleX="143446" custScaleY="100010">
        <dgm:presLayoutVars>
          <dgm:bulletEnabled val="1"/>
        </dgm:presLayoutVars>
      </dgm:prSet>
      <dgm:spPr/>
    </dgm:pt>
    <dgm:pt modelId="{8BAFEDDD-56E1-407B-8FE6-F829D69120CD}" type="pres">
      <dgm:prSet presAssocID="{F9157BE2-9803-47A4-ADED-572D6505C218}" presName="sp" presStyleCnt="0"/>
      <dgm:spPr/>
    </dgm:pt>
    <dgm:pt modelId="{C09D149B-C200-4712-A2E4-92E9AE4598C5}" type="pres">
      <dgm:prSet presAssocID="{EE7269CA-B94F-4A8B-B919-369B251E6247}" presName="linNode" presStyleCnt="0"/>
      <dgm:spPr/>
    </dgm:pt>
    <dgm:pt modelId="{990E9A28-E895-4353-AEDF-12CFA09A3F54}" type="pres">
      <dgm:prSet presAssocID="{EE7269CA-B94F-4A8B-B919-369B251E6247}" presName="parentText" presStyleLbl="node1" presStyleIdx="2" presStyleCnt="3" custScaleX="22294">
        <dgm:presLayoutVars>
          <dgm:chMax val="1"/>
          <dgm:bulletEnabled val="1"/>
        </dgm:presLayoutVars>
      </dgm:prSet>
      <dgm:spPr/>
    </dgm:pt>
    <dgm:pt modelId="{A947AEB7-5B3E-4C71-AADD-35A4C1D44280}" type="pres">
      <dgm:prSet presAssocID="{EE7269CA-B94F-4A8B-B919-369B251E6247}" presName="descendantText" presStyleLbl="alignAccFollowNode1" presStyleIdx="2" presStyleCnt="3" custScaleX="143552" custScaleY="99674">
        <dgm:presLayoutVars>
          <dgm:bulletEnabled val="1"/>
        </dgm:presLayoutVars>
      </dgm:prSet>
      <dgm:spPr/>
    </dgm:pt>
  </dgm:ptLst>
  <dgm:cxnLst>
    <dgm:cxn modelId="{81E5D60A-BE8C-49D8-97BD-E21F9497942E}" type="presOf" srcId="{A1E1DC92-8F9D-4FF1-9069-4E9F125A3FB7}" destId="{A947AEB7-5B3E-4C71-AADD-35A4C1D44280}" srcOrd="0" destOrd="0" presId="urn:microsoft.com/office/officeart/2005/8/layout/vList5"/>
    <dgm:cxn modelId="{7389562E-CF20-44A7-8144-A75A3F4C5713}" type="presOf" srcId="{022DDE43-909C-4E96-82BF-938F64F96A21}" destId="{FE5CDDBB-00AF-4202-A2FC-C16E3548E1C0}" srcOrd="0" destOrd="0" presId="urn:microsoft.com/office/officeart/2005/8/layout/vList5"/>
    <dgm:cxn modelId="{60C00833-11D8-4F6B-B1DF-D9123E5400DB}" srcId="{B279B613-962C-457C-8286-01BA03689F75}" destId="{022DDE43-909C-4E96-82BF-938F64F96A21}" srcOrd="0" destOrd="0" parTransId="{03C8A7FF-0A97-4ED9-87D6-FDFBE82F7CAE}" sibTransId="{A40B463D-AF69-4A7A-AB18-CCFA4F000AA4}"/>
    <dgm:cxn modelId="{2EF40544-08EA-4526-B383-8214EFD84A04}" srcId="{D7707669-3ECE-4052-B46D-2991874E4862}" destId="{F1C5B70F-79AD-431D-BE78-0AE4F9DBCDDA}" srcOrd="0" destOrd="0" parTransId="{A45F0A4C-3A34-4CB7-9A66-157ABCAEFF79}" sibTransId="{32EF536B-265E-4322-B1DF-D2CF5CD02923}"/>
    <dgm:cxn modelId="{38B5B771-17C1-4738-AC21-2C3DD2CA3C73}" srcId="{7DA0410A-5F8A-4B8D-80B1-5AFBB1A19B32}" destId="{EE7269CA-B94F-4A8B-B919-369B251E6247}" srcOrd="2" destOrd="0" parTransId="{5ABF8095-543F-4855-AD10-4EC601B11751}" sibTransId="{C306B2F5-92C2-4A0E-BFD8-DF211F34219B}"/>
    <dgm:cxn modelId="{3EE88A7C-C02E-4883-9FFF-E3513A942BDB}" srcId="{7DA0410A-5F8A-4B8D-80B1-5AFBB1A19B32}" destId="{B279B613-962C-457C-8286-01BA03689F75}" srcOrd="0" destOrd="0" parTransId="{759CAFF3-AA5C-40D7-8F45-5D4A7EDC088B}" sibTransId="{03EFADCE-65B3-4C47-8CAF-C001C887F620}"/>
    <dgm:cxn modelId="{1BA9419B-A863-4496-B822-D02FF4ABD82D}" type="presOf" srcId="{7DA0410A-5F8A-4B8D-80B1-5AFBB1A19B32}" destId="{FF4AC67B-EF62-4433-A0A9-2E2C4AD79302}" srcOrd="0" destOrd="0" presId="urn:microsoft.com/office/officeart/2005/8/layout/vList5"/>
    <dgm:cxn modelId="{3F4BACAB-9C9A-4E67-9809-E01DF05B59B3}" srcId="{7DA0410A-5F8A-4B8D-80B1-5AFBB1A19B32}" destId="{D7707669-3ECE-4052-B46D-2991874E4862}" srcOrd="1" destOrd="0" parTransId="{8008D94F-398D-42F6-84F3-2A61B68C094B}" sibTransId="{F9157BE2-9803-47A4-ADED-572D6505C218}"/>
    <dgm:cxn modelId="{333255AE-C1AC-463C-940D-E4BFB9E7026D}" type="presOf" srcId="{EE7269CA-B94F-4A8B-B919-369B251E6247}" destId="{990E9A28-E895-4353-AEDF-12CFA09A3F54}" srcOrd="0" destOrd="0" presId="urn:microsoft.com/office/officeart/2005/8/layout/vList5"/>
    <dgm:cxn modelId="{76AD7DBC-AACB-40B9-85E7-A4D04D453FBB}" srcId="{EE7269CA-B94F-4A8B-B919-369B251E6247}" destId="{A1E1DC92-8F9D-4FF1-9069-4E9F125A3FB7}" srcOrd="0" destOrd="0" parTransId="{98530D0D-F8CF-4FFD-B85B-49636331A359}" sibTransId="{9CB19CBE-032E-43B8-9615-C6388BE55F91}"/>
    <dgm:cxn modelId="{F6E8B6BF-ABA7-480B-971A-55BC73729B1E}" type="presOf" srcId="{D7707669-3ECE-4052-B46D-2991874E4862}" destId="{7ABAD3C8-1608-484E-ABF5-B32D994828C5}" srcOrd="0" destOrd="0" presId="urn:microsoft.com/office/officeart/2005/8/layout/vList5"/>
    <dgm:cxn modelId="{006AE5C3-9233-4797-A2B8-C06794CE2B09}" type="presOf" srcId="{B279B613-962C-457C-8286-01BA03689F75}" destId="{77293010-8325-44F6-A83F-68777128E5C6}" srcOrd="0" destOrd="0" presId="urn:microsoft.com/office/officeart/2005/8/layout/vList5"/>
    <dgm:cxn modelId="{657EBAE3-DD4F-4A9E-9A41-65E770CDFE8D}" type="presOf" srcId="{F1C5B70F-79AD-431D-BE78-0AE4F9DBCDDA}" destId="{E1F76C73-E5CD-4DF9-962B-B18E775EBD4C}" srcOrd="0" destOrd="0" presId="urn:microsoft.com/office/officeart/2005/8/layout/vList5"/>
    <dgm:cxn modelId="{88272654-C808-40AD-88CD-CB6630EACBE5}" type="presParOf" srcId="{FF4AC67B-EF62-4433-A0A9-2E2C4AD79302}" destId="{1177C060-DF29-4706-8030-9510DAF5F632}" srcOrd="0" destOrd="0" presId="urn:microsoft.com/office/officeart/2005/8/layout/vList5"/>
    <dgm:cxn modelId="{6FB35219-D4B1-49E4-9462-3DD4E751494B}" type="presParOf" srcId="{1177C060-DF29-4706-8030-9510DAF5F632}" destId="{77293010-8325-44F6-A83F-68777128E5C6}" srcOrd="0" destOrd="0" presId="urn:microsoft.com/office/officeart/2005/8/layout/vList5"/>
    <dgm:cxn modelId="{D5F6A7AF-BC70-46B0-8DE7-7EA3DBB0E016}" type="presParOf" srcId="{1177C060-DF29-4706-8030-9510DAF5F632}" destId="{FE5CDDBB-00AF-4202-A2FC-C16E3548E1C0}" srcOrd="1" destOrd="0" presId="urn:microsoft.com/office/officeart/2005/8/layout/vList5"/>
    <dgm:cxn modelId="{B242E392-B7E6-4A25-9BFD-E5508EB5E774}" type="presParOf" srcId="{FF4AC67B-EF62-4433-A0A9-2E2C4AD79302}" destId="{F7D48545-961A-4037-B076-FD1AF9DF3F71}" srcOrd="1" destOrd="0" presId="urn:microsoft.com/office/officeart/2005/8/layout/vList5"/>
    <dgm:cxn modelId="{22259430-F61B-4F6B-9A8D-4CBD119D1298}" type="presParOf" srcId="{FF4AC67B-EF62-4433-A0A9-2E2C4AD79302}" destId="{17D63C66-8735-4B4B-85D6-7BFB75D8957B}" srcOrd="2" destOrd="0" presId="urn:microsoft.com/office/officeart/2005/8/layout/vList5"/>
    <dgm:cxn modelId="{1A23051B-B450-4A25-BC35-8AAB3B20A514}" type="presParOf" srcId="{17D63C66-8735-4B4B-85D6-7BFB75D8957B}" destId="{7ABAD3C8-1608-484E-ABF5-B32D994828C5}" srcOrd="0" destOrd="0" presId="urn:microsoft.com/office/officeart/2005/8/layout/vList5"/>
    <dgm:cxn modelId="{C99C0FAB-1CA8-4D74-9D54-EAC0F1B75507}" type="presParOf" srcId="{17D63C66-8735-4B4B-85D6-7BFB75D8957B}" destId="{E1F76C73-E5CD-4DF9-962B-B18E775EBD4C}" srcOrd="1" destOrd="0" presId="urn:microsoft.com/office/officeart/2005/8/layout/vList5"/>
    <dgm:cxn modelId="{2A87108F-1037-4EA1-8B7E-2053DE37904D}" type="presParOf" srcId="{FF4AC67B-EF62-4433-A0A9-2E2C4AD79302}" destId="{8BAFEDDD-56E1-407B-8FE6-F829D69120CD}" srcOrd="3" destOrd="0" presId="urn:microsoft.com/office/officeart/2005/8/layout/vList5"/>
    <dgm:cxn modelId="{B9A0B133-358A-44C4-82DC-C1C7A59034F9}" type="presParOf" srcId="{FF4AC67B-EF62-4433-A0A9-2E2C4AD79302}" destId="{C09D149B-C200-4712-A2E4-92E9AE4598C5}" srcOrd="4" destOrd="0" presId="urn:microsoft.com/office/officeart/2005/8/layout/vList5"/>
    <dgm:cxn modelId="{45ADB548-F669-4CE1-8DFE-25CBE714E439}" type="presParOf" srcId="{C09D149B-C200-4712-A2E4-92E9AE4598C5}" destId="{990E9A28-E895-4353-AEDF-12CFA09A3F54}" srcOrd="0" destOrd="0" presId="urn:microsoft.com/office/officeart/2005/8/layout/vList5"/>
    <dgm:cxn modelId="{2E57B2A1-8E43-44A4-95D3-11EF3C98E461}" type="presParOf" srcId="{C09D149B-C200-4712-A2E4-92E9AE4598C5}" destId="{A947AEB7-5B3E-4C71-AADD-35A4C1D4428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5CDDBB-00AF-4202-A2FC-C16E3548E1C0}">
      <dsp:nvSpPr>
        <dsp:cNvPr id="0" name=""/>
        <dsp:cNvSpPr/>
      </dsp:nvSpPr>
      <dsp:spPr>
        <a:xfrm rot="5400000">
          <a:off x="4741726" y="-3826420"/>
          <a:ext cx="1018082" cy="8929300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5000" kern="1200" dirty="0">
              <a:latin typeface="Calibri" panose="020F0502020204030204" pitchFamily="34" charset="0"/>
              <a:cs typeface="Calibri" panose="020F0502020204030204" pitchFamily="34" charset="0"/>
            </a:rPr>
            <a:t>Nástroje AI</a:t>
          </a:r>
        </a:p>
      </dsp:txBody>
      <dsp:txXfrm rot="-5400000">
        <a:off x="786118" y="178887"/>
        <a:ext cx="8879601" cy="918684"/>
      </dsp:txXfrm>
    </dsp:sp>
    <dsp:sp modelId="{77293010-8325-44F6-A83F-68777128E5C6}">
      <dsp:nvSpPr>
        <dsp:cNvPr id="0" name=""/>
        <dsp:cNvSpPr/>
      </dsp:nvSpPr>
      <dsp:spPr>
        <a:xfrm>
          <a:off x="4909" y="1928"/>
          <a:ext cx="781207" cy="127260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700" kern="1200" dirty="0"/>
            <a:t>1</a:t>
          </a:r>
        </a:p>
      </dsp:txBody>
      <dsp:txXfrm>
        <a:off x="43044" y="40063"/>
        <a:ext cx="704937" cy="1196332"/>
      </dsp:txXfrm>
    </dsp:sp>
    <dsp:sp modelId="{E1F76C73-E5CD-4DF9-962B-B18E775EBD4C}">
      <dsp:nvSpPr>
        <dsp:cNvPr id="0" name=""/>
        <dsp:cNvSpPr/>
      </dsp:nvSpPr>
      <dsp:spPr>
        <a:xfrm rot="5400000">
          <a:off x="4745039" y="-2493551"/>
          <a:ext cx="1018184" cy="8936028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93345" rIns="186690" bIns="93345" numCol="1" spcCol="1270" anchor="ctr" anchorCtr="0">
          <a:noAutofit/>
        </a:bodyPr>
        <a:lstStyle/>
        <a:p>
          <a:pPr marL="285750" lvl="1" indent="-285750" algn="l" defTabSz="2178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4900" kern="1200" dirty="0">
              <a:latin typeface="Calibri" panose="020F0502020204030204" pitchFamily="34" charset="0"/>
              <a:cs typeface="Calibri" panose="020F0502020204030204" pitchFamily="34" charset="0"/>
            </a:rPr>
            <a:t>Důležitost ceny v marketingu</a:t>
          </a:r>
        </a:p>
      </dsp:txBody>
      <dsp:txXfrm rot="-5400000">
        <a:off x="786117" y="1515075"/>
        <a:ext cx="8886324" cy="918776"/>
      </dsp:txXfrm>
    </dsp:sp>
    <dsp:sp modelId="{7ABAD3C8-1608-484E-ABF5-B32D994828C5}">
      <dsp:nvSpPr>
        <dsp:cNvPr id="0" name=""/>
        <dsp:cNvSpPr/>
      </dsp:nvSpPr>
      <dsp:spPr>
        <a:xfrm>
          <a:off x="4909" y="1338161"/>
          <a:ext cx="781207" cy="127260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700" kern="1200" dirty="0"/>
            <a:t>2</a:t>
          </a:r>
        </a:p>
      </dsp:txBody>
      <dsp:txXfrm>
        <a:off x="43044" y="1376296"/>
        <a:ext cx="704937" cy="1196332"/>
      </dsp:txXfrm>
    </dsp:sp>
    <dsp:sp modelId="{A947AEB7-5B3E-4C71-AADD-35A4C1D44280}">
      <dsp:nvSpPr>
        <dsp:cNvPr id="0" name=""/>
        <dsp:cNvSpPr/>
      </dsp:nvSpPr>
      <dsp:spPr>
        <a:xfrm rot="5400000">
          <a:off x="4750051" y="-1160620"/>
          <a:ext cx="1014763" cy="8942631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4800" kern="1200" dirty="0">
              <a:latin typeface="Calibri" panose="020F0502020204030204" pitchFamily="34" charset="0"/>
              <a:cs typeface="Calibri" panose="020F0502020204030204" pitchFamily="34" charset="0"/>
            </a:rPr>
            <a:t>Metody cenové tvorby</a:t>
          </a:r>
        </a:p>
      </dsp:txBody>
      <dsp:txXfrm rot="-5400000">
        <a:off x="786118" y="2852850"/>
        <a:ext cx="8893094" cy="915689"/>
      </dsp:txXfrm>
    </dsp:sp>
    <dsp:sp modelId="{990E9A28-E895-4353-AEDF-12CFA09A3F54}">
      <dsp:nvSpPr>
        <dsp:cNvPr id="0" name=""/>
        <dsp:cNvSpPr/>
      </dsp:nvSpPr>
      <dsp:spPr>
        <a:xfrm>
          <a:off x="4909" y="2674394"/>
          <a:ext cx="781207" cy="127260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700" kern="1200" dirty="0"/>
            <a:t>3</a:t>
          </a:r>
        </a:p>
      </dsp:txBody>
      <dsp:txXfrm>
        <a:off x="43044" y="2712529"/>
        <a:ext cx="704937" cy="11963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0F6F7-784D-4076-B1FC-00B403E8326C}" type="datetimeFigureOut">
              <a:rPr lang="cs-CZ" smtClean="0"/>
              <a:t>10.11.2024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940D05-EE80-4F94-BBEE-6D234456AC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3867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940D05-EE80-4F94-BBEE-6D234456AC3B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7809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2610B-A7A3-4C89-FF73-8B257FAA2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FA725F4-0E92-C7D9-934D-BB57DC2550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C2ECD53-352B-E433-4C92-274DFE7AFB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9ACDC1A-F8F6-B970-C60D-58170416E6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940D05-EE80-4F94-BBEE-6D234456AC3B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9962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1FF1E-2FC5-0875-5DE5-7F9948A57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5B0513F-DFE2-55DA-0636-E52E2D612B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7EC9A7C-3B48-1710-55CA-BA0955E90F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cs-CZ" sz="2800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BC3C3E6-8AA2-AD4E-41F2-902A21E730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940D05-EE80-4F94-BBEE-6D234456AC3B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0474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17287-2E98-1BD8-8A60-90250035D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F3868480-DF4A-5E55-2C69-C34993857B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DA4B3D8-332F-F57B-D68A-3E6AEE5A06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cs-CZ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282C935-105A-1DF6-A446-C485148295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940D05-EE80-4F94-BBEE-6D234456AC3B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7282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DE55E-D002-DE15-F2D2-588D6F656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A63C140-E54F-8F01-4B8B-47A2BA9638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3C8140B-DC1F-A7B1-6CAE-356D467E39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A1B18C1-BA38-A3B7-8B54-E9EA5AA355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940D05-EE80-4F94-BBEE-6D234456AC3B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4118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940D05-EE80-4F94-BBEE-6D234456AC3B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574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940D05-EE80-4F94-BBEE-6D234456AC3B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1148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46487-1C63-15E9-A0E1-CB3AF38FB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328F0DE-3090-AC39-A2C4-078E4FF6A6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AB5D25-E867-70FF-0F17-B7CA20F86D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cs-CZ" sz="2800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8D4CCC4-3BE6-AA2D-D427-E1FE593A45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940D05-EE80-4F94-BBEE-6D234456AC3B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6685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50D8B-B8FA-9D93-5D17-DF87A2F16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ABC9B72-7DD7-2BA5-6230-229C9D2411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B2AC16A-664E-415C-CFAC-2FDC8AA895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cs-CZ" sz="2800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5C1966C-16C2-55BF-71A8-9B5AF103B5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940D05-EE80-4F94-BBEE-6D234456AC3B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7142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105B3-B167-5E13-EB5B-350B3377B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3353D9C-C2C1-A398-51AB-3C988E990B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744D3B4-2D1C-ECC4-3FC7-7932111874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7D71EE4-3A2A-3184-DC28-4DA882F0E9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940D05-EE80-4F94-BBEE-6D234456AC3B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8386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089BD-6EBB-3269-7BBB-3979828F0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B1C1CF5-F8E4-85E2-7B41-22703012E7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603C317-8CEF-1510-8782-7DE644D679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68B6613-519C-DE73-DF39-4327B005FA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940D05-EE80-4F94-BBEE-6D234456AC3B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230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E70FF-CC9E-B384-92F9-578405653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0469077-F8C3-B7A8-352E-9A2C9418E8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0C38E32-94FB-1BD0-E077-D4E81DBB28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2823652-FABE-2FC3-03D5-19E66BAEF1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940D05-EE80-4F94-BBEE-6D234456AC3B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321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5873B-A8C0-FDA3-6DE5-476707F18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605B0B0-DFA6-5248-DBF9-698E0E624E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CC86808-F066-50DC-A55B-950A02F942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033937A-FC56-437D-093D-AB336CA64B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940D05-EE80-4F94-BBEE-6D234456AC3B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8906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829800" cy="2387600"/>
          </a:xfrm>
        </p:spPr>
        <p:txBody>
          <a:bodyPr anchor="b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98298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9549D6DC-E1CB-4874-BF52-C3407230D20E}" type="datetime1">
              <a:rPr lang="en-US" smtClean="0"/>
              <a:t>11/10/24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5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1D81-C4B9-4A87-89A7-22E29E6C9200}" type="datetime1">
              <a:rPr lang="en-US" smtClean="0"/>
              <a:t>11/10/24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929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31520"/>
            <a:ext cx="2628900" cy="53780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31520"/>
            <a:ext cx="7734300" cy="53780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18-69F7-427E-95A3-C1246AF46913}" type="datetime1">
              <a:rPr lang="en-US" smtClean="0"/>
              <a:t>11/10/24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42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13E51-B7F7-4C24-B8E3-5471755DC0E0}" type="datetime1">
              <a:rPr lang="en-US" smtClean="0"/>
              <a:t>11/10/24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06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1A59F-D956-4598-A3C1-AE72A5387751}" type="datetime1">
              <a:rPr lang="en-US" smtClean="0"/>
              <a:t>11/10/24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801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BD69-7BD3-4731-8064-242619E92CBE}" type="datetime1">
              <a:rPr lang="en-US" smtClean="0"/>
              <a:t>11/10/24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06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49131"/>
            <a:ext cx="5157787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10625"/>
            <a:ext cx="5157787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49131"/>
            <a:ext cx="5183188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10625"/>
            <a:ext cx="5183188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D77D9-239F-488B-9358-023C46BC7084}" type="datetime1">
              <a:rPr lang="en-US" smtClean="0"/>
              <a:t>11/10/24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47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1C24-7140-4FDE-92F3-654C6E2D3C1C}" type="datetime1">
              <a:rPr lang="en-US" smtClean="0"/>
              <a:t>11/10/24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24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D6ACF-ECB9-4B5F-A429-08B8AC75E8EF}" type="datetime1">
              <a:rPr lang="en-US" smtClean="0"/>
              <a:t>11/10/24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64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6326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31521"/>
            <a:ext cx="6172200" cy="512953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B429B-EE2A-486A-BDB9-0C848B4FAFDD}" type="datetime1">
              <a:rPr lang="en-US" smtClean="0"/>
              <a:t>11/10/24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585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1564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7257"/>
            <a:ext cx="6172200" cy="517379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5FE4A-CB8D-40AB-BFFC-AAF37EA071CB}" type="datetime1">
              <a:rPr lang="en-US" smtClean="0"/>
              <a:t>11/10/24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68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93296F-4C3A-4530-98F5-F83646AC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</a:extLst>
            </p:cNvPr>
            <p:cNvCxnSpPr>
              <a:cxnSpLocks/>
            </p:cNvCxnSpPr>
            <p:nvPr/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</a:extLst>
            </p:cNvPr>
            <p:cNvCxnSpPr>
              <a:cxnSpLocks/>
            </p:cNvCxnSpPr>
            <p:nvPr/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</a:extLst>
            </p:cNvPr>
            <p:cNvSpPr/>
            <p:nvPr/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</a:extLst>
            </p:cNvPr>
            <p:cNvSpPr/>
            <p:nvPr/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89408"/>
            <a:ext cx="10515600" cy="3821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0517C94-3B1E-4991-BED3-41F8B0158A00}" type="datetime1">
              <a:rPr lang="en-US" smtClean="0"/>
              <a:t>11/10/24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3467" y="3246434"/>
            <a:ext cx="628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73BAE12-D270-459D-897B-6833652BB1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32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gif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93296F-4C3A-4530-98F5-F83646AC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1B63EEE-B5E3-42ED-90DF-2948123C7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667" y="4738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Zástupný obsah 3" descr="extrémní detail spojnicového grafu">
            <a:extLst>
              <a:ext uri="{FF2B5EF4-FFF2-40B4-BE49-F238E27FC236}">
                <a16:creationId xmlns:a16="http://schemas.microsoft.com/office/drawing/2014/main" id="{6F98A965-1368-CA89-BBA2-04502652F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t="1000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FDF32A1-6FC1-40DD-BBCC-24AE7E10E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D1AA04A-5D49-4177-87CA-649F208B3F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3497BC7-5628-4CFE-AFCE-83F840D1C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432B82D-075D-4471-9C2B-C1557FF64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AE17543-DC61-4B2B-9D77-C3B372C14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Graphic 33">
              <a:extLst>
                <a:ext uri="{FF2B5EF4-FFF2-40B4-BE49-F238E27FC236}">
                  <a16:creationId xmlns:a16="http://schemas.microsoft.com/office/drawing/2014/main" id="{F49071BF-E6F5-4545-9E65-65CE74C68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Graphic 33">
              <a:extLst>
                <a:ext uri="{FF2B5EF4-FFF2-40B4-BE49-F238E27FC236}">
                  <a16:creationId xmlns:a16="http://schemas.microsoft.com/office/drawing/2014/main" id="{7B98AB34-64F9-47E7-8276-E2A50CA0B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" name="Obdélník 4">
            <a:extLst>
              <a:ext uri="{FF2B5EF4-FFF2-40B4-BE49-F238E27FC236}">
                <a16:creationId xmlns:a16="http://schemas.microsoft.com/office/drawing/2014/main" id="{6AAF377E-FA9F-B9F0-D74A-6E9CDF888518}"/>
              </a:ext>
            </a:extLst>
          </p:cNvPr>
          <p:cNvSpPr/>
          <p:nvPr/>
        </p:nvSpPr>
        <p:spPr>
          <a:xfrm>
            <a:off x="1671644" y="2484478"/>
            <a:ext cx="10518167" cy="188861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BCBB5D7-F6C2-612A-F712-3A017CA4F782}"/>
              </a:ext>
            </a:extLst>
          </p:cNvPr>
          <p:cNvSpPr txBox="1"/>
          <p:nvPr/>
        </p:nvSpPr>
        <p:spPr>
          <a:xfrm>
            <a:off x="1671127" y="2874790"/>
            <a:ext cx="10525231" cy="1107996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ÚVOD DO MARKETINGU</a:t>
            </a:r>
          </a:p>
        </p:txBody>
      </p:sp>
    </p:spTree>
    <p:extLst>
      <p:ext uri="{BB962C8B-B14F-4D97-AF65-F5344CB8AC3E}">
        <p14:creationId xmlns:p14="http://schemas.microsoft.com/office/powerpoint/2010/main" val="447664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F0395-E83A-3212-557B-3B03D80A9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9C6AD3EE-DA69-9204-2E82-39BACFC61C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20000">
                <a:schemeClr val="bg1">
                  <a:lumMod val="9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BB67BE87-2FE3-9105-E9B9-A100C7DAEF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1018325"/>
              </p:ext>
            </p:extLst>
          </p:nvPr>
        </p:nvGraphicFramePr>
        <p:xfrm>
          <a:off x="319893" y="49011"/>
          <a:ext cx="11552214" cy="6759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51381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A32EE-7E24-75DD-8791-275F5735B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27BAD6-F409-C5EB-8B8D-17C4B1684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3"/>
            <a:ext cx="11353800" cy="1325563"/>
          </a:xfrm>
        </p:spPr>
        <p:txBody>
          <a:bodyPr>
            <a:noAutofit/>
          </a:bodyPr>
          <a:lstStyle/>
          <a:p>
            <a:r>
              <a:rPr lang="cs-CZ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Metody stanovení cen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CB09DD5-93E4-2E43-974A-C91F79A39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0700" y="21637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45FEC9B-485A-4318-5F1C-0FA36F389058}"/>
              </a:ext>
            </a:extLst>
          </p:cNvPr>
          <p:cNvSpPr txBox="1"/>
          <p:nvPr/>
        </p:nvSpPr>
        <p:spPr>
          <a:xfrm>
            <a:off x="838200" y="1954712"/>
            <a:ext cx="1048351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Nákladově orientovaná tvorba ceny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Cena orientovaná na poptávku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Cena stanovená v závislosti na konkurenci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Cena dle vnímání hodnoty zákazníkem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Psychologická tvorba ceny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Tvorba ceny dle hodnoty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Diferencovaná tvorba cen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Adaptivní tvorba cen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Tvorba cen sdílením přínosů a rizika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Tvorba cen aukcí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Tvorba cen obálkovou metodou</a:t>
            </a:r>
          </a:p>
          <a:p>
            <a:pPr marL="342900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s-CZ" sz="220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EC073E07-0F80-4D6B-466E-757D38BC1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62701" y="945761"/>
            <a:ext cx="1253832" cy="1253832"/>
          </a:xfrm>
          <a:prstGeom prst="rect">
            <a:avLst/>
          </a:prstGeom>
        </p:spPr>
      </p:pic>
      <p:pic>
        <p:nvPicPr>
          <p:cNvPr id="4" name="Picture 2" descr="Škoda Auto – Wikipedie">
            <a:extLst>
              <a:ext uri="{FF2B5EF4-FFF2-40B4-BE49-F238E27FC236}">
                <a16:creationId xmlns:a16="http://schemas.microsoft.com/office/drawing/2014/main" id="{B792CA40-5CA5-A16F-29A5-B12FC6732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718" y="1904851"/>
            <a:ext cx="1960209" cy="134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pple Logo Icon PNG &amp; SVG Design For T-Shirts">
            <a:extLst>
              <a:ext uri="{FF2B5EF4-FFF2-40B4-BE49-F238E27FC236}">
                <a16:creationId xmlns:a16="http://schemas.microsoft.com/office/drawing/2014/main" id="{F0CC62B4-A482-6706-5406-A47515AB7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668" y="3227025"/>
            <a:ext cx="1456663" cy="145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HE NEW CHANEL LOGO PNG IN 2024 - eDigital Agency">
            <a:extLst>
              <a:ext uri="{FF2B5EF4-FFF2-40B4-BE49-F238E27FC236}">
                <a16:creationId xmlns:a16="http://schemas.microsoft.com/office/drawing/2014/main" id="{A06B7E71-B903-5EFE-9DE0-BA6D82CCA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249" y="868172"/>
            <a:ext cx="1413675" cy="103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83ED9A7A-BFFC-274F-69F6-EF5EE47BE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533" y="5349611"/>
            <a:ext cx="1857045" cy="56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2B03F80-12BF-06B7-815A-BE5CF712A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533" y="4050964"/>
            <a:ext cx="2346580" cy="73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Shell Logo, symbol, meaning, history, PNG, brand">
            <a:extLst>
              <a:ext uri="{FF2B5EF4-FFF2-40B4-BE49-F238E27FC236}">
                <a16:creationId xmlns:a16="http://schemas.microsoft.com/office/drawing/2014/main" id="{C85CEF9E-9511-3B07-64FA-46D738C0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934" y="4754066"/>
            <a:ext cx="2116068" cy="119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42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2CCA5-58A6-EDF4-042D-67376DC3F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461C23-81DB-9124-4DDA-76C03E0C8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31531"/>
            <a:ext cx="11353800" cy="1325563"/>
          </a:xfrm>
        </p:spPr>
        <p:txBody>
          <a:bodyPr>
            <a:noAutofit/>
          </a:bodyPr>
          <a:lstStyle/>
          <a:p>
            <a:r>
              <a:rPr lang="cs-CZ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Zadání praktických příkladů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57FE966-6368-BAB8-F9B9-042A82FA2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0700" y="21637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4F39365-DBCB-9580-3A07-6E9119DA596C}"/>
              </a:ext>
            </a:extLst>
          </p:cNvPr>
          <p:cNvSpPr txBox="1"/>
          <p:nvPr/>
        </p:nvSpPr>
        <p:spPr>
          <a:xfrm>
            <a:off x="838199" y="1406084"/>
            <a:ext cx="1051560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200" b="1" i="0" u="sng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Nákladově orientovaná tvorba ceny: </a:t>
            </a: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Variabilní náklady na výrobu jedné sklenice marmelády: 20 Kč. Fixní náklady na výrobu 500 sklenic: 2.000 Kč. Požadovaná marže: 30 %. </a:t>
            </a:r>
            <a:b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Jaká bude prodejní cena 1 sklenice marmelády?</a:t>
            </a:r>
            <a:endParaRPr lang="cs-CZ" sz="22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cs-CZ" sz="2200" b="1" i="0" u="sng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Cena orientovaná na poptávku: </a:t>
            </a:r>
            <a:r>
              <a:rPr lang="cs-CZ" sz="2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On-line kurz fotografování – </a:t>
            </a: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Cena 1.000 Kč → poptávka 500 zákazníků. Cena 1.500 Kč → poptávka 300 zákazníků.</a:t>
            </a:r>
            <a:r>
              <a:rPr lang="cs-CZ" sz="2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Stanovte optimální cenu pro maximální výnos.</a:t>
            </a:r>
          </a:p>
          <a:p>
            <a:pPr algn="just"/>
            <a:r>
              <a:rPr lang="cs-CZ" sz="22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Cena stanovená v závislosti na konkurenci: </a:t>
            </a: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Konkurence nabízí podobnou prémiovou čokoládu v cenovém rozpětí 80–100 Kč za tabulku. Vaše čokoláda má originální design a vyšší obsah kakaa. </a:t>
            </a:r>
            <a:r>
              <a:rPr 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Jaká bude prodejní cena jedné tabulky čokolády?</a:t>
            </a:r>
            <a:endParaRPr lang="cs-CZ" sz="2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cs-CZ" sz="2200" b="1" i="0" u="sng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Cena dle vnímání hodnoty zákazníkem: </a:t>
            </a:r>
            <a:r>
              <a:rPr lang="cs-CZ" sz="2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Zákazníci považují ručně vyráběná mýdla za kvalitní a ekologické, a jsou ochotni za ně zaplatit více než za běžná mýdla. Na základě průzkumu se zjistí, že průměrná cena, kterou jsou zákazníci ochotni zaplatit</a:t>
            </a:r>
            <a:r>
              <a:rPr lang="cs-CZ" sz="22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je 120 Kč za kus. </a:t>
            </a: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Variabilní náklady: 40 Kč (suroviny, obaly). Fixní náklady: 2000 Kč na výrobu 1000 kusů. </a:t>
            </a:r>
            <a:r>
              <a:rPr 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Jaká je marže?</a:t>
            </a:r>
            <a:endParaRPr lang="cs-CZ" sz="22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651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1AC68-AD1B-ADCD-9463-24C6F2BB8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56704-778D-1FA7-48FF-99BC27A3C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3"/>
            <a:ext cx="11353800" cy="1325563"/>
          </a:xfrm>
        </p:spPr>
        <p:txBody>
          <a:bodyPr>
            <a:noAutofit/>
          </a:bodyPr>
          <a:lstStyle/>
          <a:p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Zdroje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9094696-1570-6096-4328-ADA589631C7B}"/>
              </a:ext>
            </a:extLst>
          </p:cNvPr>
          <p:cNvSpPr txBox="1"/>
          <p:nvPr/>
        </p:nvSpPr>
        <p:spPr>
          <a:xfrm>
            <a:off x="838200" y="1768208"/>
            <a:ext cx="10515600" cy="4467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200"/>
              </a:spcAft>
              <a:defRPr cap="all"/>
            </a:pPr>
            <a:r>
              <a:rPr lang="cs-CZ" sz="140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ARMSTRONG, Gary, Adam, Stewart, Denize, Sara a Kotler, Philip, 2014. </a:t>
            </a:r>
            <a:r>
              <a:rPr lang="cs-CZ" sz="1400" i="1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Principles</a:t>
            </a:r>
            <a:r>
              <a:rPr lang="cs-CZ" sz="1400" i="1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400" i="1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Marketing.</a:t>
            </a:r>
            <a:r>
              <a:rPr lang="cs-CZ" sz="140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cs-CZ" sz="1400" i="0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Always</a:t>
            </a:r>
            <a:r>
              <a:rPr lang="cs-CZ" sz="140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learning. </a:t>
            </a:r>
            <a:r>
              <a:rPr lang="cs-CZ" sz="1400" i="0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Australia</a:t>
            </a:r>
            <a:r>
              <a:rPr lang="cs-CZ" sz="140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cs-CZ" sz="1400" i="0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Pearson</a:t>
            </a:r>
            <a:r>
              <a:rPr lang="cs-CZ" sz="140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ISBN 1486002536, 9781486002535. JAKUBÍKOVÁ, Dagmar a JANEČEK, Petr, 2023. </a:t>
            </a:r>
            <a:r>
              <a:rPr lang="cs-CZ" sz="1400" i="1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Strategický marketing: strategie a trendy</a:t>
            </a:r>
            <a:r>
              <a:rPr lang="cs-CZ" sz="140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3. přepracované a rozšířené vydání. Expert (Grada). Praha: Grada </a:t>
            </a:r>
            <a:r>
              <a:rPr lang="cs-CZ" sz="1400" i="0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Publishing</a:t>
            </a:r>
            <a:r>
              <a:rPr lang="cs-CZ" sz="140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ISBN 978-80-271-3722-0.</a:t>
            </a:r>
          </a:p>
          <a:p>
            <a:pPr lvl="0" algn="just">
              <a:spcAft>
                <a:spcPts val="200"/>
              </a:spcAft>
              <a:defRPr cap="all"/>
            </a:pPr>
            <a:r>
              <a:rPr lang="cs-CZ" sz="140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CHANEY, Damien; TOUZANI, Mourad; BEN SLIMANE, Karim. Marketing to </a:t>
            </a:r>
            <a:r>
              <a:rPr lang="cs-CZ" sz="1400" i="0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140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sz="1400" i="0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new</a:t>
            </a:r>
            <a:r>
              <a:rPr lang="cs-CZ" sz="140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cs-CZ" sz="1400" i="0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generations</a:t>
            </a:r>
            <a:r>
              <a:rPr lang="cs-CZ" sz="140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cs-CZ" sz="1400" i="0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  <a:r>
              <a:rPr lang="cs-CZ" sz="140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1400" i="0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perspectives</a:t>
            </a:r>
            <a:r>
              <a:rPr lang="cs-CZ" sz="140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  <a:r>
              <a:rPr lang="cs-CZ" sz="1400" i="1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Journal</a:t>
            </a:r>
            <a:r>
              <a:rPr lang="cs-CZ" sz="1400" i="1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400" i="1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Strategic</a:t>
            </a:r>
            <a:r>
              <a:rPr lang="cs-CZ" sz="1400" i="1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Marketing</a:t>
            </a:r>
            <a:r>
              <a:rPr lang="cs-CZ" sz="140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2017, 25.3: 179-189.</a:t>
            </a:r>
          </a:p>
          <a:p>
            <a:pPr lvl="0" algn="just">
              <a:spcAft>
                <a:spcPts val="200"/>
              </a:spcAft>
              <a:defRPr cap="all"/>
            </a:pPr>
            <a:r>
              <a:rPr lang="cs-CZ" sz="1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Godin</a:t>
            </a:r>
            <a:r>
              <a:rPr lang="cs-CZ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Seth</a:t>
            </a:r>
            <a:r>
              <a:rPr lang="cs-CZ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, 2020. </a:t>
            </a:r>
            <a:r>
              <a:rPr lang="cs-CZ" sz="14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cs-CZ" sz="14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cs-CZ" sz="14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Marketing: </a:t>
            </a:r>
            <a:r>
              <a:rPr lang="cs-CZ" sz="14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cs-CZ" sz="14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Can't</a:t>
            </a:r>
            <a:r>
              <a:rPr lang="cs-CZ" sz="14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cs-CZ" sz="14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Seen</a:t>
            </a:r>
            <a:r>
              <a:rPr lang="cs-CZ" sz="14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Until</a:t>
            </a:r>
            <a:r>
              <a:rPr lang="cs-CZ" sz="14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cs-CZ" sz="14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Learn</a:t>
            </a:r>
            <a:r>
              <a:rPr lang="cs-CZ" sz="14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sz="14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See</a:t>
            </a:r>
            <a:r>
              <a:rPr lang="cs-CZ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400" dirty="0">
              <a:solidFill>
                <a:srgbClr val="2125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spcAft>
                <a:spcPts val="200"/>
              </a:spcAft>
              <a:defRPr cap="all"/>
            </a:pPr>
            <a:r>
              <a:rPr lang="cs-CZ" sz="1400" b="0" i="0" u="none" strike="noStrike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JAKUBÍKOVÁ, Dagmar a JANEČEK, Petr, 2023. </a:t>
            </a:r>
            <a:r>
              <a:rPr lang="cs-CZ" sz="1400" b="0" i="1" u="none" strike="noStrike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Strategický marketing: strategie a trendy</a:t>
            </a:r>
            <a:r>
              <a:rPr lang="cs-CZ" sz="1400" b="0" i="0" u="none" strike="noStrike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3. přepracované a rozšířené vydání. Expert (Grada). Praha: Grada </a:t>
            </a:r>
            <a:r>
              <a:rPr lang="cs-CZ" sz="1400" b="0" i="0" u="none" strike="noStrike" dirty="0" err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Publishing</a:t>
            </a:r>
            <a:r>
              <a:rPr lang="cs-CZ" sz="1400" b="0" i="0" u="none" strike="noStrike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ISBN 978-80-271-3722-0.</a:t>
            </a:r>
          </a:p>
          <a:p>
            <a:pPr lvl="0" algn="just">
              <a:spcAft>
                <a:spcPts val="200"/>
              </a:spcAft>
              <a:defRPr cap="all"/>
            </a:pPr>
            <a:r>
              <a:rPr lang="cs-CZ" sz="1400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cs-CZ" sz="1400" b="0" i="0" u="none" strike="noStrike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OTLER, PHILIP A ARMSTRONG, GARY, 2007. </a:t>
            </a:r>
            <a:r>
              <a:rPr lang="cs-CZ" sz="1400" b="0" i="1" u="none" strike="noStrike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MARKETING. </a:t>
            </a:r>
            <a:r>
              <a:rPr lang="cs-CZ" sz="1400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PRAHA: GRADA PUBLISHING. ISBN 80-247-0153-3.</a:t>
            </a:r>
          </a:p>
          <a:p>
            <a:pPr lvl="0" algn="just">
              <a:spcAft>
                <a:spcPts val="200"/>
              </a:spcAft>
              <a:defRPr cap="all"/>
            </a:pPr>
            <a:r>
              <a:rPr lang="cs-CZ" sz="1400" i="0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Krejta</a:t>
            </a:r>
            <a:r>
              <a:rPr lang="cs-CZ" sz="140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2024. </a:t>
            </a:r>
            <a:r>
              <a:rPr lang="cs-CZ" sz="1400" i="1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marketing mix. </a:t>
            </a:r>
            <a:r>
              <a:rPr lang="cs-CZ" sz="140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Dostupné z: https://</a:t>
            </a:r>
            <a:r>
              <a:rPr lang="cs-CZ" sz="1400" i="0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krejta.cz</a:t>
            </a:r>
            <a:r>
              <a:rPr lang="cs-CZ" sz="140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sz="1400" i="0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marketingovy-slovnik</a:t>
            </a:r>
            <a:r>
              <a:rPr lang="cs-CZ" sz="140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sz="1400" i="0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marketingovy</a:t>
            </a:r>
            <a:r>
              <a:rPr lang="cs-CZ" sz="140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-mix/</a:t>
            </a:r>
            <a:endParaRPr lang="cs-CZ" sz="1400" b="0" i="0" u="none" strike="noStrike" dirty="0">
              <a:solidFill>
                <a:srgbClr val="21252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spcAft>
                <a:spcPts val="200"/>
              </a:spcAft>
              <a:defRPr cap="all"/>
            </a:pPr>
            <a:r>
              <a:rPr lang="cs-CZ" sz="140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MALLYA, </a:t>
            </a:r>
            <a:r>
              <a:rPr lang="cs-CZ" sz="1400" i="0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Thaddeus</a:t>
            </a:r>
            <a:r>
              <a:rPr lang="cs-CZ" sz="140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2007. </a:t>
            </a:r>
            <a:r>
              <a:rPr lang="cs-CZ" sz="1400" i="1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Základy strategického řízení a rozhodování</a:t>
            </a:r>
            <a:r>
              <a:rPr lang="cs-CZ" sz="140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Praha: Grada. ISBN 978-802-4719-115.</a:t>
            </a:r>
          </a:p>
          <a:p>
            <a:pPr algn="just">
              <a:spcAft>
                <a:spcPts val="200"/>
              </a:spcAft>
              <a:defRPr cap="all"/>
            </a:pP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MEDIUM, 2024. 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MARKETING MIX. 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DOSTUPNÉ Z: https://</a:t>
            </a:r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medium.com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tradecraft-traction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/the-next-evolution-of-marketing-mix-growing-our-company-in-the-me-generation-d3e98779a21d</a:t>
            </a:r>
            <a:endParaRPr lang="cs-CZ" sz="1400" strike="noStrike" dirty="0">
              <a:solidFill>
                <a:srgbClr val="22222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spcAft>
                <a:spcPts val="200"/>
              </a:spcAft>
              <a:defRPr cap="all"/>
            </a:pPr>
            <a:r>
              <a:rPr lang="cs-CZ" sz="140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Nagle</a:t>
            </a:r>
            <a:r>
              <a:rPr lang="cs-CZ" sz="14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Thomas, 1995. </a:t>
            </a:r>
            <a:r>
              <a:rPr lang="cs-CZ" sz="14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14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Strategy</a:t>
            </a:r>
            <a:r>
              <a:rPr lang="cs-CZ" sz="14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14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Tactics</a:t>
            </a:r>
            <a:r>
              <a:rPr lang="cs-CZ" sz="14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4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Pricing</a:t>
            </a:r>
            <a:r>
              <a:rPr lang="cs-CZ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New York: </a:t>
            </a:r>
            <a:r>
              <a:rPr lang="cs-CZ" sz="1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Routledge</a:t>
            </a:r>
            <a:r>
              <a:rPr lang="cs-CZ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400" i="0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spcAft>
                <a:spcPts val="200"/>
              </a:spcAft>
              <a:defRPr cap="all"/>
            </a:pPr>
            <a:r>
              <a:rPr lang="cs-CZ" sz="140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SAHAF, </a:t>
            </a:r>
            <a:r>
              <a:rPr lang="cs-CZ" sz="1400" i="0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Musadiq</a:t>
            </a:r>
            <a:r>
              <a:rPr lang="cs-CZ" sz="140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A, 2019. </a:t>
            </a:r>
            <a:r>
              <a:rPr lang="cs-CZ" sz="1400" i="1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Strategic</a:t>
            </a:r>
            <a:r>
              <a:rPr lang="cs-CZ" sz="1400" i="1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marketing: </a:t>
            </a:r>
            <a:r>
              <a:rPr lang="cs-CZ" sz="1400" i="1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making</a:t>
            </a:r>
            <a:r>
              <a:rPr lang="cs-CZ" sz="1400" i="1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decisions</a:t>
            </a:r>
            <a:r>
              <a:rPr lang="cs-CZ" sz="1400" i="1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sz="1400" i="1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strategic</a:t>
            </a:r>
            <a:r>
              <a:rPr lang="cs-CZ" sz="1400" i="1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advantage</a:t>
            </a:r>
            <a:r>
              <a:rPr lang="cs-CZ" sz="140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2. vydání. New </a:t>
            </a:r>
            <a:r>
              <a:rPr lang="cs-CZ" sz="1400" i="0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Delhi</a:t>
            </a:r>
            <a:r>
              <a:rPr lang="cs-CZ" sz="1400" i="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ISBN 9388028724.</a:t>
            </a:r>
          </a:p>
          <a:p>
            <a:pPr lvl="0" algn="just">
              <a:spcAft>
                <a:spcPts val="200"/>
              </a:spcAft>
              <a:defRPr cap="all"/>
            </a:pPr>
            <a:r>
              <a:rPr lang="cs-CZ" sz="14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SAMMUT‐BONNICI, Tanya; GALEA, David. SWOT </a:t>
            </a:r>
            <a:r>
              <a:rPr lang="cs-CZ" sz="1400" b="0" i="0" u="none" strike="noStrike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cs-CZ" sz="14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  <a:r>
              <a:rPr lang="cs-CZ" sz="1400" b="0" i="1" u="none" strike="noStrike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Wiley</a:t>
            </a:r>
            <a:r>
              <a:rPr lang="cs-CZ" sz="1400" b="0" i="1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0" i="1" u="none" strike="noStrike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Encyclopedia</a:t>
            </a:r>
            <a:r>
              <a:rPr lang="cs-CZ" sz="1400" b="0" i="1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0" i="1" u="none" strike="noStrike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400" b="0" i="1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management</a:t>
            </a:r>
            <a:r>
              <a:rPr lang="cs-CZ" sz="14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2015, 1-8.</a:t>
            </a:r>
          </a:p>
          <a:p>
            <a:pPr algn="just">
              <a:spcAft>
                <a:spcPts val="200"/>
              </a:spcAft>
              <a:defRPr cap="all"/>
            </a:pP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Slide, 2024. 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6W model. 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Dostupné z: https://www.slidesalad.com/product/6w-model-of-customer-analysis-google-slides-template/</a:t>
            </a:r>
          </a:p>
        </p:txBody>
      </p:sp>
    </p:spTree>
    <p:extLst>
      <p:ext uri="{BB962C8B-B14F-4D97-AF65-F5344CB8AC3E}">
        <p14:creationId xmlns:p14="http://schemas.microsoft.com/office/powerpoint/2010/main" val="1117386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BF5DD8-89BE-7A21-2580-35CD796CE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3AB36F-1369-62B0-F7F3-D4B22270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D662FC-BCDD-ABC8-4332-26C8112EF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6096BE6-559A-E578-5E11-9C39B16C1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7C40F83-01FF-C74D-D821-D15BC3C85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15D0C36-7C4D-23B0-E902-0D634C518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9B08052-28F5-8D7E-3DD8-A5B5F691B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Graphic 33">
              <a:extLst>
                <a:ext uri="{FF2B5EF4-FFF2-40B4-BE49-F238E27FC236}">
                  <a16:creationId xmlns:a16="http://schemas.microsoft.com/office/drawing/2014/main" id="{964D9E53-91B9-B7C0-BE4D-22ACEB22D4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Graphic 33">
              <a:extLst>
                <a:ext uri="{FF2B5EF4-FFF2-40B4-BE49-F238E27FC236}">
                  <a16:creationId xmlns:a16="http://schemas.microsoft.com/office/drawing/2014/main" id="{21B22C27-104F-640C-5D57-2B3C3B4A3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E9E66D8-BFE0-4EFE-68BE-AE5200951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667" y="4738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Zástupný obsah 3" descr="extrémní detail spojnicového grafu">
            <a:extLst>
              <a:ext uri="{FF2B5EF4-FFF2-40B4-BE49-F238E27FC236}">
                <a16:creationId xmlns:a16="http://schemas.microsoft.com/office/drawing/2014/main" id="{BC7E87BC-C121-1637-B3FC-F1D0BC5D8A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65000"/>
          </a:blip>
          <a:srcRect t="1000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435CBE4-ADE9-FA74-6EA6-74D766545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0227379-3BB2-4FAA-ED5D-605159823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4DF199D-273A-2719-82EB-E61E8CCDD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C470D6B-FE80-51E8-65C2-4E29F8C59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A560738-2D9E-6367-514A-68DB23394A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Graphic 33">
              <a:extLst>
                <a:ext uri="{FF2B5EF4-FFF2-40B4-BE49-F238E27FC236}">
                  <a16:creationId xmlns:a16="http://schemas.microsoft.com/office/drawing/2014/main" id="{F1B5B419-EC62-CB22-BFC8-85816EE4C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Graphic 33">
              <a:extLst>
                <a:ext uri="{FF2B5EF4-FFF2-40B4-BE49-F238E27FC236}">
                  <a16:creationId xmlns:a16="http://schemas.microsoft.com/office/drawing/2014/main" id="{754DE1CC-E777-35AD-3168-95E8CA774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" name="Obdélník 4">
            <a:extLst>
              <a:ext uri="{FF2B5EF4-FFF2-40B4-BE49-F238E27FC236}">
                <a16:creationId xmlns:a16="http://schemas.microsoft.com/office/drawing/2014/main" id="{81A545F8-46A0-266C-AC44-0521665F99E8}"/>
              </a:ext>
            </a:extLst>
          </p:cNvPr>
          <p:cNvSpPr/>
          <p:nvPr/>
        </p:nvSpPr>
        <p:spPr>
          <a:xfrm>
            <a:off x="1611086" y="2484478"/>
            <a:ext cx="10578725" cy="188861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FAB43D4-B380-91B1-B18A-FE4B4CD93124}"/>
              </a:ext>
            </a:extLst>
          </p:cNvPr>
          <p:cNvSpPr txBox="1"/>
          <p:nvPr/>
        </p:nvSpPr>
        <p:spPr>
          <a:xfrm>
            <a:off x="1617633" y="2785130"/>
            <a:ext cx="10578725" cy="2431435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CENOVÁ POLITIKA</a:t>
            </a:r>
          </a:p>
          <a:p>
            <a:pPr algn="ctr"/>
            <a:r>
              <a:rPr lang="cs-CZ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CVIČENÍ 12. 11. 2024 </a:t>
            </a:r>
            <a:br>
              <a:rPr lang="cs-CZ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337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4EDC12-1841-31FF-AE0D-39ACD2602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 se dnes dozvíte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01B7868-139D-DBDF-A181-138404BC64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6267671"/>
              </p:ext>
            </p:extLst>
          </p:nvPr>
        </p:nvGraphicFramePr>
        <p:xfrm>
          <a:off x="957130" y="1993065"/>
          <a:ext cx="9733659" cy="3948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28597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656D4-F0DB-69F8-0B98-A9D319DED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02D3EF-32A5-7942-6686-C97B228EE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3"/>
            <a:ext cx="11353800" cy="1325563"/>
          </a:xfrm>
        </p:spPr>
        <p:txBody>
          <a:bodyPr>
            <a:noAutofit/>
          </a:bodyPr>
          <a:lstStyle/>
          <a:p>
            <a:r>
              <a:rPr lang="cs-CZ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Nástroje AI – pro studium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F4A6075-6605-606D-E704-902FD33B8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0700" y="21637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B4EE64-7823-6061-B122-D04C63AA2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201" y="2419318"/>
            <a:ext cx="2641240" cy="148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cite_">
            <a:extLst>
              <a:ext uri="{FF2B5EF4-FFF2-40B4-BE49-F238E27FC236}">
                <a16:creationId xmlns:a16="http://schemas.microsoft.com/office/drawing/2014/main" id="{60AE1D6F-58A5-E85D-6420-57B31E44E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95" y="3140075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enni AI Writing Tool">
            <a:extLst>
              <a:ext uri="{FF2B5EF4-FFF2-40B4-BE49-F238E27FC236}">
                <a16:creationId xmlns:a16="http://schemas.microsoft.com/office/drawing/2014/main" id="{825A7968-0BD0-B39D-9B2F-978632F50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413" y="4062726"/>
            <a:ext cx="1729601" cy="115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rammarly Affiliate Program | The Affiliate Monkey">
            <a:extLst>
              <a:ext uri="{FF2B5EF4-FFF2-40B4-BE49-F238E27FC236}">
                <a16:creationId xmlns:a16="http://schemas.microsoft.com/office/drawing/2014/main" id="{CAD926EF-0ACF-5864-7D29-8FC1CE479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000" y="2688199"/>
            <a:ext cx="3833352" cy="383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ijayakumar P | Physical Therapist Researcher in Semantic Scholar">
            <a:extLst>
              <a:ext uri="{FF2B5EF4-FFF2-40B4-BE49-F238E27FC236}">
                <a16:creationId xmlns:a16="http://schemas.microsoft.com/office/drawing/2014/main" id="{88CB1795-8DA0-728B-9B92-702BB41D2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13" y="4805115"/>
            <a:ext cx="1900630" cy="1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4ACE5A47-3F84-A188-1565-D1494334D1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33789" y="1493311"/>
            <a:ext cx="1696960" cy="603216"/>
          </a:xfrm>
          <a:prstGeom prst="rect">
            <a:avLst/>
          </a:prstGeom>
        </p:spPr>
      </p:pic>
      <p:pic>
        <p:nvPicPr>
          <p:cNvPr id="1044" name="Picture 20" descr="Free Forever — ResearchRabbit">
            <a:extLst>
              <a:ext uri="{FF2B5EF4-FFF2-40B4-BE49-F238E27FC236}">
                <a16:creationId xmlns:a16="http://schemas.microsoft.com/office/drawing/2014/main" id="{827E17C5-7E96-0785-F068-E723B23B4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265" y="4801398"/>
            <a:ext cx="3383723" cy="144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onnected Papers | API Gallery | Semantic Scholar">
            <a:extLst>
              <a:ext uri="{FF2B5EF4-FFF2-40B4-BE49-F238E27FC236}">
                <a16:creationId xmlns:a16="http://schemas.microsoft.com/office/drawing/2014/main" id="{5F39EC33-0897-3749-E6C2-8CB6902A87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2" b="31146"/>
          <a:stretch/>
        </p:blipFill>
        <p:spPr bwMode="auto">
          <a:xfrm>
            <a:off x="6614853" y="2677015"/>
            <a:ext cx="3735512" cy="69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What You Need To Know About Scopus">
            <a:extLst>
              <a:ext uri="{FF2B5EF4-FFF2-40B4-BE49-F238E27FC236}">
                <a16:creationId xmlns:a16="http://schemas.microsoft.com/office/drawing/2014/main" id="{08587D3C-6557-69F5-BBEE-7940FF5B4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707" y="872368"/>
            <a:ext cx="2074980" cy="135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Web of Science - Creating Your Own Citation Report | Lingnan University  Fong Sum Wood Library">
            <a:extLst>
              <a:ext uri="{FF2B5EF4-FFF2-40B4-BE49-F238E27FC236}">
                <a16:creationId xmlns:a16="http://schemas.microsoft.com/office/drawing/2014/main" id="{51AB0C98-0E01-AFFA-73C4-60DEE1DC4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3" t="72658" r="15096" b="15341"/>
          <a:stretch/>
        </p:blipFill>
        <p:spPr bwMode="auto">
          <a:xfrm>
            <a:off x="8297225" y="5523771"/>
            <a:ext cx="3125789" cy="54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Lex Machina · GitHub">
            <a:extLst>
              <a:ext uri="{FF2B5EF4-FFF2-40B4-BE49-F238E27FC236}">
                <a16:creationId xmlns:a16="http://schemas.microsoft.com/office/drawing/2014/main" id="{A89CC52D-AB55-45D4-C2B6-2BACCB5CC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01" y="1765531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Assets | Kira Systems">
            <a:extLst>
              <a:ext uri="{FF2B5EF4-FFF2-40B4-BE49-F238E27FC236}">
                <a16:creationId xmlns:a16="http://schemas.microsoft.com/office/drawing/2014/main" id="{C489E167-7B6F-2667-6680-19E047EE8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470" y="2027848"/>
            <a:ext cx="2017631" cy="5973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Smart Document Platform | Legito">
            <a:extLst>
              <a:ext uri="{FF2B5EF4-FFF2-40B4-BE49-F238E27FC236}">
                <a16:creationId xmlns:a16="http://schemas.microsoft.com/office/drawing/2014/main" id="{5E669AAB-CAE2-088A-DD1A-C1D87E845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352" y="3594292"/>
            <a:ext cx="2843291" cy="149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72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13667-2CB4-C854-69FF-6F6901B0A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BE80AB-89B9-CBD9-726F-1C77CADEE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3"/>
            <a:ext cx="11353800" cy="1325563"/>
          </a:xfrm>
        </p:spPr>
        <p:txBody>
          <a:bodyPr>
            <a:noAutofit/>
          </a:bodyPr>
          <a:lstStyle/>
          <a:p>
            <a:r>
              <a:rPr lang="cs-CZ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Nástroje AI – marketing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E0AEEC83-93BA-E547-1DC0-DB0FFDF1D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0700" y="21637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074" name="Picture 2" descr="Deeply mění název brandu na Editee, rozšíří se do EU a přinese nové funkce">
            <a:extLst>
              <a:ext uri="{FF2B5EF4-FFF2-40B4-BE49-F238E27FC236}">
                <a16:creationId xmlns:a16="http://schemas.microsoft.com/office/drawing/2014/main" id="{D16AC5F9-1E22-8198-3400-20D664A8F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23624"/>
            <a:ext cx="4247078" cy="143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4AF5FD1-AEAA-1E13-D502-D68F2E693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550" y="2163763"/>
            <a:ext cx="2836082" cy="1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ubSpot - Alt du behøver vide om det ultimative alt-i-et værktøj">
            <a:extLst>
              <a:ext uri="{FF2B5EF4-FFF2-40B4-BE49-F238E27FC236}">
                <a16:creationId xmlns:a16="http://schemas.microsoft.com/office/drawing/2014/main" id="{36CDC5D8-5EF2-F14D-C409-A2537DEE4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819" y="2741223"/>
            <a:ext cx="3322672" cy="97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ersado - Credly">
            <a:extLst>
              <a:ext uri="{FF2B5EF4-FFF2-40B4-BE49-F238E27FC236}">
                <a16:creationId xmlns:a16="http://schemas.microsoft.com/office/drawing/2014/main" id="{DE47A28F-C654-6A32-EC8D-1136CDE88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754" y="2356460"/>
            <a:ext cx="3391647" cy="339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Use Google Analytics to keep track on performance of 3D assets from Fibbl -  Fibbl">
            <a:extLst>
              <a:ext uri="{FF2B5EF4-FFF2-40B4-BE49-F238E27FC236}">
                <a16:creationId xmlns:a16="http://schemas.microsoft.com/office/drawing/2014/main" id="{6BEE0D9C-341D-2CA9-2C48-5AEBCCC32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706" y="4421827"/>
            <a:ext cx="2672085" cy="92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Pricefx - Help for Ukraine | Darujme.cz">
            <a:extLst>
              <a:ext uri="{FF2B5EF4-FFF2-40B4-BE49-F238E27FC236}">
                <a16:creationId xmlns:a16="http://schemas.microsoft.com/office/drawing/2014/main" id="{7BD0C676-7DAD-7BB0-8FD4-E3BA6C727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316" y="4969202"/>
            <a:ext cx="2292695" cy="89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Partenaire Zilliant | Ben Consulting Services">
            <a:extLst>
              <a:ext uri="{FF2B5EF4-FFF2-40B4-BE49-F238E27FC236}">
                <a16:creationId xmlns:a16="http://schemas.microsoft.com/office/drawing/2014/main" id="{B4072901-948C-246E-FAF3-49FD8FEFE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9" y="4289800"/>
            <a:ext cx="44195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6270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3E82B-2973-15DB-7C97-5ADA85CE5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Písmo, kreslené&#10;&#10;Popis byl vytvořen automaticky">
            <a:extLst>
              <a:ext uri="{FF2B5EF4-FFF2-40B4-BE49-F238E27FC236}">
                <a16:creationId xmlns:a16="http://schemas.microsoft.com/office/drawing/2014/main" id="{B648E038-D9DE-95F8-9033-515DB0F38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21" y="1691401"/>
            <a:ext cx="10562957" cy="3475198"/>
          </a:xfrm>
          <a:prstGeom prst="rect">
            <a:avLst/>
          </a:prstGeom>
        </p:spPr>
      </p:pic>
      <p:sp>
        <p:nvSpPr>
          <p:cNvPr id="13" name="Ovál 12">
            <a:extLst>
              <a:ext uri="{FF2B5EF4-FFF2-40B4-BE49-F238E27FC236}">
                <a16:creationId xmlns:a16="http://schemas.microsoft.com/office/drawing/2014/main" id="{2ECFEE4A-8ADF-089A-422E-60D78DB3DC93}"/>
              </a:ext>
            </a:extLst>
          </p:cNvPr>
          <p:cNvSpPr/>
          <p:nvPr/>
        </p:nvSpPr>
        <p:spPr>
          <a:xfrm>
            <a:off x="1849868" y="3871254"/>
            <a:ext cx="1482811" cy="1448878"/>
          </a:xfrm>
          <a:prstGeom prst="ellipse">
            <a:avLst/>
          </a:prstGeom>
          <a:noFill/>
          <a:ln w="101600">
            <a:solidFill>
              <a:srgbClr val="96D6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6752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5DB64-A753-1B55-8DCA-87C75FB72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DC687E5A-8B41-5C2F-3425-04640F931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74" y="1222916"/>
            <a:ext cx="4679757" cy="44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 descr="Obsah obrázku kruh, text, Písmo, Grafika&#10;&#10;Popis byl vytvořen automaticky">
            <a:extLst>
              <a:ext uri="{FF2B5EF4-FFF2-40B4-BE49-F238E27FC236}">
                <a16:creationId xmlns:a16="http://schemas.microsoft.com/office/drawing/2014/main" id="{F63DAB8B-8B80-9428-7B0A-ADB87FD0F0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93" y="1222916"/>
            <a:ext cx="4235239" cy="4412168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E0C07366-6D4D-DD26-70CB-3B6AEAF56118}"/>
              </a:ext>
            </a:extLst>
          </p:cNvPr>
          <p:cNvSpPr txBox="1"/>
          <p:nvPr/>
        </p:nvSpPr>
        <p:spPr>
          <a:xfrm>
            <a:off x="5943355" y="3429000"/>
            <a:ext cx="7080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4016900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9D789-B61A-52E3-7268-0A87041DA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text, snímek obrazovky, vánoční stromeček&#10;&#10;Popis byl vytvořen automaticky">
            <a:extLst>
              <a:ext uri="{FF2B5EF4-FFF2-40B4-BE49-F238E27FC236}">
                <a16:creationId xmlns:a16="http://schemas.microsoft.com/office/drawing/2014/main" id="{67F9F519-83A6-795B-8A34-7D30C7650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87"/>
          <a:stretch/>
        </p:blipFill>
        <p:spPr>
          <a:xfrm>
            <a:off x="1062208" y="1172219"/>
            <a:ext cx="10067584" cy="451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70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48745-54DE-F1DF-CECC-53F693DD6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1BB044-A74A-7141-B773-3ADDF46A5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7908"/>
            <a:ext cx="11353800" cy="1325563"/>
          </a:xfrm>
        </p:spPr>
        <p:txBody>
          <a:bodyPr>
            <a:noAutofit/>
          </a:bodyPr>
          <a:lstStyle/>
          <a:p>
            <a:r>
              <a:rPr lang="cs-CZ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Cenová elasticita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4B186D4-5753-E924-284C-95C536439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0700" y="21637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8" name="Picture 2" descr="Starbucks® Cappuccino">
            <a:extLst>
              <a:ext uri="{FF2B5EF4-FFF2-40B4-BE49-F238E27FC236}">
                <a16:creationId xmlns:a16="http://schemas.microsoft.com/office/drawing/2014/main" id="{54AD3D56-1D64-ECD3-6975-41B6F1CE9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825" y="3101250"/>
            <a:ext cx="1717791" cy="294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lustrační foto.">
            <a:extLst>
              <a:ext uri="{FF2B5EF4-FFF2-40B4-BE49-F238E27FC236}">
                <a16:creationId xmlns:a16="http://schemas.microsoft.com/office/drawing/2014/main" id="{5CA055A6-2A46-F694-E67E-DEB8081A57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6" t="14073" r="14559"/>
          <a:stretch/>
        </p:blipFill>
        <p:spPr bwMode="auto">
          <a:xfrm>
            <a:off x="1454814" y="4174511"/>
            <a:ext cx="2476994" cy="1871522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Česká republika 1993 - 2024 | Kocour Mikeš (známka z aršíku) | Filatelie  Československo - poštovní známky">
            <a:extLst>
              <a:ext uri="{FF2B5EF4-FFF2-40B4-BE49-F238E27FC236}">
                <a16:creationId xmlns:a16="http://schemas.microsoft.com/office/drawing/2014/main" id="{2329680E-61BE-F507-1BD1-CED0CEEDB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999" y="3824669"/>
            <a:ext cx="1811601" cy="2185455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Jak vznikaly některé důležité léky, které změnily svět - Novinky">
            <a:extLst>
              <a:ext uri="{FF2B5EF4-FFF2-40B4-BE49-F238E27FC236}">
                <a16:creationId xmlns:a16="http://schemas.microsoft.com/office/drawing/2014/main" id="{71944FB5-A0BF-9F7E-F48F-F36AF7ADE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6" t="-3470" r="45479" b="26086"/>
          <a:stretch/>
        </p:blipFill>
        <p:spPr bwMode="auto">
          <a:xfrm>
            <a:off x="9167275" y="766864"/>
            <a:ext cx="1967344" cy="2185455"/>
          </a:xfrm>
          <a:prstGeom prst="rect">
            <a:avLst/>
          </a:prstGeom>
          <a:ln>
            <a:noFill/>
          </a:ln>
          <a:effectLst>
            <a:softEdge rad="51686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D PNG World">
            <a:extLst>
              <a:ext uri="{FF2B5EF4-FFF2-40B4-BE49-F238E27FC236}">
                <a16:creationId xmlns:a16="http://schemas.microsoft.com/office/drawing/2014/main" id="{167DDCE6-1D6C-12F5-7A6B-6A802BC27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600" y="2807905"/>
            <a:ext cx="2234306" cy="223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Sklo Voda - Obrázek zdarma na Pixabay">
            <a:extLst>
              <a:ext uri="{FF2B5EF4-FFF2-40B4-BE49-F238E27FC236}">
                <a16:creationId xmlns:a16="http://schemas.microsoft.com/office/drawing/2014/main" id="{F635EB27-C100-F646-64EC-1237C7145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69" y="1737173"/>
            <a:ext cx="3470673" cy="260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Sugar PNG transparent image download, size: 1081x1199px">
            <a:extLst>
              <a:ext uri="{FF2B5EF4-FFF2-40B4-BE49-F238E27FC236}">
                <a16:creationId xmlns:a16="http://schemas.microsoft.com/office/drawing/2014/main" id="{1018841E-E482-0F98-E4C6-73B56133A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050" y="1127815"/>
            <a:ext cx="2280283" cy="252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881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rchVTI">
  <a:themeElements>
    <a:clrScheme name="AnalogousFromRegularSeedRightStep">
      <a:dk1>
        <a:srgbClr val="000000"/>
      </a:dk1>
      <a:lt1>
        <a:srgbClr val="FFFFFF"/>
      </a:lt1>
      <a:dk2>
        <a:srgbClr val="1C2732"/>
      </a:dk2>
      <a:lt2>
        <a:srgbClr val="F3F0F1"/>
      </a:lt2>
      <a:accent1>
        <a:srgbClr val="21B782"/>
      </a:accent1>
      <a:accent2>
        <a:srgbClr val="14B1BC"/>
      </a:accent2>
      <a:accent3>
        <a:srgbClr val="298CE7"/>
      </a:accent3>
      <a:accent4>
        <a:srgbClr val="2E40D9"/>
      </a:accent4>
      <a:accent5>
        <a:srgbClr val="6529E7"/>
      </a:accent5>
      <a:accent6>
        <a:srgbClr val="A217D5"/>
      </a:accent6>
      <a:hlink>
        <a:srgbClr val="BF3F6C"/>
      </a:hlink>
      <a:folHlink>
        <a:srgbClr val="7F7F7F"/>
      </a:folHlink>
    </a:clrScheme>
    <a:fontScheme name="Custom 16">
      <a:majorFont>
        <a:latin typeface="Footlight MT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VTI" id="{23FE938F-4DF0-4C94-8546-C2AC6D26660D}" vid="{62E62DA1-385F-4EE3-8841-58A87FAE2068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9826</TotalTime>
  <Words>640</Words>
  <Application>Microsoft Macintosh PowerPoint</Application>
  <PresentationFormat>Širokoúhlá obrazovka</PresentationFormat>
  <Paragraphs>58</Paragraphs>
  <Slides>13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9" baseType="lpstr">
      <vt:lpstr>Aptos</vt:lpstr>
      <vt:lpstr>Arial</vt:lpstr>
      <vt:lpstr>Avenir Next LT Pro</vt:lpstr>
      <vt:lpstr>Calibri</vt:lpstr>
      <vt:lpstr>Footlight MT Light</vt:lpstr>
      <vt:lpstr>ArchVTI</vt:lpstr>
      <vt:lpstr>Prezentace aplikace PowerPoint</vt:lpstr>
      <vt:lpstr>Prezentace aplikace PowerPoint</vt:lpstr>
      <vt:lpstr>Co se dnes dozvíte</vt:lpstr>
      <vt:lpstr>Nástroje AI – pro studium</vt:lpstr>
      <vt:lpstr>Nástroje AI – marketing</vt:lpstr>
      <vt:lpstr>Prezentace aplikace PowerPoint</vt:lpstr>
      <vt:lpstr>Prezentace aplikace PowerPoint</vt:lpstr>
      <vt:lpstr>Prezentace aplikace PowerPoint</vt:lpstr>
      <vt:lpstr>Cenová elasticita</vt:lpstr>
      <vt:lpstr>Prezentace aplikace PowerPoint</vt:lpstr>
      <vt:lpstr>Metody stanovení cen</vt:lpstr>
      <vt:lpstr>Zadání praktických příkladů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Lukáš Vejmělek</dc:creator>
  <cp:lastModifiedBy>Vejmělková Lada (223695)</cp:lastModifiedBy>
  <cp:revision>122</cp:revision>
  <dcterms:created xsi:type="dcterms:W3CDTF">2024-02-11T03:05:53Z</dcterms:created>
  <dcterms:modified xsi:type="dcterms:W3CDTF">2024-11-11T01:38:06Z</dcterms:modified>
</cp:coreProperties>
</file>