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8"/>
  </p:notesMasterIdLst>
  <p:sldIdLst>
    <p:sldId id="262" r:id="rId2"/>
    <p:sldId id="261" r:id="rId3"/>
    <p:sldId id="265" r:id="rId4"/>
    <p:sldId id="267" r:id="rId5"/>
    <p:sldId id="257" r:id="rId6"/>
    <p:sldId id="264" r:id="rId7"/>
    <p:sldId id="315" r:id="rId8"/>
    <p:sldId id="313" r:id="rId9"/>
    <p:sldId id="316" r:id="rId10"/>
    <p:sldId id="317" r:id="rId11"/>
    <p:sldId id="321" r:id="rId12"/>
    <p:sldId id="324" r:id="rId13"/>
    <p:sldId id="325" r:id="rId14"/>
    <p:sldId id="328" r:id="rId15"/>
    <p:sldId id="329" r:id="rId16"/>
    <p:sldId id="327" r:id="rId17"/>
    <p:sldId id="330" r:id="rId18"/>
    <p:sldId id="331" r:id="rId19"/>
    <p:sldId id="326" r:id="rId20"/>
    <p:sldId id="322" r:id="rId21"/>
    <p:sldId id="318" r:id="rId22"/>
    <p:sldId id="332" r:id="rId23"/>
    <p:sldId id="333" r:id="rId24"/>
    <p:sldId id="334" r:id="rId25"/>
    <p:sldId id="335" r:id="rId26"/>
    <p:sldId id="320"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87E7"/>
    <a:srgbClr val="3042D9"/>
    <a:srgbClr val="3366FF"/>
    <a:srgbClr val="98A0EC"/>
    <a:srgbClr val="C14BEB"/>
    <a:srgbClr val="12A3AE"/>
    <a:srgbClr val="4E5CDE"/>
    <a:srgbClr val="C75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Střední styl 1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9" autoAdjust="0"/>
    <p:restoredTop sz="78079" autoAdjust="0"/>
  </p:normalViewPr>
  <p:slideViewPr>
    <p:cSldViewPr snapToGrid="0">
      <p:cViewPr varScale="1">
        <p:scale>
          <a:sx n="52" d="100"/>
          <a:sy n="52" d="100"/>
        </p:scale>
        <p:origin x="14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F870C-5D9B-4878-9827-A3D8F8D3B4C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193252BB-1661-4EF1-B4B4-B609E884D6B5}">
      <dgm:prSet custT="1"/>
      <dgm:spPr/>
      <dgm:t>
        <a:bodyPr rtlCol="0"/>
        <a:lstStyle/>
        <a:p>
          <a:pPr>
            <a:lnSpc>
              <a:spcPct val="100000"/>
            </a:lnSpc>
            <a:spcAft>
              <a:spcPts val="50"/>
            </a:spcAft>
            <a:defRPr cap="all"/>
          </a:pPr>
          <a:r>
            <a:rPr lang="cs-CZ" sz="2200" cap="none" noProof="0" dirty="0"/>
            <a:t>Právnická fakulta, MUNI                 </a:t>
          </a:r>
          <a:r>
            <a:rPr lang="cs-CZ" sz="2200" b="1" cap="none" noProof="0" dirty="0"/>
            <a:t>Ing. Mgr. Lada Vejmělková, Ph.D.</a:t>
          </a:r>
        </a:p>
      </dgm:t>
    </dgm:pt>
    <dgm:pt modelId="{5A04EF90-0F09-4424-BA8F-063E80337D8E}" type="parTrans" cxnId="{095425F3-197C-4E69-84D5-0C51196EF1C6}">
      <dgm:prSet/>
      <dgm:spPr/>
      <dgm:t>
        <a:bodyPr rtlCol="0"/>
        <a:lstStyle/>
        <a:p>
          <a:pPr rtl="0"/>
          <a:endParaRPr lang="cs-CZ" noProof="0" dirty="0"/>
        </a:p>
      </dgm:t>
    </dgm:pt>
    <dgm:pt modelId="{54292CB0-011E-4706-9294-372AD5816BB9}" type="sibTrans" cxnId="{095425F3-197C-4E69-84D5-0C51196EF1C6}">
      <dgm:prSet/>
      <dgm:spPr/>
      <dgm:t>
        <a:bodyPr rtlCol="0"/>
        <a:lstStyle/>
        <a:p>
          <a:pPr rtl="0"/>
          <a:endParaRPr lang="cs-CZ" noProof="0" dirty="0"/>
        </a:p>
      </dgm:t>
    </dgm:pt>
    <dgm:pt modelId="{1777E161-D0DE-4D31-91FE-E2AD8AAC6AAC}">
      <dgm:prSet custT="1"/>
      <dgm:spPr/>
      <dgm:t>
        <a:bodyPr rtlCol="0"/>
        <a:lstStyle/>
        <a:p>
          <a:pPr>
            <a:lnSpc>
              <a:spcPct val="100000"/>
            </a:lnSpc>
            <a:spcAft>
              <a:spcPts val="50"/>
            </a:spcAft>
            <a:defRPr cap="all"/>
          </a:pPr>
          <a:r>
            <a:rPr lang="cs-CZ" sz="2200" noProof="0" dirty="0"/>
            <a:t>461836@</a:t>
          </a:r>
          <a:r>
            <a:rPr lang="cs-CZ" sz="2200" cap="none" noProof="0" dirty="0"/>
            <a:t>mail.muni.cz</a:t>
          </a:r>
        </a:p>
        <a:p>
          <a:pPr>
            <a:lnSpc>
              <a:spcPct val="100000"/>
            </a:lnSpc>
            <a:spcAft>
              <a:spcPct val="35000"/>
            </a:spcAft>
            <a:defRPr cap="all"/>
          </a:pPr>
          <a:r>
            <a:rPr lang="cs-CZ" sz="2200" cap="none" noProof="0" dirty="0"/>
            <a:t>ladavejmelkova@gmail.com</a:t>
          </a:r>
        </a:p>
      </dgm:t>
    </dgm:pt>
    <dgm:pt modelId="{50E45982-4B36-4BD3-ABAD-204FBA61FF0E}" type="parTrans" cxnId="{A341BC0D-6DD3-4979-9832-08DC41068DC6}">
      <dgm:prSet/>
      <dgm:spPr/>
      <dgm:t>
        <a:bodyPr rtlCol="0"/>
        <a:lstStyle/>
        <a:p>
          <a:pPr rtl="0"/>
          <a:endParaRPr lang="cs-CZ" noProof="0" dirty="0"/>
        </a:p>
      </dgm:t>
    </dgm:pt>
    <dgm:pt modelId="{FB489039-8D8A-4FC2-9B37-994383FDE902}" type="sibTrans" cxnId="{A341BC0D-6DD3-4979-9832-08DC41068DC6}">
      <dgm:prSet/>
      <dgm:spPr/>
      <dgm:t>
        <a:bodyPr rtlCol="0"/>
        <a:lstStyle/>
        <a:p>
          <a:pPr rtl="0"/>
          <a:endParaRPr lang="cs-CZ" noProof="0" dirty="0"/>
        </a:p>
      </dgm:t>
    </dgm:pt>
    <dgm:pt modelId="{D2FA40C6-C0ED-46A3-92CE-B081053B2BA8}" type="pres">
      <dgm:prSet presAssocID="{34FF870C-5D9B-4878-9827-A3D8F8D3B4C3}" presName="root" presStyleCnt="0">
        <dgm:presLayoutVars>
          <dgm:dir/>
          <dgm:resizeHandles val="exact"/>
        </dgm:presLayoutVars>
      </dgm:prSet>
      <dgm:spPr/>
    </dgm:pt>
    <dgm:pt modelId="{4F71816B-273C-49A1-A458-BCE14C9FAD7C}" type="pres">
      <dgm:prSet presAssocID="{193252BB-1661-4EF1-B4B4-B609E884D6B5}" presName="compNode" presStyleCnt="0"/>
      <dgm:spPr/>
    </dgm:pt>
    <dgm:pt modelId="{23A2EDD9-C89F-49C9-AE4A-D6196B4CA219}" type="pres">
      <dgm:prSet presAssocID="{193252BB-1661-4EF1-B4B4-B609E884D6B5}" presName="iconBgRect" presStyleLbl="bgShp" presStyleIdx="0" presStyleCnt="2"/>
      <dgm:spPr>
        <a:prstGeom prst="round2DiagRect">
          <a:avLst>
            <a:gd name="adj1" fmla="val 29727"/>
            <a:gd name="adj2" fmla="val 0"/>
          </a:avLst>
        </a:prstGeom>
        <a:solidFill>
          <a:schemeClr val="accent5"/>
        </a:solidFill>
      </dgm:spPr>
    </dgm:pt>
    <dgm:pt modelId="{AFF6CE53-2172-43E4-BC33-3C48272DDCF0}" type="pres">
      <dgm:prSet presAssocID="{193252BB-1661-4EF1-B4B4-B609E884D6B5}"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isačka se souvislou výplní"/>
        </a:ext>
      </dgm:extLst>
    </dgm:pt>
    <dgm:pt modelId="{8CFED58E-CED6-48CB-AD6E-8A220711C954}" type="pres">
      <dgm:prSet presAssocID="{193252BB-1661-4EF1-B4B4-B609E884D6B5}" presName="spaceRect" presStyleCnt="0"/>
      <dgm:spPr/>
    </dgm:pt>
    <dgm:pt modelId="{B2757675-DFB6-4B33-9701-161572571D2B}" type="pres">
      <dgm:prSet presAssocID="{193252BB-1661-4EF1-B4B4-B609E884D6B5}" presName="textRect" presStyleLbl="revTx" presStyleIdx="0" presStyleCnt="2" custScaleX="185142">
        <dgm:presLayoutVars>
          <dgm:chMax val="1"/>
          <dgm:chPref val="1"/>
        </dgm:presLayoutVars>
      </dgm:prSet>
      <dgm:spPr/>
    </dgm:pt>
    <dgm:pt modelId="{FF5FC25A-8895-4059-A7CB-AC8E769B2E4B}" type="pres">
      <dgm:prSet presAssocID="{54292CB0-011E-4706-9294-372AD5816BB9}" presName="sibTrans" presStyleCnt="0"/>
      <dgm:spPr/>
    </dgm:pt>
    <dgm:pt modelId="{F181BEB4-66E0-4B62-8712-BD0A64659834}" type="pres">
      <dgm:prSet presAssocID="{1777E161-D0DE-4D31-91FE-E2AD8AAC6AAC}" presName="compNode" presStyleCnt="0"/>
      <dgm:spPr/>
    </dgm:pt>
    <dgm:pt modelId="{0E81F59E-BE24-4A43-8B4D-78AE486DB35A}" type="pres">
      <dgm:prSet presAssocID="{1777E161-D0DE-4D31-91FE-E2AD8AAC6AAC}" presName="iconBgRect" presStyleLbl="bgShp" presStyleIdx="1" presStyleCnt="2"/>
      <dgm:spPr>
        <a:prstGeom prst="round2DiagRect">
          <a:avLst>
            <a:gd name="adj1" fmla="val 29727"/>
            <a:gd name="adj2" fmla="val 0"/>
          </a:avLst>
        </a:prstGeom>
        <a:solidFill>
          <a:schemeClr val="accent5"/>
        </a:solidFill>
      </dgm:spPr>
    </dgm:pt>
    <dgm:pt modelId="{C6C18185-40AF-48A2-8685-C39F432C8E80}" type="pres">
      <dgm:prSet presAssocID="{1777E161-D0DE-4D31-91FE-E2AD8AAC6AA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se souvislou výplní"/>
        </a:ext>
      </dgm:extLst>
    </dgm:pt>
    <dgm:pt modelId="{676699DF-00CC-4F16-B4E6-75EFFED81874}" type="pres">
      <dgm:prSet presAssocID="{1777E161-D0DE-4D31-91FE-E2AD8AAC6AAC}" presName="spaceRect" presStyleCnt="0"/>
      <dgm:spPr/>
    </dgm:pt>
    <dgm:pt modelId="{1CD40C66-A0B4-4978-9941-A79D4CBD111B}" type="pres">
      <dgm:prSet presAssocID="{1777E161-D0DE-4D31-91FE-E2AD8AAC6AAC}" presName="textRect" presStyleLbl="revTx" presStyleIdx="1" presStyleCnt="2" custScaleX="165689">
        <dgm:presLayoutVars>
          <dgm:chMax val="1"/>
          <dgm:chPref val="1"/>
        </dgm:presLayoutVars>
      </dgm:prSet>
      <dgm:spPr/>
    </dgm:pt>
  </dgm:ptLst>
  <dgm:cxnLst>
    <dgm:cxn modelId="{A341BC0D-6DD3-4979-9832-08DC41068DC6}" srcId="{34FF870C-5D9B-4878-9827-A3D8F8D3B4C3}" destId="{1777E161-D0DE-4D31-91FE-E2AD8AAC6AAC}" srcOrd="1" destOrd="0" parTransId="{50E45982-4B36-4BD3-ABAD-204FBA61FF0E}" sibTransId="{FB489039-8D8A-4FC2-9B37-994383FDE902}"/>
    <dgm:cxn modelId="{B126511F-11FF-4EDD-85D7-D89737033340}" type="presOf" srcId="{34FF870C-5D9B-4878-9827-A3D8F8D3B4C3}" destId="{D2FA40C6-C0ED-46A3-92CE-B081053B2BA8}" srcOrd="0" destOrd="0" presId="urn:microsoft.com/office/officeart/2018/5/layout/IconLeafLabelList"/>
    <dgm:cxn modelId="{FA3ECF3F-F2D7-4808-8F32-35657BC1DF89}" type="presOf" srcId="{193252BB-1661-4EF1-B4B4-B609E884D6B5}" destId="{B2757675-DFB6-4B33-9701-161572571D2B}" srcOrd="0" destOrd="0" presId="urn:microsoft.com/office/officeart/2018/5/layout/IconLeafLabelList"/>
    <dgm:cxn modelId="{C3093AB7-9BBB-4595-A705-841ABB75BC49}" type="presOf" srcId="{1777E161-D0DE-4D31-91FE-E2AD8AAC6AAC}" destId="{1CD40C66-A0B4-4978-9941-A79D4CBD111B}" srcOrd="0" destOrd="0" presId="urn:microsoft.com/office/officeart/2018/5/layout/IconLeafLabelList"/>
    <dgm:cxn modelId="{095425F3-197C-4E69-84D5-0C51196EF1C6}" srcId="{34FF870C-5D9B-4878-9827-A3D8F8D3B4C3}" destId="{193252BB-1661-4EF1-B4B4-B609E884D6B5}" srcOrd="0" destOrd="0" parTransId="{5A04EF90-0F09-4424-BA8F-063E80337D8E}" sibTransId="{54292CB0-011E-4706-9294-372AD5816BB9}"/>
    <dgm:cxn modelId="{CFFB4A70-BD6C-4082-9DB4-48041D051C82}" type="presParOf" srcId="{D2FA40C6-C0ED-46A3-92CE-B081053B2BA8}" destId="{4F71816B-273C-49A1-A458-BCE14C9FAD7C}" srcOrd="0" destOrd="0" presId="urn:microsoft.com/office/officeart/2018/5/layout/IconLeafLabelList"/>
    <dgm:cxn modelId="{697C797D-B0A3-487C-82FB-C6242AC02007}" type="presParOf" srcId="{4F71816B-273C-49A1-A458-BCE14C9FAD7C}" destId="{23A2EDD9-C89F-49C9-AE4A-D6196B4CA219}" srcOrd="0" destOrd="0" presId="urn:microsoft.com/office/officeart/2018/5/layout/IconLeafLabelList"/>
    <dgm:cxn modelId="{DF512F07-EEDC-4E6F-8099-188C14ECF869}" type="presParOf" srcId="{4F71816B-273C-49A1-A458-BCE14C9FAD7C}" destId="{AFF6CE53-2172-43E4-BC33-3C48272DDCF0}" srcOrd="1" destOrd="0" presId="urn:microsoft.com/office/officeart/2018/5/layout/IconLeafLabelList"/>
    <dgm:cxn modelId="{9D5B3B65-8825-47E0-95F3-9A1D2B1E6DD6}" type="presParOf" srcId="{4F71816B-273C-49A1-A458-BCE14C9FAD7C}" destId="{8CFED58E-CED6-48CB-AD6E-8A220711C954}" srcOrd="2" destOrd="0" presId="urn:microsoft.com/office/officeart/2018/5/layout/IconLeafLabelList"/>
    <dgm:cxn modelId="{1E9B72B2-2AB0-418C-94B5-6567B0CCC879}" type="presParOf" srcId="{4F71816B-273C-49A1-A458-BCE14C9FAD7C}" destId="{B2757675-DFB6-4B33-9701-161572571D2B}" srcOrd="3" destOrd="0" presId="urn:microsoft.com/office/officeart/2018/5/layout/IconLeafLabelList"/>
    <dgm:cxn modelId="{127552B3-8890-4CBD-B12B-9C8A4BCA5A9E}" type="presParOf" srcId="{D2FA40C6-C0ED-46A3-92CE-B081053B2BA8}" destId="{FF5FC25A-8895-4059-A7CB-AC8E769B2E4B}" srcOrd="1" destOrd="0" presId="urn:microsoft.com/office/officeart/2018/5/layout/IconLeafLabelList"/>
    <dgm:cxn modelId="{1C669417-79B7-433E-A975-738A07EE9783}" type="presParOf" srcId="{D2FA40C6-C0ED-46A3-92CE-B081053B2BA8}" destId="{F181BEB4-66E0-4B62-8712-BD0A64659834}" srcOrd="2" destOrd="0" presId="urn:microsoft.com/office/officeart/2018/5/layout/IconLeafLabelList"/>
    <dgm:cxn modelId="{9C7F80FB-C680-4E35-AD11-9BE4BD6556F1}" type="presParOf" srcId="{F181BEB4-66E0-4B62-8712-BD0A64659834}" destId="{0E81F59E-BE24-4A43-8B4D-78AE486DB35A}" srcOrd="0" destOrd="0" presId="urn:microsoft.com/office/officeart/2018/5/layout/IconLeafLabelList"/>
    <dgm:cxn modelId="{998459A1-F347-48D8-BB50-EB12075F5FDA}" type="presParOf" srcId="{F181BEB4-66E0-4B62-8712-BD0A64659834}" destId="{C6C18185-40AF-48A2-8685-C39F432C8E80}" srcOrd="1" destOrd="0" presId="urn:microsoft.com/office/officeart/2018/5/layout/IconLeafLabelList"/>
    <dgm:cxn modelId="{EC8BA919-8D94-4FB4-BC09-6604E9B16BBF}" type="presParOf" srcId="{F181BEB4-66E0-4B62-8712-BD0A64659834}" destId="{676699DF-00CC-4F16-B4E6-75EFFED81874}" srcOrd="2" destOrd="0" presId="urn:microsoft.com/office/officeart/2018/5/layout/IconLeafLabelList"/>
    <dgm:cxn modelId="{99E65743-4445-4C74-BBE7-040C68F4FF62}" type="presParOf" srcId="{F181BEB4-66E0-4B62-8712-BD0A64659834}" destId="{1CD40C66-A0B4-4978-9941-A79D4CBD111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F870C-5D9B-4878-9827-A3D8F8D3B4C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193252BB-1661-4EF1-B4B4-B609E884D6B5}">
      <dgm:prSet custT="1"/>
      <dgm:spPr/>
      <dgm:t>
        <a:bodyPr/>
        <a:lstStyle/>
        <a:p>
          <a:pPr>
            <a:lnSpc>
              <a:spcPct val="100000"/>
            </a:lnSpc>
            <a:spcBef>
              <a:spcPct val="0"/>
            </a:spcBef>
            <a:defRPr cap="all"/>
          </a:pPr>
          <a:endParaRPr lang="cs-CZ" sz="2200" dirty="0">
            <a:latin typeface="Calibri" panose="020F0502020204030204" pitchFamily="34" charset="0"/>
            <a:cs typeface="Calibri" panose="020F0502020204030204" pitchFamily="34" charset="0"/>
          </a:endParaRPr>
        </a:p>
      </dgm:t>
    </dgm:pt>
    <dgm:pt modelId="{5A04EF90-0F09-4424-BA8F-063E80337D8E}" type="parTrans" cxnId="{095425F3-197C-4E69-84D5-0C51196EF1C6}">
      <dgm:prSet/>
      <dgm:spPr/>
      <dgm:t>
        <a:bodyPr rtlCol="0"/>
        <a:lstStyle/>
        <a:p>
          <a:pPr rtl="0"/>
          <a:endParaRPr lang="cs-CZ" noProof="0" dirty="0">
            <a:latin typeface="Calibri" panose="020F0502020204030204" pitchFamily="34" charset="0"/>
            <a:cs typeface="Calibri" panose="020F0502020204030204" pitchFamily="34" charset="0"/>
          </a:endParaRPr>
        </a:p>
      </dgm:t>
    </dgm:pt>
    <dgm:pt modelId="{54292CB0-011E-4706-9294-372AD5816BB9}" type="sibTrans" cxnId="{095425F3-197C-4E69-84D5-0C51196EF1C6}">
      <dgm:prSet/>
      <dgm:spPr/>
      <dgm:t>
        <a:bodyPr rtlCol="0"/>
        <a:lstStyle/>
        <a:p>
          <a:pPr rtl="0"/>
          <a:endParaRPr lang="cs-CZ" noProof="0" dirty="0">
            <a:latin typeface="Calibri" panose="020F0502020204030204" pitchFamily="34" charset="0"/>
            <a:cs typeface="Calibri" panose="020F0502020204030204" pitchFamily="34" charset="0"/>
          </a:endParaRPr>
        </a:p>
      </dgm:t>
    </dgm:pt>
    <dgm:pt modelId="{D2FA40C6-C0ED-46A3-92CE-B081053B2BA8}" type="pres">
      <dgm:prSet presAssocID="{34FF870C-5D9B-4878-9827-A3D8F8D3B4C3}" presName="root" presStyleCnt="0">
        <dgm:presLayoutVars>
          <dgm:dir/>
          <dgm:resizeHandles val="exact"/>
        </dgm:presLayoutVars>
      </dgm:prSet>
      <dgm:spPr/>
    </dgm:pt>
    <dgm:pt modelId="{4F71816B-273C-49A1-A458-BCE14C9FAD7C}" type="pres">
      <dgm:prSet presAssocID="{193252BB-1661-4EF1-B4B4-B609E884D6B5}" presName="compNode" presStyleCnt="0"/>
      <dgm:spPr/>
    </dgm:pt>
    <dgm:pt modelId="{23A2EDD9-C89F-49C9-AE4A-D6196B4CA219}" type="pres">
      <dgm:prSet presAssocID="{193252BB-1661-4EF1-B4B4-B609E884D6B5}" presName="iconBgRect" presStyleLbl="bgShp" presStyleIdx="0" presStyleCnt="1" custScaleX="121648" custScaleY="121648" custLinFactNeighborX="11255" custLinFactNeighborY="15695"/>
      <dgm:spPr>
        <a:prstGeom prst="round2DiagRect">
          <a:avLst>
            <a:gd name="adj1" fmla="val 29727"/>
            <a:gd name="adj2" fmla="val 0"/>
          </a:avLst>
        </a:prstGeom>
        <a:solidFill>
          <a:schemeClr val="accent5"/>
        </a:solidFill>
      </dgm:spPr>
    </dgm:pt>
    <dgm:pt modelId="{AFF6CE53-2172-43E4-BC33-3C48272DDCF0}" type="pres">
      <dgm:prSet presAssocID="{193252BB-1661-4EF1-B4B4-B609E884D6B5}" presName="iconRect" presStyleLbl="node1" presStyleIdx="0" presStyleCnt="1" custScaleX="120792" custScaleY="130566" custLinFactNeighborX="16591" custLinFactNeighborY="1454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yprávění se souvislou výplní"/>
        </a:ext>
      </dgm:extLst>
    </dgm:pt>
    <dgm:pt modelId="{8CFED58E-CED6-48CB-AD6E-8A220711C954}" type="pres">
      <dgm:prSet presAssocID="{193252BB-1661-4EF1-B4B4-B609E884D6B5}" presName="spaceRect" presStyleCnt="0"/>
      <dgm:spPr/>
    </dgm:pt>
    <dgm:pt modelId="{B2757675-DFB6-4B33-9701-161572571D2B}" type="pres">
      <dgm:prSet presAssocID="{193252BB-1661-4EF1-B4B4-B609E884D6B5}" presName="textRect" presStyleLbl="revTx" presStyleIdx="0" presStyleCnt="1" custScaleX="507288" custScaleY="197194" custLinFactNeighborX="1017" custLinFactNeighborY="17305">
        <dgm:presLayoutVars>
          <dgm:chMax val="1"/>
          <dgm:chPref val="1"/>
        </dgm:presLayoutVars>
      </dgm:prSet>
      <dgm:spPr/>
    </dgm:pt>
  </dgm:ptLst>
  <dgm:cxnLst>
    <dgm:cxn modelId="{B126511F-11FF-4EDD-85D7-D89737033340}" type="presOf" srcId="{34FF870C-5D9B-4878-9827-A3D8F8D3B4C3}" destId="{D2FA40C6-C0ED-46A3-92CE-B081053B2BA8}" srcOrd="0" destOrd="0" presId="urn:microsoft.com/office/officeart/2018/5/layout/IconLeafLabelList"/>
    <dgm:cxn modelId="{FA3ECF3F-F2D7-4808-8F32-35657BC1DF89}" type="presOf" srcId="{193252BB-1661-4EF1-B4B4-B609E884D6B5}" destId="{B2757675-DFB6-4B33-9701-161572571D2B}" srcOrd="0" destOrd="0" presId="urn:microsoft.com/office/officeart/2018/5/layout/IconLeafLabelList"/>
    <dgm:cxn modelId="{095425F3-197C-4E69-84D5-0C51196EF1C6}" srcId="{34FF870C-5D9B-4878-9827-A3D8F8D3B4C3}" destId="{193252BB-1661-4EF1-B4B4-B609E884D6B5}" srcOrd="0" destOrd="0" parTransId="{5A04EF90-0F09-4424-BA8F-063E80337D8E}" sibTransId="{54292CB0-011E-4706-9294-372AD5816BB9}"/>
    <dgm:cxn modelId="{CFFB4A70-BD6C-4082-9DB4-48041D051C82}" type="presParOf" srcId="{D2FA40C6-C0ED-46A3-92CE-B081053B2BA8}" destId="{4F71816B-273C-49A1-A458-BCE14C9FAD7C}" srcOrd="0" destOrd="0" presId="urn:microsoft.com/office/officeart/2018/5/layout/IconLeafLabelList"/>
    <dgm:cxn modelId="{697C797D-B0A3-487C-82FB-C6242AC02007}" type="presParOf" srcId="{4F71816B-273C-49A1-A458-BCE14C9FAD7C}" destId="{23A2EDD9-C89F-49C9-AE4A-D6196B4CA219}" srcOrd="0" destOrd="0" presId="urn:microsoft.com/office/officeart/2018/5/layout/IconLeafLabelList"/>
    <dgm:cxn modelId="{DF512F07-EEDC-4E6F-8099-188C14ECF869}" type="presParOf" srcId="{4F71816B-273C-49A1-A458-BCE14C9FAD7C}" destId="{AFF6CE53-2172-43E4-BC33-3C48272DDCF0}" srcOrd="1" destOrd="0" presId="urn:microsoft.com/office/officeart/2018/5/layout/IconLeafLabelList"/>
    <dgm:cxn modelId="{9D5B3B65-8825-47E0-95F3-9A1D2B1E6DD6}" type="presParOf" srcId="{4F71816B-273C-49A1-A458-BCE14C9FAD7C}" destId="{8CFED58E-CED6-48CB-AD6E-8A220711C954}" srcOrd="2" destOrd="0" presId="urn:microsoft.com/office/officeart/2018/5/layout/IconLeafLabelList"/>
    <dgm:cxn modelId="{1E9B72B2-2AB0-418C-94B5-6567B0CCC879}" type="presParOf" srcId="{4F71816B-273C-49A1-A458-BCE14C9FAD7C}" destId="{B2757675-DFB6-4B33-9701-161572571D2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0410A-5F8A-4B8D-80B1-5AFBB1A19B3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cs-CZ"/>
        </a:p>
      </dgm:t>
    </dgm:pt>
    <dgm:pt modelId="{B279B613-962C-457C-8286-01BA03689F75}">
      <dgm:prSet phldrT="[Text]"/>
      <dgm:spPr/>
      <dgm:t>
        <a:bodyPr/>
        <a:lstStyle/>
        <a:p>
          <a:r>
            <a:rPr lang="cs-CZ" dirty="0"/>
            <a:t>1</a:t>
          </a:r>
        </a:p>
      </dgm:t>
    </dgm:pt>
    <dgm:pt modelId="{759CAFF3-AA5C-40D7-8F45-5D4A7EDC088B}" type="parTrans" cxnId="{3EE88A7C-C02E-4883-9FFF-E3513A942BDB}">
      <dgm:prSet/>
      <dgm:spPr/>
      <dgm:t>
        <a:bodyPr/>
        <a:lstStyle/>
        <a:p>
          <a:endParaRPr lang="cs-CZ"/>
        </a:p>
      </dgm:t>
    </dgm:pt>
    <dgm:pt modelId="{03EFADCE-65B3-4C47-8CAF-C001C887F620}" type="sibTrans" cxnId="{3EE88A7C-C02E-4883-9FFF-E3513A942BDB}">
      <dgm:prSet/>
      <dgm:spPr/>
      <dgm:t>
        <a:bodyPr/>
        <a:lstStyle/>
        <a:p>
          <a:endParaRPr lang="cs-CZ"/>
        </a:p>
      </dgm:t>
    </dgm:pt>
    <dgm:pt modelId="{D7707669-3ECE-4052-B46D-2991874E4862}">
      <dgm:prSet phldrT="[Text]"/>
      <dgm:spPr/>
      <dgm:t>
        <a:bodyPr/>
        <a:lstStyle/>
        <a:p>
          <a:r>
            <a:rPr lang="cs-CZ" dirty="0"/>
            <a:t>2</a:t>
          </a:r>
        </a:p>
      </dgm:t>
    </dgm:pt>
    <dgm:pt modelId="{8008D94F-398D-42F6-84F3-2A61B68C094B}" type="parTrans" cxnId="{3F4BACAB-9C9A-4E67-9809-E01DF05B59B3}">
      <dgm:prSet/>
      <dgm:spPr/>
      <dgm:t>
        <a:bodyPr/>
        <a:lstStyle/>
        <a:p>
          <a:endParaRPr lang="cs-CZ"/>
        </a:p>
      </dgm:t>
    </dgm:pt>
    <dgm:pt modelId="{F9157BE2-9803-47A4-ADED-572D6505C218}" type="sibTrans" cxnId="{3F4BACAB-9C9A-4E67-9809-E01DF05B59B3}">
      <dgm:prSet/>
      <dgm:spPr/>
      <dgm:t>
        <a:bodyPr/>
        <a:lstStyle/>
        <a:p>
          <a:endParaRPr lang="cs-CZ"/>
        </a:p>
      </dgm:t>
    </dgm:pt>
    <dgm:pt modelId="{F1C5B70F-79AD-431D-BE78-0AE4F9DBCDDA}">
      <dgm:prSet phldrT="[Text]"/>
      <dgm:spPr/>
      <dgm:t>
        <a:bodyPr/>
        <a:lstStyle/>
        <a:p>
          <a:r>
            <a:rPr lang="cs-CZ" dirty="0">
              <a:latin typeface="Calibri" panose="020F0502020204030204" pitchFamily="34" charset="0"/>
              <a:cs typeface="Calibri" panose="020F0502020204030204" pitchFamily="34" charset="0"/>
            </a:rPr>
            <a:t>Analýza vnitřního a vnějšího prostředí</a:t>
          </a:r>
        </a:p>
      </dgm:t>
    </dgm:pt>
    <dgm:pt modelId="{A45F0A4C-3A34-4CB7-9A66-157ABCAEFF79}" type="parTrans" cxnId="{2EF40544-08EA-4526-B383-8214EFD84A04}">
      <dgm:prSet/>
      <dgm:spPr/>
      <dgm:t>
        <a:bodyPr/>
        <a:lstStyle/>
        <a:p>
          <a:endParaRPr lang="cs-CZ"/>
        </a:p>
      </dgm:t>
    </dgm:pt>
    <dgm:pt modelId="{32EF536B-265E-4322-B1DF-D2CF5CD02923}" type="sibTrans" cxnId="{2EF40544-08EA-4526-B383-8214EFD84A04}">
      <dgm:prSet/>
      <dgm:spPr/>
      <dgm:t>
        <a:bodyPr/>
        <a:lstStyle/>
        <a:p>
          <a:endParaRPr lang="cs-CZ"/>
        </a:p>
      </dgm:t>
    </dgm:pt>
    <dgm:pt modelId="{EE7269CA-B94F-4A8B-B919-369B251E6247}">
      <dgm:prSet phldrT="[Text]"/>
      <dgm:spPr/>
      <dgm:t>
        <a:bodyPr/>
        <a:lstStyle/>
        <a:p>
          <a:r>
            <a:rPr lang="cs-CZ" dirty="0"/>
            <a:t>3</a:t>
          </a:r>
        </a:p>
      </dgm:t>
    </dgm:pt>
    <dgm:pt modelId="{5ABF8095-543F-4855-AD10-4EC601B11751}" type="parTrans" cxnId="{38B5B771-17C1-4738-AC21-2C3DD2CA3C73}">
      <dgm:prSet/>
      <dgm:spPr/>
      <dgm:t>
        <a:bodyPr/>
        <a:lstStyle/>
        <a:p>
          <a:endParaRPr lang="cs-CZ"/>
        </a:p>
      </dgm:t>
    </dgm:pt>
    <dgm:pt modelId="{C306B2F5-92C2-4A0E-BFD8-DF211F34219B}" type="sibTrans" cxnId="{38B5B771-17C1-4738-AC21-2C3DD2CA3C73}">
      <dgm:prSet/>
      <dgm:spPr/>
      <dgm:t>
        <a:bodyPr/>
        <a:lstStyle/>
        <a:p>
          <a:endParaRPr lang="cs-CZ"/>
        </a:p>
      </dgm:t>
    </dgm:pt>
    <dgm:pt modelId="{A1E1DC92-8F9D-4FF1-9069-4E9F125A3FB7}">
      <dgm:prSet phldrT="[Text]"/>
      <dgm:spPr/>
      <dgm:t>
        <a:bodyPr/>
        <a:lstStyle/>
        <a:p>
          <a:r>
            <a:rPr lang="cs-CZ" dirty="0">
              <a:latin typeface="Calibri" panose="020F0502020204030204" pitchFamily="34" charset="0"/>
              <a:cs typeface="Calibri" panose="020F0502020204030204" pitchFamily="34" charset="0"/>
            </a:rPr>
            <a:t>Metody marketingové situační analýzy</a:t>
          </a:r>
        </a:p>
      </dgm:t>
    </dgm:pt>
    <dgm:pt modelId="{98530D0D-F8CF-4FFD-B85B-49636331A359}" type="parTrans" cxnId="{76AD7DBC-AACB-40B9-85E7-A4D04D453FBB}">
      <dgm:prSet/>
      <dgm:spPr/>
      <dgm:t>
        <a:bodyPr/>
        <a:lstStyle/>
        <a:p>
          <a:endParaRPr lang="cs-CZ"/>
        </a:p>
      </dgm:t>
    </dgm:pt>
    <dgm:pt modelId="{9CB19CBE-032E-43B8-9615-C6388BE55F91}" type="sibTrans" cxnId="{76AD7DBC-AACB-40B9-85E7-A4D04D453FBB}">
      <dgm:prSet/>
      <dgm:spPr/>
      <dgm:t>
        <a:bodyPr/>
        <a:lstStyle/>
        <a:p>
          <a:endParaRPr lang="cs-CZ"/>
        </a:p>
      </dgm:t>
    </dgm:pt>
    <dgm:pt modelId="{022DDE43-909C-4E96-82BF-938F64F96A21}">
      <dgm:prSet phldrT="[Text]"/>
      <dgm:spPr/>
      <dgm:t>
        <a:bodyPr/>
        <a:lstStyle/>
        <a:p>
          <a:r>
            <a:rPr lang="cs-CZ" dirty="0">
              <a:latin typeface="Calibri" panose="020F0502020204030204" pitchFamily="34" charset="0"/>
              <a:cs typeface="Calibri" panose="020F0502020204030204" pitchFamily="34" charset="0"/>
            </a:rPr>
            <a:t>Základní charakteristika marketingové situační analýzy</a:t>
          </a:r>
        </a:p>
      </dgm:t>
    </dgm:pt>
    <dgm:pt modelId="{03C8A7FF-0A97-4ED9-87D6-FDFBE82F7CAE}" type="parTrans" cxnId="{60C00833-11D8-4F6B-B1DF-D9123E5400DB}">
      <dgm:prSet/>
      <dgm:spPr/>
      <dgm:t>
        <a:bodyPr/>
        <a:lstStyle/>
        <a:p>
          <a:endParaRPr lang="cs-CZ"/>
        </a:p>
      </dgm:t>
    </dgm:pt>
    <dgm:pt modelId="{A40B463D-AF69-4A7A-AB18-CCFA4F000AA4}" type="sibTrans" cxnId="{60C00833-11D8-4F6B-B1DF-D9123E5400DB}">
      <dgm:prSet/>
      <dgm:spPr/>
      <dgm:t>
        <a:bodyPr/>
        <a:lstStyle/>
        <a:p>
          <a:endParaRPr lang="cs-CZ"/>
        </a:p>
      </dgm:t>
    </dgm:pt>
    <dgm:pt modelId="{FF4AC67B-EF62-4433-A0A9-2E2C4AD79302}" type="pres">
      <dgm:prSet presAssocID="{7DA0410A-5F8A-4B8D-80B1-5AFBB1A19B32}" presName="Name0" presStyleCnt="0">
        <dgm:presLayoutVars>
          <dgm:dir/>
          <dgm:animLvl val="lvl"/>
          <dgm:resizeHandles val="exact"/>
        </dgm:presLayoutVars>
      </dgm:prSet>
      <dgm:spPr/>
    </dgm:pt>
    <dgm:pt modelId="{1177C060-DF29-4706-8030-9510DAF5F632}" type="pres">
      <dgm:prSet presAssocID="{B279B613-962C-457C-8286-01BA03689F75}" presName="linNode" presStyleCnt="0"/>
      <dgm:spPr/>
    </dgm:pt>
    <dgm:pt modelId="{77293010-8325-44F6-A83F-68777128E5C6}" type="pres">
      <dgm:prSet presAssocID="{B279B613-962C-457C-8286-01BA03689F75}" presName="parentText" presStyleLbl="node1" presStyleIdx="0" presStyleCnt="3" custScaleX="22294">
        <dgm:presLayoutVars>
          <dgm:chMax val="1"/>
          <dgm:bulletEnabled val="1"/>
        </dgm:presLayoutVars>
      </dgm:prSet>
      <dgm:spPr/>
    </dgm:pt>
    <dgm:pt modelId="{FE5CDDBB-00AF-4202-A2FC-C16E3548E1C0}" type="pres">
      <dgm:prSet presAssocID="{B279B613-962C-457C-8286-01BA03689F75}" presName="descendantText" presStyleLbl="alignAccFollowNode1" presStyleIdx="0" presStyleCnt="3" custScaleX="143338">
        <dgm:presLayoutVars>
          <dgm:bulletEnabled val="1"/>
        </dgm:presLayoutVars>
      </dgm:prSet>
      <dgm:spPr/>
    </dgm:pt>
    <dgm:pt modelId="{F7D48545-961A-4037-B076-FD1AF9DF3F71}" type="pres">
      <dgm:prSet presAssocID="{03EFADCE-65B3-4C47-8CAF-C001C887F620}" presName="sp" presStyleCnt="0"/>
      <dgm:spPr/>
    </dgm:pt>
    <dgm:pt modelId="{17D63C66-8735-4B4B-85D6-7BFB75D8957B}" type="pres">
      <dgm:prSet presAssocID="{D7707669-3ECE-4052-B46D-2991874E4862}" presName="linNode" presStyleCnt="0"/>
      <dgm:spPr/>
    </dgm:pt>
    <dgm:pt modelId="{7ABAD3C8-1608-484E-ABF5-B32D994828C5}" type="pres">
      <dgm:prSet presAssocID="{D7707669-3ECE-4052-B46D-2991874E4862}" presName="parentText" presStyleLbl="node1" presStyleIdx="1" presStyleCnt="3" custScaleX="22294">
        <dgm:presLayoutVars>
          <dgm:chMax val="1"/>
          <dgm:bulletEnabled val="1"/>
        </dgm:presLayoutVars>
      </dgm:prSet>
      <dgm:spPr/>
    </dgm:pt>
    <dgm:pt modelId="{E1F76C73-E5CD-4DF9-962B-B18E775EBD4C}" type="pres">
      <dgm:prSet presAssocID="{D7707669-3ECE-4052-B46D-2991874E4862}" presName="descendantText" presStyleLbl="alignAccFollowNode1" presStyleIdx="1" presStyleCnt="3" custScaleX="143446" custScaleY="100010">
        <dgm:presLayoutVars>
          <dgm:bulletEnabled val="1"/>
        </dgm:presLayoutVars>
      </dgm:prSet>
      <dgm:spPr/>
    </dgm:pt>
    <dgm:pt modelId="{8BAFEDDD-56E1-407B-8FE6-F829D69120CD}" type="pres">
      <dgm:prSet presAssocID="{F9157BE2-9803-47A4-ADED-572D6505C218}" presName="sp" presStyleCnt="0"/>
      <dgm:spPr/>
    </dgm:pt>
    <dgm:pt modelId="{C09D149B-C200-4712-A2E4-92E9AE4598C5}" type="pres">
      <dgm:prSet presAssocID="{EE7269CA-B94F-4A8B-B919-369B251E6247}" presName="linNode" presStyleCnt="0"/>
      <dgm:spPr/>
    </dgm:pt>
    <dgm:pt modelId="{990E9A28-E895-4353-AEDF-12CFA09A3F54}" type="pres">
      <dgm:prSet presAssocID="{EE7269CA-B94F-4A8B-B919-369B251E6247}" presName="parentText" presStyleLbl="node1" presStyleIdx="2" presStyleCnt="3" custScaleX="22294">
        <dgm:presLayoutVars>
          <dgm:chMax val="1"/>
          <dgm:bulletEnabled val="1"/>
        </dgm:presLayoutVars>
      </dgm:prSet>
      <dgm:spPr/>
    </dgm:pt>
    <dgm:pt modelId="{A947AEB7-5B3E-4C71-AADD-35A4C1D44280}" type="pres">
      <dgm:prSet presAssocID="{EE7269CA-B94F-4A8B-B919-369B251E6247}" presName="descendantText" presStyleLbl="alignAccFollowNode1" presStyleIdx="2" presStyleCnt="3" custScaleX="143552" custScaleY="99674">
        <dgm:presLayoutVars>
          <dgm:bulletEnabled val="1"/>
        </dgm:presLayoutVars>
      </dgm:prSet>
      <dgm:spPr/>
    </dgm:pt>
  </dgm:ptLst>
  <dgm:cxnLst>
    <dgm:cxn modelId="{81E5D60A-BE8C-49D8-97BD-E21F9497942E}" type="presOf" srcId="{A1E1DC92-8F9D-4FF1-9069-4E9F125A3FB7}" destId="{A947AEB7-5B3E-4C71-AADD-35A4C1D44280}" srcOrd="0" destOrd="0" presId="urn:microsoft.com/office/officeart/2005/8/layout/vList5"/>
    <dgm:cxn modelId="{7389562E-CF20-44A7-8144-A75A3F4C5713}" type="presOf" srcId="{022DDE43-909C-4E96-82BF-938F64F96A21}" destId="{FE5CDDBB-00AF-4202-A2FC-C16E3548E1C0}" srcOrd="0" destOrd="0" presId="urn:microsoft.com/office/officeart/2005/8/layout/vList5"/>
    <dgm:cxn modelId="{60C00833-11D8-4F6B-B1DF-D9123E5400DB}" srcId="{B279B613-962C-457C-8286-01BA03689F75}" destId="{022DDE43-909C-4E96-82BF-938F64F96A21}" srcOrd="0" destOrd="0" parTransId="{03C8A7FF-0A97-4ED9-87D6-FDFBE82F7CAE}" sibTransId="{A40B463D-AF69-4A7A-AB18-CCFA4F000AA4}"/>
    <dgm:cxn modelId="{2EF40544-08EA-4526-B383-8214EFD84A04}" srcId="{D7707669-3ECE-4052-B46D-2991874E4862}" destId="{F1C5B70F-79AD-431D-BE78-0AE4F9DBCDDA}" srcOrd="0" destOrd="0" parTransId="{A45F0A4C-3A34-4CB7-9A66-157ABCAEFF79}" sibTransId="{32EF536B-265E-4322-B1DF-D2CF5CD02923}"/>
    <dgm:cxn modelId="{38B5B771-17C1-4738-AC21-2C3DD2CA3C73}" srcId="{7DA0410A-5F8A-4B8D-80B1-5AFBB1A19B32}" destId="{EE7269CA-B94F-4A8B-B919-369B251E6247}" srcOrd="2" destOrd="0" parTransId="{5ABF8095-543F-4855-AD10-4EC601B11751}" sibTransId="{C306B2F5-92C2-4A0E-BFD8-DF211F34219B}"/>
    <dgm:cxn modelId="{3EE88A7C-C02E-4883-9FFF-E3513A942BDB}" srcId="{7DA0410A-5F8A-4B8D-80B1-5AFBB1A19B32}" destId="{B279B613-962C-457C-8286-01BA03689F75}" srcOrd="0" destOrd="0" parTransId="{759CAFF3-AA5C-40D7-8F45-5D4A7EDC088B}" sibTransId="{03EFADCE-65B3-4C47-8CAF-C001C887F620}"/>
    <dgm:cxn modelId="{1BA9419B-A863-4496-B822-D02FF4ABD82D}" type="presOf" srcId="{7DA0410A-5F8A-4B8D-80B1-5AFBB1A19B32}" destId="{FF4AC67B-EF62-4433-A0A9-2E2C4AD79302}" srcOrd="0" destOrd="0" presId="urn:microsoft.com/office/officeart/2005/8/layout/vList5"/>
    <dgm:cxn modelId="{3F4BACAB-9C9A-4E67-9809-E01DF05B59B3}" srcId="{7DA0410A-5F8A-4B8D-80B1-5AFBB1A19B32}" destId="{D7707669-3ECE-4052-B46D-2991874E4862}" srcOrd="1" destOrd="0" parTransId="{8008D94F-398D-42F6-84F3-2A61B68C094B}" sibTransId="{F9157BE2-9803-47A4-ADED-572D6505C218}"/>
    <dgm:cxn modelId="{333255AE-C1AC-463C-940D-E4BFB9E7026D}" type="presOf" srcId="{EE7269CA-B94F-4A8B-B919-369B251E6247}" destId="{990E9A28-E895-4353-AEDF-12CFA09A3F54}" srcOrd="0" destOrd="0" presId="urn:microsoft.com/office/officeart/2005/8/layout/vList5"/>
    <dgm:cxn modelId="{76AD7DBC-AACB-40B9-85E7-A4D04D453FBB}" srcId="{EE7269CA-B94F-4A8B-B919-369B251E6247}" destId="{A1E1DC92-8F9D-4FF1-9069-4E9F125A3FB7}" srcOrd="0" destOrd="0" parTransId="{98530D0D-F8CF-4FFD-B85B-49636331A359}" sibTransId="{9CB19CBE-032E-43B8-9615-C6388BE55F91}"/>
    <dgm:cxn modelId="{F6E8B6BF-ABA7-480B-971A-55BC73729B1E}" type="presOf" srcId="{D7707669-3ECE-4052-B46D-2991874E4862}" destId="{7ABAD3C8-1608-484E-ABF5-B32D994828C5}" srcOrd="0" destOrd="0" presId="urn:microsoft.com/office/officeart/2005/8/layout/vList5"/>
    <dgm:cxn modelId="{006AE5C3-9233-4797-A2B8-C06794CE2B09}" type="presOf" srcId="{B279B613-962C-457C-8286-01BA03689F75}" destId="{77293010-8325-44F6-A83F-68777128E5C6}" srcOrd="0" destOrd="0" presId="urn:microsoft.com/office/officeart/2005/8/layout/vList5"/>
    <dgm:cxn modelId="{657EBAE3-DD4F-4A9E-9A41-65E770CDFE8D}" type="presOf" srcId="{F1C5B70F-79AD-431D-BE78-0AE4F9DBCDDA}" destId="{E1F76C73-E5CD-4DF9-962B-B18E775EBD4C}" srcOrd="0" destOrd="0" presId="urn:microsoft.com/office/officeart/2005/8/layout/vList5"/>
    <dgm:cxn modelId="{88272654-C808-40AD-88CD-CB6630EACBE5}" type="presParOf" srcId="{FF4AC67B-EF62-4433-A0A9-2E2C4AD79302}" destId="{1177C060-DF29-4706-8030-9510DAF5F632}" srcOrd="0" destOrd="0" presId="urn:microsoft.com/office/officeart/2005/8/layout/vList5"/>
    <dgm:cxn modelId="{6FB35219-D4B1-49E4-9462-3DD4E751494B}" type="presParOf" srcId="{1177C060-DF29-4706-8030-9510DAF5F632}" destId="{77293010-8325-44F6-A83F-68777128E5C6}" srcOrd="0" destOrd="0" presId="urn:microsoft.com/office/officeart/2005/8/layout/vList5"/>
    <dgm:cxn modelId="{D5F6A7AF-BC70-46B0-8DE7-7EA3DBB0E016}" type="presParOf" srcId="{1177C060-DF29-4706-8030-9510DAF5F632}" destId="{FE5CDDBB-00AF-4202-A2FC-C16E3548E1C0}" srcOrd="1" destOrd="0" presId="urn:microsoft.com/office/officeart/2005/8/layout/vList5"/>
    <dgm:cxn modelId="{B242E392-B7E6-4A25-9BFD-E5508EB5E774}" type="presParOf" srcId="{FF4AC67B-EF62-4433-A0A9-2E2C4AD79302}" destId="{F7D48545-961A-4037-B076-FD1AF9DF3F71}" srcOrd="1" destOrd="0" presId="urn:microsoft.com/office/officeart/2005/8/layout/vList5"/>
    <dgm:cxn modelId="{22259430-F61B-4F6B-9A8D-4CBD119D1298}" type="presParOf" srcId="{FF4AC67B-EF62-4433-A0A9-2E2C4AD79302}" destId="{17D63C66-8735-4B4B-85D6-7BFB75D8957B}" srcOrd="2" destOrd="0" presId="urn:microsoft.com/office/officeart/2005/8/layout/vList5"/>
    <dgm:cxn modelId="{1A23051B-B450-4A25-BC35-8AAB3B20A514}" type="presParOf" srcId="{17D63C66-8735-4B4B-85D6-7BFB75D8957B}" destId="{7ABAD3C8-1608-484E-ABF5-B32D994828C5}" srcOrd="0" destOrd="0" presId="urn:microsoft.com/office/officeart/2005/8/layout/vList5"/>
    <dgm:cxn modelId="{C99C0FAB-1CA8-4D74-9D54-EAC0F1B75507}" type="presParOf" srcId="{17D63C66-8735-4B4B-85D6-7BFB75D8957B}" destId="{E1F76C73-E5CD-4DF9-962B-B18E775EBD4C}" srcOrd="1" destOrd="0" presId="urn:microsoft.com/office/officeart/2005/8/layout/vList5"/>
    <dgm:cxn modelId="{2A87108F-1037-4EA1-8B7E-2053DE37904D}" type="presParOf" srcId="{FF4AC67B-EF62-4433-A0A9-2E2C4AD79302}" destId="{8BAFEDDD-56E1-407B-8FE6-F829D69120CD}" srcOrd="3" destOrd="0" presId="urn:microsoft.com/office/officeart/2005/8/layout/vList5"/>
    <dgm:cxn modelId="{B9A0B133-358A-44C4-82DC-C1C7A59034F9}" type="presParOf" srcId="{FF4AC67B-EF62-4433-A0A9-2E2C4AD79302}" destId="{C09D149B-C200-4712-A2E4-92E9AE4598C5}" srcOrd="4" destOrd="0" presId="urn:microsoft.com/office/officeart/2005/8/layout/vList5"/>
    <dgm:cxn modelId="{45ADB548-F669-4CE1-8DFE-25CBE714E439}" type="presParOf" srcId="{C09D149B-C200-4712-A2E4-92E9AE4598C5}" destId="{990E9A28-E895-4353-AEDF-12CFA09A3F54}" srcOrd="0" destOrd="0" presId="urn:microsoft.com/office/officeart/2005/8/layout/vList5"/>
    <dgm:cxn modelId="{2E57B2A1-8E43-44A4-95D3-11EF3C98E461}" type="presParOf" srcId="{C09D149B-C200-4712-A2E4-92E9AE4598C5}" destId="{A947AEB7-5B3E-4C71-AADD-35A4C1D442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7D0AF-00BA-7F41-A4E9-AD6EC6E7DC9C}" type="doc">
      <dgm:prSet loTypeId="urn:microsoft.com/office/officeart/2005/8/layout/bProcess4" loCatId="" qsTypeId="urn:microsoft.com/office/officeart/2005/8/quickstyle/simple5" qsCatId="simple" csTypeId="urn:microsoft.com/office/officeart/2005/8/colors/colorful1" csCatId="colorful" phldr="1"/>
      <dgm:spPr/>
      <dgm:t>
        <a:bodyPr/>
        <a:lstStyle/>
        <a:p>
          <a:endParaRPr lang="cs-CZ"/>
        </a:p>
      </dgm:t>
    </dgm:pt>
    <dgm:pt modelId="{854F2102-7A60-CC4F-B218-E0061B9B65B5}">
      <dgm:prSet phldrT="[Text]"/>
      <dgm:spPr/>
      <dgm:t>
        <a:bodyPr/>
        <a:lstStyle/>
        <a:p>
          <a:r>
            <a:rPr lang="cs-CZ" dirty="0"/>
            <a:t>Celkové shrnutí</a:t>
          </a:r>
        </a:p>
      </dgm:t>
    </dgm:pt>
    <dgm:pt modelId="{9D411685-2D6D-2D45-B0AB-2A768BA57F36}" type="parTrans" cxnId="{4D7CCFD2-615C-BF48-8D31-7A28A9BD191E}">
      <dgm:prSet/>
      <dgm:spPr/>
      <dgm:t>
        <a:bodyPr/>
        <a:lstStyle/>
        <a:p>
          <a:endParaRPr lang="cs-CZ"/>
        </a:p>
      </dgm:t>
    </dgm:pt>
    <dgm:pt modelId="{A114C333-293E-774F-AB1B-AB15DE0E748E}" type="sibTrans" cxnId="{4D7CCFD2-615C-BF48-8D31-7A28A9BD191E}">
      <dgm:prSet/>
      <dgm:spPr/>
      <dgm:t>
        <a:bodyPr/>
        <a:lstStyle/>
        <a:p>
          <a:endParaRPr lang="cs-CZ"/>
        </a:p>
      </dgm:t>
    </dgm:pt>
    <dgm:pt modelId="{54D6F931-207C-4744-A3AF-E65C7D0B7973}">
      <dgm:prSet phldrT="[Text]"/>
      <dgm:spPr/>
      <dgm:t>
        <a:bodyPr/>
        <a:lstStyle/>
        <a:p>
          <a:r>
            <a:rPr lang="cs-CZ" dirty="0"/>
            <a:t>Situační analýza</a:t>
          </a:r>
        </a:p>
      </dgm:t>
    </dgm:pt>
    <dgm:pt modelId="{E156C143-40AB-0E44-A3AF-7745B21D8D62}" type="parTrans" cxnId="{C920970D-8FEC-634A-917C-1917BE7BADCA}">
      <dgm:prSet/>
      <dgm:spPr/>
      <dgm:t>
        <a:bodyPr/>
        <a:lstStyle/>
        <a:p>
          <a:endParaRPr lang="cs-CZ"/>
        </a:p>
      </dgm:t>
    </dgm:pt>
    <dgm:pt modelId="{DA45DFC2-052C-E744-AFFE-2EFFB5FFDE10}" type="sibTrans" cxnId="{C920970D-8FEC-634A-917C-1917BE7BADCA}">
      <dgm:prSet/>
      <dgm:spPr/>
      <dgm:t>
        <a:bodyPr/>
        <a:lstStyle/>
        <a:p>
          <a:endParaRPr lang="cs-CZ"/>
        </a:p>
      </dgm:t>
    </dgm:pt>
    <dgm:pt modelId="{AD8BDF93-AEF6-7B4F-81A9-BEFD69369757}">
      <dgm:prSet phldrT="[Text]"/>
      <dgm:spPr/>
      <dgm:t>
        <a:bodyPr/>
        <a:lstStyle/>
        <a:p>
          <a:r>
            <a:rPr lang="cs-CZ" dirty="0"/>
            <a:t>Marketingové cíle</a:t>
          </a:r>
        </a:p>
      </dgm:t>
    </dgm:pt>
    <dgm:pt modelId="{DBF401E1-92FF-7646-ABEC-BF9669F1E3FB}" type="parTrans" cxnId="{23456B9B-818D-3C4A-8034-0D9AF3047215}">
      <dgm:prSet/>
      <dgm:spPr/>
      <dgm:t>
        <a:bodyPr/>
        <a:lstStyle/>
        <a:p>
          <a:endParaRPr lang="cs-CZ"/>
        </a:p>
      </dgm:t>
    </dgm:pt>
    <dgm:pt modelId="{12AC5697-F195-C44E-A87E-344F62AC04B4}" type="sibTrans" cxnId="{23456B9B-818D-3C4A-8034-0D9AF3047215}">
      <dgm:prSet/>
      <dgm:spPr/>
      <dgm:t>
        <a:bodyPr/>
        <a:lstStyle/>
        <a:p>
          <a:endParaRPr lang="cs-CZ"/>
        </a:p>
      </dgm:t>
    </dgm:pt>
    <dgm:pt modelId="{C4DD2F47-6D16-334E-81DA-160832BDE3F5}">
      <dgm:prSet phldrT="[Text]"/>
      <dgm:spPr/>
      <dgm:t>
        <a:bodyPr/>
        <a:lstStyle/>
        <a:p>
          <a:r>
            <a:rPr lang="cs-CZ" dirty="0"/>
            <a:t>Marketingová strategie</a:t>
          </a:r>
        </a:p>
      </dgm:t>
    </dgm:pt>
    <dgm:pt modelId="{DDB557CA-AB83-CD49-BEC4-CD4904D1CDEE}" type="parTrans" cxnId="{92FEB45F-A0B1-074D-B9EB-6C8C55CECF83}">
      <dgm:prSet/>
      <dgm:spPr/>
      <dgm:t>
        <a:bodyPr/>
        <a:lstStyle/>
        <a:p>
          <a:endParaRPr lang="cs-CZ"/>
        </a:p>
      </dgm:t>
    </dgm:pt>
    <dgm:pt modelId="{229962A7-5655-BA4F-B4BF-24D54D601305}" type="sibTrans" cxnId="{92FEB45F-A0B1-074D-B9EB-6C8C55CECF83}">
      <dgm:prSet/>
      <dgm:spPr/>
      <dgm:t>
        <a:bodyPr/>
        <a:lstStyle/>
        <a:p>
          <a:endParaRPr lang="cs-CZ"/>
        </a:p>
      </dgm:t>
    </dgm:pt>
    <dgm:pt modelId="{544D47A9-0CF8-9C49-9B94-40D8A8B2A255}">
      <dgm:prSet phldrT="[Text]"/>
      <dgm:spPr/>
      <dgm:t>
        <a:bodyPr/>
        <a:lstStyle/>
        <a:p>
          <a:r>
            <a:rPr lang="cs-CZ" dirty="0"/>
            <a:t>Akční programy</a:t>
          </a:r>
        </a:p>
      </dgm:t>
    </dgm:pt>
    <dgm:pt modelId="{F852BE7D-C0D6-164B-9170-BAC830950BCC}" type="parTrans" cxnId="{FF05F061-8613-794C-B55E-797E16CFAA69}">
      <dgm:prSet/>
      <dgm:spPr/>
      <dgm:t>
        <a:bodyPr/>
        <a:lstStyle/>
        <a:p>
          <a:endParaRPr lang="cs-CZ"/>
        </a:p>
      </dgm:t>
    </dgm:pt>
    <dgm:pt modelId="{08151B2B-AFD6-5940-AC0B-27647CEBAC3B}" type="sibTrans" cxnId="{FF05F061-8613-794C-B55E-797E16CFAA69}">
      <dgm:prSet/>
      <dgm:spPr/>
      <dgm:t>
        <a:bodyPr/>
        <a:lstStyle/>
        <a:p>
          <a:endParaRPr lang="cs-CZ"/>
        </a:p>
      </dgm:t>
    </dgm:pt>
    <dgm:pt modelId="{56DC00C3-8AC9-E548-96D8-6F2815C35EE7}">
      <dgm:prSet phldrT="[Text]"/>
      <dgm:spPr/>
      <dgm:t>
        <a:bodyPr/>
        <a:lstStyle/>
        <a:p>
          <a:r>
            <a:rPr lang="cs-CZ" dirty="0"/>
            <a:t>Rozpočet</a:t>
          </a:r>
        </a:p>
      </dgm:t>
    </dgm:pt>
    <dgm:pt modelId="{A93EBA2B-1CB9-CD45-ABE6-642DA792D47C}" type="parTrans" cxnId="{7DFC620E-BC18-1E47-90FC-ED78D6959441}">
      <dgm:prSet/>
      <dgm:spPr/>
      <dgm:t>
        <a:bodyPr/>
        <a:lstStyle/>
        <a:p>
          <a:endParaRPr lang="cs-CZ"/>
        </a:p>
      </dgm:t>
    </dgm:pt>
    <dgm:pt modelId="{EC5BA9BC-E77A-1945-B08F-9960AADDD396}" type="sibTrans" cxnId="{7DFC620E-BC18-1E47-90FC-ED78D6959441}">
      <dgm:prSet/>
      <dgm:spPr/>
      <dgm:t>
        <a:bodyPr/>
        <a:lstStyle/>
        <a:p>
          <a:endParaRPr lang="cs-CZ"/>
        </a:p>
      </dgm:t>
    </dgm:pt>
    <dgm:pt modelId="{D2D6F725-C699-4142-8B81-CBA35D412E80}">
      <dgm:prSet phldrT="[Text]"/>
      <dgm:spPr/>
      <dgm:t>
        <a:bodyPr/>
        <a:lstStyle/>
        <a:p>
          <a:r>
            <a:rPr lang="cs-CZ" dirty="0"/>
            <a:t>Kontrola</a:t>
          </a:r>
        </a:p>
      </dgm:t>
    </dgm:pt>
    <dgm:pt modelId="{7F6444AC-288A-5441-958B-C79EAA82F0C8}" type="parTrans" cxnId="{C09A9902-2A96-044E-BCEB-487597D45D4A}">
      <dgm:prSet/>
      <dgm:spPr/>
      <dgm:t>
        <a:bodyPr/>
        <a:lstStyle/>
        <a:p>
          <a:endParaRPr lang="cs-CZ"/>
        </a:p>
      </dgm:t>
    </dgm:pt>
    <dgm:pt modelId="{2661D939-4C68-2E4B-B841-C85E4E772C14}" type="sibTrans" cxnId="{C09A9902-2A96-044E-BCEB-487597D45D4A}">
      <dgm:prSet/>
      <dgm:spPr/>
      <dgm:t>
        <a:bodyPr/>
        <a:lstStyle/>
        <a:p>
          <a:endParaRPr lang="cs-CZ"/>
        </a:p>
      </dgm:t>
    </dgm:pt>
    <dgm:pt modelId="{2EE2F7C4-99D8-AE43-9CEB-E3F16762DFF4}" type="pres">
      <dgm:prSet presAssocID="{5F07D0AF-00BA-7F41-A4E9-AD6EC6E7DC9C}" presName="Name0" presStyleCnt="0">
        <dgm:presLayoutVars>
          <dgm:dir/>
          <dgm:resizeHandles/>
        </dgm:presLayoutVars>
      </dgm:prSet>
      <dgm:spPr/>
    </dgm:pt>
    <dgm:pt modelId="{31BF0EA5-F424-8346-8852-FC6D058822FC}" type="pres">
      <dgm:prSet presAssocID="{854F2102-7A60-CC4F-B218-E0061B9B65B5}" presName="compNode" presStyleCnt="0"/>
      <dgm:spPr/>
    </dgm:pt>
    <dgm:pt modelId="{48C7194F-1145-C645-A9C5-9D5AE3A3CABE}" type="pres">
      <dgm:prSet presAssocID="{854F2102-7A60-CC4F-B218-E0061B9B65B5}" presName="dummyConnPt" presStyleCnt="0"/>
      <dgm:spPr/>
    </dgm:pt>
    <dgm:pt modelId="{0E6F5B4E-9C32-624B-9652-460BD845456E}" type="pres">
      <dgm:prSet presAssocID="{854F2102-7A60-CC4F-B218-E0061B9B65B5}" presName="node" presStyleLbl="node1" presStyleIdx="0" presStyleCnt="7">
        <dgm:presLayoutVars>
          <dgm:bulletEnabled val="1"/>
        </dgm:presLayoutVars>
      </dgm:prSet>
      <dgm:spPr/>
    </dgm:pt>
    <dgm:pt modelId="{1849467D-EE41-FC44-A197-44A9D4111EEE}" type="pres">
      <dgm:prSet presAssocID="{A114C333-293E-774F-AB1B-AB15DE0E748E}" presName="sibTrans" presStyleLbl="bgSibTrans2D1" presStyleIdx="0" presStyleCnt="6"/>
      <dgm:spPr/>
    </dgm:pt>
    <dgm:pt modelId="{18BADA09-AF31-0B4E-BBF0-AE25CA2B6EA2}" type="pres">
      <dgm:prSet presAssocID="{54D6F931-207C-4744-A3AF-E65C7D0B7973}" presName="compNode" presStyleCnt="0"/>
      <dgm:spPr/>
    </dgm:pt>
    <dgm:pt modelId="{098BE167-3A89-3D42-92E8-DF50B0CCCE91}" type="pres">
      <dgm:prSet presAssocID="{54D6F931-207C-4744-A3AF-E65C7D0B7973}" presName="dummyConnPt" presStyleCnt="0"/>
      <dgm:spPr/>
    </dgm:pt>
    <dgm:pt modelId="{A3D1311B-5FE5-CF4A-9152-804B85229ADD}" type="pres">
      <dgm:prSet presAssocID="{54D6F931-207C-4744-A3AF-E65C7D0B7973}" presName="node" presStyleLbl="node1" presStyleIdx="1" presStyleCnt="7">
        <dgm:presLayoutVars>
          <dgm:bulletEnabled val="1"/>
        </dgm:presLayoutVars>
      </dgm:prSet>
      <dgm:spPr/>
    </dgm:pt>
    <dgm:pt modelId="{961A5CF1-8ABA-F542-8680-D2B3E1480B9E}" type="pres">
      <dgm:prSet presAssocID="{DA45DFC2-052C-E744-AFFE-2EFFB5FFDE10}" presName="sibTrans" presStyleLbl="bgSibTrans2D1" presStyleIdx="1" presStyleCnt="6"/>
      <dgm:spPr/>
    </dgm:pt>
    <dgm:pt modelId="{0DD84FCD-66F9-914E-AA9C-65E52208D9FC}" type="pres">
      <dgm:prSet presAssocID="{AD8BDF93-AEF6-7B4F-81A9-BEFD69369757}" presName="compNode" presStyleCnt="0"/>
      <dgm:spPr/>
    </dgm:pt>
    <dgm:pt modelId="{06A6DA43-8CFA-4042-B37C-2032F7B3D9E8}" type="pres">
      <dgm:prSet presAssocID="{AD8BDF93-AEF6-7B4F-81A9-BEFD69369757}" presName="dummyConnPt" presStyleCnt="0"/>
      <dgm:spPr/>
    </dgm:pt>
    <dgm:pt modelId="{79BC32E2-8D19-4B4D-953F-F58EFC6FDF7A}" type="pres">
      <dgm:prSet presAssocID="{AD8BDF93-AEF6-7B4F-81A9-BEFD69369757}" presName="node" presStyleLbl="node1" presStyleIdx="2" presStyleCnt="7">
        <dgm:presLayoutVars>
          <dgm:bulletEnabled val="1"/>
        </dgm:presLayoutVars>
      </dgm:prSet>
      <dgm:spPr/>
    </dgm:pt>
    <dgm:pt modelId="{5A89D164-4735-5249-B790-0249B08A61FD}" type="pres">
      <dgm:prSet presAssocID="{12AC5697-F195-C44E-A87E-344F62AC04B4}" presName="sibTrans" presStyleLbl="bgSibTrans2D1" presStyleIdx="2" presStyleCnt="6"/>
      <dgm:spPr/>
    </dgm:pt>
    <dgm:pt modelId="{22E1D292-C60B-5544-8154-9C1797D8B172}" type="pres">
      <dgm:prSet presAssocID="{C4DD2F47-6D16-334E-81DA-160832BDE3F5}" presName="compNode" presStyleCnt="0"/>
      <dgm:spPr/>
    </dgm:pt>
    <dgm:pt modelId="{09E88FEA-5E2F-4A44-AD62-CC22E7358B49}" type="pres">
      <dgm:prSet presAssocID="{C4DD2F47-6D16-334E-81DA-160832BDE3F5}" presName="dummyConnPt" presStyleCnt="0"/>
      <dgm:spPr/>
    </dgm:pt>
    <dgm:pt modelId="{8991EC03-43FD-6D4C-AC78-11E330F7E753}" type="pres">
      <dgm:prSet presAssocID="{C4DD2F47-6D16-334E-81DA-160832BDE3F5}" presName="node" presStyleLbl="node1" presStyleIdx="3" presStyleCnt="7">
        <dgm:presLayoutVars>
          <dgm:bulletEnabled val="1"/>
        </dgm:presLayoutVars>
      </dgm:prSet>
      <dgm:spPr/>
    </dgm:pt>
    <dgm:pt modelId="{AB602E59-1309-AD4E-B777-9BE9AFACF8A5}" type="pres">
      <dgm:prSet presAssocID="{229962A7-5655-BA4F-B4BF-24D54D601305}" presName="sibTrans" presStyleLbl="bgSibTrans2D1" presStyleIdx="3" presStyleCnt="6"/>
      <dgm:spPr/>
    </dgm:pt>
    <dgm:pt modelId="{EE5B2416-D4F6-5141-B052-B832BBEAF01B}" type="pres">
      <dgm:prSet presAssocID="{544D47A9-0CF8-9C49-9B94-40D8A8B2A255}" presName="compNode" presStyleCnt="0"/>
      <dgm:spPr/>
    </dgm:pt>
    <dgm:pt modelId="{73216FCE-DA30-B346-9A82-8FBF58B77FE6}" type="pres">
      <dgm:prSet presAssocID="{544D47A9-0CF8-9C49-9B94-40D8A8B2A255}" presName="dummyConnPt" presStyleCnt="0"/>
      <dgm:spPr/>
    </dgm:pt>
    <dgm:pt modelId="{12C3B449-022C-0945-98B7-DBF6659C5513}" type="pres">
      <dgm:prSet presAssocID="{544D47A9-0CF8-9C49-9B94-40D8A8B2A255}" presName="node" presStyleLbl="node1" presStyleIdx="4" presStyleCnt="7">
        <dgm:presLayoutVars>
          <dgm:bulletEnabled val="1"/>
        </dgm:presLayoutVars>
      </dgm:prSet>
      <dgm:spPr/>
    </dgm:pt>
    <dgm:pt modelId="{BAB63593-EAD8-8743-AF08-CD171AE7347C}" type="pres">
      <dgm:prSet presAssocID="{08151B2B-AFD6-5940-AC0B-27647CEBAC3B}" presName="sibTrans" presStyleLbl="bgSibTrans2D1" presStyleIdx="4" presStyleCnt="6"/>
      <dgm:spPr/>
    </dgm:pt>
    <dgm:pt modelId="{E53CD964-7711-A44A-87A8-71BAF8F6D3DF}" type="pres">
      <dgm:prSet presAssocID="{56DC00C3-8AC9-E548-96D8-6F2815C35EE7}" presName="compNode" presStyleCnt="0"/>
      <dgm:spPr/>
    </dgm:pt>
    <dgm:pt modelId="{8A4844D0-6F53-3549-BF9E-FE661FB5DCB9}" type="pres">
      <dgm:prSet presAssocID="{56DC00C3-8AC9-E548-96D8-6F2815C35EE7}" presName="dummyConnPt" presStyleCnt="0"/>
      <dgm:spPr/>
    </dgm:pt>
    <dgm:pt modelId="{3BFB00F5-4618-CB4E-A786-53CA72C9AA0E}" type="pres">
      <dgm:prSet presAssocID="{56DC00C3-8AC9-E548-96D8-6F2815C35EE7}" presName="node" presStyleLbl="node1" presStyleIdx="5" presStyleCnt="7">
        <dgm:presLayoutVars>
          <dgm:bulletEnabled val="1"/>
        </dgm:presLayoutVars>
      </dgm:prSet>
      <dgm:spPr/>
    </dgm:pt>
    <dgm:pt modelId="{552F49FF-C9BB-E748-A24D-63C66DF300C7}" type="pres">
      <dgm:prSet presAssocID="{EC5BA9BC-E77A-1945-B08F-9960AADDD396}" presName="sibTrans" presStyleLbl="bgSibTrans2D1" presStyleIdx="5" presStyleCnt="6"/>
      <dgm:spPr/>
    </dgm:pt>
    <dgm:pt modelId="{03351C7A-4003-0F4E-83BE-BEB226ECC318}" type="pres">
      <dgm:prSet presAssocID="{D2D6F725-C699-4142-8B81-CBA35D412E80}" presName="compNode" presStyleCnt="0"/>
      <dgm:spPr/>
    </dgm:pt>
    <dgm:pt modelId="{7CC64251-F02E-F748-AA28-05B2A4B303B8}" type="pres">
      <dgm:prSet presAssocID="{D2D6F725-C699-4142-8B81-CBA35D412E80}" presName="dummyConnPt" presStyleCnt="0"/>
      <dgm:spPr/>
    </dgm:pt>
    <dgm:pt modelId="{08314043-C29E-6F4F-AFF0-D8AB549E1266}" type="pres">
      <dgm:prSet presAssocID="{D2D6F725-C699-4142-8B81-CBA35D412E80}" presName="node" presStyleLbl="node1" presStyleIdx="6" presStyleCnt="7">
        <dgm:presLayoutVars>
          <dgm:bulletEnabled val="1"/>
        </dgm:presLayoutVars>
      </dgm:prSet>
      <dgm:spPr/>
    </dgm:pt>
  </dgm:ptLst>
  <dgm:cxnLst>
    <dgm:cxn modelId="{C09A9902-2A96-044E-BCEB-487597D45D4A}" srcId="{5F07D0AF-00BA-7F41-A4E9-AD6EC6E7DC9C}" destId="{D2D6F725-C699-4142-8B81-CBA35D412E80}" srcOrd="6" destOrd="0" parTransId="{7F6444AC-288A-5441-958B-C79EAA82F0C8}" sibTransId="{2661D939-4C68-2E4B-B841-C85E4E772C14}"/>
    <dgm:cxn modelId="{7C443906-8291-BF4A-BFD6-A18BBDF9EF85}" type="presOf" srcId="{5F07D0AF-00BA-7F41-A4E9-AD6EC6E7DC9C}" destId="{2EE2F7C4-99D8-AE43-9CEB-E3F16762DFF4}" srcOrd="0" destOrd="0" presId="urn:microsoft.com/office/officeart/2005/8/layout/bProcess4"/>
    <dgm:cxn modelId="{C920970D-8FEC-634A-917C-1917BE7BADCA}" srcId="{5F07D0AF-00BA-7F41-A4E9-AD6EC6E7DC9C}" destId="{54D6F931-207C-4744-A3AF-E65C7D0B7973}" srcOrd="1" destOrd="0" parTransId="{E156C143-40AB-0E44-A3AF-7745B21D8D62}" sibTransId="{DA45DFC2-052C-E744-AFFE-2EFFB5FFDE10}"/>
    <dgm:cxn modelId="{7DFC620E-BC18-1E47-90FC-ED78D6959441}" srcId="{5F07D0AF-00BA-7F41-A4E9-AD6EC6E7DC9C}" destId="{56DC00C3-8AC9-E548-96D8-6F2815C35EE7}" srcOrd="5" destOrd="0" parTransId="{A93EBA2B-1CB9-CD45-ABE6-642DA792D47C}" sibTransId="{EC5BA9BC-E77A-1945-B08F-9960AADDD396}"/>
    <dgm:cxn modelId="{6FFC5611-1442-C241-A43C-090C54BC6FEB}" type="presOf" srcId="{A114C333-293E-774F-AB1B-AB15DE0E748E}" destId="{1849467D-EE41-FC44-A197-44A9D4111EEE}" srcOrd="0" destOrd="0" presId="urn:microsoft.com/office/officeart/2005/8/layout/bProcess4"/>
    <dgm:cxn modelId="{82D9C311-257F-E54D-86F5-41C58548C45D}" type="presOf" srcId="{229962A7-5655-BA4F-B4BF-24D54D601305}" destId="{AB602E59-1309-AD4E-B777-9BE9AFACF8A5}" srcOrd="0" destOrd="0" presId="urn:microsoft.com/office/officeart/2005/8/layout/bProcess4"/>
    <dgm:cxn modelId="{906BDA13-29B1-1E4C-A56F-69296241E4DC}" type="presOf" srcId="{54D6F931-207C-4744-A3AF-E65C7D0B7973}" destId="{A3D1311B-5FE5-CF4A-9152-804B85229ADD}" srcOrd="0" destOrd="0" presId="urn:microsoft.com/office/officeart/2005/8/layout/bProcess4"/>
    <dgm:cxn modelId="{92FEB45F-A0B1-074D-B9EB-6C8C55CECF83}" srcId="{5F07D0AF-00BA-7F41-A4E9-AD6EC6E7DC9C}" destId="{C4DD2F47-6D16-334E-81DA-160832BDE3F5}" srcOrd="3" destOrd="0" parTransId="{DDB557CA-AB83-CD49-BEC4-CD4904D1CDEE}" sibTransId="{229962A7-5655-BA4F-B4BF-24D54D601305}"/>
    <dgm:cxn modelId="{FF05F061-8613-794C-B55E-797E16CFAA69}" srcId="{5F07D0AF-00BA-7F41-A4E9-AD6EC6E7DC9C}" destId="{544D47A9-0CF8-9C49-9B94-40D8A8B2A255}" srcOrd="4" destOrd="0" parTransId="{F852BE7D-C0D6-164B-9170-BAC830950BCC}" sibTransId="{08151B2B-AFD6-5940-AC0B-27647CEBAC3B}"/>
    <dgm:cxn modelId="{3BA7CA4B-1062-C047-A037-E7526344770D}" type="presOf" srcId="{AD8BDF93-AEF6-7B4F-81A9-BEFD69369757}" destId="{79BC32E2-8D19-4B4D-953F-F58EFC6FDF7A}" srcOrd="0" destOrd="0" presId="urn:microsoft.com/office/officeart/2005/8/layout/bProcess4"/>
    <dgm:cxn modelId="{C7D9FE71-85E5-2F4E-9428-8FD8E9B247F9}" type="presOf" srcId="{544D47A9-0CF8-9C49-9B94-40D8A8B2A255}" destId="{12C3B449-022C-0945-98B7-DBF6659C5513}" srcOrd="0" destOrd="0" presId="urn:microsoft.com/office/officeart/2005/8/layout/bProcess4"/>
    <dgm:cxn modelId="{6D989F78-1D8C-C248-8183-EC82E28BBAB2}" type="presOf" srcId="{12AC5697-F195-C44E-A87E-344F62AC04B4}" destId="{5A89D164-4735-5249-B790-0249B08A61FD}" srcOrd="0" destOrd="0" presId="urn:microsoft.com/office/officeart/2005/8/layout/bProcess4"/>
    <dgm:cxn modelId="{23456B9B-818D-3C4A-8034-0D9AF3047215}" srcId="{5F07D0AF-00BA-7F41-A4E9-AD6EC6E7DC9C}" destId="{AD8BDF93-AEF6-7B4F-81A9-BEFD69369757}" srcOrd="2" destOrd="0" parTransId="{DBF401E1-92FF-7646-ABEC-BF9669F1E3FB}" sibTransId="{12AC5697-F195-C44E-A87E-344F62AC04B4}"/>
    <dgm:cxn modelId="{E560FA9F-03D3-9243-B40A-2E97F73066E4}" type="presOf" srcId="{DA45DFC2-052C-E744-AFFE-2EFFB5FFDE10}" destId="{961A5CF1-8ABA-F542-8680-D2B3E1480B9E}" srcOrd="0" destOrd="0" presId="urn:microsoft.com/office/officeart/2005/8/layout/bProcess4"/>
    <dgm:cxn modelId="{B10C31A1-B8CD-FB4F-8266-ABDAF434FED5}" type="presOf" srcId="{854F2102-7A60-CC4F-B218-E0061B9B65B5}" destId="{0E6F5B4E-9C32-624B-9652-460BD845456E}" srcOrd="0" destOrd="0" presId="urn:microsoft.com/office/officeart/2005/8/layout/bProcess4"/>
    <dgm:cxn modelId="{645709B9-FD1F-F64D-AA77-455D8EAC731E}" type="presOf" srcId="{56DC00C3-8AC9-E548-96D8-6F2815C35EE7}" destId="{3BFB00F5-4618-CB4E-A786-53CA72C9AA0E}" srcOrd="0" destOrd="0" presId="urn:microsoft.com/office/officeart/2005/8/layout/bProcess4"/>
    <dgm:cxn modelId="{9AB4AEBA-4F20-7743-85DF-0D4B50325E84}" type="presOf" srcId="{C4DD2F47-6D16-334E-81DA-160832BDE3F5}" destId="{8991EC03-43FD-6D4C-AC78-11E330F7E753}" srcOrd="0" destOrd="0" presId="urn:microsoft.com/office/officeart/2005/8/layout/bProcess4"/>
    <dgm:cxn modelId="{4F2125C3-52A2-824D-8A45-B6CA8D7D91B3}" type="presOf" srcId="{08151B2B-AFD6-5940-AC0B-27647CEBAC3B}" destId="{BAB63593-EAD8-8743-AF08-CD171AE7347C}" srcOrd="0" destOrd="0" presId="urn:microsoft.com/office/officeart/2005/8/layout/bProcess4"/>
    <dgm:cxn modelId="{4D7CCFD2-615C-BF48-8D31-7A28A9BD191E}" srcId="{5F07D0AF-00BA-7F41-A4E9-AD6EC6E7DC9C}" destId="{854F2102-7A60-CC4F-B218-E0061B9B65B5}" srcOrd="0" destOrd="0" parTransId="{9D411685-2D6D-2D45-B0AB-2A768BA57F36}" sibTransId="{A114C333-293E-774F-AB1B-AB15DE0E748E}"/>
    <dgm:cxn modelId="{E1C817EC-ECCE-E541-B0AF-851868ED7E33}" type="presOf" srcId="{EC5BA9BC-E77A-1945-B08F-9960AADDD396}" destId="{552F49FF-C9BB-E748-A24D-63C66DF300C7}" srcOrd="0" destOrd="0" presId="urn:microsoft.com/office/officeart/2005/8/layout/bProcess4"/>
    <dgm:cxn modelId="{C87B94FB-0E4E-3941-8D5E-7CF0D96FC700}" type="presOf" srcId="{D2D6F725-C699-4142-8B81-CBA35D412E80}" destId="{08314043-C29E-6F4F-AFF0-D8AB549E1266}" srcOrd="0" destOrd="0" presId="urn:microsoft.com/office/officeart/2005/8/layout/bProcess4"/>
    <dgm:cxn modelId="{570DE37F-EC95-B04D-A451-649C8391D395}" type="presParOf" srcId="{2EE2F7C4-99D8-AE43-9CEB-E3F16762DFF4}" destId="{31BF0EA5-F424-8346-8852-FC6D058822FC}" srcOrd="0" destOrd="0" presId="urn:microsoft.com/office/officeart/2005/8/layout/bProcess4"/>
    <dgm:cxn modelId="{FBEEC38B-4FCB-1049-83C8-CCE3E887C826}" type="presParOf" srcId="{31BF0EA5-F424-8346-8852-FC6D058822FC}" destId="{48C7194F-1145-C645-A9C5-9D5AE3A3CABE}" srcOrd="0" destOrd="0" presId="urn:microsoft.com/office/officeart/2005/8/layout/bProcess4"/>
    <dgm:cxn modelId="{BCF52C53-753E-984D-BD0D-40320A8B9E91}" type="presParOf" srcId="{31BF0EA5-F424-8346-8852-FC6D058822FC}" destId="{0E6F5B4E-9C32-624B-9652-460BD845456E}" srcOrd="1" destOrd="0" presId="urn:microsoft.com/office/officeart/2005/8/layout/bProcess4"/>
    <dgm:cxn modelId="{308DD6D6-C3B1-9F42-BFFA-9731939FB7AE}" type="presParOf" srcId="{2EE2F7C4-99D8-AE43-9CEB-E3F16762DFF4}" destId="{1849467D-EE41-FC44-A197-44A9D4111EEE}" srcOrd="1" destOrd="0" presId="urn:microsoft.com/office/officeart/2005/8/layout/bProcess4"/>
    <dgm:cxn modelId="{EC781668-34CF-A546-B7F2-DF1E00FA4CE0}" type="presParOf" srcId="{2EE2F7C4-99D8-AE43-9CEB-E3F16762DFF4}" destId="{18BADA09-AF31-0B4E-BBF0-AE25CA2B6EA2}" srcOrd="2" destOrd="0" presId="urn:microsoft.com/office/officeart/2005/8/layout/bProcess4"/>
    <dgm:cxn modelId="{EA386CFF-8932-F446-BA78-CAE9AF818F41}" type="presParOf" srcId="{18BADA09-AF31-0B4E-BBF0-AE25CA2B6EA2}" destId="{098BE167-3A89-3D42-92E8-DF50B0CCCE91}" srcOrd="0" destOrd="0" presId="urn:microsoft.com/office/officeart/2005/8/layout/bProcess4"/>
    <dgm:cxn modelId="{2A61D633-804C-4C44-BBE5-3F4457BEE3F1}" type="presParOf" srcId="{18BADA09-AF31-0B4E-BBF0-AE25CA2B6EA2}" destId="{A3D1311B-5FE5-CF4A-9152-804B85229ADD}" srcOrd="1" destOrd="0" presId="urn:microsoft.com/office/officeart/2005/8/layout/bProcess4"/>
    <dgm:cxn modelId="{787D7C33-7650-A74F-9A07-4C95E4E48BFE}" type="presParOf" srcId="{2EE2F7C4-99D8-AE43-9CEB-E3F16762DFF4}" destId="{961A5CF1-8ABA-F542-8680-D2B3E1480B9E}" srcOrd="3" destOrd="0" presId="urn:microsoft.com/office/officeart/2005/8/layout/bProcess4"/>
    <dgm:cxn modelId="{2454CECC-9FAE-3C42-A674-C13374F6939B}" type="presParOf" srcId="{2EE2F7C4-99D8-AE43-9CEB-E3F16762DFF4}" destId="{0DD84FCD-66F9-914E-AA9C-65E52208D9FC}" srcOrd="4" destOrd="0" presId="urn:microsoft.com/office/officeart/2005/8/layout/bProcess4"/>
    <dgm:cxn modelId="{13BACA76-E785-424C-8CDC-860667E39BC2}" type="presParOf" srcId="{0DD84FCD-66F9-914E-AA9C-65E52208D9FC}" destId="{06A6DA43-8CFA-4042-B37C-2032F7B3D9E8}" srcOrd="0" destOrd="0" presId="urn:microsoft.com/office/officeart/2005/8/layout/bProcess4"/>
    <dgm:cxn modelId="{A810865A-E48F-E541-82C3-B5378E4EF9F0}" type="presParOf" srcId="{0DD84FCD-66F9-914E-AA9C-65E52208D9FC}" destId="{79BC32E2-8D19-4B4D-953F-F58EFC6FDF7A}" srcOrd="1" destOrd="0" presId="urn:microsoft.com/office/officeart/2005/8/layout/bProcess4"/>
    <dgm:cxn modelId="{C2E7EAC7-3029-A140-ADAD-F8AFB309BF6D}" type="presParOf" srcId="{2EE2F7C4-99D8-AE43-9CEB-E3F16762DFF4}" destId="{5A89D164-4735-5249-B790-0249B08A61FD}" srcOrd="5" destOrd="0" presId="urn:microsoft.com/office/officeart/2005/8/layout/bProcess4"/>
    <dgm:cxn modelId="{FC08E828-9277-D24C-BFE9-1D826082F00E}" type="presParOf" srcId="{2EE2F7C4-99D8-AE43-9CEB-E3F16762DFF4}" destId="{22E1D292-C60B-5544-8154-9C1797D8B172}" srcOrd="6" destOrd="0" presId="urn:microsoft.com/office/officeart/2005/8/layout/bProcess4"/>
    <dgm:cxn modelId="{8FFF25BF-630F-254D-B068-10636A4E67EA}" type="presParOf" srcId="{22E1D292-C60B-5544-8154-9C1797D8B172}" destId="{09E88FEA-5E2F-4A44-AD62-CC22E7358B49}" srcOrd="0" destOrd="0" presId="urn:microsoft.com/office/officeart/2005/8/layout/bProcess4"/>
    <dgm:cxn modelId="{65E08B68-C8CE-E248-AAD8-6B9197C9925A}" type="presParOf" srcId="{22E1D292-C60B-5544-8154-9C1797D8B172}" destId="{8991EC03-43FD-6D4C-AC78-11E330F7E753}" srcOrd="1" destOrd="0" presId="urn:microsoft.com/office/officeart/2005/8/layout/bProcess4"/>
    <dgm:cxn modelId="{648E98AA-DBAF-6D45-8D9A-5DD4DDF490E4}" type="presParOf" srcId="{2EE2F7C4-99D8-AE43-9CEB-E3F16762DFF4}" destId="{AB602E59-1309-AD4E-B777-9BE9AFACF8A5}" srcOrd="7" destOrd="0" presId="urn:microsoft.com/office/officeart/2005/8/layout/bProcess4"/>
    <dgm:cxn modelId="{DC9854F5-B9E6-BB44-9696-CEEC652DD486}" type="presParOf" srcId="{2EE2F7C4-99D8-AE43-9CEB-E3F16762DFF4}" destId="{EE5B2416-D4F6-5141-B052-B832BBEAF01B}" srcOrd="8" destOrd="0" presId="urn:microsoft.com/office/officeart/2005/8/layout/bProcess4"/>
    <dgm:cxn modelId="{E2B16C23-BC7C-7C46-8D8E-59C623CD99E9}" type="presParOf" srcId="{EE5B2416-D4F6-5141-B052-B832BBEAF01B}" destId="{73216FCE-DA30-B346-9A82-8FBF58B77FE6}" srcOrd="0" destOrd="0" presId="urn:microsoft.com/office/officeart/2005/8/layout/bProcess4"/>
    <dgm:cxn modelId="{EC81CA75-5A82-A14D-9780-589D7D9CE3BE}" type="presParOf" srcId="{EE5B2416-D4F6-5141-B052-B832BBEAF01B}" destId="{12C3B449-022C-0945-98B7-DBF6659C5513}" srcOrd="1" destOrd="0" presId="urn:microsoft.com/office/officeart/2005/8/layout/bProcess4"/>
    <dgm:cxn modelId="{0DA30226-1ECB-B142-B9FE-96A5A94C06CC}" type="presParOf" srcId="{2EE2F7C4-99D8-AE43-9CEB-E3F16762DFF4}" destId="{BAB63593-EAD8-8743-AF08-CD171AE7347C}" srcOrd="9" destOrd="0" presId="urn:microsoft.com/office/officeart/2005/8/layout/bProcess4"/>
    <dgm:cxn modelId="{D7AA6A9E-56B0-504F-991B-18E7B23A4B0D}" type="presParOf" srcId="{2EE2F7C4-99D8-AE43-9CEB-E3F16762DFF4}" destId="{E53CD964-7711-A44A-87A8-71BAF8F6D3DF}" srcOrd="10" destOrd="0" presId="urn:microsoft.com/office/officeart/2005/8/layout/bProcess4"/>
    <dgm:cxn modelId="{A35F280A-7EE0-9A48-BA34-E0CC7486E829}" type="presParOf" srcId="{E53CD964-7711-A44A-87A8-71BAF8F6D3DF}" destId="{8A4844D0-6F53-3549-BF9E-FE661FB5DCB9}" srcOrd="0" destOrd="0" presId="urn:microsoft.com/office/officeart/2005/8/layout/bProcess4"/>
    <dgm:cxn modelId="{39459AD5-C2A3-9A43-B10B-78C2C598BD25}" type="presParOf" srcId="{E53CD964-7711-A44A-87A8-71BAF8F6D3DF}" destId="{3BFB00F5-4618-CB4E-A786-53CA72C9AA0E}" srcOrd="1" destOrd="0" presId="urn:microsoft.com/office/officeart/2005/8/layout/bProcess4"/>
    <dgm:cxn modelId="{B416576C-413D-8E48-B708-96AB482C384F}" type="presParOf" srcId="{2EE2F7C4-99D8-AE43-9CEB-E3F16762DFF4}" destId="{552F49FF-C9BB-E748-A24D-63C66DF300C7}" srcOrd="11" destOrd="0" presId="urn:microsoft.com/office/officeart/2005/8/layout/bProcess4"/>
    <dgm:cxn modelId="{2CF6E2D7-12F1-1E46-83E0-8D8A15602416}" type="presParOf" srcId="{2EE2F7C4-99D8-AE43-9CEB-E3F16762DFF4}" destId="{03351C7A-4003-0F4E-83BE-BEB226ECC318}" srcOrd="12" destOrd="0" presId="urn:microsoft.com/office/officeart/2005/8/layout/bProcess4"/>
    <dgm:cxn modelId="{EC35C7C6-FDC6-7C4F-8312-34106DB793CB}" type="presParOf" srcId="{03351C7A-4003-0F4E-83BE-BEB226ECC318}" destId="{7CC64251-F02E-F748-AA28-05B2A4B303B8}" srcOrd="0" destOrd="0" presId="urn:microsoft.com/office/officeart/2005/8/layout/bProcess4"/>
    <dgm:cxn modelId="{68457025-9FB5-A347-9DA3-613DB6277CE2}" type="presParOf" srcId="{03351C7A-4003-0F4E-83BE-BEB226ECC318}" destId="{08314043-C29E-6F4F-AFF0-D8AB549E126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EDD9-C89F-49C9-AE4A-D6196B4CA219}">
      <dsp:nvSpPr>
        <dsp:cNvPr id="0" name=""/>
        <dsp:cNvSpPr/>
      </dsp:nvSpPr>
      <dsp:spPr>
        <a:xfrm>
          <a:off x="1543751" y="61093"/>
          <a:ext cx="1509750" cy="1509750"/>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FF6CE53-2172-43E4-BC33-3C48272DDCF0}">
      <dsp:nvSpPr>
        <dsp:cNvPr id="0" name=""/>
        <dsp:cNvSpPr/>
      </dsp:nvSpPr>
      <dsp:spPr>
        <a:xfrm>
          <a:off x="1865501" y="382843"/>
          <a:ext cx="866250" cy="8662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57675-DFB6-4B33-9701-161572571D2B}">
      <dsp:nvSpPr>
        <dsp:cNvPr id="0" name=""/>
        <dsp:cNvSpPr/>
      </dsp:nvSpPr>
      <dsp:spPr>
        <a:xfrm>
          <a:off x="7494" y="2041093"/>
          <a:ext cx="4582264"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77900">
            <a:lnSpc>
              <a:spcPct val="100000"/>
            </a:lnSpc>
            <a:spcBef>
              <a:spcPct val="0"/>
            </a:spcBef>
            <a:spcAft>
              <a:spcPts val="50"/>
            </a:spcAft>
            <a:buNone/>
            <a:defRPr cap="all"/>
          </a:pPr>
          <a:r>
            <a:rPr lang="cs-CZ" sz="2200" kern="1200" cap="none" noProof="0" dirty="0"/>
            <a:t>Právnická fakulta, MUNI                 </a:t>
          </a:r>
          <a:r>
            <a:rPr lang="cs-CZ" sz="2200" b="1" kern="1200" cap="none" noProof="0" dirty="0"/>
            <a:t>Ing. Mgr. Lada Vejmělková, Ph.D.</a:t>
          </a:r>
        </a:p>
      </dsp:txBody>
      <dsp:txXfrm>
        <a:off x="7494" y="2041093"/>
        <a:ext cx="4582264" cy="747835"/>
      </dsp:txXfrm>
    </dsp:sp>
    <dsp:sp modelId="{0E81F59E-BE24-4A43-8B4D-78AE486DB35A}">
      <dsp:nvSpPr>
        <dsp:cNvPr id="0" name=""/>
        <dsp:cNvSpPr/>
      </dsp:nvSpPr>
      <dsp:spPr>
        <a:xfrm>
          <a:off x="6318410" y="61093"/>
          <a:ext cx="1509750" cy="1509750"/>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C6C18185-40AF-48A2-8685-C39F432C8E80}">
      <dsp:nvSpPr>
        <dsp:cNvPr id="0" name=""/>
        <dsp:cNvSpPr/>
      </dsp:nvSpPr>
      <dsp:spPr>
        <a:xfrm>
          <a:off x="6640160" y="382843"/>
          <a:ext cx="866250" cy="8662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D40C66-A0B4-4978-9941-A79D4CBD111B}">
      <dsp:nvSpPr>
        <dsp:cNvPr id="0" name=""/>
        <dsp:cNvSpPr/>
      </dsp:nvSpPr>
      <dsp:spPr>
        <a:xfrm>
          <a:off x="5022883" y="2041093"/>
          <a:ext cx="4100802"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77900">
            <a:lnSpc>
              <a:spcPct val="100000"/>
            </a:lnSpc>
            <a:spcBef>
              <a:spcPct val="0"/>
            </a:spcBef>
            <a:spcAft>
              <a:spcPts val="50"/>
            </a:spcAft>
            <a:buNone/>
            <a:defRPr cap="all"/>
          </a:pPr>
          <a:r>
            <a:rPr lang="cs-CZ" sz="2200" kern="1200" noProof="0" dirty="0"/>
            <a:t>461836@</a:t>
          </a:r>
          <a:r>
            <a:rPr lang="cs-CZ" sz="2200" kern="1200" cap="none" noProof="0" dirty="0"/>
            <a:t>mail.muni.cz</a:t>
          </a:r>
        </a:p>
        <a:p>
          <a:pPr marL="0" lvl="0" indent="0" algn="ctr" defTabSz="977900">
            <a:lnSpc>
              <a:spcPct val="100000"/>
            </a:lnSpc>
            <a:spcBef>
              <a:spcPct val="0"/>
            </a:spcBef>
            <a:spcAft>
              <a:spcPct val="35000"/>
            </a:spcAft>
            <a:buNone/>
            <a:defRPr cap="all"/>
          </a:pPr>
          <a:r>
            <a:rPr lang="cs-CZ" sz="2200" kern="1200" cap="none" noProof="0" dirty="0"/>
            <a:t>ladavejmelkova@gmail.com</a:t>
          </a:r>
        </a:p>
      </dsp:txBody>
      <dsp:txXfrm>
        <a:off x="5022883" y="2041093"/>
        <a:ext cx="4100802" cy="747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EDD9-C89F-49C9-AE4A-D6196B4CA219}">
      <dsp:nvSpPr>
        <dsp:cNvPr id="0" name=""/>
        <dsp:cNvSpPr/>
      </dsp:nvSpPr>
      <dsp:spPr>
        <a:xfrm>
          <a:off x="4738028" y="682387"/>
          <a:ext cx="1544397" cy="1544397"/>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FF6CE53-2172-43E4-BC33-3C48272DDCF0}">
      <dsp:nvSpPr>
        <dsp:cNvPr id="0" name=""/>
        <dsp:cNvSpPr/>
      </dsp:nvSpPr>
      <dsp:spPr>
        <a:xfrm>
          <a:off x="5048245" y="885697"/>
          <a:ext cx="879894" cy="9510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57675-DFB6-4B33-9701-161572571D2B}">
      <dsp:nvSpPr>
        <dsp:cNvPr id="0" name=""/>
        <dsp:cNvSpPr/>
      </dsp:nvSpPr>
      <dsp:spPr>
        <a:xfrm>
          <a:off x="109538" y="2060244"/>
          <a:ext cx="10557931" cy="141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cs-CZ" sz="2200" kern="1200" dirty="0">
            <a:latin typeface="Calibri" panose="020F0502020204030204" pitchFamily="34" charset="0"/>
            <a:cs typeface="Calibri" panose="020F0502020204030204" pitchFamily="34" charset="0"/>
          </a:endParaRPr>
        </a:p>
      </dsp:txBody>
      <dsp:txXfrm>
        <a:off x="109538" y="2060244"/>
        <a:ext cx="10557931" cy="141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CDDBB-00AF-4202-A2FC-C16E3548E1C0}">
      <dsp:nvSpPr>
        <dsp:cNvPr id="0" name=""/>
        <dsp:cNvSpPr/>
      </dsp:nvSpPr>
      <dsp:spPr>
        <a:xfrm rot="5400000">
          <a:off x="4741726" y="-3826420"/>
          <a:ext cx="1018082" cy="8929300"/>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cs-CZ" sz="2800" kern="1200" dirty="0">
              <a:latin typeface="Calibri" panose="020F0502020204030204" pitchFamily="34" charset="0"/>
              <a:cs typeface="Calibri" panose="020F0502020204030204" pitchFamily="34" charset="0"/>
            </a:rPr>
            <a:t>Základní charakteristika marketingové situační analýzy</a:t>
          </a:r>
        </a:p>
      </dsp:txBody>
      <dsp:txXfrm rot="-5400000">
        <a:off x="786118" y="178887"/>
        <a:ext cx="8879601" cy="918684"/>
      </dsp:txXfrm>
    </dsp:sp>
    <dsp:sp modelId="{77293010-8325-44F6-A83F-68777128E5C6}">
      <dsp:nvSpPr>
        <dsp:cNvPr id="0" name=""/>
        <dsp:cNvSpPr/>
      </dsp:nvSpPr>
      <dsp:spPr>
        <a:xfrm>
          <a:off x="4909" y="1928"/>
          <a:ext cx="781207" cy="12726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1</a:t>
          </a:r>
        </a:p>
      </dsp:txBody>
      <dsp:txXfrm>
        <a:off x="43044" y="40063"/>
        <a:ext cx="704937" cy="1196332"/>
      </dsp:txXfrm>
    </dsp:sp>
    <dsp:sp modelId="{E1F76C73-E5CD-4DF9-962B-B18E775EBD4C}">
      <dsp:nvSpPr>
        <dsp:cNvPr id="0" name=""/>
        <dsp:cNvSpPr/>
      </dsp:nvSpPr>
      <dsp:spPr>
        <a:xfrm rot="5400000">
          <a:off x="4745039" y="-2493551"/>
          <a:ext cx="1018184" cy="893602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cs-CZ" sz="2800" kern="1200" dirty="0">
              <a:latin typeface="Calibri" panose="020F0502020204030204" pitchFamily="34" charset="0"/>
              <a:cs typeface="Calibri" panose="020F0502020204030204" pitchFamily="34" charset="0"/>
            </a:rPr>
            <a:t>Analýza vnitřního a vnějšího prostředí</a:t>
          </a:r>
        </a:p>
      </dsp:txBody>
      <dsp:txXfrm rot="-5400000">
        <a:off x="786117" y="1515075"/>
        <a:ext cx="8886324" cy="918776"/>
      </dsp:txXfrm>
    </dsp:sp>
    <dsp:sp modelId="{7ABAD3C8-1608-484E-ABF5-B32D994828C5}">
      <dsp:nvSpPr>
        <dsp:cNvPr id="0" name=""/>
        <dsp:cNvSpPr/>
      </dsp:nvSpPr>
      <dsp:spPr>
        <a:xfrm>
          <a:off x="4909" y="1338161"/>
          <a:ext cx="781207" cy="12726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2</a:t>
          </a:r>
        </a:p>
      </dsp:txBody>
      <dsp:txXfrm>
        <a:off x="43044" y="1376296"/>
        <a:ext cx="704937" cy="1196332"/>
      </dsp:txXfrm>
    </dsp:sp>
    <dsp:sp modelId="{A947AEB7-5B3E-4C71-AADD-35A4C1D44280}">
      <dsp:nvSpPr>
        <dsp:cNvPr id="0" name=""/>
        <dsp:cNvSpPr/>
      </dsp:nvSpPr>
      <dsp:spPr>
        <a:xfrm rot="5400000">
          <a:off x="4750051" y="-1160620"/>
          <a:ext cx="1014763" cy="8942631"/>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cs-CZ" sz="2800" kern="1200" dirty="0">
              <a:latin typeface="Calibri" panose="020F0502020204030204" pitchFamily="34" charset="0"/>
              <a:cs typeface="Calibri" panose="020F0502020204030204" pitchFamily="34" charset="0"/>
            </a:rPr>
            <a:t>Metody marketingové situační analýzy</a:t>
          </a:r>
        </a:p>
      </dsp:txBody>
      <dsp:txXfrm rot="-5400000">
        <a:off x="786118" y="2852850"/>
        <a:ext cx="8893094" cy="915689"/>
      </dsp:txXfrm>
    </dsp:sp>
    <dsp:sp modelId="{990E9A28-E895-4353-AEDF-12CFA09A3F54}">
      <dsp:nvSpPr>
        <dsp:cNvPr id="0" name=""/>
        <dsp:cNvSpPr/>
      </dsp:nvSpPr>
      <dsp:spPr>
        <a:xfrm>
          <a:off x="4909" y="2674394"/>
          <a:ext cx="781207" cy="12726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3</a:t>
          </a:r>
        </a:p>
      </dsp:txBody>
      <dsp:txXfrm>
        <a:off x="43044" y="2712529"/>
        <a:ext cx="704937" cy="1196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9467D-EE41-FC44-A197-44A9D4111EEE}">
      <dsp:nvSpPr>
        <dsp:cNvPr id="0" name=""/>
        <dsp:cNvSpPr/>
      </dsp:nvSpPr>
      <dsp:spPr>
        <a:xfrm rot="5400000">
          <a:off x="-355747" y="1429431"/>
          <a:ext cx="1573590" cy="19000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6F5B4E-9C32-624B-9652-460BD845456E}">
      <dsp:nvSpPr>
        <dsp:cNvPr id="0" name=""/>
        <dsp:cNvSpPr/>
      </dsp:nvSpPr>
      <dsp:spPr>
        <a:xfrm>
          <a:off x="3890" y="421688"/>
          <a:ext cx="2111221" cy="126673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Celkové shrnutí</a:t>
          </a:r>
        </a:p>
      </dsp:txBody>
      <dsp:txXfrm>
        <a:off x="40991" y="458789"/>
        <a:ext cx="2037019" cy="1192531"/>
      </dsp:txXfrm>
    </dsp:sp>
    <dsp:sp modelId="{961A5CF1-8ABA-F542-8680-D2B3E1480B9E}">
      <dsp:nvSpPr>
        <dsp:cNvPr id="0" name=""/>
        <dsp:cNvSpPr/>
      </dsp:nvSpPr>
      <dsp:spPr>
        <a:xfrm rot="5400000">
          <a:off x="-355747" y="3012847"/>
          <a:ext cx="1573590" cy="19000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D1311B-5FE5-CF4A-9152-804B85229ADD}">
      <dsp:nvSpPr>
        <dsp:cNvPr id="0" name=""/>
        <dsp:cNvSpPr/>
      </dsp:nvSpPr>
      <dsp:spPr>
        <a:xfrm>
          <a:off x="3890" y="2005104"/>
          <a:ext cx="2111221" cy="126673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Situační analýza</a:t>
          </a:r>
        </a:p>
      </dsp:txBody>
      <dsp:txXfrm>
        <a:off x="40991" y="2042205"/>
        <a:ext cx="2037019" cy="1192531"/>
      </dsp:txXfrm>
    </dsp:sp>
    <dsp:sp modelId="{5A89D164-4735-5249-B790-0249B08A61FD}">
      <dsp:nvSpPr>
        <dsp:cNvPr id="0" name=""/>
        <dsp:cNvSpPr/>
      </dsp:nvSpPr>
      <dsp:spPr>
        <a:xfrm>
          <a:off x="435960" y="3804556"/>
          <a:ext cx="2798098" cy="19000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BC32E2-8D19-4B4D-953F-F58EFC6FDF7A}">
      <dsp:nvSpPr>
        <dsp:cNvPr id="0" name=""/>
        <dsp:cNvSpPr/>
      </dsp:nvSpPr>
      <dsp:spPr>
        <a:xfrm>
          <a:off x="3890" y="3588520"/>
          <a:ext cx="2111221" cy="126673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Marketingové cíle</a:t>
          </a:r>
        </a:p>
      </dsp:txBody>
      <dsp:txXfrm>
        <a:off x="40991" y="3625621"/>
        <a:ext cx="2037019" cy="1192531"/>
      </dsp:txXfrm>
    </dsp:sp>
    <dsp:sp modelId="{AB602E59-1309-AD4E-B777-9BE9AFACF8A5}">
      <dsp:nvSpPr>
        <dsp:cNvPr id="0" name=""/>
        <dsp:cNvSpPr/>
      </dsp:nvSpPr>
      <dsp:spPr>
        <a:xfrm rot="16200000">
          <a:off x="2452177" y="3012847"/>
          <a:ext cx="1573590" cy="1900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91EC03-43FD-6D4C-AC78-11E330F7E753}">
      <dsp:nvSpPr>
        <dsp:cNvPr id="0" name=""/>
        <dsp:cNvSpPr/>
      </dsp:nvSpPr>
      <dsp:spPr>
        <a:xfrm>
          <a:off x="2811815" y="3588520"/>
          <a:ext cx="2111221" cy="126673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Marketingová strategie</a:t>
          </a:r>
        </a:p>
      </dsp:txBody>
      <dsp:txXfrm>
        <a:off x="2848916" y="3625621"/>
        <a:ext cx="2037019" cy="1192531"/>
      </dsp:txXfrm>
    </dsp:sp>
    <dsp:sp modelId="{BAB63593-EAD8-8743-AF08-CD171AE7347C}">
      <dsp:nvSpPr>
        <dsp:cNvPr id="0" name=""/>
        <dsp:cNvSpPr/>
      </dsp:nvSpPr>
      <dsp:spPr>
        <a:xfrm rot="16200000">
          <a:off x="2452177" y="1429431"/>
          <a:ext cx="1573590" cy="19000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C3B449-022C-0945-98B7-DBF6659C5513}">
      <dsp:nvSpPr>
        <dsp:cNvPr id="0" name=""/>
        <dsp:cNvSpPr/>
      </dsp:nvSpPr>
      <dsp:spPr>
        <a:xfrm>
          <a:off x="2811815" y="2005104"/>
          <a:ext cx="2111221" cy="126673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Akční programy</a:t>
          </a:r>
        </a:p>
      </dsp:txBody>
      <dsp:txXfrm>
        <a:off x="2848916" y="2042205"/>
        <a:ext cx="2037019" cy="1192531"/>
      </dsp:txXfrm>
    </dsp:sp>
    <dsp:sp modelId="{552F49FF-C9BB-E748-A24D-63C66DF300C7}">
      <dsp:nvSpPr>
        <dsp:cNvPr id="0" name=""/>
        <dsp:cNvSpPr/>
      </dsp:nvSpPr>
      <dsp:spPr>
        <a:xfrm>
          <a:off x="3243885" y="637723"/>
          <a:ext cx="2798098" cy="19000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FB00F5-4618-CB4E-A786-53CA72C9AA0E}">
      <dsp:nvSpPr>
        <dsp:cNvPr id="0" name=""/>
        <dsp:cNvSpPr/>
      </dsp:nvSpPr>
      <dsp:spPr>
        <a:xfrm>
          <a:off x="2811815" y="421688"/>
          <a:ext cx="2111221" cy="126673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Rozpočet</a:t>
          </a:r>
        </a:p>
      </dsp:txBody>
      <dsp:txXfrm>
        <a:off x="2848916" y="458789"/>
        <a:ext cx="2037019" cy="1192531"/>
      </dsp:txXfrm>
    </dsp:sp>
    <dsp:sp modelId="{08314043-C29E-6F4F-AFF0-D8AB549E1266}">
      <dsp:nvSpPr>
        <dsp:cNvPr id="0" name=""/>
        <dsp:cNvSpPr/>
      </dsp:nvSpPr>
      <dsp:spPr>
        <a:xfrm>
          <a:off x="5619740" y="421688"/>
          <a:ext cx="2111221" cy="126673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Kontrola</a:t>
          </a:r>
        </a:p>
      </dsp:txBody>
      <dsp:txXfrm>
        <a:off x="5656841" y="458789"/>
        <a:ext cx="2037019" cy="119253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kona pro seznam s listem a popiskem"/>
  <dgm:desc val="Umožňuje zobrazení nesekvenčních nebo seskupených bloků informací doprovázených souvisejícími vizuály. Nejvíce se hodí pro ikony nebo malé obrázky s krátkými textovými titulky."/>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kona pro seznam s listem a popiskem"/>
  <dgm:desc val="Umožňuje zobrazení nesekvenčních nebo seskupených bloků informací doprovázených souvisejícími vizuály. Nejvíce se hodí pro ikony nebo malé obrázky s krátkými textovými titulky."/>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0F6F7-784D-4076-B1FC-00B403E8326C}" type="datetimeFigureOut">
              <a:rPr lang="cs-CZ" smtClean="0"/>
              <a:t>05.10.2024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40D05-EE80-4F94-BBEE-6D234456AC3B}" type="slidenum">
              <a:rPr lang="cs-CZ" smtClean="0"/>
              <a:t>‹#›</a:t>
            </a:fld>
            <a:endParaRPr lang="cs-CZ"/>
          </a:p>
        </p:txBody>
      </p:sp>
    </p:spTree>
    <p:extLst>
      <p:ext uri="{BB962C8B-B14F-4D97-AF65-F5344CB8AC3E}">
        <p14:creationId xmlns:p14="http://schemas.microsoft.com/office/powerpoint/2010/main" val="415386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940D05-EE80-4F94-BBEE-6D234456AC3B}" type="slidenum">
              <a:rPr lang="cs-CZ" smtClean="0"/>
              <a:t>3</a:t>
            </a:fld>
            <a:endParaRPr lang="cs-CZ"/>
          </a:p>
        </p:txBody>
      </p:sp>
    </p:spTree>
    <p:extLst>
      <p:ext uri="{BB962C8B-B14F-4D97-AF65-F5344CB8AC3E}">
        <p14:creationId xmlns:p14="http://schemas.microsoft.com/office/powerpoint/2010/main" val="163639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19762-440E-EF04-D171-399F90B0A46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7FA2861-0FE0-57AE-1419-F0F3D4B499D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0DE3DB5-2921-948D-AEBA-91665BA9351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0BF7245-692F-E631-13F6-DF0DCEBC649C}"/>
              </a:ext>
            </a:extLst>
          </p:cNvPr>
          <p:cNvSpPr>
            <a:spLocks noGrp="1"/>
          </p:cNvSpPr>
          <p:nvPr>
            <p:ph type="sldNum" sz="quarter" idx="5"/>
          </p:nvPr>
        </p:nvSpPr>
        <p:spPr/>
        <p:txBody>
          <a:bodyPr/>
          <a:lstStyle/>
          <a:p>
            <a:fld id="{3B940D05-EE80-4F94-BBEE-6D234456AC3B}" type="slidenum">
              <a:rPr lang="cs-CZ" smtClean="0"/>
              <a:t>12</a:t>
            </a:fld>
            <a:endParaRPr lang="cs-CZ"/>
          </a:p>
        </p:txBody>
      </p:sp>
    </p:spTree>
    <p:extLst>
      <p:ext uri="{BB962C8B-B14F-4D97-AF65-F5344CB8AC3E}">
        <p14:creationId xmlns:p14="http://schemas.microsoft.com/office/powerpoint/2010/main" val="46227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44F96-E92C-7DED-7620-3206738629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A782023-34FE-23DB-6E47-EE52ED22024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946337-B170-94F0-869B-F464FA29EF2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45EECC6-E7B2-C329-0D17-3787514F2212}"/>
              </a:ext>
            </a:extLst>
          </p:cNvPr>
          <p:cNvSpPr>
            <a:spLocks noGrp="1"/>
          </p:cNvSpPr>
          <p:nvPr>
            <p:ph type="sldNum" sz="quarter" idx="5"/>
          </p:nvPr>
        </p:nvSpPr>
        <p:spPr/>
        <p:txBody>
          <a:bodyPr/>
          <a:lstStyle/>
          <a:p>
            <a:fld id="{3B940D05-EE80-4F94-BBEE-6D234456AC3B}" type="slidenum">
              <a:rPr lang="cs-CZ" smtClean="0"/>
              <a:t>13</a:t>
            </a:fld>
            <a:endParaRPr lang="cs-CZ"/>
          </a:p>
        </p:txBody>
      </p:sp>
    </p:spTree>
    <p:extLst>
      <p:ext uri="{BB962C8B-B14F-4D97-AF65-F5344CB8AC3E}">
        <p14:creationId xmlns:p14="http://schemas.microsoft.com/office/powerpoint/2010/main" val="176737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8390B-CF0B-F502-F187-362D35C85C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1AF38F2-25E1-B39D-D422-77C2371CA9F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D745452-0675-F6FE-EBFA-CBB75288E32F}"/>
              </a:ext>
            </a:extLst>
          </p:cNvPr>
          <p:cNvSpPr>
            <a:spLocks noGrp="1"/>
          </p:cNvSpPr>
          <p:nvPr>
            <p:ph type="body" idx="1"/>
          </p:nvPr>
        </p:nvSpPr>
        <p:spPr/>
        <p:txBody>
          <a:bodyPr/>
          <a:lstStyle/>
          <a:p>
            <a:pPr marL="800100" lvl="1" indent="-342900">
              <a:buFont typeface="Arial" panose="020B0604020202020204" pitchFamily="34" charset="0"/>
              <a:buChar char="•"/>
            </a:pPr>
            <a:endParaRPr lang="cs-CZ" sz="1200" dirty="0">
              <a:latin typeface="Calibri" panose="020F0502020204030204" pitchFamily="34" charset="0"/>
              <a:cs typeface="Calibri" panose="020F0502020204030204" pitchFamily="34" charset="0"/>
            </a:endParaRPr>
          </a:p>
        </p:txBody>
      </p:sp>
      <p:sp>
        <p:nvSpPr>
          <p:cNvPr id="4" name="Zástupný symbol pro číslo snímku 3">
            <a:extLst>
              <a:ext uri="{FF2B5EF4-FFF2-40B4-BE49-F238E27FC236}">
                <a16:creationId xmlns:a16="http://schemas.microsoft.com/office/drawing/2014/main" id="{076321FB-0FCE-F4CC-FAAF-21883315A403}"/>
              </a:ext>
            </a:extLst>
          </p:cNvPr>
          <p:cNvSpPr>
            <a:spLocks noGrp="1"/>
          </p:cNvSpPr>
          <p:nvPr>
            <p:ph type="sldNum" sz="quarter" idx="5"/>
          </p:nvPr>
        </p:nvSpPr>
        <p:spPr/>
        <p:txBody>
          <a:bodyPr/>
          <a:lstStyle/>
          <a:p>
            <a:fld id="{3B940D05-EE80-4F94-BBEE-6D234456AC3B}" type="slidenum">
              <a:rPr lang="cs-CZ" smtClean="0"/>
              <a:t>14</a:t>
            </a:fld>
            <a:endParaRPr lang="cs-CZ"/>
          </a:p>
        </p:txBody>
      </p:sp>
    </p:spTree>
    <p:extLst>
      <p:ext uri="{BB962C8B-B14F-4D97-AF65-F5344CB8AC3E}">
        <p14:creationId xmlns:p14="http://schemas.microsoft.com/office/powerpoint/2010/main" val="253910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81F9-5BB6-19F0-1B98-A901A38F6BF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813C61A-6C21-D8E0-52B9-9EB8C18AB93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275FDCA-D264-D450-7797-396B5BD0D4D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AF8A424-BD6B-C685-C052-6819E6B9D276}"/>
              </a:ext>
            </a:extLst>
          </p:cNvPr>
          <p:cNvSpPr>
            <a:spLocks noGrp="1"/>
          </p:cNvSpPr>
          <p:nvPr>
            <p:ph type="sldNum" sz="quarter" idx="5"/>
          </p:nvPr>
        </p:nvSpPr>
        <p:spPr/>
        <p:txBody>
          <a:bodyPr/>
          <a:lstStyle/>
          <a:p>
            <a:fld id="{3B940D05-EE80-4F94-BBEE-6D234456AC3B}" type="slidenum">
              <a:rPr lang="cs-CZ" smtClean="0"/>
              <a:t>15</a:t>
            </a:fld>
            <a:endParaRPr lang="cs-CZ"/>
          </a:p>
        </p:txBody>
      </p:sp>
    </p:spTree>
    <p:extLst>
      <p:ext uri="{BB962C8B-B14F-4D97-AF65-F5344CB8AC3E}">
        <p14:creationId xmlns:p14="http://schemas.microsoft.com/office/powerpoint/2010/main" val="32055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8AA8-F09A-C754-9C38-A07541669D0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106F8E9-906E-5CF2-F62A-0CB9B98966A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76A6F4-4182-B453-1B91-4E8CB83F16C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94430B0-15CC-2514-105B-01F320CDC764}"/>
              </a:ext>
            </a:extLst>
          </p:cNvPr>
          <p:cNvSpPr>
            <a:spLocks noGrp="1"/>
          </p:cNvSpPr>
          <p:nvPr>
            <p:ph type="sldNum" sz="quarter" idx="5"/>
          </p:nvPr>
        </p:nvSpPr>
        <p:spPr/>
        <p:txBody>
          <a:bodyPr/>
          <a:lstStyle/>
          <a:p>
            <a:fld id="{3B940D05-EE80-4F94-BBEE-6D234456AC3B}" type="slidenum">
              <a:rPr lang="cs-CZ" smtClean="0"/>
              <a:t>16</a:t>
            </a:fld>
            <a:endParaRPr lang="cs-CZ"/>
          </a:p>
        </p:txBody>
      </p:sp>
    </p:spTree>
    <p:extLst>
      <p:ext uri="{BB962C8B-B14F-4D97-AF65-F5344CB8AC3E}">
        <p14:creationId xmlns:p14="http://schemas.microsoft.com/office/powerpoint/2010/main" val="318759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D5B2B-8643-C5D3-9EE8-0278AB91DB9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C9B2A4-84A3-022D-2BB6-AA34E1C3C8A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FB4C077-BDD4-F938-CF3B-AB4BF91BA16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029A71C-2579-AFD4-9304-57E565551633}"/>
              </a:ext>
            </a:extLst>
          </p:cNvPr>
          <p:cNvSpPr>
            <a:spLocks noGrp="1"/>
          </p:cNvSpPr>
          <p:nvPr>
            <p:ph type="sldNum" sz="quarter" idx="5"/>
          </p:nvPr>
        </p:nvSpPr>
        <p:spPr/>
        <p:txBody>
          <a:bodyPr/>
          <a:lstStyle/>
          <a:p>
            <a:fld id="{3B940D05-EE80-4F94-BBEE-6D234456AC3B}" type="slidenum">
              <a:rPr lang="cs-CZ" smtClean="0"/>
              <a:t>17</a:t>
            </a:fld>
            <a:endParaRPr lang="cs-CZ"/>
          </a:p>
        </p:txBody>
      </p:sp>
    </p:spTree>
    <p:extLst>
      <p:ext uri="{BB962C8B-B14F-4D97-AF65-F5344CB8AC3E}">
        <p14:creationId xmlns:p14="http://schemas.microsoft.com/office/powerpoint/2010/main" val="27514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8644E-CB63-82E4-B8EF-B75F7646FF6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0948CA4-BBBF-D36C-DB52-7CFB86A1433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2EB9DF3-5B22-C6FF-5563-9C438C2F212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0A87E0FC-9D72-8D91-CE70-DBA068E8F63B}"/>
              </a:ext>
            </a:extLst>
          </p:cNvPr>
          <p:cNvSpPr>
            <a:spLocks noGrp="1"/>
          </p:cNvSpPr>
          <p:nvPr>
            <p:ph type="sldNum" sz="quarter" idx="5"/>
          </p:nvPr>
        </p:nvSpPr>
        <p:spPr/>
        <p:txBody>
          <a:bodyPr/>
          <a:lstStyle/>
          <a:p>
            <a:fld id="{3B940D05-EE80-4F94-BBEE-6D234456AC3B}" type="slidenum">
              <a:rPr lang="cs-CZ" smtClean="0"/>
              <a:t>18</a:t>
            </a:fld>
            <a:endParaRPr lang="cs-CZ"/>
          </a:p>
        </p:txBody>
      </p:sp>
    </p:spTree>
    <p:extLst>
      <p:ext uri="{BB962C8B-B14F-4D97-AF65-F5344CB8AC3E}">
        <p14:creationId xmlns:p14="http://schemas.microsoft.com/office/powerpoint/2010/main" val="372677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A319F-780C-4DAF-C724-1AA92535C89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1027A1-E982-19C2-D816-7EFF1B0BA8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28B66FB-E419-66F3-CEF9-DB6449DDC00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DDE6DEE-57B4-BEB7-8CB3-15E6D1514573}"/>
              </a:ext>
            </a:extLst>
          </p:cNvPr>
          <p:cNvSpPr>
            <a:spLocks noGrp="1"/>
          </p:cNvSpPr>
          <p:nvPr>
            <p:ph type="sldNum" sz="quarter" idx="5"/>
          </p:nvPr>
        </p:nvSpPr>
        <p:spPr/>
        <p:txBody>
          <a:bodyPr/>
          <a:lstStyle/>
          <a:p>
            <a:fld id="{3B940D05-EE80-4F94-BBEE-6D234456AC3B}" type="slidenum">
              <a:rPr lang="cs-CZ" smtClean="0"/>
              <a:t>19</a:t>
            </a:fld>
            <a:endParaRPr lang="cs-CZ"/>
          </a:p>
        </p:txBody>
      </p:sp>
    </p:spTree>
    <p:extLst>
      <p:ext uri="{BB962C8B-B14F-4D97-AF65-F5344CB8AC3E}">
        <p14:creationId xmlns:p14="http://schemas.microsoft.com/office/powerpoint/2010/main" val="404259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6E93-5E86-8E15-96DD-13B32C90701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672B12D-3787-C04F-2B63-7F6C31FD0D5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6350F15-5BC8-8EF8-1DD0-06F990C3FFC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5335F9B-DB41-5B20-6EE6-5D00CB19F167}"/>
              </a:ext>
            </a:extLst>
          </p:cNvPr>
          <p:cNvSpPr>
            <a:spLocks noGrp="1"/>
          </p:cNvSpPr>
          <p:nvPr>
            <p:ph type="sldNum" sz="quarter" idx="5"/>
          </p:nvPr>
        </p:nvSpPr>
        <p:spPr/>
        <p:txBody>
          <a:bodyPr/>
          <a:lstStyle/>
          <a:p>
            <a:fld id="{3B940D05-EE80-4F94-BBEE-6D234456AC3B}" type="slidenum">
              <a:rPr lang="cs-CZ" smtClean="0"/>
              <a:t>20</a:t>
            </a:fld>
            <a:endParaRPr lang="cs-CZ"/>
          </a:p>
        </p:txBody>
      </p:sp>
    </p:spTree>
    <p:extLst>
      <p:ext uri="{BB962C8B-B14F-4D97-AF65-F5344CB8AC3E}">
        <p14:creationId xmlns:p14="http://schemas.microsoft.com/office/powerpoint/2010/main" val="319222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FBD1-E711-C938-88E1-45884ED9DA2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853A2B0-9381-79C5-485C-D7A43BF310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353AC61-EE6D-CC9A-6ABC-D496C023B99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50427EC-F2DA-743C-7929-2C7E8268BDC0}"/>
              </a:ext>
            </a:extLst>
          </p:cNvPr>
          <p:cNvSpPr>
            <a:spLocks noGrp="1"/>
          </p:cNvSpPr>
          <p:nvPr>
            <p:ph type="sldNum" sz="quarter" idx="5"/>
          </p:nvPr>
        </p:nvSpPr>
        <p:spPr/>
        <p:txBody>
          <a:bodyPr/>
          <a:lstStyle/>
          <a:p>
            <a:fld id="{3B940D05-EE80-4F94-BBEE-6D234456AC3B}" type="slidenum">
              <a:rPr lang="cs-CZ" smtClean="0"/>
              <a:t>21</a:t>
            </a:fld>
            <a:endParaRPr lang="cs-CZ"/>
          </a:p>
        </p:txBody>
      </p:sp>
    </p:spTree>
    <p:extLst>
      <p:ext uri="{BB962C8B-B14F-4D97-AF65-F5344CB8AC3E}">
        <p14:creationId xmlns:p14="http://schemas.microsoft.com/office/powerpoint/2010/main" val="281041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940D05-EE80-4F94-BBEE-6D234456AC3B}" type="slidenum">
              <a:rPr lang="cs-CZ" smtClean="0"/>
              <a:t>4</a:t>
            </a:fld>
            <a:endParaRPr lang="cs-CZ"/>
          </a:p>
        </p:txBody>
      </p:sp>
    </p:spTree>
    <p:extLst>
      <p:ext uri="{BB962C8B-B14F-4D97-AF65-F5344CB8AC3E}">
        <p14:creationId xmlns:p14="http://schemas.microsoft.com/office/powerpoint/2010/main" val="4168574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43A84-B883-0C1B-FE7E-C5581E4247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9F602B-5F9E-3957-2F77-F99400509D8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CC97238-0B05-AA33-A2D0-7D3BC4E4E41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49F4400-0A84-76CF-3A6B-4CCBBD3F3575}"/>
              </a:ext>
            </a:extLst>
          </p:cNvPr>
          <p:cNvSpPr>
            <a:spLocks noGrp="1"/>
          </p:cNvSpPr>
          <p:nvPr>
            <p:ph type="sldNum" sz="quarter" idx="5"/>
          </p:nvPr>
        </p:nvSpPr>
        <p:spPr/>
        <p:txBody>
          <a:bodyPr/>
          <a:lstStyle/>
          <a:p>
            <a:fld id="{3B940D05-EE80-4F94-BBEE-6D234456AC3B}" type="slidenum">
              <a:rPr lang="cs-CZ" smtClean="0"/>
              <a:t>22</a:t>
            </a:fld>
            <a:endParaRPr lang="cs-CZ"/>
          </a:p>
        </p:txBody>
      </p:sp>
    </p:spTree>
    <p:extLst>
      <p:ext uri="{BB962C8B-B14F-4D97-AF65-F5344CB8AC3E}">
        <p14:creationId xmlns:p14="http://schemas.microsoft.com/office/powerpoint/2010/main" val="209951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44CCD-950A-CC46-2C72-9FD0E22B1B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77D11F6-2AC9-DEBB-E6C7-BE66BA62B6F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61CEE07-89B6-2391-74B4-C926F2C39113}"/>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4A74443-EEB5-DE06-DA04-A5E78AA2976B}"/>
              </a:ext>
            </a:extLst>
          </p:cNvPr>
          <p:cNvSpPr>
            <a:spLocks noGrp="1"/>
          </p:cNvSpPr>
          <p:nvPr>
            <p:ph type="sldNum" sz="quarter" idx="5"/>
          </p:nvPr>
        </p:nvSpPr>
        <p:spPr/>
        <p:txBody>
          <a:bodyPr/>
          <a:lstStyle/>
          <a:p>
            <a:fld id="{3B940D05-EE80-4F94-BBEE-6D234456AC3B}" type="slidenum">
              <a:rPr lang="cs-CZ" smtClean="0"/>
              <a:t>23</a:t>
            </a:fld>
            <a:endParaRPr lang="cs-CZ"/>
          </a:p>
        </p:txBody>
      </p:sp>
    </p:spTree>
    <p:extLst>
      <p:ext uri="{BB962C8B-B14F-4D97-AF65-F5344CB8AC3E}">
        <p14:creationId xmlns:p14="http://schemas.microsoft.com/office/powerpoint/2010/main" val="273122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B6D1-C1D8-2B27-7872-E8C989CB5C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B0D487E-B6A6-A277-7836-27846065458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7690FD-DFC5-946A-7295-4BED33F8CAA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DF13D67-CE24-127A-A991-5B8D30DF1B4B}"/>
              </a:ext>
            </a:extLst>
          </p:cNvPr>
          <p:cNvSpPr>
            <a:spLocks noGrp="1"/>
          </p:cNvSpPr>
          <p:nvPr>
            <p:ph type="sldNum" sz="quarter" idx="5"/>
          </p:nvPr>
        </p:nvSpPr>
        <p:spPr/>
        <p:txBody>
          <a:bodyPr/>
          <a:lstStyle/>
          <a:p>
            <a:fld id="{3B940D05-EE80-4F94-BBEE-6D234456AC3B}" type="slidenum">
              <a:rPr lang="cs-CZ" smtClean="0"/>
              <a:t>24</a:t>
            </a:fld>
            <a:endParaRPr lang="cs-CZ"/>
          </a:p>
        </p:txBody>
      </p:sp>
    </p:spTree>
    <p:extLst>
      <p:ext uri="{BB962C8B-B14F-4D97-AF65-F5344CB8AC3E}">
        <p14:creationId xmlns:p14="http://schemas.microsoft.com/office/powerpoint/2010/main" val="2718724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8828-26BE-3126-180E-AAC0BE98DFA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BCF0F8F-D927-21F5-5253-193FDC5FE3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3BC52E4-CCBD-53F0-70CF-03944521B47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61B006A-58B0-991A-0FAC-D145D40C68EE}"/>
              </a:ext>
            </a:extLst>
          </p:cNvPr>
          <p:cNvSpPr>
            <a:spLocks noGrp="1"/>
          </p:cNvSpPr>
          <p:nvPr>
            <p:ph type="sldNum" sz="quarter" idx="5"/>
          </p:nvPr>
        </p:nvSpPr>
        <p:spPr/>
        <p:txBody>
          <a:bodyPr/>
          <a:lstStyle/>
          <a:p>
            <a:fld id="{3B940D05-EE80-4F94-BBEE-6D234456AC3B}" type="slidenum">
              <a:rPr lang="cs-CZ" smtClean="0"/>
              <a:t>25</a:t>
            </a:fld>
            <a:endParaRPr lang="cs-CZ"/>
          </a:p>
        </p:txBody>
      </p:sp>
    </p:spTree>
    <p:extLst>
      <p:ext uri="{BB962C8B-B14F-4D97-AF65-F5344CB8AC3E}">
        <p14:creationId xmlns:p14="http://schemas.microsoft.com/office/powerpoint/2010/main" val="387830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E55E-D002-DE15-F2D2-588D6F65687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A63C140-E54F-8F01-4B8B-47A2BA9638C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3C8140B-DC1F-A7B1-6CAE-356D467E397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A1B18C1-BA38-A3B7-8B54-E9EA5AA355D2}"/>
              </a:ext>
            </a:extLst>
          </p:cNvPr>
          <p:cNvSpPr>
            <a:spLocks noGrp="1"/>
          </p:cNvSpPr>
          <p:nvPr>
            <p:ph type="sldNum" sz="quarter" idx="5"/>
          </p:nvPr>
        </p:nvSpPr>
        <p:spPr/>
        <p:txBody>
          <a:bodyPr/>
          <a:lstStyle/>
          <a:p>
            <a:fld id="{3B940D05-EE80-4F94-BBEE-6D234456AC3B}" type="slidenum">
              <a:rPr lang="cs-CZ" smtClean="0"/>
              <a:t>26</a:t>
            </a:fld>
            <a:endParaRPr lang="cs-CZ"/>
          </a:p>
        </p:txBody>
      </p:sp>
    </p:spTree>
    <p:extLst>
      <p:ext uri="{BB962C8B-B14F-4D97-AF65-F5344CB8AC3E}">
        <p14:creationId xmlns:p14="http://schemas.microsoft.com/office/powerpoint/2010/main" val="403411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940D05-EE80-4F94-BBEE-6D234456AC3B}" type="slidenum">
              <a:rPr lang="cs-CZ" smtClean="0"/>
              <a:t>5</a:t>
            </a:fld>
            <a:endParaRPr lang="cs-CZ"/>
          </a:p>
        </p:txBody>
      </p:sp>
    </p:spTree>
    <p:extLst>
      <p:ext uri="{BB962C8B-B14F-4D97-AF65-F5344CB8AC3E}">
        <p14:creationId xmlns:p14="http://schemas.microsoft.com/office/powerpoint/2010/main" val="419114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940D05-EE80-4F94-BBEE-6D234456AC3B}" type="slidenum">
              <a:rPr lang="cs-CZ" smtClean="0"/>
              <a:t>6</a:t>
            </a:fld>
            <a:endParaRPr lang="cs-CZ"/>
          </a:p>
        </p:txBody>
      </p:sp>
    </p:spTree>
    <p:extLst>
      <p:ext uri="{BB962C8B-B14F-4D97-AF65-F5344CB8AC3E}">
        <p14:creationId xmlns:p14="http://schemas.microsoft.com/office/powerpoint/2010/main" val="200882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C9EC-30C6-6ABA-35EF-7E804D3B0BC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4D11505-C7AE-E12D-8298-36FB5A3BE9E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CCAC9CD-E1C0-E32F-0552-A02CF1E4EBD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019F2DD-B2E2-8E99-6ED9-CF60D53E67EA}"/>
              </a:ext>
            </a:extLst>
          </p:cNvPr>
          <p:cNvSpPr>
            <a:spLocks noGrp="1"/>
          </p:cNvSpPr>
          <p:nvPr>
            <p:ph type="sldNum" sz="quarter" idx="5"/>
          </p:nvPr>
        </p:nvSpPr>
        <p:spPr/>
        <p:txBody>
          <a:bodyPr/>
          <a:lstStyle/>
          <a:p>
            <a:fld id="{3B940D05-EE80-4F94-BBEE-6D234456AC3B}" type="slidenum">
              <a:rPr lang="cs-CZ" smtClean="0"/>
              <a:t>7</a:t>
            </a:fld>
            <a:endParaRPr lang="cs-CZ"/>
          </a:p>
        </p:txBody>
      </p:sp>
    </p:spTree>
    <p:extLst>
      <p:ext uri="{BB962C8B-B14F-4D97-AF65-F5344CB8AC3E}">
        <p14:creationId xmlns:p14="http://schemas.microsoft.com/office/powerpoint/2010/main" val="130237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70FF-CC9E-B384-92F9-578405653E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0469077-F8C3-B7A8-352E-9A2C9418E8D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0C38E32-94FB-1BD0-E077-D4E81DBB285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2823652-FABE-2FC3-03D5-19E66BAEF1E4}"/>
              </a:ext>
            </a:extLst>
          </p:cNvPr>
          <p:cNvSpPr>
            <a:spLocks noGrp="1"/>
          </p:cNvSpPr>
          <p:nvPr>
            <p:ph type="sldNum" sz="quarter" idx="5"/>
          </p:nvPr>
        </p:nvSpPr>
        <p:spPr/>
        <p:txBody>
          <a:bodyPr/>
          <a:lstStyle/>
          <a:p>
            <a:fld id="{3B940D05-EE80-4F94-BBEE-6D234456AC3B}" type="slidenum">
              <a:rPr lang="cs-CZ" smtClean="0"/>
              <a:t>8</a:t>
            </a:fld>
            <a:endParaRPr lang="cs-CZ"/>
          </a:p>
        </p:txBody>
      </p:sp>
    </p:spTree>
    <p:extLst>
      <p:ext uri="{BB962C8B-B14F-4D97-AF65-F5344CB8AC3E}">
        <p14:creationId xmlns:p14="http://schemas.microsoft.com/office/powerpoint/2010/main" val="416832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DC880-7330-592A-027B-A364EC0A20D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01DC645-28DA-38FD-1F74-40B8C8A8A1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E25CADC-D70D-CDD7-5E60-1C9B84CD4A3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A6FD3D6-F257-381E-0FF7-465BB90518A4}"/>
              </a:ext>
            </a:extLst>
          </p:cNvPr>
          <p:cNvSpPr>
            <a:spLocks noGrp="1"/>
          </p:cNvSpPr>
          <p:nvPr>
            <p:ph type="sldNum" sz="quarter" idx="5"/>
          </p:nvPr>
        </p:nvSpPr>
        <p:spPr/>
        <p:txBody>
          <a:bodyPr/>
          <a:lstStyle/>
          <a:p>
            <a:fld id="{3B940D05-EE80-4F94-BBEE-6D234456AC3B}" type="slidenum">
              <a:rPr lang="cs-CZ" smtClean="0"/>
              <a:t>9</a:t>
            </a:fld>
            <a:endParaRPr lang="cs-CZ"/>
          </a:p>
        </p:txBody>
      </p:sp>
    </p:spTree>
    <p:extLst>
      <p:ext uri="{BB962C8B-B14F-4D97-AF65-F5344CB8AC3E}">
        <p14:creationId xmlns:p14="http://schemas.microsoft.com/office/powerpoint/2010/main" val="283466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A8C9-C817-E984-A0CB-C3FFB19BC43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5BD5763-AD8E-712E-22AE-914F8413018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DD598D0-C229-4E17-288D-4428A5C2934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8D0E1FE-8E22-A567-9C4A-80E3F5DB8DDB}"/>
              </a:ext>
            </a:extLst>
          </p:cNvPr>
          <p:cNvSpPr>
            <a:spLocks noGrp="1"/>
          </p:cNvSpPr>
          <p:nvPr>
            <p:ph type="sldNum" sz="quarter" idx="5"/>
          </p:nvPr>
        </p:nvSpPr>
        <p:spPr/>
        <p:txBody>
          <a:bodyPr/>
          <a:lstStyle/>
          <a:p>
            <a:fld id="{3B940D05-EE80-4F94-BBEE-6D234456AC3B}" type="slidenum">
              <a:rPr lang="cs-CZ" smtClean="0"/>
              <a:t>10</a:t>
            </a:fld>
            <a:endParaRPr lang="cs-CZ"/>
          </a:p>
        </p:txBody>
      </p:sp>
    </p:spTree>
    <p:extLst>
      <p:ext uri="{BB962C8B-B14F-4D97-AF65-F5344CB8AC3E}">
        <p14:creationId xmlns:p14="http://schemas.microsoft.com/office/powerpoint/2010/main" val="411858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35686-B3C4-EDAC-FA74-73621343C13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4E63AB5-3C1C-79C2-FA9F-EC9E8923245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1CD649B-8778-2360-ABA5-6E55CA9AD95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9A35308-5C31-27FC-5F2E-32406FC0FDE8}"/>
              </a:ext>
            </a:extLst>
          </p:cNvPr>
          <p:cNvSpPr>
            <a:spLocks noGrp="1"/>
          </p:cNvSpPr>
          <p:nvPr>
            <p:ph type="sldNum" sz="quarter" idx="5"/>
          </p:nvPr>
        </p:nvSpPr>
        <p:spPr/>
        <p:txBody>
          <a:bodyPr/>
          <a:lstStyle/>
          <a:p>
            <a:fld id="{3B940D05-EE80-4F94-BBEE-6D234456AC3B}" type="slidenum">
              <a:rPr lang="cs-CZ" smtClean="0"/>
              <a:t>11</a:t>
            </a:fld>
            <a:endParaRPr lang="cs-CZ"/>
          </a:p>
        </p:txBody>
      </p:sp>
    </p:spTree>
    <p:extLst>
      <p:ext uri="{BB962C8B-B14F-4D97-AF65-F5344CB8AC3E}">
        <p14:creationId xmlns:p14="http://schemas.microsoft.com/office/powerpoint/2010/main" val="216612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10/5/2024</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014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10/5/2024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15292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10/5/2024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044742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10/5/2024</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32906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10/5/2024</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135801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10/5/2024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81106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10/5/2024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32324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10/5/2024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952124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10/5/2024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50264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10/5/2024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11585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10/5/2024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81276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10/5/2024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8193253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7"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19" name="Rectangle 18">
            <a:extLst>
              <a:ext uri="{FF2B5EF4-FFF2-40B4-BE49-F238E27FC236}">
                <a16:creationId xmlns:a16="http://schemas.microsoft.com/office/drawing/2014/main" id="{51B63EEE-B5E3-42ED-90DF-2948123C7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7" y="4738"/>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Zástupný obsah 3" descr="extrémní detail spojnicového grafu">
            <a:extLst>
              <a:ext uri="{FF2B5EF4-FFF2-40B4-BE49-F238E27FC236}">
                <a16:creationId xmlns:a16="http://schemas.microsoft.com/office/drawing/2014/main" id="{6F98A965-1368-CA89-BBA2-04502652FF3C}"/>
              </a:ext>
            </a:extLst>
          </p:cNvPr>
          <p:cNvPicPr>
            <a:picLocks noGrp="1" noChangeAspect="1"/>
          </p:cNvPicPr>
          <p:nvPr>
            <p:ph idx="1"/>
          </p:nvPr>
        </p:nvPicPr>
        <p:blipFill rotWithShape="1">
          <a:blip r:embed="rId2">
            <a:alphaModFix/>
          </a:blip>
          <a:srcRect t="10000"/>
          <a:stretch/>
        </p:blipFill>
        <p:spPr>
          <a:xfrm>
            <a:off x="20" y="10"/>
            <a:ext cx="12191979" cy="6857990"/>
          </a:xfrm>
          <a:prstGeom prst="rect">
            <a:avLst/>
          </a:prstGeom>
        </p:spPr>
      </p:pic>
      <p:grpSp>
        <p:nvGrpSpPr>
          <p:cNvPr id="21" name="Group 20">
            <a:extLst>
              <a:ext uri="{FF2B5EF4-FFF2-40B4-BE49-F238E27FC236}">
                <a16:creationId xmlns:a16="http://schemas.microsoft.com/office/drawing/2014/main" id="{4FDF32A1-6FC1-40DD-BBCC-24AE7E10E7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22" name="Straight Connector 21">
              <a:extLst>
                <a:ext uri="{FF2B5EF4-FFF2-40B4-BE49-F238E27FC236}">
                  <a16:creationId xmlns:a16="http://schemas.microsoft.com/office/drawing/2014/main" id="{4D1AA04A-5D49-4177-87CA-649F208B3F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497BC7-5628-4CFE-AFCE-83F840D1C1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32B82D-075D-4471-9C2B-C1557FF64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E17543-DC61-4B2B-9D77-C3B372C14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Graphic 33">
              <a:extLst>
                <a:ext uri="{FF2B5EF4-FFF2-40B4-BE49-F238E27FC236}">
                  <a16:creationId xmlns:a16="http://schemas.microsoft.com/office/drawing/2014/main" id="{F49071BF-E6F5-4545-9E65-65CE74C68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27" name="Graphic 33">
              <a:extLst>
                <a:ext uri="{FF2B5EF4-FFF2-40B4-BE49-F238E27FC236}">
                  <a16:creationId xmlns:a16="http://schemas.microsoft.com/office/drawing/2014/main" id="{7B98AB34-64F9-47E7-8276-E2A50CA0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5" name="Obdélník 4">
            <a:extLst>
              <a:ext uri="{FF2B5EF4-FFF2-40B4-BE49-F238E27FC236}">
                <a16:creationId xmlns:a16="http://schemas.microsoft.com/office/drawing/2014/main" id="{6AAF377E-FA9F-B9F0-D74A-6E9CDF888518}"/>
              </a:ext>
            </a:extLst>
          </p:cNvPr>
          <p:cNvSpPr/>
          <p:nvPr/>
        </p:nvSpPr>
        <p:spPr>
          <a:xfrm>
            <a:off x="1671644" y="2484478"/>
            <a:ext cx="10518167" cy="1888619"/>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FBCBB5D7-F6C2-612A-F712-3A017CA4F782}"/>
              </a:ext>
            </a:extLst>
          </p:cNvPr>
          <p:cNvSpPr txBox="1"/>
          <p:nvPr/>
        </p:nvSpPr>
        <p:spPr>
          <a:xfrm>
            <a:off x="1671127" y="2874790"/>
            <a:ext cx="10525231" cy="1107996"/>
          </a:xfrm>
          <a:prstGeom prst="rect">
            <a:avLst/>
          </a:prstGeom>
          <a:noFill/>
          <a:effectLst>
            <a:softEdge rad="31750"/>
          </a:effectLst>
        </p:spPr>
        <p:txBody>
          <a:bodyPr wrap="square" rtlCol="0">
            <a:spAutoFit/>
          </a:bodyPr>
          <a:lstStyle/>
          <a:p>
            <a:pPr algn="ctr"/>
            <a:r>
              <a:rPr lang="cs-CZ" sz="6600" dirty="0">
                <a:solidFill>
                  <a:schemeClr val="bg1"/>
                </a:solidFill>
                <a:latin typeface="Arial" panose="020B0604020202020204" pitchFamily="34" charset="0"/>
                <a:cs typeface="Arial" panose="020B0604020202020204" pitchFamily="34" charset="0"/>
              </a:rPr>
              <a:t>ÚVOD DO MARKETINGU</a:t>
            </a:r>
          </a:p>
        </p:txBody>
      </p:sp>
    </p:spTree>
    <p:extLst>
      <p:ext uri="{BB962C8B-B14F-4D97-AF65-F5344CB8AC3E}">
        <p14:creationId xmlns:p14="http://schemas.microsoft.com/office/powerpoint/2010/main" val="447664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AFA3F-A50F-3648-5F7E-BD23785B8F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6FF87D-BC8C-4279-6FD3-3816B9D279F0}"/>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Fáze marketingové situační analýzy</a:t>
            </a:r>
          </a:p>
        </p:txBody>
      </p:sp>
      <p:sp>
        <p:nvSpPr>
          <p:cNvPr id="3" name="TextovéPole 2">
            <a:extLst>
              <a:ext uri="{FF2B5EF4-FFF2-40B4-BE49-F238E27FC236}">
                <a16:creationId xmlns:a16="http://schemas.microsoft.com/office/drawing/2014/main" id="{5E835941-2FFC-861B-C14E-201300EFDE39}"/>
              </a:ext>
            </a:extLst>
          </p:cNvPr>
          <p:cNvSpPr txBox="1"/>
          <p:nvPr/>
        </p:nvSpPr>
        <p:spPr>
          <a:xfrm>
            <a:off x="838200" y="1881809"/>
            <a:ext cx="10893287" cy="3785652"/>
          </a:xfrm>
          <a:prstGeom prst="rect">
            <a:avLst/>
          </a:prstGeom>
          <a:noFill/>
        </p:spPr>
        <p:txBody>
          <a:bodyPr wrap="square" rtlCol="0">
            <a:spAutoFit/>
          </a:bodyPr>
          <a:lstStyle/>
          <a:p>
            <a:pPr algn="l"/>
            <a:r>
              <a:rPr lang="cs-CZ" sz="2000" b="1" i="0" u="none" strike="noStrike" dirty="0">
                <a:solidFill>
                  <a:srgbClr val="000000"/>
                </a:solidFill>
                <a:effectLst/>
                <a:latin typeface="Calibri" panose="020F0502020204030204" pitchFamily="34" charset="0"/>
                <a:cs typeface="Calibri" panose="020F0502020204030204" pitchFamily="34" charset="0"/>
              </a:rPr>
              <a:t>1. Informační část</a:t>
            </a:r>
          </a:p>
          <a:p>
            <a:pPr marL="457200" indent="-457200" algn="l">
              <a:buFont typeface="+mj-lt"/>
              <a:buAutoNum type="alphaLcParenR"/>
            </a:pPr>
            <a:r>
              <a:rPr lang="cs-CZ" sz="2000" dirty="0">
                <a:solidFill>
                  <a:srgbClr val="000000"/>
                </a:solidFill>
                <a:latin typeface="Calibri" panose="020F0502020204030204" pitchFamily="34" charset="0"/>
                <a:cs typeface="Calibri" panose="020F0502020204030204" pitchFamily="34" charset="0"/>
              </a:rPr>
              <a:t>H</a:t>
            </a:r>
            <a:r>
              <a:rPr lang="cs-CZ" sz="2000" b="0" i="0" u="none" strike="noStrike" dirty="0">
                <a:solidFill>
                  <a:srgbClr val="000000"/>
                </a:solidFill>
                <a:effectLst/>
                <a:latin typeface="Calibri" panose="020F0502020204030204" pitchFamily="34" charset="0"/>
                <a:cs typeface="Calibri" panose="020F0502020204030204" pitchFamily="34" charset="0"/>
              </a:rPr>
              <a:t>odnocení vnějších faktorů – vnějšího prostředí firmy (makroprostředí i mikroprostředí)</a:t>
            </a:r>
          </a:p>
          <a:p>
            <a:pPr marL="457200" indent="-457200" algn="l">
              <a:buFont typeface="+mj-lt"/>
              <a:buAutoNum type="alphaLcParenR"/>
            </a:pPr>
            <a:r>
              <a:rPr lang="cs-CZ" sz="2000" dirty="0">
                <a:solidFill>
                  <a:srgbClr val="000000"/>
                </a:solidFill>
                <a:latin typeface="Calibri" panose="020F0502020204030204" pitchFamily="34" charset="0"/>
                <a:cs typeface="Calibri" panose="020F0502020204030204" pitchFamily="34" charset="0"/>
              </a:rPr>
              <a:t>H</a:t>
            </a:r>
            <a:r>
              <a:rPr lang="cs-CZ" sz="2000" b="0" i="0" u="none" strike="noStrike" dirty="0">
                <a:solidFill>
                  <a:srgbClr val="000000"/>
                </a:solidFill>
                <a:effectLst/>
                <a:latin typeface="Calibri" panose="020F0502020204030204" pitchFamily="34" charset="0"/>
                <a:cs typeface="Calibri" panose="020F0502020204030204" pitchFamily="34" charset="0"/>
              </a:rPr>
              <a:t>odnocení vnitřních faktorů – vnitřního prostředí firmy</a:t>
            </a:r>
          </a:p>
          <a:p>
            <a:pPr marL="457200" indent="-457200" algn="l">
              <a:buFont typeface="+mj-lt"/>
              <a:buAutoNum type="alphaLcParenR"/>
            </a:pPr>
            <a:r>
              <a:rPr lang="cs-CZ" sz="2000" dirty="0">
                <a:solidFill>
                  <a:srgbClr val="000000"/>
                </a:solidFill>
                <a:latin typeface="Calibri" panose="020F0502020204030204" pitchFamily="34" charset="0"/>
                <a:cs typeface="Calibri" panose="020F0502020204030204" pitchFamily="34" charset="0"/>
              </a:rPr>
              <a:t>PEST(EL) analýza</a:t>
            </a:r>
            <a:endParaRPr lang="cs-CZ" sz="2000" b="0" i="0" u="none" strike="noStrike" dirty="0">
              <a:solidFill>
                <a:srgbClr val="000000"/>
              </a:solidFill>
              <a:effectLst/>
              <a:latin typeface="Calibri" panose="020F0502020204030204" pitchFamily="34" charset="0"/>
              <a:cs typeface="Calibri" panose="020F0502020204030204" pitchFamily="34" charset="0"/>
            </a:endParaRPr>
          </a:p>
          <a:p>
            <a:pPr algn="l"/>
            <a:endParaRPr lang="cs-CZ" sz="2000" b="1" i="0" u="none" strike="noStrike" dirty="0">
              <a:solidFill>
                <a:srgbClr val="000000"/>
              </a:solidFill>
              <a:effectLst/>
              <a:latin typeface="Calibri" panose="020F0502020204030204" pitchFamily="34" charset="0"/>
              <a:cs typeface="Calibri" panose="020F0502020204030204" pitchFamily="34" charset="0"/>
            </a:endParaRPr>
          </a:p>
          <a:p>
            <a:pPr algn="l"/>
            <a:r>
              <a:rPr lang="cs-CZ" sz="2000" b="1" i="0" u="none" strike="noStrike" dirty="0">
                <a:solidFill>
                  <a:srgbClr val="000000"/>
                </a:solidFill>
                <a:effectLst/>
                <a:latin typeface="Calibri" panose="020F0502020204030204" pitchFamily="34" charset="0"/>
                <a:cs typeface="Calibri" panose="020F0502020204030204" pitchFamily="34" charset="0"/>
              </a:rPr>
              <a:t>2. Srovnávací část</a:t>
            </a:r>
          </a:p>
          <a:p>
            <a:pPr marL="457200" indent="-457200" algn="l">
              <a:buFont typeface="+mj-lt"/>
              <a:buAutoNum type="alphaLcParenR"/>
            </a:pPr>
            <a:r>
              <a:rPr lang="cs-CZ" sz="2000" dirty="0">
                <a:solidFill>
                  <a:srgbClr val="000000"/>
                </a:solidFill>
                <a:latin typeface="Calibri" panose="020F0502020204030204" pitchFamily="34" charset="0"/>
                <a:cs typeface="Calibri" panose="020F0502020204030204" pitchFamily="34" charset="0"/>
              </a:rPr>
              <a:t>M</a:t>
            </a:r>
            <a:r>
              <a:rPr lang="cs-CZ" sz="2000" b="0" i="0" u="none" strike="noStrike" dirty="0">
                <a:solidFill>
                  <a:srgbClr val="000000"/>
                </a:solidFill>
                <a:effectLst/>
                <a:latin typeface="Calibri" panose="020F0502020204030204" pitchFamily="34" charset="0"/>
                <a:cs typeface="Calibri" panose="020F0502020204030204" pitchFamily="34" charset="0"/>
              </a:rPr>
              <a:t>atice SWOT</a:t>
            </a:r>
          </a:p>
          <a:p>
            <a:pPr marL="457200" indent="-457200" algn="l">
              <a:buFont typeface="+mj-lt"/>
              <a:buAutoNum type="alphaLcParenR"/>
            </a:pPr>
            <a:r>
              <a:rPr lang="cs-CZ" sz="2000" dirty="0">
                <a:solidFill>
                  <a:srgbClr val="000000"/>
                </a:solidFill>
                <a:latin typeface="Calibri" panose="020F0502020204030204" pitchFamily="34" charset="0"/>
                <a:cs typeface="Calibri" panose="020F0502020204030204" pitchFamily="34" charset="0"/>
              </a:rPr>
              <a:t>Matice BCG</a:t>
            </a:r>
          </a:p>
          <a:p>
            <a:pPr algn="l"/>
            <a:endParaRPr lang="cs-CZ" sz="2000" b="1" dirty="0">
              <a:solidFill>
                <a:srgbClr val="000000"/>
              </a:solidFill>
              <a:latin typeface="Calibri" panose="020F0502020204030204" pitchFamily="34" charset="0"/>
              <a:cs typeface="Calibri" panose="020F0502020204030204" pitchFamily="34" charset="0"/>
            </a:endParaRPr>
          </a:p>
          <a:p>
            <a:pPr algn="l"/>
            <a:r>
              <a:rPr lang="cs-CZ" sz="2000" b="1" dirty="0">
                <a:solidFill>
                  <a:srgbClr val="000000"/>
                </a:solidFill>
                <a:latin typeface="Calibri" panose="020F0502020204030204" pitchFamily="34" charset="0"/>
                <a:cs typeface="Calibri" panose="020F0502020204030204" pitchFamily="34" charset="0"/>
              </a:rPr>
              <a:t>3. Rozhodovací část</a:t>
            </a:r>
            <a:endParaRPr lang="cs-CZ" sz="2000" b="1" i="0" u="none" strike="noStrike" dirty="0">
              <a:solidFill>
                <a:srgbClr val="000000"/>
              </a:solidFill>
              <a:effectLst/>
              <a:latin typeface="Calibri" panose="020F0502020204030204" pitchFamily="34" charset="0"/>
              <a:cs typeface="Calibri" panose="020F0502020204030204" pitchFamily="34" charset="0"/>
            </a:endParaRPr>
          </a:p>
          <a:p>
            <a:pPr marL="457200" indent="-457200" algn="l">
              <a:buAutoNum type="alphaLcParenR"/>
            </a:pPr>
            <a:r>
              <a:rPr lang="cs-CZ" sz="2000" dirty="0">
                <a:solidFill>
                  <a:srgbClr val="000000"/>
                </a:solidFill>
                <a:latin typeface="Calibri" panose="020F0502020204030204" pitchFamily="34" charset="0"/>
                <a:cs typeface="Calibri" panose="020F0502020204030204" pitchFamily="34" charset="0"/>
              </a:rPr>
              <a:t>Strategické plánování</a:t>
            </a:r>
          </a:p>
          <a:p>
            <a:pPr marL="457200" indent="-457200" algn="l">
              <a:buAutoNum type="alphaLcParenR"/>
            </a:pPr>
            <a:r>
              <a:rPr lang="cs-CZ" sz="2000" dirty="0">
                <a:solidFill>
                  <a:srgbClr val="000000"/>
                </a:solidFill>
                <a:latin typeface="Calibri" panose="020F0502020204030204" pitchFamily="34" charset="0"/>
                <a:cs typeface="Calibri" panose="020F0502020204030204" pitchFamily="34" charset="0"/>
              </a:rPr>
              <a:t>Doporučení změn</a:t>
            </a:r>
            <a:endParaRPr lang="cs-CZ" sz="2000"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804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0FBAF-61C8-AA37-64F4-2514630219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E7951B-B5F5-F71F-B5A2-CC02E115DCFE}"/>
              </a:ext>
            </a:extLst>
          </p:cNvPr>
          <p:cNvSpPr>
            <a:spLocks noGrp="1"/>
          </p:cNvSpPr>
          <p:nvPr>
            <p:ph type="title"/>
          </p:nvPr>
        </p:nvSpPr>
        <p:spPr>
          <a:xfrm>
            <a:off x="838200" y="727323"/>
            <a:ext cx="11353800" cy="1325563"/>
          </a:xfrm>
        </p:spPr>
        <p:txBody>
          <a:bodyPr>
            <a:noAutofit/>
          </a:bodyPr>
          <a:lstStyle/>
          <a:p>
            <a:r>
              <a:rPr lang="cs-CZ">
                <a:solidFill>
                  <a:schemeClr val="tx1"/>
                </a:solidFill>
                <a:latin typeface="Calibri" panose="020F0502020204030204" pitchFamily="34" charset="0"/>
                <a:cs typeface="Calibri" panose="020F0502020204030204" pitchFamily="34" charset="0"/>
              </a:rPr>
              <a:t>1. Vnější a vnitřní marketingové prostředí</a:t>
            </a:r>
            <a:endParaRPr lang="cs-CZ" dirty="0">
              <a:solidFill>
                <a:schemeClr val="tx1"/>
              </a:solidFill>
              <a:latin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757CF2FE-02B1-C200-E6B8-C27B1D80E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742" y="2052886"/>
            <a:ext cx="7112517" cy="3735733"/>
          </a:xfrm>
          <a:prstGeom prst="rect">
            <a:avLst/>
          </a:prstGeom>
        </p:spPr>
      </p:pic>
      <p:sp>
        <p:nvSpPr>
          <p:cNvPr id="6" name="TextovéPole 5">
            <a:extLst>
              <a:ext uri="{FF2B5EF4-FFF2-40B4-BE49-F238E27FC236}">
                <a16:creationId xmlns:a16="http://schemas.microsoft.com/office/drawing/2014/main" id="{8F6F3884-933A-78F8-10A4-276F50F32238}"/>
              </a:ext>
            </a:extLst>
          </p:cNvPr>
          <p:cNvSpPr txBox="1"/>
          <p:nvPr/>
        </p:nvSpPr>
        <p:spPr>
          <a:xfrm>
            <a:off x="2433742" y="1748642"/>
            <a:ext cx="5332032" cy="400110"/>
          </a:xfrm>
          <a:prstGeom prst="rect">
            <a:avLst/>
          </a:prstGeom>
          <a:noFill/>
        </p:spPr>
        <p:txBody>
          <a:bodyPr wrap="square" rtlCol="0">
            <a:spAutoFit/>
          </a:bodyPr>
          <a:lstStyle/>
          <a:p>
            <a:r>
              <a:rPr lang="cs-CZ" sz="2000" dirty="0">
                <a:latin typeface="Calibri" panose="020F0502020204030204" pitchFamily="34" charset="0"/>
                <a:cs typeface="Calibri" panose="020F0502020204030204" pitchFamily="34" charset="0"/>
              </a:rPr>
              <a:t>Schéma č. 2: Prostředí působení podniku</a:t>
            </a:r>
          </a:p>
        </p:txBody>
      </p:sp>
      <p:sp>
        <p:nvSpPr>
          <p:cNvPr id="7" name="TextovéPole 6">
            <a:extLst>
              <a:ext uri="{FF2B5EF4-FFF2-40B4-BE49-F238E27FC236}">
                <a16:creationId xmlns:a16="http://schemas.microsoft.com/office/drawing/2014/main" id="{4944164D-B652-2FA3-EB9E-882026AECF01}"/>
              </a:ext>
            </a:extLst>
          </p:cNvPr>
          <p:cNvSpPr txBox="1"/>
          <p:nvPr/>
        </p:nvSpPr>
        <p:spPr>
          <a:xfrm>
            <a:off x="6404141" y="5723531"/>
            <a:ext cx="3208379" cy="369332"/>
          </a:xfrm>
          <a:prstGeom prst="rect">
            <a:avLst/>
          </a:prstGeom>
          <a:noFill/>
        </p:spPr>
        <p:txBody>
          <a:bodyPr wrap="none" rtlCol="0">
            <a:spAutoFit/>
          </a:bodyPr>
          <a:lstStyle/>
          <a:p>
            <a:r>
              <a:rPr lang="cs-CZ" i="1" dirty="0">
                <a:latin typeface="Calibri" panose="020F0502020204030204" pitchFamily="34" charset="0"/>
                <a:cs typeface="Calibri" panose="020F0502020204030204" pitchFamily="34" charset="0"/>
              </a:rPr>
              <a:t>Zdroj: Kotler a Armstrong (2001)</a:t>
            </a:r>
          </a:p>
        </p:txBody>
      </p:sp>
    </p:spTree>
    <p:extLst>
      <p:ext uri="{BB962C8B-B14F-4D97-AF65-F5344CB8AC3E}">
        <p14:creationId xmlns:p14="http://schemas.microsoft.com/office/powerpoint/2010/main" val="2708643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9DA5B-89BC-7C29-D0BE-D2AD910B85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8D44E14-77F9-EF52-4714-011FDC60D25D}"/>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Makroprostředí</a:t>
            </a:r>
          </a:p>
        </p:txBody>
      </p:sp>
      <p:sp>
        <p:nvSpPr>
          <p:cNvPr id="3" name="TextovéPole 2">
            <a:extLst>
              <a:ext uri="{FF2B5EF4-FFF2-40B4-BE49-F238E27FC236}">
                <a16:creationId xmlns:a16="http://schemas.microsoft.com/office/drawing/2014/main" id="{97DB3AC3-0609-1503-FCBA-5F39E7CBC557}"/>
              </a:ext>
            </a:extLst>
          </p:cNvPr>
          <p:cNvSpPr txBox="1"/>
          <p:nvPr/>
        </p:nvSpPr>
        <p:spPr>
          <a:xfrm>
            <a:off x="838199" y="1694704"/>
            <a:ext cx="10515600" cy="2708434"/>
          </a:xfrm>
          <a:prstGeom prst="rect">
            <a:avLst/>
          </a:prstGeom>
          <a:noFill/>
        </p:spPr>
        <p:txBody>
          <a:bodyPr wrap="square" rtlCol="0">
            <a:spAutoFit/>
          </a:bodyPr>
          <a:lstStyle/>
          <a:p>
            <a:pPr algn="l">
              <a:spcAft>
                <a:spcPts val="600"/>
              </a:spcAft>
            </a:pPr>
            <a:r>
              <a:rPr lang="cs-CZ" sz="2000" i="0" u="none" strike="noStrike" dirty="0">
                <a:solidFill>
                  <a:srgbClr val="000000"/>
                </a:solidFill>
                <a:effectLst/>
                <a:latin typeface="Calibri" panose="020F0502020204030204" pitchFamily="34" charset="0"/>
                <a:cs typeface="Calibri" panose="020F0502020204030204" pitchFamily="34" charset="0"/>
              </a:rPr>
              <a:t>= prostředí, které firma nemůže svými aktivitami ovlivnit. Nutno rozlišovat úroveň mezinárodní, národní a regionální.</a:t>
            </a:r>
          </a:p>
          <a:p>
            <a:pPr algn="l">
              <a:spcAft>
                <a:spcPts val="600"/>
              </a:spcAft>
            </a:pPr>
            <a:r>
              <a:rPr lang="cs-CZ" sz="2000" b="1" dirty="0">
                <a:solidFill>
                  <a:srgbClr val="000000"/>
                </a:solidFill>
                <a:latin typeface="Calibri" panose="020F0502020204030204" pitchFamily="34" charset="0"/>
                <a:cs typeface="Calibri" panose="020F0502020204030204" pitchFamily="34" charset="0"/>
              </a:rPr>
              <a:t>Makroekonomické determinanty marketingového chování:</a:t>
            </a:r>
            <a:endParaRPr lang="cs-CZ" sz="2000" b="1" i="0" u="none" strike="noStrike" dirty="0">
              <a:solidFill>
                <a:srgbClr val="000000"/>
              </a:solidFill>
              <a:effectLst/>
              <a:latin typeface="Calibri" panose="020F0502020204030204" pitchFamily="34" charset="0"/>
              <a:cs typeface="Calibri" panose="020F0502020204030204" pitchFamily="34" charset="0"/>
            </a:endParaRPr>
          </a:p>
          <a:p>
            <a:pPr marL="457200" indent="-457200" algn="l">
              <a:buAutoNum type="alphaLcParenR"/>
            </a:pPr>
            <a:r>
              <a:rPr lang="cs-CZ" sz="2000" b="1" dirty="0">
                <a:solidFill>
                  <a:srgbClr val="000000"/>
                </a:solidFill>
                <a:latin typeface="Calibri" panose="020F0502020204030204" pitchFamily="34" charset="0"/>
                <a:cs typeface="Calibri" panose="020F0502020204030204" pitchFamily="34" charset="0"/>
              </a:rPr>
              <a:t>Tradiční: </a:t>
            </a:r>
            <a:r>
              <a:rPr lang="cs-CZ" sz="2000" dirty="0">
                <a:solidFill>
                  <a:srgbClr val="000000"/>
                </a:solidFill>
                <a:latin typeface="Calibri" panose="020F0502020204030204" pitchFamily="34" charset="0"/>
                <a:cs typeface="Calibri" panose="020F0502020204030204" pitchFamily="34" charset="0"/>
              </a:rPr>
              <a:t>technologie, globalizace, deregulace, privatizace, zvýšená konkurence, konvergence odvětví, přeměna maloobchodu, eliminace prostředníků, kupní síla spotřebitelů, informovanost spotřebitelů, účast spotřebitelů, vzdor spotřebitelů.</a:t>
            </a:r>
          </a:p>
          <a:p>
            <a:pPr marL="457200" indent="-457200" algn="l">
              <a:buAutoNum type="alphaLcParenR"/>
            </a:pPr>
            <a:r>
              <a:rPr lang="cs-CZ" sz="2000" b="1" i="0" u="none" strike="noStrike" dirty="0">
                <a:solidFill>
                  <a:srgbClr val="000000"/>
                </a:solidFill>
                <a:effectLst/>
                <a:latin typeface="Calibri" panose="020F0502020204030204" pitchFamily="34" charset="0"/>
                <a:cs typeface="Calibri" panose="020F0502020204030204" pitchFamily="34" charset="0"/>
              </a:rPr>
              <a:t>Novodobé: </a:t>
            </a:r>
            <a:r>
              <a:rPr lang="cs-CZ" sz="2000" i="0" u="none" strike="noStrike" dirty="0">
                <a:solidFill>
                  <a:srgbClr val="000000"/>
                </a:solidFill>
                <a:effectLst/>
                <a:latin typeface="Calibri" panose="020F0502020204030204" pitchFamily="34" charset="0"/>
                <a:cs typeface="Calibri" panose="020F0502020204030204" pitchFamily="34" charset="0"/>
              </a:rPr>
              <a:t>covid-19, válečné hrozby, růst cen vstupů, energetická krize, digitální marketing, AI, big data, standardizace </a:t>
            </a:r>
            <a:r>
              <a:rPr lang="cs-CZ" sz="2000" b="1" i="0" u="none" strike="noStrike" dirty="0">
                <a:solidFill>
                  <a:srgbClr val="000000"/>
                </a:solidFill>
                <a:effectLst/>
                <a:latin typeface="Calibri" panose="020F0502020204030204" pitchFamily="34" charset="0"/>
                <a:cs typeface="Calibri" panose="020F0502020204030204" pitchFamily="34" charset="0"/>
              </a:rPr>
              <a:t>(GDPR)!</a:t>
            </a:r>
          </a:p>
        </p:txBody>
      </p:sp>
      <p:sp>
        <p:nvSpPr>
          <p:cNvPr id="5" name="TextovéPole 4">
            <a:extLst>
              <a:ext uri="{FF2B5EF4-FFF2-40B4-BE49-F238E27FC236}">
                <a16:creationId xmlns:a16="http://schemas.microsoft.com/office/drawing/2014/main" id="{4042F326-7796-5C38-ED2A-CC393E626FDE}"/>
              </a:ext>
            </a:extLst>
          </p:cNvPr>
          <p:cNvSpPr txBox="1"/>
          <p:nvPr/>
        </p:nvSpPr>
        <p:spPr>
          <a:xfrm>
            <a:off x="885135" y="4513299"/>
            <a:ext cx="4515679" cy="1631216"/>
          </a:xfrm>
          <a:prstGeom prst="rect">
            <a:avLst/>
          </a:prstGeom>
          <a:noFill/>
        </p:spPr>
        <p:txBody>
          <a:bodyPr wrap="square">
            <a:spAutoFit/>
          </a:bodyPr>
          <a:lstStyle/>
          <a:p>
            <a:pPr algn="l"/>
            <a:r>
              <a:rPr lang="cs-CZ" sz="2000" i="0" u="none" strike="noStrike" dirty="0">
                <a:solidFill>
                  <a:srgbClr val="000000"/>
                </a:solidFill>
                <a:effectLst/>
                <a:latin typeface="Calibri" panose="020F0502020204030204" pitchFamily="34" charset="0"/>
                <a:cs typeface="Calibri" panose="020F0502020204030204" pitchFamily="34" charset="0"/>
              </a:rPr>
              <a:t>Pro zhodnocení vnějšího prostředí je nejčastěji využívána metoda </a:t>
            </a:r>
            <a:r>
              <a:rPr lang="cs-CZ" sz="2000" b="1" i="0" u="none" strike="noStrike" dirty="0">
                <a:solidFill>
                  <a:srgbClr val="000000"/>
                </a:solidFill>
                <a:effectLst/>
                <a:latin typeface="Calibri" panose="020F0502020204030204" pitchFamily="34" charset="0"/>
                <a:cs typeface="Calibri" panose="020F0502020204030204" pitchFamily="34" charset="0"/>
              </a:rPr>
              <a:t>PEST(EL), </a:t>
            </a:r>
            <a:r>
              <a:rPr lang="cs-CZ" sz="2000" i="0" u="none" strike="noStrike" dirty="0">
                <a:solidFill>
                  <a:srgbClr val="000000"/>
                </a:solidFill>
                <a:effectLst/>
                <a:latin typeface="Calibri" panose="020F0502020204030204" pitchFamily="34" charset="0"/>
                <a:cs typeface="Calibri" panose="020F0502020204030204" pitchFamily="34" charset="0"/>
              </a:rPr>
              <a:t>případně STEER.</a:t>
            </a:r>
          </a:p>
          <a:p>
            <a:pPr marL="342900" indent="-342900" algn="l">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STEER: socio-</a:t>
            </a:r>
            <a:r>
              <a:rPr lang="cs-CZ" sz="2000" dirty="0" err="1">
                <a:solidFill>
                  <a:srgbClr val="000000"/>
                </a:solidFill>
                <a:latin typeface="Calibri" panose="020F0502020204030204" pitchFamily="34" charset="0"/>
                <a:cs typeface="Calibri" panose="020F0502020204030204" pitchFamily="34" charset="0"/>
              </a:rPr>
              <a:t>cultural</a:t>
            </a:r>
            <a:r>
              <a:rPr lang="cs-CZ" sz="2000" dirty="0">
                <a:solidFill>
                  <a:srgbClr val="000000"/>
                </a:solidFill>
                <a:latin typeface="Calibri" panose="020F0502020204030204" pitchFamily="34" charset="0"/>
                <a:cs typeface="Calibri" panose="020F0502020204030204" pitchFamily="34" charset="0"/>
              </a:rPr>
              <a:t>, </a:t>
            </a:r>
            <a:r>
              <a:rPr lang="cs-CZ" sz="2000" dirty="0" err="1">
                <a:solidFill>
                  <a:srgbClr val="000000"/>
                </a:solidFill>
                <a:latin typeface="Calibri" panose="020F0502020204030204" pitchFamily="34" charset="0"/>
                <a:cs typeface="Calibri" panose="020F0502020204030204" pitchFamily="34" charset="0"/>
              </a:rPr>
              <a:t>technological</a:t>
            </a:r>
            <a:r>
              <a:rPr lang="cs-CZ" sz="2000" dirty="0">
                <a:solidFill>
                  <a:srgbClr val="000000"/>
                </a:solidFill>
                <a:latin typeface="Calibri" panose="020F0502020204030204" pitchFamily="34" charset="0"/>
                <a:cs typeface="Calibri" panose="020F0502020204030204" pitchFamily="34" charset="0"/>
              </a:rPr>
              <a:t>, </a:t>
            </a:r>
            <a:r>
              <a:rPr lang="cs-CZ" sz="2000" dirty="0" err="1">
                <a:solidFill>
                  <a:srgbClr val="000000"/>
                </a:solidFill>
                <a:latin typeface="Calibri" panose="020F0502020204030204" pitchFamily="34" charset="0"/>
                <a:cs typeface="Calibri" panose="020F0502020204030204" pitchFamily="34" charset="0"/>
              </a:rPr>
              <a:t>economic</a:t>
            </a:r>
            <a:r>
              <a:rPr lang="cs-CZ" sz="2000" dirty="0">
                <a:solidFill>
                  <a:srgbClr val="000000"/>
                </a:solidFill>
                <a:latin typeface="Calibri" panose="020F0502020204030204" pitchFamily="34" charset="0"/>
                <a:cs typeface="Calibri" panose="020F0502020204030204" pitchFamily="34" charset="0"/>
              </a:rPr>
              <a:t>, </a:t>
            </a:r>
            <a:r>
              <a:rPr lang="cs-CZ" sz="2000" dirty="0" err="1">
                <a:solidFill>
                  <a:srgbClr val="000000"/>
                </a:solidFill>
                <a:latin typeface="Calibri" panose="020F0502020204030204" pitchFamily="34" charset="0"/>
                <a:cs typeface="Calibri" panose="020F0502020204030204" pitchFamily="34" charset="0"/>
              </a:rPr>
              <a:t>ecological</a:t>
            </a:r>
            <a:r>
              <a:rPr lang="cs-CZ" sz="2000" dirty="0">
                <a:solidFill>
                  <a:srgbClr val="000000"/>
                </a:solidFill>
                <a:latin typeface="Calibri" panose="020F0502020204030204" pitchFamily="34" charset="0"/>
                <a:cs typeface="Calibri" panose="020F0502020204030204" pitchFamily="34" charset="0"/>
              </a:rPr>
              <a:t>, </a:t>
            </a:r>
            <a:r>
              <a:rPr lang="cs-CZ" sz="2000" dirty="0" err="1">
                <a:solidFill>
                  <a:srgbClr val="000000"/>
                </a:solidFill>
                <a:latin typeface="Calibri" panose="020F0502020204030204" pitchFamily="34" charset="0"/>
                <a:cs typeface="Calibri" panose="020F0502020204030204" pitchFamily="34" charset="0"/>
              </a:rPr>
              <a:t>regulatory</a:t>
            </a:r>
            <a:endParaRPr lang="cs-CZ" sz="2000" i="0" u="none" strike="noStrike" dirty="0">
              <a:solidFill>
                <a:srgbClr val="000000"/>
              </a:solidFill>
              <a:effectLst/>
              <a:latin typeface="Calibri" panose="020F0502020204030204" pitchFamily="34" charset="0"/>
              <a:cs typeface="Calibri" panose="020F0502020204030204" pitchFamily="34" charset="0"/>
            </a:endParaRPr>
          </a:p>
        </p:txBody>
      </p:sp>
      <p:pic>
        <p:nvPicPr>
          <p:cNvPr id="1026" name="Picture 2" descr="PESTEL banner concept. Political Economic Social Technological Environmental Legal. PESTEL growing market analysis system">
            <a:extLst>
              <a:ext uri="{FF2B5EF4-FFF2-40B4-BE49-F238E27FC236}">
                <a16:creationId xmlns:a16="http://schemas.microsoft.com/office/drawing/2014/main" id="{B57D7648-4FA8-0680-8913-6179C0EEC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568" y="4227444"/>
            <a:ext cx="6217231" cy="190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93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FB59-F3E0-F151-06DE-87C3B49D906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1039D7-C715-16DE-8F63-975BCD4D1062}"/>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PEST(EL) analýza</a:t>
            </a:r>
          </a:p>
        </p:txBody>
      </p:sp>
      <p:sp>
        <p:nvSpPr>
          <p:cNvPr id="3" name="TextovéPole 2">
            <a:extLst>
              <a:ext uri="{FF2B5EF4-FFF2-40B4-BE49-F238E27FC236}">
                <a16:creationId xmlns:a16="http://schemas.microsoft.com/office/drawing/2014/main" id="{D86A0563-880B-FC56-95D1-2F5BA5F6E581}"/>
              </a:ext>
            </a:extLst>
          </p:cNvPr>
          <p:cNvSpPr txBox="1"/>
          <p:nvPr/>
        </p:nvSpPr>
        <p:spPr>
          <a:xfrm>
            <a:off x="838201" y="1881809"/>
            <a:ext cx="10515600" cy="4401205"/>
          </a:xfrm>
          <a:prstGeom prst="rect">
            <a:avLst/>
          </a:prstGeom>
          <a:noFill/>
        </p:spPr>
        <p:txBody>
          <a:bodyPr wrap="square" rtlCol="0">
            <a:spAutoFit/>
          </a:bodyPr>
          <a:lstStyle/>
          <a:p>
            <a:endParaRPr lang="cs-CZ" sz="2000" b="1" dirty="0">
              <a:latin typeface="Calibri" panose="020F0502020204030204" pitchFamily="34" charset="0"/>
              <a:cs typeface="Calibri" panose="020F0502020204030204" pitchFamily="34" charset="0"/>
            </a:endParaRPr>
          </a:p>
          <a:p>
            <a:pPr marL="457200" indent="-457200" algn="just">
              <a:buFont typeface="+mj-lt"/>
              <a:buAutoNum type="arabicPeriod"/>
            </a:pPr>
            <a:r>
              <a:rPr lang="cs-CZ" sz="2000" b="1" dirty="0">
                <a:latin typeface="Calibri" panose="020F0502020204030204" pitchFamily="34" charset="0"/>
                <a:cs typeface="Calibri" panose="020F0502020204030204" pitchFamily="34" charset="0"/>
              </a:rPr>
              <a:t>Politické faktory</a:t>
            </a:r>
          </a:p>
          <a:p>
            <a:pPr marL="800100" lvl="1"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Politická stabilita, stabilita vlády, vliv politických stran, činnost zájmových sdružení a svazů, členství země v různých politicko-hospodářských seskupeních, fiskální politika, sociální politika, vízová politika.</a:t>
            </a:r>
          </a:p>
          <a:p>
            <a:pPr marL="0" lvl="1" algn="just"/>
            <a:endParaRPr lang="cs-CZ" sz="2000" b="1" dirty="0">
              <a:latin typeface="Calibri" panose="020F0502020204030204" pitchFamily="34" charset="0"/>
              <a:cs typeface="Calibri" panose="020F0502020204030204" pitchFamily="34" charset="0"/>
            </a:endParaRPr>
          </a:p>
          <a:p>
            <a:pPr lvl="1" indent="-457200" algn="just">
              <a:buFont typeface="+mj-lt"/>
              <a:buAutoNum type="arabicPeriod" startAt="2"/>
            </a:pPr>
            <a:r>
              <a:rPr lang="cs-CZ" sz="2000" b="1" dirty="0">
                <a:latin typeface="Calibri" panose="020F0502020204030204" pitchFamily="34" charset="0"/>
                <a:cs typeface="Calibri" panose="020F0502020204030204" pitchFamily="34" charset="0"/>
              </a:rPr>
              <a:t>Ekonomické faktory</a:t>
            </a:r>
          </a:p>
          <a:p>
            <a:pPr marL="800100" lvl="2" indent="-342900" algn="just">
              <a:buFont typeface="Arial" panose="020B0604020202020204" pitchFamily="34" charset="0"/>
              <a:buChar char="•"/>
            </a:pPr>
            <a:r>
              <a:rPr lang="cs-CZ" sz="2000" dirty="0">
                <a:latin typeface="Calibri" panose="020F0502020204030204" pitchFamily="34" charset="0"/>
                <a:cs typeface="Calibri" panose="020F0502020204030204" pitchFamily="34" charset="0"/>
              </a:rPr>
              <a:t>Vývoj HDP, fáze ekonomického cyklu (deprese, recese, oživení, konjunktura), stav platební bilance státu, úrokové sazby, měnové kurzy, míra nezaměstnanosti, míra inflace, případně deflace, průměrná výše důchodů obyvatelstva, životní minimum, dávky státní sociální podpory, kupní síla a koupěschopnost, aj. </a:t>
            </a:r>
          </a:p>
          <a:p>
            <a:pPr marL="914400" lvl="3" algn="just"/>
            <a:r>
              <a:rPr lang="cs-CZ" sz="2000" dirty="0">
                <a:latin typeface="Calibri" panose="020F0502020204030204" pitchFamily="34" charset="0"/>
                <a:cs typeface="Calibri" panose="020F0502020204030204" pitchFamily="34" charset="0"/>
              </a:rPr>
              <a:t>=&gt; Ekonomické faktory ovlivňují kupní sílu a nákupní zvyky spotřebitele.</a:t>
            </a:r>
          </a:p>
          <a:p>
            <a:pPr lvl="1"/>
            <a:endParaRPr lang="cs-CZ" sz="2000" dirty="0">
              <a:latin typeface="Calibri" panose="020F0502020204030204" pitchFamily="34" charset="0"/>
              <a:cs typeface="Calibri" panose="020F0502020204030204" pitchFamily="34" charset="0"/>
            </a:endParaRPr>
          </a:p>
          <a:p>
            <a:pPr algn="l"/>
            <a:endParaRPr lang="cs-CZ" sz="2000" b="1"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4885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359D-2D56-1184-7C11-5EDF62ABA93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C25EC7-E9BD-5507-F4E1-43A9684BE424}"/>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PEST(EL) Analýza</a:t>
            </a:r>
          </a:p>
        </p:txBody>
      </p:sp>
      <p:sp>
        <p:nvSpPr>
          <p:cNvPr id="3" name="TextovéPole 2">
            <a:extLst>
              <a:ext uri="{FF2B5EF4-FFF2-40B4-BE49-F238E27FC236}">
                <a16:creationId xmlns:a16="http://schemas.microsoft.com/office/drawing/2014/main" id="{E35991E9-E67F-17BB-9D40-88B12DEE76DC}"/>
              </a:ext>
            </a:extLst>
          </p:cNvPr>
          <p:cNvSpPr txBox="1"/>
          <p:nvPr/>
        </p:nvSpPr>
        <p:spPr>
          <a:xfrm>
            <a:off x="838201" y="1881809"/>
            <a:ext cx="10515600" cy="3785652"/>
          </a:xfrm>
          <a:prstGeom prst="rect">
            <a:avLst/>
          </a:prstGeom>
          <a:noFill/>
        </p:spPr>
        <p:txBody>
          <a:bodyPr wrap="square" rtlCol="0">
            <a:spAutoFit/>
          </a:bodyPr>
          <a:lstStyle/>
          <a:p>
            <a:pPr algn="just"/>
            <a:endParaRPr lang="cs-CZ" sz="2000" b="1" dirty="0">
              <a:latin typeface="Calibri" panose="020F0502020204030204" pitchFamily="34" charset="0"/>
              <a:cs typeface="Calibri" panose="020F0502020204030204" pitchFamily="34" charset="0"/>
            </a:endParaRPr>
          </a:p>
          <a:p>
            <a:pPr marL="457200" indent="-457200" algn="just">
              <a:buFont typeface="+mj-lt"/>
              <a:buAutoNum type="arabicPeriod" startAt="3"/>
            </a:pPr>
            <a:r>
              <a:rPr lang="cs-CZ" sz="2000" b="1" dirty="0">
                <a:latin typeface="Calibri" panose="020F0502020204030204" pitchFamily="34" charset="0"/>
                <a:cs typeface="Calibri" panose="020F0502020204030204" pitchFamily="34" charset="0"/>
              </a:rPr>
              <a:t>Sociokulturní faktory</a:t>
            </a:r>
            <a:r>
              <a:rPr lang="cs-CZ" sz="2000" dirty="0">
                <a:latin typeface="Calibri" panose="020F0502020204030204" pitchFamily="34" charset="0"/>
                <a:cs typeface="Calibri" panose="020F0502020204030204" pitchFamily="34" charset="0"/>
              </a:rPr>
              <a:t> </a:t>
            </a:r>
          </a:p>
          <a:p>
            <a:pPr marL="800100" lvl="1" indent="-342900" algn="just">
              <a:buFont typeface="Arial" panose="020B0604020202020204" pitchFamily="34" charset="0"/>
              <a:buChar char="•"/>
            </a:pPr>
            <a:r>
              <a:rPr lang="cs-CZ" sz="2000" b="1" dirty="0">
                <a:latin typeface="Calibri" panose="020F0502020204030204" pitchFamily="34" charset="0"/>
                <a:cs typeface="Calibri" panose="020F0502020204030204" pitchFamily="34" charset="0"/>
              </a:rPr>
              <a:t>Kulturní:</a:t>
            </a:r>
            <a:r>
              <a:rPr lang="cs-CZ" sz="2000" dirty="0">
                <a:latin typeface="Calibri" panose="020F0502020204030204" pitchFamily="34" charset="0"/>
                <a:cs typeface="Calibri" panose="020F0502020204030204" pitchFamily="34" charset="0"/>
              </a:rPr>
              <a:t> spotřební zvyky, kulturní hodnoty, vnímání (sebe sama, ostatních, firem a organizací, společnosti, přírody, vesmíru), jazyk, řeč těla, osobní image, chování žen a mužů. </a:t>
            </a:r>
            <a:r>
              <a:rPr lang="cs-CZ" sz="2000" b="1" dirty="0">
                <a:latin typeface="Calibri" panose="020F0502020204030204" pitchFamily="34" charset="0"/>
                <a:cs typeface="Calibri" panose="020F0502020204030204" pitchFamily="34" charset="0"/>
              </a:rPr>
              <a:t>Sociální:</a:t>
            </a:r>
            <a:r>
              <a:rPr lang="cs-CZ" sz="2000" dirty="0">
                <a:latin typeface="Calibri" panose="020F0502020204030204" pitchFamily="34" charset="0"/>
                <a:cs typeface="Calibri" panose="020F0502020204030204" pitchFamily="34" charset="0"/>
              </a:rPr>
              <a:t> sociální stratifikace společnosti a její uspořádání (třídy), sociálně-ekonomické zázemí spotřebitelů, příjmy, majetek, vývoj životní úrovně, životní styl, úroveň vzdělání, mobilita obyvatel aj.</a:t>
            </a:r>
          </a:p>
          <a:p>
            <a:pPr lvl="1" algn="just"/>
            <a:endParaRPr lang="cs-CZ" sz="2000" dirty="0">
              <a:latin typeface="Calibri" panose="020F0502020204030204" pitchFamily="34" charset="0"/>
              <a:cs typeface="Calibri" panose="020F0502020204030204" pitchFamily="34" charset="0"/>
            </a:endParaRPr>
          </a:p>
          <a:p>
            <a:pPr marL="457200" indent="-457200" algn="just">
              <a:buFont typeface="+mj-lt"/>
              <a:buAutoNum type="arabicPeriod" startAt="4"/>
            </a:pPr>
            <a:r>
              <a:rPr lang="cs-CZ" sz="2000" b="1" i="0" u="none" strike="noStrike" dirty="0">
                <a:solidFill>
                  <a:srgbClr val="000000"/>
                </a:solidFill>
                <a:effectLst/>
                <a:latin typeface="Calibri" panose="020F0502020204030204" pitchFamily="34" charset="0"/>
                <a:cs typeface="Calibri" panose="020F0502020204030204" pitchFamily="34" charset="0"/>
              </a:rPr>
              <a:t>Technologické faktory</a:t>
            </a:r>
            <a:r>
              <a:rPr lang="cs-CZ" sz="2000" b="0" i="0" u="none" strike="noStrike" dirty="0">
                <a:solidFill>
                  <a:srgbClr val="000000"/>
                </a:solidFill>
                <a:effectLst/>
                <a:latin typeface="Calibri" panose="020F0502020204030204" pitchFamily="34" charset="0"/>
                <a:cs typeface="Calibri" panose="020F0502020204030204" pitchFamily="34" charset="0"/>
              </a:rPr>
              <a:t> </a:t>
            </a:r>
          </a:p>
          <a:p>
            <a:pPr marL="800100" lvl="1" indent="-342900" algn="jus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T</a:t>
            </a:r>
            <a:r>
              <a:rPr lang="cs-CZ" sz="2000" b="0" i="0" u="none" strike="noStrike" dirty="0">
                <a:solidFill>
                  <a:srgbClr val="000000"/>
                </a:solidFill>
                <a:effectLst/>
                <a:latin typeface="Calibri" panose="020F0502020204030204" pitchFamily="34" charset="0"/>
                <a:cs typeface="Calibri" panose="020F0502020204030204" pitchFamily="34" charset="0"/>
              </a:rPr>
              <a:t>rendy ve výzkumu a vývoji; je to rychlost technologických změn, výrobní, dopravní, skladovací, komunikační, informační, sociální technologie aj.</a:t>
            </a:r>
            <a:endParaRPr lang="cs-CZ" sz="2000" b="1" dirty="0">
              <a:latin typeface="Calibri" panose="020F0502020204030204" pitchFamily="34" charset="0"/>
              <a:cs typeface="Calibri" panose="020F0502020204030204" pitchFamily="34" charset="0"/>
            </a:endParaRPr>
          </a:p>
          <a:p>
            <a:pPr algn="just"/>
            <a:endParaRPr lang="cs-CZ" sz="2000" b="1"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796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F690-6D57-2600-1186-5303309C4A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8C2DC1-004D-BE92-6241-08431B0078B0}"/>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Sociální třídy ve světě</a:t>
            </a:r>
          </a:p>
        </p:txBody>
      </p:sp>
      <p:graphicFrame>
        <p:nvGraphicFramePr>
          <p:cNvPr id="4" name="Tabulka 3">
            <a:extLst>
              <a:ext uri="{FF2B5EF4-FFF2-40B4-BE49-F238E27FC236}">
                <a16:creationId xmlns:a16="http://schemas.microsoft.com/office/drawing/2014/main" id="{AB74DA93-0082-ADBC-2A94-9E93A6425A10}"/>
              </a:ext>
            </a:extLst>
          </p:cNvPr>
          <p:cNvGraphicFramePr>
            <a:graphicFrameLocks noGrp="1"/>
          </p:cNvGraphicFramePr>
          <p:nvPr>
            <p:extLst>
              <p:ext uri="{D42A27DB-BD31-4B8C-83A1-F6EECF244321}">
                <p14:modId xmlns:p14="http://schemas.microsoft.com/office/powerpoint/2010/main" val="1964291386"/>
              </p:ext>
            </p:extLst>
          </p:nvPr>
        </p:nvGraphicFramePr>
        <p:xfrm>
          <a:off x="1364974" y="2271546"/>
          <a:ext cx="9462052" cy="3113097"/>
        </p:xfrm>
        <a:graphic>
          <a:graphicData uri="http://schemas.openxmlformats.org/drawingml/2006/table">
            <a:tbl>
              <a:tblPr firstRow="1" bandRow="1">
                <a:tableStyleId>{17292A2E-F333-43FB-9621-5CBBE7FDCDCB}</a:tableStyleId>
              </a:tblPr>
              <a:tblGrid>
                <a:gridCol w="1637861">
                  <a:extLst>
                    <a:ext uri="{9D8B030D-6E8A-4147-A177-3AD203B41FA5}">
                      <a16:colId xmlns:a16="http://schemas.microsoft.com/office/drawing/2014/main" val="2024439523"/>
                    </a:ext>
                  </a:extLst>
                </a:gridCol>
                <a:gridCol w="3193443">
                  <a:extLst>
                    <a:ext uri="{9D8B030D-6E8A-4147-A177-3AD203B41FA5}">
                      <a16:colId xmlns:a16="http://schemas.microsoft.com/office/drawing/2014/main" val="628231023"/>
                    </a:ext>
                  </a:extLst>
                </a:gridCol>
                <a:gridCol w="4630748">
                  <a:extLst>
                    <a:ext uri="{9D8B030D-6E8A-4147-A177-3AD203B41FA5}">
                      <a16:colId xmlns:a16="http://schemas.microsoft.com/office/drawing/2014/main" val="813777378"/>
                    </a:ext>
                  </a:extLst>
                </a:gridCol>
              </a:tblGrid>
              <a:tr h="441700">
                <a:tc>
                  <a:txBody>
                    <a:bodyPr/>
                    <a:lstStyle/>
                    <a:p>
                      <a:r>
                        <a:rPr lang="cs-CZ" sz="2000" dirty="0">
                          <a:latin typeface="Calibri" panose="020F0502020204030204" pitchFamily="34" charset="0"/>
                          <a:cs typeface="Calibri" panose="020F0502020204030204" pitchFamily="34" charset="0"/>
                        </a:rPr>
                        <a:t>Označení</a:t>
                      </a:r>
                    </a:p>
                  </a:txBody>
                  <a:tcPr/>
                </a:tc>
                <a:tc>
                  <a:txBody>
                    <a:bodyPr/>
                    <a:lstStyle/>
                    <a:p>
                      <a:r>
                        <a:rPr lang="cs-CZ" sz="2000" dirty="0">
                          <a:latin typeface="Calibri" panose="020F0502020204030204" pitchFamily="34" charset="0"/>
                          <a:cs typeface="Calibri" panose="020F0502020204030204" pitchFamily="34" charset="0"/>
                        </a:rPr>
                        <a:t>Třída</a:t>
                      </a:r>
                    </a:p>
                  </a:txBody>
                  <a:tcPr/>
                </a:tc>
                <a:tc>
                  <a:txBody>
                    <a:bodyPr/>
                    <a:lstStyle/>
                    <a:p>
                      <a:r>
                        <a:rPr lang="cs-CZ" sz="2000" dirty="0">
                          <a:latin typeface="Calibri" panose="020F0502020204030204" pitchFamily="34" charset="0"/>
                          <a:cs typeface="Calibri" panose="020F0502020204030204" pitchFamily="34" charset="0"/>
                        </a:rPr>
                        <a:t>Povolání</a:t>
                      </a:r>
                    </a:p>
                  </a:txBody>
                  <a:tcPr/>
                </a:tc>
                <a:extLst>
                  <a:ext uri="{0D108BD9-81ED-4DB2-BD59-A6C34878D82A}">
                    <a16:rowId xmlns:a16="http://schemas.microsoft.com/office/drawing/2014/main" val="1996742817"/>
                  </a:ext>
                </a:extLst>
              </a:tr>
              <a:tr h="467275">
                <a:tc>
                  <a:txBody>
                    <a:bodyPr/>
                    <a:lstStyle/>
                    <a:p>
                      <a:r>
                        <a:rPr lang="cs-CZ" sz="2000" dirty="0">
                          <a:latin typeface="Calibri" panose="020F0502020204030204" pitchFamily="34" charset="0"/>
                          <a:cs typeface="Calibri" panose="020F0502020204030204" pitchFamily="34" charset="0"/>
                        </a:rPr>
                        <a:t>A</a:t>
                      </a:r>
                    </a:p>
                  </a:txBody>
                  <a:tcPr/>
                </a:tc>
                <a:tc>
                  <a:txBody>
                    <a:bodyPr/>
                    <a:lstStyle/>
                    <a:p>
                      <a:r>
                        <a:rPr lang="cs-CZ" sz="2000" dirty="0">
                          <a:latin typeface="Calibri" panose="020F0502020204030204" pitchFamily="34" charset="0"/>
                          <a:cs typeface="Calibri" panose="020F0502020204030204" pitchFamily="34" charset="0"/>
                        </a:rPr>
                        <a:t>Vyšší střední</a:t>
                      </a:r>
                    </a:p>
                  </a:txBody>
                  <a:tcPr/>
                </a:tc>
                <a:tc>
                  <a:txBody>
                    <a:bodyPr/>
                    <a:lstStyle/>
                    <a:p>
                      <a:r>
                        <a:rPr lang="cs-CZ" sz="2000" dirty="0">
                          <a:latin typeface="Calibri" panose="020F0502020204030204" pitchFamily="34" charset="0"/>
                          <a:cs typeface="Calibri" panose="020F0502020204030204" pitchFamily="34" charset="0"/>
                        </a:rPr>
                        <a:t>Lékař, účetní, ředitel, ekonom, právník</a:t>
                      </a:r>
                    </a:p>
                  </a:txBody>
                  <a:tcPr/>
                </a:tc>
                <a:extLst>
                  <a:ext uri="{0D108BD9-81ED-4DB2-BD59-A6C34878D82A}">
                    <a16:rowId xmlns:a16="http://schemas.microsoft.com/office/drawing/2014/main" val="890605469"/>
                  </a:ext>
                </a:extLst>
              </a:tr>
              <a:tr h="437322">
                <a:tc>
                  <a:txBody>
                    <a:bodyPr/>
                    <a:lstStyle/>
                    <a:p>
                      <a:r>
                        <a:rPr lang="cs-CZ" sz="2000" dirty="0">
                          <a:latin typeface="Calibri" panose="020F0502020204030204" pitchFamily="34" charset="0"/>
                          <a:cs typeface="Calibri" panose="020F0502020204030204" pitchFamily="34" charset="0"/>
                        </a:rPr>
                        <a:t>B</a:t>
                      </a:r>
                    </a:p>
                  </a:txBody>
                  <a:tcPr/>
                </a:tc>
                <a:tc>
                  <a:txBody>
                    <a:bodyPr/>
                    <a:lstStyle/>
                    <a:p>
                      <a:r>
                        <a:rPr lang="cs-CZ" sz="2000" dirty="0">
                          <a:latin typeface="Calibri" panose="020F0502020204030204" pitchFamily="34" charset="0"/>
                          <a:cs typeface="Calibri" panose="020F0502020204030204" pitchFamily="34" charset="0"/>
                        </a:rPr>
                        <a:t>Střední</a:t>
                      </a:r>
                    </a:p>
                  </a:txBody>
                  <a:tcPr/>
                </a:tc>
                <a:tc>
                  <a:txBody>
                    <a:bodyPr/>
                    <a:lstStyle/>
                    <a:p>
                      <a:r>
                        <a:rPr lang="cs-CZ" sz="2000" dirty="0">
                          <a:latin typeface="Calibri" panose="020F0502020204030204" pitchFamily="34" charset="0"/>
                          <a:cs typeface="Calibri" panose="020F0502020204030204" pitchFamily="34" charset="0"/>
                        </a:rPr>
                        <a:t>Učitel, zdravotní sestra, policista, vedoucí</a:t>
                      </a:r>
                    </a:p>
                  </a:txBody>
                  <a:tcPr/>
                </a:tc>
                <a:extLst>
                  <a:ext uri="{0D108BD9-81ED-4DB2-BD59-A6C34878D82A}">
                    <a16:rowId xmlns:a16="http://schemas.microsoft.com/office/drawing/2014/main" val="1614301207"/>
                  </a:ext>
                </a:extLst>
              </a:tr>
              <a:tr h="441700">
                <a:tc>
                  <a:txBody>
                    <a:bodyPr/>
                    <a:lstStyle/>
                    <a:p>
                      <a:r>
                        <a:rPr lang="cs-CZ" sz="2000" dirty="0">
                          <a:latin typeface="Calibri" panose="020F0502020204030204" pitchFamily="34" charset="0"/>
                          <a:cs typeface="Calibri" panose="020F0502020204030204" pitchFamily="34" charset="0"/>
                        </a:rPr>
                        <a:t>C1</a:t>
                      </a:r>
                    </a:p>
                  </a:txBody>
                  <a:tcPr/>
                </a:tc>
                <a:tc>
                  <a:txBody>
                    <a:bodyPr/>
                    <a:lstStyle/>
                    <a:p>
                      <a:r>
                        <a:rPr lang="cs-CZ" sz="2000" dirty="0">
                          <a:latin typeface="Calibri" panose="020F0502020204030204" pitchFamily="34" charset="0"/>
                          <a:cs typeface="Calibri" panose="020F0502020204030204" pitchFamily="34" charset="0"/>
                        </a:rPr>
                        <a:t>Nižší střední</a:t>
                      </a:r>
                    </a:p>
                  </a:txBody>
                  <a:tcPr/>
                </a:tc>
                <a:tc>
                  <a:txBody>
                    <a:bodyPr/>
                    <a:lstStyle/>
                    <a:p>
                      <a:r>
                        <a:rPr lang="cs-CZ" sz="2000" dirty="0">
                          <a:latin typeface="Calibri" panose="020F0502020204030204" pitchFamily="34" charset="0"/>
                          <a:cs typeface="Calibri" panose="020F0502020204030204" pitchFamily="34" charset="0"/>
                        </a:rPr>
                        <a:t>Mistr, student, úředník</a:t>
                      </a:r>
                    </a:p>
                  </a:txBody>
                  <a:tcPr/>
                </a:tc>
                <a:extLst>
                  <a:ext uri="{0D108BD9-81ED-4DB2-BD59-A6C34878D82A}">
                    <a16:rowId xmlns:a16="http://schemas.microsoft.com/office/drawing/2014/main" val="758467523"/>
                  </a:ext>
                </a:extLst>
              </a:tr>
              <a:tr h="441700">
                <a:tc>
                  <a:txBody>
                    <a:bodyPr/>
                    <a:lstStyle/>
                    <a:p>
                      <a:r>
                        <a:rPr lang="cs-CZ" sz="2000" dirty="0">
                          <a:latin typeface="Calibri" panose="020F0502020204030204" pitchFamily="34" charset="0"/>
                          <a:cs typeface="Calibri" panose="020F0502020204030204" pitchFamily="34" charset="0"/>
                        </a:rPr>
                        <a:t>C2</a:t>
                      </a:r>
                    </a:p>
                  </a:txBody>
                  <a:tcPr/>
                </a:tc>
                <a:tc>
                  <a:txBody>
                    <a:bodyPr/>
                    <a:lstStyle/>
                    <a:p>
                      <a:r>
                        <a:rPr lang="cs-CZ" sz="2000" dirty="0">
                          <a:latin typeface="Calibri" panose="020F0502020204030204" pitchFamily="34" charset="0"/>
                          <a:cs typeface="Calibri" panose="020F0502020204030204" pitchFamily="34" charset="0"/>
                        </a:rPr>
                        <a:t>Vyškolená dělnická třída</a:t>
                      </a:r>
                    </a:p>
                  </a:txBody>
                  <a:tcPr/>
                </a:tc>
                <a:tc>
                  <a:txBody>
                    <a:bodyPr/>
                    <a:lstStyle/>
                    <a:p>
                      <a:r>
                        <a:rPr lang="cs-CZ" sz="2000" dirty="0">
                          <a:latin typeface="Calibri" panose="020F0502020204030204" pitchFamily="34" charset="0"/>
                          <a:cs typeface="Calibri" panose="020F0502020204030204" pitchFamily="34" charset="0"/>
                        </a:rPr>
                        <a:t>Instalatér, zedník, číšník</a:t>
                      </a:r>
                    </a:p>
                  </a:txBody>
                  <a:tcPr/>
                </a:tc>
                <a:extLst>
                  <a:ext uri="{0D108BD9-81ED-4DB2-BD59-A6C34878D82A}">
                    <a16:rowId xmlns:a16="http://schemas.microsoft.com/office/drawing/2014/main" val="4028663969"/>
                  </a:ext>
                </a:extLst>
              </a:tr>
              <a:tr h="441700">
                <a:tc>
                  <a:txBody>
                    <a:bodyPr/>
                    <a:lstStyle/>
                    <a:p>
                      <a:r>
                        <a:rPr lang="cs-CZ" sz="2000" dirty="0">
                          <a:latin typeface="Calibri" panose="020F0502020204030204" pitchFamily="34" charset="0"/>
                          <a:cs typeface="Calibri" panose="020F0502020204030204" pitchFamily="34" charset="0"/>
                        </a:rPr>
                        <a:t>D</a:t>
                      </a:r>
                    </a:p>
                  </a:txBody>
                  <a:tcPr/>
                </a:tc>
                <a:tc>
                  <a:txBody>
                    <a:bodyPr/>
                    <a:lstStyle/>
                    <a:p>
                      <a:r>
                        <a:rPr lang="cs-CZ" sz="2000" dirty="0">
                          <a:latin typeface="Calibri" panose="020F0502020204030204" pitchFamily="34" charset="0"/>
                          <a:cs typeface="Calibri" panose="020F0502020204030204" pitchFamily="34" charset="0"/>
                        </a:rPr>
                        <a:t>Dělnická třída</a:t>
                      </a:r>
                    </a:p>
                  </a:txBody>
                  <a:tcPr/>
                </a:tc>
                <a:tc>
                  <a:txBody>
                    <a:bodyPr/>
                    <a:lstStyle/>
                    <a:p>
                      <a:r>
                        <a:rPr lang="cs-CZ" sz="2000" dirty="0">
                          <a:latin typeface="Calibri" panose="020F0502020204030204" pitchFamily="34" charset="0"/>
                          <a:cs typeface="Calibri" panose="020F0502020204030204" pitchFamily="34" charset="0"/>
                        </a:rPr>
                        <a:t>Prodavač, rybář, dělník</a:t>
                      </a:r>
                    </a:p>
                  </a:txBody>
                  <a:tcPr/>
                </a:tc>
                <a:extLst>
                  <a:ext uri="{0D108BD9-81ED-4DB2-BD59-A6C34878D82A}">
                    <a16:rowId xmlns:a16="http://schemas.microsoft.com/office/drawing/2014/main" val="1934657511"/>
                  </a:ext>
                </a:extLst>
              </a:tr>
              <a:tr h="441700">
                <a:tc>
                  <a:txBody>
                    <a:bodyPr/>
                    <a:lstStyle/>
                    <a:p>
                      <a:r>
                        <a:rPr lang="cs-CZ" sz="2000" dirty="0">
                          <a:latin typeface="Calibri" panose="020F0502020204030204" pitchFamily="34" charset="0"/>
                          <a:cs typeface="Calibri" panose="020F0502020204030204" pitchFamily="34" charset="0"/>
                        </a:rPr>
                        <a:t>E</a:t>
                      </a:r>
                    </a:p>
                  </a:txBody>
                  <a:tcPr/>
                </a:tc>
                <a:tc>
                  <a:txBody>
                    <a:bodyPr/>
                    <a:lstStyle/>
                    <a:p>
                      <a:r>
                        <a:rPr lang="cs-CZ" sz="2000" dirty="0">
                          <a:latin typeface="Calibri" panose="020F0502020204030204" pitchFamily="34" charset="0"/>
                          <a:cs typeface="Calibri" panose="020F0502020204030204" pitchFamily="34" charset="0"/>
                        </a:rPr>
                        <a:t>Spodní třída</a:t>
                      </a:r>
                    </a:p>
                  </a:txBody>
                  <a:tcPr/>
                </a:tc>
                <a:tc>
                  <a:txBody>
                    <a:bodyPr/>
                    <a:lstStyle/>
                    <a:p>
                      <a:r>
                        <a:rPr lang="cs-CZ" sz="2000" dirty="0">
                          <a:latin typeface="Calibri" panose="020F0502020204030204" pitchFamily="34" charset="0"/>
                          <a:cs typeface="Calibri" panose="020F0502020204030204" pitchFamily="34" charset="0"/>
                        </a:rPr>
                        <a:t>Penzista</a:t>
                      </a:r>
                    </a:p>
                  </a:txBody>
                  <a:tcPr/>
                </a:tc>
                <a:extLst>
                  <a:ext uri="{0D108BD9-81ED-4DB2-BD59-A6C34878D82A}">
                    <a16:rowId xmlns:a16="http://schemas.microsoft.com/office/drawing/2014/main" val="1649652670"/>
                  </a:ext>
                </a:extLst>
              </a:tr>
            </a:tbl>
          </a:graphicData>
        </a:graphic>
      </p:graphicFrame>
      <p:sp>
        <p:nvSpPr>
          <p:cNvPr id="5" name="TextovéPole 4">
            <a:extLst>
              <a:ext uri="{FF2B5EF4-FFF2-40B4-BE49-F238E27FC236}">
                <a16:creationId xmlns:a16="http://schemas.microsoft.com/office/drawing/2014/main" id="{DE1C4B33-C094-1BB2-5835-40A6FC2323BB}"/>
              </a:ext>
            </a:extLst>
          </p:cNvPr>
          <p:cNvSpPr txBox="1"/>
          <p:nvPr/>
        </p:nvSpPr>
        <p:spPr>
          <a:xfrm>
            <a:off x="1364974" y="1868220"/>
            <a:ext cx="2864502" cy="400110"/>
          </a:xfrm>
          <a:prstGeom prst="rect">
            <a:avLst/>
          </a:prstGeom>
          <a:noFill/>
        </p:spPr>
        <p:txBody>
          <a:bodyPr wrap="none" rtlCol="0">
            <a:spAutoFit/>
          </a:bodyPr>
          <a:lstStyle/>
          <a:p>
            <a:r>
              <a:rPr lang="cs-CZ" sz="2000" dirty="0">
                <a:latin typeface="Calibri" panose="020F0502020204030204" pitchFamily="34" charset="0"/>
                <a:cs typeface="Calibri" panose="020F0502020204030204" pitchFamily="34" charset="0"/>
              </a:rPr>
              <a:t>Tabulka č. 2: Sociální třídy</a:t>
            </a:r>
          </a:p>
        </p:txBody>
      </p:sp>
      <p:sp>
        <p:nvSpPr>
          <p:cNvPr id="6" name="TextovéPole 5">
            <a:extLst>
              <a:ext uri="{FF2B5EF4-FFF2-40B4-BE49-F238E27FC236}">
                <a16:creationId xmlns:a16="http://schemas.microsoft.com/office/drawing/2014/main" id="{713F1ED0-B0B0-EC47-95B0-8D8567646B2A}"/>
              </a:ext>
            </a:extLst>
          </p:cNvPr>
          <p:cNvSpPr txBox="1"/>
          <p:nvPr/>
        </p:nvSpPr>
        <p:spPr>
          <a:xfrm>
            <a:off x="7002200" y="5418637"/>
            <a:ext cx="610262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a:t>
            </a:r>
            <a:r>
              <a:rPr lang="cs-CZ" sz="1800" i="1" dirty="0" err="1">
                <a:latin typeface="Calibri" panose="020F0502020204030204" pitchFamily="34" charset="0"/>
                <a:cs typeface="Calibri" panose="020F0502020204030204" pitchFamily="34" charset="0"/>
              </a:rPr>
              <a:t>National</a:t>
            </a:r>
            <a:r>
              <a:rPr lang="cs-CZ" sz="1800" i="1" dirty="0">
                <a:latin typeface="Calibri" panose="020F0502020204030204" pitchFamily="34" charset="0"/>
                <a:cs typeface="Calibri" panose="020F0502020204030204" pitchFamily="34" charset="0"/>
              </a:rPr>
              <a:t> Leadership </a:t>
            </a:r>
            <a:r>
              <a:rPr lang="cs-CZ" sz="1800" i="1" dirty="0" err="1">
                <a:latin typeface="Calibri" panose="020F0502020204030204" pitchFamily="34" charset="0"/>
                <a:cs typeface="Calibri" panose="020F0502020204030204" pitchFamily="34" charset="0"/>
              </a:rPr>
              <a:t>Survey</a:t>
            </a:r>
            <a:r>
              <a:rPr lang="cs-CZ" sz="1800" i="1" dirty="0">
                <a:latin typeface="Calibri" panose="020F0502020204030204" pitchFamily="34" charset="0"/>
                <a:cs typeface="Calibri" panose="020F0502020204030204" pitchFamily="34" charset="0"/>
              </a:rPr>
              <a:t> </a:t>
            </a:r>
            <a:r>
              <a:rPr lang="cs-CZ" i="1" dirty="0">
                <a:latin typeface="Calibri" panose="020F0502020204030204" pitchFamily="34" charset="0"/>
                <a:cs typeface="Calibri" panose="020F0502020204030204" pitchFamily="34" charset="0"/>
              </a:rPr>
              <a:t>(</a:t>
            </a:r>
            <a:r>
              <a:rPr lang="cs-CZ" sz="1800" i="1" dirty="0">
                <a:latin typeface="Calibri" panose="020F0502020204030204" pitchFamily="34" charset="0"/>
                <a:cs typeface="Calibri" panose="020F0502020204030204" pitchFamily="34" charset="0"/>
              </a:rPr>
              <a:t>2019)</a:t>
            </a:r>
            <a:endParaRPr lang="cs-CZ" dirty="0"/>
          </a:p>
        </p:txBody>
      </p:sp>
    </p:spTree>
    <p:extLst>
      <p:ext uri="{BB962C8B-B14F-4D97-AF65-F5344CB8AC3E}">
        <p14:creationId xmlns:p14="http://schemas.microsoft.com/office/powerpoint/2010/main" val="586146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841C-D115-632B-5C8A-1D80F219DBC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934E8A7-C8A0-904E-60CA-2272FD7F964C}"/>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Sociální třídy v České republice</a:t>
            </a:r>
          </a:p>
        </p:txBody>
      </p:sp>
      <p:sp>
        <p:nvSpPr>
          <p:cNvPr id="3" name="TextovéPole 2">
            <a:extLst>
              <a:ext uri="{FF2B5EF4-FFF2-40B4-BE49-F238E27FC236}">
                <a16:creationId xmlns:a16="http://schemas.microsoft.com/office/drawing/2014/main" id="{46322F3B-FAC3-A54F-F82D-A42E41D8570B}"/>
              </a:ext>
            </a:extLst>
          </p:cNvPr>
          <p:cNvSpPr txBox="1"/>
          <p:nvPr/>
        </p:nvSpPr>
        <p:spPr>
          <a:xfrm>
            <a:off x="675861" y="1762540"/>
            <a:ext cx="11038344" cy="4401205"/>
          </a:xfrm>
          <a:prstGeom prst="rect">
            <a:avLst/>
          </a:prstGeom>
          <a:noFill/>
        </p:spPr>
        <p:txBody>
          <a:bodyPr wrap="square" rtlCol="0">
            <a:spAutoFit/>
          </a:bodyPr>
          <a:lstStyle/>
          <a:p>
            <a:pPr marL="457200" indent="-457200" algn="l">
              <a:buAutoNum type="arabicPeriod"/>
            </a:pPr>
            <a:r>
              <a:rPr lang="cs-CZ" sz="2000" b="1" i="0" u="none" strike="noStrike" dirty="0">
                <a:solidFill>
                  <a:srgbClr val="000000"/>
                </a:solidFill>
                <a:effectLst/>
                <a:latin typeface="Calibri" panose="020F0502020204030204" pitchFamily="34" charset="0"/>
                <a:cs typeface="Calibri" panose="020F0502020204030204" pitchFamily="34" charset="0"/>
              </a:rPr>
              <a:t>Zajištěná třída: </a:t>
            </a:r>
            <a:r>
              <a:rPr lang="cs-CZ" sz="2000" i="0" u="none" strike="noStrike" dirty="0">
                <a:solidFill>
                  <a:srgbClr val="000000"/>
                </a:solidFill>
                <a:effectLst/>
                <a:latin typeface="Calibri" panose="020F0502020204030204" pitchFamily="34" charset="0"/>
                <a:cs typeface="Calibri" panose="020F0502020204030204" pitchFamily="34" charset="0"/>
              </a:rPr>
              <a:t>22 % </a:t>
            </a:r>
          </a:p>
          <a:p>
            <a:pPr marL="800100" lvl="1" indent="-342900">
              <a:buFont typeface="Arial" panose="020B0604020202020204" pitchFamily="34" charset="0"/>
              <a:buChar char="•"/>
            </a:pPr>
            <a:r>
              <a:rPr lang="cs-CZ" sz="2000" i="0" u="none" strike="noStrike" dirty="0">
                <a:solidFill>
                  <a:srgbClr val="000000"/>
                </a:solidFill>
                <a:effectLst/>
                <a:latin typeface="Calibri" panose="020F0502020204030204" pitchFamily="34" charset="0"/>
                <a:cs typeface="Calibri" panose="020F0502020204030204" pitchFamily="34" charset="0"/>
              </a:rPr>
              <a:t>vysoké příjmy i nahromaděným majetkem</a:t>
            </a:r>
            <a:endParaRPr lang="cs-CZ" sz="2000" dirty="0">
              <a:solidFill>
                <a:srgbClr val="000000"/>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cs-CZ" sz="2000" i="0" u="none" strike="noStrike" dirty="0">
                <a:solidFill>
                  <a:srgbClr val="000000"/>
                </a:solidFill>
                <a:effectLst/>
                <a:latin typeface="Calibri" panose="020F0502020204030204" pitchFamily="34" charset="0"/>
                <a:cs typeface="Calibri" panose="020F0502020204030204" pitchFamily="34" charset="0"/>
              </a:rPr>
              <a:t>lékaři, právníci, další specialisté a odborníci, manažeři, řídící pracovníci, ředitelé</a:t>
            </a:r>
          </a:p>
          <a:p>
            <a:pPr marL="457200" indent="-457200" algn="l">
              <a:buFont typeface="+mj-lt"/>
              <a:buAutoNum type="arabicPeriod"/>
            </a:pPr>
            <a:r>
              <a:rPr lang="cs-CZ" sz="2000" b="1" dirty="0">
                <a:solidFill>
                  <a:srgbClr val="000000"/>
                </a:solidFill>
                <a:latin typeface="Calibri" panose="020F0502020204030204" pitchFamily="34" charset="0"/>
                <a:cs typeface="Calibri" panose="020F0502020204030204" pitchFamily="34" charset="0"/>
              </a:rPr>
              <a:t>Nastupující kosmopolitní třída: </a:t>
            </a:r>
            <a:r>
              <a:rPr lang="cs-CZ" sz="2000" i="0" u="none" strike="noStrike" dirty="0">
                <a:solidFill>
                  <a:srgbClr val="000000"/>
                </a:solidFill>
                <a:effectLst/>
                <a:latin typeface="Calibri" panose="020F0502020204030204" pitchFamily="34" charset="0"/>
                <a:cs typeface="Calibri" panose="020F0502020204030204" pitchFamily="34" charset="0"/>
              </a:rPr>
              <a:t>12 % obyvatel ČR</a:t>
            </a:r>
          </a:p>
          <a:p>
            <a:pPr marL="800100" lvl="1" indent="-342900">
              <a:buFont typeface="Arial" panose="020B0604020202020204" pitchFamily="34" charset="0"/>
              <a:buChar char="•"/>
            </a:pPr>
            <a:r>
              <a:rPr lang="cs-CZ" sz="2000" i="0" u="none" strike="noStrike" dirty="0">
                <a:solidFill>
                  <a:srgbClr val="000000"/>
                </a:solidFill>
                <a:effectLst/>
                <a:latin typeface="Calibri" panose="020F0502020204030204" pitchFamily="34" charset="0"/>
                <a:cs typeface="Calibri" panose="020F0502020204030204" pitchFamily="34" charset="0"/>
              </a:rPr>
              <a:t>pracovníci v IT, ve finančnictví a specialisté v technických oborech</a:t>
            </a:r>
            <a:r>
              <a:rPr lang="cs-CZ" sz="2000" dirty="0">
                <a:solidFill>
                  <a:srgbClr val="000000"/>
                </a:solidFill>
                <a:latin typeface="Calibri" panose="020F0502020204030204" pitchFamily="34" charset="0"/>
                <a:cs typeface="Calibri" panose="020F0502020204030204" pitchFamily="34" charset="0"/>
              </a:rPr>
              <a:t>, </a:t>
            </a:r>
            <a:r>
              <a:rPr lang="cs-CZ" sz="2000" i="0" u="none" strike="noStrike" dirty="0">
                <a:solidFill>
                  <a:srgbClr val="000000"/>
                </a:solidFill>
                <a:effectLst/>
                <a:latin typeface="Calibri" panose="020F0502020204030204" pitchFamily="34" charset="0"/>
                <a:cs typeface="Calibri" panose="020F0502020204030204" pitchFamily="34" charset="0"/>
              </a:rPr>
              <a:t>41 % řídící pozice</a:t>
            </a:r>
            <a:endParaRPr lang="cs-CZ" sz="2000" dirty="0">
              <a:solidFill>
                <a:srgbClr val="000000"/>
              </a:solidFill>
              <a:latin typeface="Calibri" panose="020F0502020204030204" pitchFamily="34" charset="0"/>
              <a:cs typeface="Calibri" panose="020F0502020204030204" pitchFamily="34" charset="0"/>
            </a:endParaRPr>
          </a:p>
          <a:p>
            <a:pPr marL="457200" indent="-457200" algn="l">
              <a:buFont typeface="+mj-lt"/>
              <a:buAutoNum type="arabicPeriod"/>
            </a:pPr>
            <a:r>
              <a:rPr lang="cs-CZ" sz="2000" b="1" dirty="0">
                <a:solidFill>
                  <a:srgbClr val="000000"/>
                </a:solidFill>
                <a:latin typeface="Calibri" panose="020F0502020204030204" pitchFamily="34" charset="0"/>
                <a:cs typeface="Calibri" panose="020F0502020204030204" pitchFamily="34" charset="0"/>
              </a:rPr>
              <a:t>Tradiční pracující třída:</a:t>
            </a:r>
            <a:r>
              <a:rPr lang="cs-CZ" sz="2000" dirty="0">
                <a:solidFill>
                  <a:srgbClr val="000000"/>
                </a:solidFill>
                <a:latin typeface="Calibri" panose="020F0502020204030204" pitchFamily="34" charset="0"/>
                <a:cs typeface="Calibri" panose="020F0502020204030204" pitchFamily="34" charset="0"/>
              </a:rPr>
              <a:t> </a:t>
            </a:r>
            <a:r>
              <a:rPr lang="cs-CZ" sz="2000" i="0" u="none" strike="noStrike" dirty="0">
                <a:solidFill>
                  <a:srgbClr val="000000"/>
                </a:solidFill>
                <a:effectLst/>
                <a:latin typeface="Calibri" panose="020F0502020204030204" pitchFamily="34" charset="0"/>
                <a:cs typeface="Calibri" panose="020F0502020204030204" pitchFamily="34" charset="0"/>
              </a:rPr>
              <a:t>14 % </a:t>
            </a:r>
          </a:p>
          <a:p>
            <a:pPr marL="800100" lvl="1" indent="-342900">
              <a:buFont typeface="Arial" panose="020B0604020202020204" pitchFamily="34" charset="0"/>
              <a:buChar char="•"/>
            </a:pPr>
            <a:r>
              <a:rPr lang="cs-CZ" sz="2000" i="0" u="none" strike="noStrike" dirty="0">
                <a:solidFill>
                  <a:srgbClr val="000000"/>
                </a:solidFill>
                <a:effectLst/>
                <a:latin typeface="Calibri" panose="020F0502020204030204" pitchFamily="34" charset="0"/>
                <a:cs typeface="Calibri" panose="020F0502020204030204" pitchFamily="34" charset="0"/>
              </a:rPr>
              <a:t>řemeslníci, kvalifikovaní dělníci</a:t>
            </a:r>
            <a:r>
              <a:rPr lang="cs-CZ" sz="2000" dirty="0">
                <a:solidFill>
                  <a:srgbClr val="000000"/>
                </a:solidFill>
                <a:latin typeface="Calibri" panose="020F0502020204030204" pitchFamily="34" charset="0"/>
                <a:cs typeface="Calibri" panose="020F0502020204030204" pitchFamily="34" charset="0"/>
              </a:rPr>
              <a:t>, </a:t>
            </a:r>
            <a:r>
              <a:rPr lang="cs-CZ" sz="2000" i="0" u="none" strike="noStrike" dirty="0">
                <a:solidFill>
                  <a:srgbClr val="000000"/>
                </a:solidFill>
                <a:effectLst/>
                <a:latin typeface="Calibri" panose="020F0502020204030204" pitchFamily="34" charset="0"/>
                <a:cs typeface="Calibri" panose="020F0502020204030204" pitchFamily="34" charset="0"/>
              </a:rPr>
              <a:t>řidiči nákladních aut či provozovatelé maloobchodních prodejen</a:t>
            </a:r>
          </a:p>
          <a:p>
            <a:pPr marL="800100" lvl="1" indent="-342900">
              <a:buFont typeface="Arial" panose="020B0604020202020204" pitchFamily="34" charset="0"/>
              <a:buChar char="•"/>
            </a:pPr>
            <a:r>
              <a:rPr lang="cs-CZ" sz="2000" i="0" u="none" strike="noStrike" dirty="0">
                <a:solidFill>
                  <a:srgbClr val="000000"/>
                </a:solidFill>
                <a:effectLst/>
                <a:latin typeface="Calibri" panose="020F0502020204030204" pitchFamily="34" charset="0"/>
                <a:cs typeface="Calibri" panose="020F0502020204030204" pitchFamily="34" charset="0"/>
              </a:rPr>
              <a:t>87 % žije ve vlastním bytě nebo domě</a:t>
            </a:r>
            <a:endParaRPr lang="cs-CZ" sz="2000" dirty="0">
              <a:solidFill>
                <a:srgbClr val="000000"/>
              </a:solidFill>
              <a:latin typeface="Calibri" panose="020F0502020204030204" pitchFamily="34" charset="0"/>
              <a:cs typeface="Calibri" panose="020F0502020204030204" pitchFamily="34" charset="0"/>
            </a:endParaRPr>
          </a:p>
          <a:p>
            <a:pPr marL="457200" indent="-457200" algn="l">
              <a:buFont typeface="+mj-lt"/>
              <a:buAutoNum type="arabicPeriod"/>
            </a:pPr>
            <a:r>
              <a:rPr lang="cs-CZ" sz="2000" b="1" i="0" u="none" strike="noStrike" dirty="0">
                <a:solidFill>
                  <a:srgbClr val="000000"/>
                </a:solidFill>
                <a:effectLst/>
                <a:latin typeface="Calibri" panose="020F0502020204030204" pitchFamily="34" charset="0"/>
                <a:cs typeface="Calibri" panose="020F0502020204030204" pitchFamily="34" charset="0"/>
              </a:rPr>
              <a:t>Třída místních vazeb: </a:t>
            </a:r>
            <a:r>
              <a:rPr lang="cs-CZ" sz="2000" i="0" u="none" strike="noStrike" dirty="0">
                <a:solidFill>
                  <a:srgbClr val="000000"/>
                </a:solidFill>
                <a:effectLst/>
                <a:latin typeface="Calibri" panose="020F0502020204030204" pitchFamily="34" charset="0"/>
                <a:cs typeface="Calibri" panose="020F0502020204030204" pitchFamily="34" charset="0"/>
              </a:rPr>
              <a:t>12 % </a:t>
            </a:r>
          </a:p>
          <a:p>
            <a:pPr marL="800100" lvl="1" indent="-342900">
              <a:buFont typeface="Arial" panose="020B0604020202020204" pitchFamily="34" charset="0"/>
              <a:buChar char="•"/>
            </a:pPr>
            <a:r>
              <a:rPr lang="cs-CZ" sz="2000" i="0" u="none" strike="noStrike" dirty="0">
                <a:solidFill>
                  <a:srgbClr val="000000"/>
                </a:solidFill>
                <a:effectLst/>
                <a:latin typeface="Calibri" panose="020F0502020204030204" pitchFamily="34" charset="0"/>
                <a:cs typeface="Calibri" panose="020F0502020204030204" pitchFamily="34" charset="0"/>
              </a:rPr>
              <a:t>starší lidé, žijící klidnější život na venkově s podprůměrnými příjmy</a:t>
            </a:r>
          </a:p>
          <a:p>
            <a:pPr marL="457200" indent="-457200" algn="l">
              <a:buFont typeface="+mj-lt"/>
              <a:buAutoNum type="arabicPeriod"/>
            </a:pPr>
            <a:r>
              <a:rPr lang="cs-CZ" sz="2000" b="1" dirty="0">
                <a:solidFill>
                  <a:srgbClr val="000000"/>
                </a:solidFill>
                <a:latin typeface="Calibri" panose="020F0502020204030204" pitchFamily="34" charset="0"/>
                <a:cs typeface="Calibri" panose="020F0502020204030204" pitchFamily="34" charset="0"/>
              </a:rPr>
              <a:t>Ohrožená třída: </a:t>
            </a:r>
            <a:r>
              <a:rPr lang="cs-CZ" sz="2000" dirty="0">
                <a:solidFill>
                  <a:srgbClr val="000000"/>
                </a:solidFill>
                <a:latin typeface="Calibri" panose="020F0502020204030204" pitchFamily="34" charset="0"/>
                <a:cs typeface="Calibri" panose="020F0502020204030204" pitchFamily="34" charset="0"/>
              </a:rPr>
              <a:t>22 %</a:t>
            </a:r>
          </a:p>
          <a:p>
            <a:pPr marL="800100" lvl="1" indent="-342900">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rodiny s dětmi a matkou na rodičovské dovolené s podprůměrnými příjmy</a:t>
            </a:r>
          </a:p>
          <a:p>
            <a:pPr marL="457200" indent="-457200" algn="l">
              <a:buFont typeface="+mj-lt"/>
              <a:buAutoNum type="arabicPeriod"/>
            </a:pPr>
            <a:r>
              <a:rPr lang="cs-CZ" sz="2000" b="1" i="0" u="none" strike="noStrike" dirty="0">
                <a:solidFill>
                  <a:srgbClr val="000000"/>
                </a:solidFill>
                <a:effectLst/>
                <a:latin typeface="Calibri" panose="020F0502020204030204" pitchFamily="34" charset="0"/>
                <a:cs typeface="Calibri" panose="020F0502020204030204" pitchFamily="34" charset="0"/>
              </a:rPr>
              <a:t>Strádající třída</a:t>
            </a:r>
            <a:r>
              <a:rPr lang="cs-CZ" sz="2000" i="0" u="none" strike="noStrike" dirty="0">
                <a:solidFill>
                  <a:srgbClr val="000000"/>
                </a:solidFill>
                <a:effectLst/>
                <a:latin typeface="Calibri" panose="020F0502020204030204" pitchFamily="34" charset="0"/>
                <a:cs typeface="Calibri" panose="020F0502020204030204" pitchFamily="34" charset="0"/>
              </a:rPr>
              <a:t>: 18 %</a:t>
            </a:r>
          </a:p>
          <a:p>
            <a:pPr marL="800100" lvl="1" indent="-342900">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Podprůměrné vzdělání a finanční problémy </a:t>
            </a:r>
            <a:r>
              <a:rPr lang="cs-CZ" sz="2000" i="0" u="none" strike="noStrike" dirty="0">
                <a:solidFill>
                  <a:srgbClr val="000000"/>
                </a:solidFill>
                <a:effectLst/>
                <a:latin typeface="Calibri" panose="020F0502020204030204" pitchFamily="34" charset="0"/>
                <a:cs typeface="Calibri" panose="020F0502020204030204" pitchFamily="34" charset="0"/>
              </a:rPr>
              <a:t>(Kočí et al., 2019)</a:t>
            </a:r>
          </a:p>
        </p:txBody>
      </p:sp>
    </p:spTree>
    <p:extLst>
      <p:ext uri="{BB962C8B-B14F-4D97-AF65-F5344CB8AC3E}">
        <p14:creationId xmlns:p14="http://schemas.microsoft.com/office/powerpoint/2010/main" val="1605471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1A0B-6A37-80EA-E94F-2DB24E6F12CE}"/>
            </a:ext>
          </a:extLst>
        </p:cNvPr>
        <p:cNvGrpSpPr/>
        <p:nvPr/>
      </p:nvGrpSpPr>
      <p:grpSpPr>
        <a:xfrm>
          <a:off x="0" y="0"/>
          <a:ext cx="0" cy="0"/>
          <a:chOff x="0" y="0"/>
          <a:chExt cx="0" cy="0"/>
        </a:xfrm>
      </p:grpSpPr>
      <p:pic>
        <p:nvPicPr>
          <p:cNvPr id="10" name="Obrázek 9" descr="Obsah obrázku text, diagram, snímek obrazovky, kruh&#10;&#10;Popis byl vytvořen automaticky">
            <a:extLst>
              <a:ext uri="{FF2B5EF4-FFF2-40B4-BE49-F238E27FC236}">
                <a16:creationId xmlns:a16="http://schemas.microsoft.com/office/drawing/2014/main" id="{9D1B4A59-DD85-10B1-CEE1-F6558B7A33E0}"/>
              </a:ext>
            </a:extLst>
          </p:cNvPr>
          <p:cNvPicPr>
            <a:picLocks noChangeAspect="1"/>
          </p:cNvPicPr>
          <p:nvPr/>
        </p:nvPicPr>
        <p:blipFill>
          <a:blip r:embed="rId3">
            <a:extLst>
              <a:ext uri="{28A0092B-C50C-407E-A947-70E740481C1C}">
                <a14:useLocalDpi xmlns:a14="http://schemas.microsoft.com/office/drawing/2010/main" val="0"/>
              </a:ext>
            </a:extLst>
          </a:blip>
          <a:srcRect b="17848"/>
          <a:stretch/>
        </p:blipFill>
        <p:spPr>
          <a:xfrm>
            <a:off x="2096530" y="962840"/>
            <a:ext cx="7998940" cy="5259148"/>
          </a:xfrm>
          <a:prstGeom prst="rect">
            <a:avLst/>
          </a:prstGeom>
        </p:spPr>
      </p:pic>
      <p:sp>
        <p:nvSpPr>
          <p:cNvPr id="8" name="TextovéPole 7">
            <a:extLst>
              <a:ext uri="{FF2B5EF4-FFF2-40B4-BE49-F238E27FC236}">
                <a16:creationId xmlns:a16="http://schemas.microsoft.com/office/drawing/2014/main" id="{6BAA0E45-3C3B-C5FA-DF21-9DDD39219FAD}"/>
              </a:ext>
            </a:extLst>
          </p:cNvPr>
          <p:cNvSpPr txBox="1"/>
          <p:nvPr/>
        </p:nvSpPr>
        <p:spPr>
          <a:xfrm>
            <a:off x="7855584" y="6317112"/>
            <a:ext cx="610262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Kočí et al. </a:t>
            </a:r>
            <a:r>
              <a:rPr lang="cs-CZ" i="1" dirty="0">
                <a:latin typeface="Calibri" panose="020F0502020204030204" pitchFamily="34" charset="0"/>
                <a:cs typeface="Calibri" panose="020F0502020204030204" pitchFamily="34" charset="0"/>
              </a:rPr>
              <a:t>(</a:t>
            </a:r>
            <a:r>
              <a:rPr lang="cs-CZ" sz="1800" i="1" dirty="0">
                <a:latin typeface="Calibri" panose="020F0502020204030204" pitchFamily="34" charset="0"/>
                <a:cs typeface="Calibri" panose="020F0502020204030204" pitchFamily="34" charset="0"/>
              </a:rPr>
              <a:t>2019)</a:t>
            </a:r>
            <a:endParaRPr lang="cs-CZ" dirty="0"/>
          </a:p>
        </p:txBody>
      </p:sp>
      <p:pic>
        <p:nvPicPr>
          <p:cNvPr id="12" name="Obrázek 11" descr="Obsah obrázku text, diagram, snímek obrazovky, kruh&#10;&#10;Popis byl vytvořen automaticky">
            <a:extLst>
              <a:ext uri="{FF2B5EF4-FFF2-40B4-BE49-F238E27FC236}">
                <a16:creationId xmlns:a16="http://schemas.microsoft.com/office/drawing/2014/main" id="{EB89B213-886D-9AFF-8842-777E0E7799C3}"/>
              </a:ext>
            </a:extLst>
          </p:cNvPr>
          <p:cNvPicPr>
            <a:picLocks noChangeAspect="1"/>
          </p:cNvPicPr>
          <p:nvPr/>
        </p:nvPicPr>
        <p:blipFill>
          <a:blip r:embed="rId3">
            <a:extLst>
              <a:ext uri="{28A0092B-C50C-407E-A947-70E740481C1C}">
                <a14:useLocalDpi xmlns:a14="http://schemas.microsoft.com/office/drawing/2010/main" val="0"/>
              </a:ext>
            </a:extLst>
          </a:blip>
          <a:srcRect l="11753" t="93763" r="19103" b="910"/>
          <a:stretch/>
        </p:blipFill>
        <p:spPr>
          <a:xfrm>
            <a:off x="205946" y="225166"/>
            <a:ext cx="5210432" cy="321275"/>
          </a:xfrm>
          <a:prstGeom prst="rect">
            <a:avLst/>
          </a:prstGeom>
        </p:spPr>
      </p:pic>
      <p:pic>
        <p:nvPicPr>
          <p:cNvPr id="13" name="Obrázek 12" descr="Obsah obrázku text, diagram, snímek obrazovky, kruh&#10;&#10;Popis byl vytvořen automaticky">
            <a:extLst>
              <a:ext uri="{FF2B5EF4-FFF2-40B4-BE49-F238E27FC236}">
                <a16:creationId xmlns:a16="http://schemas.microsoft.com/office/drawing/2014/main" id="{556AC099-BE7C-B755-C9DF-4823D0290FCB}"/>
              </a:ext>
            </a:extLst>
          </p:cNvPr>
          <p:cNvPicPr>
            <a:picLocks noChangeAspect="1"/>
          </p:cNvPicPr>
          <p:nvPr/>
        </p:nvPicPr>
        <p:blipFill>
          <a:blip r:embed="rId3">
            <a:extLst>
              <a:ext uri="{28A0092B-C50C-407E-A947-70E740481C1C}">
                <a14:useLocalDpi xmlns:a14="http://schemas.microsoft.com/office/drawing/2010/main" val="0"/>
              </a:ext>
            </a:extLst>
          </a:blip>
          <a:srcRect l="11752" t="88367" b="6306"/>
          <a:stretch/>
        </p:blipFill>
        <p:spPr>
          <a:xfrm>
            <a:off x="205946" y="546441"/>
            <a:ext cx="6649994" cy="321275"/>
          </a:xfrm>
          <a:prstGeom prst="rect">
            <a:avLst/>
          </a:prstGeom>
        </p:spPr>
      </p:pic>
      <p:sp>
        <p:nvSpPr>
          <p:cNvPr id="15" name="TextovéPole 14">
            <a:extLst>
              <a:ext uri="{FF2B5EF4-FFF2-40B4-BE49-F238E27FC236}">
                <a16:creationId xmlns:a16="http://schemas.microsoft.com/office/drawing/2014/main" id="{3BFC86E4-51A2-E410-9507-E15600C45419}"/>
              </a:ext>
            </a:extLst>
          </p:cNvPr>
          <p:cNvSpPr txBox="1"/>
          <p:nvPr/>
        </p:nvSpPr>
        <p:spPr>
          <a:xfrm>
            <a:off x="5561347" y="51207"/>
            <a:ext cx="2940102" cy="400110"/>
          </a:xfrm>
          <a:prstGeom prst="rect">
            <a:avLst/>
          </a:prstGeom>
          <a:noFill/>
        </p:spPr>
        <p:txBody>
          <a:bodyPr wrap="square">
            <a:spAutoFit/>
          </a:bodyPr>
          <a:lstStyle/>
          <a:p>
            <a:r>
              <a:rPr lang="cs-CZ" sz="2000" dirty="0">
                <a:latin typeface="Calibri" panose="020F0502020204030204" pitchFamily="34" charset="0"/>
                <a:cs typeface="Calibri" panose="020F0502020204030204" pitchFamily="34" charset="0"/>
              </a:rPr>
              <a:t>Kapitál</a:t>
            </a:r>
            <a:endParaRPr lang="cs-CZ" sz="2000" dirty="0"/>
          </a:p>
        </p:txBody>
      </p:sp>
    </p:spTree>
    <p:extLst>
      <p:ext uri="{BB962C8B-B14F-4D97-AF65-F5344CB8AC3E}">
        <p14:creationId xmlns:p14="http://schemas.microsoft.com/office/powerpoint/2010/main" val="361221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AF40D-CA20-C523-8EBC-98C15E59FA3E}"/>
            </a:ext>
          </a:extLst>
        </p:cNvPr>
        <p:cNvGrpSpPr/>
        <p:nvPr/>
      </p:nvGrpSpPr>
      <p:grpSpPr>
        <a:xfrm>
          <a:off x="0" y="0"/>
          <a:ext cx="0" cy="0"/>
          <a:chOff x="0" y="0"/>
          <a:chExt cx="0" cy="0"/>
        </a:xfrm>
      </p:grpSpPr>
      <p:sp>
        <p:nvSpPr>
          <p:cNvPr id="8" name="TextovéPole 7">
            <a:extLst>
              <a:ext uri="{FF2B5EF4-FFF2-40B4-BE49-F238E27FC236}">
                <a16:creationId xmlns:a16="http://schemas.microsoft.com/office/drawing/2014/main" id="{79090469-7105-DB30-717B-41E720CD50C3}"/>
              </a:ext>
            </a:extLst>
          </p:cNvPr>
          <p:cNvSpPr txBox="1"/>
          <p:nvPr/>
        </p:nvSpPr>
        <p:spPr>
          <a:xfrm>
            <a:off x="8176860" y="6243633"/>
            <a:ext cx="610262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Kočí et al. </a:t>
            </a:r>
            <a:r>
              <a:rPr lang="cs-CZ" i="1" dirty="0">
                <a:latin typeface="Calibri" panose="020F0502020204030204" pitchFamily="34" charset="0"/>
                <a:cs typeface="Calibri" panose="020F0502020204030204" pitchFamily="34" charset="0"/>
              </a:rPr>
              <a:t>(</a:t>
            </a:r>
            <a:r>
              <a:rPr lang="cs-CZ" sz="1800" i="1" dirty="0">
                <a:latin typeface="Calibri" panose="020F0502020204030204" pitchFamily="34" charset="0"/>
                <a:cs typeface="Calibri" panose="020F0502020204030204" pitchFamily="34" charset="0"/>
              </a:rPr>
              <a:t>2019)</a:t>
            </a:r>
            <a:endParaRPr lang="cs-CZ" dirty="0"/>
          </a:p>
        </p:txBody>
      </p:sp>
      <p:pic>
        <p:nvPicPr>
          <p:cNvPr id="3" name="Obrázek 2" descr="Obsah obrázku mapa, text&#10;&#10;Popis byl vytvořen automaticky">
            <a:extLst>
              <a:ext uri="{FF2B5EF4-FFF2-40B4-BE49-F238E27FC236}">
                <a16:creationId xmlns:a16="http://schemas.microsoft.com/office/drawing/2014/main" id="{0698D346-DB9E-B153-E7D4-D21F20FDD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914" y="614367"/>
            <a:ext cx="8530171" cy="5629266"/>
          </a:xfrm>
          <a:prstGeom prst="rect">
            <a:avLst/>
          </a:prstGeom>
        </p:spPr>
      </p:pic>
      <p:sp>
        <p:nvSpPr>
          <p:cNvPr id="4" name="TextovéPole 3">
            <a:extLst>
              <a:ext uri="{FF2B5EF4-FFF2-40B4-BE49-F238E27FC236}">
                <a16:creationId xmlns:a16="http://schemas.microsoft.com/office/drawing/2014/main" id="{22A7323F-B05C-2E38-9179-16FF7365C011}"/>
              </a:ext>
            </a:extLst>
          </p:cNvPr>
          <p:cNvSpPr txBox="1"/>
          <p:nvPr/>
        </p:nvSpPr>
        <p:spPr>
          <a:xfrm>
            <a:off x="1830914" y="214257"/>
            <a:ext cx="7143750" cy="400110"/>
          </a:xfrm>
          <a:prstGeom prst="rect">
            <a:avLst/>
          </a:prstGeom>
          <a:noFill/>
        </p:spPr>
        <p:txBody>
          <a:bodyPr wrap="square">
            <a:spAutoFit/>
          </a:bodyPr>
          <a:lstStyle/>
          <a:p>
            <a:r>
              <a:rPr lang="cs-CZ" sz="2000" dirty="0">
                <a:latin typeface="Calibri" panose="020F0502020204030204" pitchFamily="34" charset="0"/>
                <a:cs typeface="Calibri" panose="020F0502020204030204" pitchFamily="34" charset="0"/>
              </a:rPr>
              <a:t>Demografie</a:t>
            </a:r>
          </a:p>
        </p:txBody>
      </p:sp>
    </p:spTree>
    <p:extLst>
      <p:ext uri="{BB962C8B-B14F-4D97-AF65-F5344CB8AC3E}">
        <p14:creationId xmlns:p14="http://schemas.microsoft.com/office/powerpoint/2010/main" val="31476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9E04-1E99-D000-29B0-CBE5F4A6CB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EB49995-B76C-3B4F-627F-685FAFD11A5F}"/>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PEST(</a:t>
            </a:r>
            <a:r>
              <a:rPr lang="cs-CZ" b="1" dirty="0">
                <a:solidFill>
                  <a:schemeClr val="tx1"/>
                </a:solidFill>
                <a:latin typeface="Calibri" panose="020F0502020204030204" pitchFamily="34" charset="0"/>
                <a:cs typeface="Calibri" panose="020F0502020204030204" pitchFamily="34" charset="0"/>
              </a:rPr>
              <a:t>EL</a:t>
            </a:r>
            <a:r>
              <a:rPr lang="cs-CZ" dirty="0">
                <a:solidFill>
                  <a:schemeClr val="tx1"/>
                </a:solidFill>
                <a:latin typeface="Calibri" panose="020F0502020204030204" pitchFamily="34" charset="0"/>
                <a:cs typeface="Calibri" panose="020F0502020204030204" pitchFamily="34" charset="0"/>
              </a:rPr>
              <a:t>) analýza</a:t>
            </a:r>
          </a:p>
        </p:txBody>
      </p:sp>
      <p:sp>
        <p:nvSpPr>
          <p:cNvPr id="3" name="TextovéPole 2">
            <a:extLst>
              <a:ext uri="{FF2B5EF4-FFF2-40B4-BE49-F238E27FC236}">
                <a16:creationId xmlns:a16="http://schemas.microsoft.com/office/drawing/2014/main" id="{E8A6E972-0E4D-E668-658E-5B572C2EF22A}"/>
              </a:ext>
            </a:extLst>
          </p:cNvPr>
          <p:cNvSpPr txBox="1"/>
          <p:nvPr/>
        </p:nvSpPr>
        <p:spPr>
          <a:xfrm>
            <a:off x="838201" y="1881809"/>
            <a:ext cx="10515600" cy="4401205"/>
          </a:xfrm>
          <a:prstGeom prst="rect">
            <a:avLst/>
          </a:prstGeom>
          <a:noFill/>
        </p:spPr>
        <p:txBody>
          <a:bodyPr wrap="square" rtlCol="0">
            <a:spAutoFit/>
          </a:bodyPr>
          <a:lstStyle/>
          <a:p>
            <a:pPr marL="457200" indent="-457200" algn="just">
              <a:buFont typeface="+mj-lt"/>
              <a:buAutoNum type="arabicPeriod" startAt="5"/>
            </a:pPr>
            <a:r>
              <a:rPr lang="cs-CZ" sz="2000" b="1" i="0" u="none" strike="noStrike" dirty="0">
                <a:solidFill>
                  <a:srgbClr val="000000"/>
                </a:solidFill>
                <a:effectLst/>
                <a:latin typeface="Calibri" panose="020F0502020204030204" pitchFamily="34" charset="0"/>
                <a:cs typeface="Calibri" panose="020F0502020204030204" pitchFamily="34" charset="0"/>
              </a:rPr>
              <a:t>Ekologické faktory </a:t>
            </a:r>
          </a:p>
          <a:p>
            <a:pPr marL="800100" lvl="1" indent="-342900" algn="jus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K</a:t>
            </a:r>
            <a:r>
              <a:rPr lang="cs-CZ" sz="2000" b="0" i="0" u="none" strike="noStrike" dirty="0">
                <a:solidFill>
                  <a:srgbClr val="000000"/>
                </a:solidFill>
                <a:effectLst/>
                <a:latin typeface="Calibri" panose="020F0502020204030204" pitchFamily="34" charset="0"/>
                <a:cs typeface="Calibri" panose="020F0502020204030204" pitchFamily="34" charset="0"/>
              </a:rPr>
              <a:t>limatické změny, dostupnost přírodních zdrojů, environmentální regulace, recyklace, nakládání s odpady, snižování emisí, udržitelné zemědělství, energetická účinnost a další ekologické aktivity. </a:t>
            </a:r>
          </a:p>
          <a:p>
            <a:pPr marL="800100" lvl="1" indent="-342900" algn="jus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Podniky </a:t>
            </a:r>
            <a:r>
              <a:rPr lang="cs-CZ" sz="2000" b="0" i="0" u="none" strike="noStrike" dirty="0">
                <a:solidFill>
                  <a:srgbClr val="000000"/>
                </a:solidFill>
                <a:effectLst/>
                <a:latin typeface="Calibri" panose="020F0502020204030204" pitchFamily="34" charset="0"/>
                <a:cs typeface="Calibri" panose="020F0502020204030204" pitchFamily="34" charset="0"/>
              </a:rPr>
              <a:t>musí přizpůsobit své procesy a produkty rostoucím tlakům na udržitelnost a snižování dopadu na životní prostředí.</a:t>
            </a:r>
          </a:p>
          <a:p>
            <a:pPr lvl="1" algn="just"/>
            <a:endParaRPr lang="cs-CZ" sz="2000" b="0" i="0" u="none" strike="noStrike" dirty="0">
              <a:solidFill>
                <a:srgbClr val="000000"/>
              </a:solidFill>
              <a:effectLst/>
              <a:latin typeface="Calibri" panose="020F0502020204030204" pitchFamily="34" charset="0"/>
              <a:cs typeface="Calibri" panose="020F0502020204030204" pitchFamily="34" charset="0"/>
            </a:endParaRPr>
          </a:p>
          <a:p>
            <a:pPr marL="457200" indent="-457200" algn="just">
              <a:buFont typeface="+mj-lt"/>
              <a:buAutoNum type="arabicPeriod" startAt="5"/>
            </a:pPr>
            <a:r>
              <a:rPr lang="cs-CZ" sz="2000" b="1" i="0" u="none" strike="noStrike" dirty="0">
                <a:solidFill>
                  <a:srgbClr val="000000"/>
                </a:solidFill>
                <a:effectLst/>
                <a:latin typeface="Calibri" panose="020F0502020204030204" pitchFamily="34" charset="0"/>
                <a:cs typeface="Calibri" panose="020F0502020204030204" pitchFamily="34" charset="0"/>
              </a:rPr>
              <a:t>Legislativní faktory</a:t>
            </a:r>
          </a:p>
          <a:p>
            <a:pPr marL="800100" lvl="1" indent="-342900" algn="jus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P</a:t>
            </a:r>
            <a:r>
              <a:rPr lang="cs-CZ" sz="2000" b="0" i="0" u="none" strike="noStrike" dirty="0">
                <a:solidFill>
                  <a:srgbClr val="000000"/>
                </a:solidFill>
                <a:effectLst/>
                <a:latin typeface="Calibri" panose="020F0502020204030204" pitchFamily="34" charset="0"/>
                <a:cs typeface="Calibri" panose="020F0502020204030204" pitchFamily="34" charset="0"/>
              </a:rPr>
              <a:t>racovní právo, daňové předpisy, ochrana spotřebitele, zdravotní a bezpečnostní normy, práva duševního vlastnictví, obchodní regulace a další právní aspekty. </a:t>
            </a:r>
          </a:p>
          <a:p>
            <a:pPr marL="800100" lvl="1" indent="-342900" algn="just">
              <a:buFont typeface="Arial" panose="020B0604020202020204" pitchFamily="34" charset="0"/>
              <a:buChar char="•"/>
            </a:pPr>
            <a:r>
              <a:rPr lang="cs-CZ" sz="2000" b="0" i="0" u="none" strike="noStrike" dirty="0">
                <a:solidFill>
                  <a:srgbClr val="000000"/>
                </a:solidFill>
                <a:effectLst/>
                <a:latin typeface="Calibri" panose="020F0502020204030204" pitchFamily="34" charset="0"/>
                <a:cs typeface="Calibri" panose="020F0502020204030204" pitchFamily="34" charset="0"/>
              </a:rPr>
              <a:t>Dodržování legislativních norem je klíčové pro podniky, aby se vyhnuly právním rizikům, sankcím a udržely svou pověst. </a:t>
            </a:r>
            <a:r>
              <a:rPr lang="cs-CZ" sz="2000" b="1" dirty="0">
                <a:solidFill>
                  <a:srgbClr val="000000"/>
                </a:solidFill>
                <a:latin typeface="Calibri" panose="020F0502020204030204" pitchFamily="34" charset="0"/>
                <a:cs typeface="Calibri" panose="020F0502020204030204" pitchFamily="34" charset="0"/>
              </a:rPr>
              <a:t>Jaké další legislativní faktory ovlivňují marketing podniku?</a:t>
            </a:r>
          </a:p>
          <a:p>
            <a:pPr lvl="1" algn="just"/>
            <a:endParaRPr lang="cs-CZ" sz="2000" b="1" dirty="0">
              <a:solidFill>
                <a:srgbClr val="000000"/>
              </a:solidFill>
              <a:latin typeface="Calibri" panose="020F0502020204030204" pitchFamily="34" charset="0"/>
              <a:cs typeface="Calibri" panose="020F0502020204030204" pitchFamily="34" charset="0"/>
            </a:endParaRPr>
          </a:p>
          <a:p>
            <a:pPr lvl="1" algn="just"/>
            <a:r>
              <a:rPr lang="cs-CZ" sz="2000" b="1" dirty="0">
                <a:solidFill>
                  <a:srgbClr val="000000"/>
                </a:solidFill>
                <a:latin typeface="Calibri" panose="020F0502020204030204" pitchFamily="34" charset="0"/>
                <a:cs typeface="Calibri" panose="020F0502020204030204" pitchFamily="34" charset="0"/>
              </a:rPr>
              <a:t>K</a:t>
            </a:r>
            <a:r>
              <a:rPr lang="cs-CZ" sz="2000" b="1" dirty="0">
                <a:latin typeface="Calibri" panose="020F0502020204030204" pitchFamily="34" charset="0"/>
                <a:cs typeface="Calibri" panose="020F0502020204030204" pitchFamily="34" charset="0"/>
              </a:rPr>
              <a:t>teré faktory chybí? </a:t>
            </a:r>
            <a:endParaRPr lang="cs-CZ" sz="2000" b="1"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3773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09F3-377B-4C73-95B6-782E0073DA3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8591C8A-AC40-3C00-DB27-D3287331F1D0}"/>
              </a:ext>
            </a:extLst>
          </p:cNvPr>
          <p:cNvSpPr>
            <a:spLocks noGrp="1"/>
          </p:cNvSpPr>
          <p:nvPr>
            <p:ph type="title"/>
          </p:nvPr>
        </p:nvSpPr>
        <p:spPr/>
        <p:txBody>
          <a:bodyPr/>
          <a:lstStyle/>
          <a:p>
            <a:r>
              <a:rPr lang="cs-CZ" dirty="0">
                <a:solidFill>
                  <a:schemeClr val="tx1"/>
                </a:solidFill>
                <a:latin typeface="Arial" panose="020B0604020202020204" pitchFamily="34" charset="0"/>
                <a:cs typeface="Arial" panose="020B0604020202020204" pitchFamily="34" charset="0"/>
              </a:rPr>
              <a:t>Kontakt</a:t>
            </a:r>
          </a:p>
        </p:txBody>
      </p:sp>
      <p:graphicFrame>
        <p:nvGraphicFramePr>
          <p:cNvPr id="7" name="Zástupný symbol pro obsah 2" descr="Zástupný symbol ikony obrázku SmartArt">
            <a:extLst>
              <a:ext uri="{FF2B5EF4-FFF2-40B4-BE49-F238E27FC236}">
                <a16:creationId xmlns:a16="http://schemas.microsoft.com/office/drawing/2014/main" id="{CBE254FC-DF7B-D21D-166C-4B9DBEE0C8A7}"/>
              </a:ext>
            </a:extLst>
          </p:cNvPr>
          <p:cNvGraphicFramePr>
            <a:graphicFrameLocks noGrp="1"/>
          </p:cNvGraphicFramePr>
          <p:nvPr>
            <p:ph idx="1"/>
            <p:extLst>
              <p:ext uri="{D42A27DB-BD31-4B8C-83A1-F6EECF244321}">
                <p14:modId xmlns:p14="http://schemas.microsoft.com/office/powerpoint/2010/main" val="3086895317"/>
              </p:ext>
            </p:extLst>
          </p:nvPr>
        </p:nvGraphicFramePr>
        <p:xfrm>
          <a:off x="1668162" y="2434282"/>
          <a:ext cx="9131181" cy="285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307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0197E-87FD-1BB8-DC33-D72BDA8607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CA3BC5-5F65-9D4A-D0E4-0F92BBC6B218}"/>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Demografické a přírodní faktory</a:t>
            </a:r>
          </a:p>
        </p:txBody>
      </p:sp>
      <p:sp>
        <p:nvSpPr>
          <p:cNvPr id="3" name="TextovéPole 2">
            <a:extLst>
              <a:ext uri="{FF2B5EF4-FFF2-40B4-BE49-F238E27FC236}">
                <a16:creationId xmlns:a16="http://schemas.microsoft.com/office/drawing/2014/main" id="{B17D8366-0745-5728-8FC1-F0D3CB854820}"/>
              </a:ext>
            </a:extLst>
          </p:cNvPr>
          <p:cNvSpPr txBox="1"/>
          <p:nvPr/>
        </p:nvSpPr>
        <p:spPr>
          <a:xfrm>
            <a:off x="838200" y="1881809"/>
            <a:ext cx="10893287" cy="4247317"/>
          </a:xfrm>
          <a:prstGeom prst="rect">
            <a:avLst/>
          </a:prstGeom>
          <a:noFill/>
        </p:spPr>
        <p:txBody>
          <a:bodyPr wrap="square" rtlCol="0">
            <a:spAutoFit/>
          </a:bodyPr>
          <a:lstStyle/>
          <a:p>
            <a:pPr marL="457200" indent="-457200">
              <a:buAutoNum type="arabicPeriod"/>
            </a:pPr>
            <a:r>
              <a:rPr lang="cs-CZ" sz="2000" b="1" dirty="0">
                <a:solidFill>
                  <a:srgbClr val="000000"/>
                </a:solidFill>
                <a:latin typeface="Calibri" panose="020F0502020204030204" pitchFamily="34" charset="0"/>
                <a:cs typeface="Calibri" panose="020F0502020204030204" pitchFamily="34" charset="0"/>
              </a:rPr>
              <a:t>Demografické faktory</a:t>
            </a:r>
          </a:p>
          <a:p>
            <a:pPr marL="800100" lvl="1" indent="-342900">
              <a:spcAft>
                <a:spcPts val="600"/>
              </a:spcAf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Velikost populace, hustota a rozmístění osídlení, porodnost, délka života, věková skladba, migrace obyvatel, rasová a národnostní struktura, charakter rodin, domácností.</a:t>
            </a:r>
          </a:p>
          <a:p>
            <a:pPr lvl="1"/>
            <a:r>
              <a:rPr lang="cs-CZ" sz="2000" b="1" u="sng" dirty="0">
                <a:solidFill>
                  <a:srgbClr val="000000"/>
                </a:solidFill>
                <a:latin typeface="Calibri" panose="020F0502020204030204" pitchFamily="34" charset="0"/>
                <a:cs typeface="Calibri" panose="020F0502020204030204" pitchFamily="34" charset="0"/>
              </a:rPr>
              <a:t>Věková skladba</a:t>
            </a:r>
          </a:p>
          <a:p>
            <a:pPr marL="800100" lvl="1" indent="-342900">
              <a:buFont typeface="Arial" panose="020B0604020202020204" pitchFamily="34" charset="0"/>
              <a:buChar char="•"/>
            </a:pPr>
            <a:r>
              <a:rPr lang="cs-CZ" sz="2000" b="1" dirty="0" err="1">
                <a:solidFill>
                  <a:srgbClr val="000000"/>
                </a:solidFill>
                <a:latin typeface="Calibri" panose="020F0502020204030204" pitchFamily="34" charset="0"/>
                <a:cs typeface="Calibri" panose="020F0502020204030204" pitchFamily="34" charset="0"/>
              </a:rPr>
              <a:t>Silent</a:t>
            </a:r>
            <a:r>
              <a:rPr lang="cs-CZ" sz="2000" b="1" dirty="0">
                <a:solidFill>
                  <a:srgbClr val="000000"/>
                </a:solidFill>
                <a:latin typeface="Calibri" panose="020F0502020204030204" pitchFamily="34" charset="0"/>
                <a:cs typeface="Calibri" panose="020F0502020204030204" pitchFamily="34" charset="0"/>
              </a:rPr>
              <a:t> </a:t>
            </a:r>
            <a:r>
              <a:rPr lang="cs-CZ" sz="2000" b="1" dirty="0" err="1">
                <a:solidFill>
                  <a:srgbClr val="000000"/>
                </a:solidFill>
                <a:latin typeface="Calibri" panose="020F0502020204030204" pitchFamily="34" charset="0"/>
                <a:cs typeface="Calibri" panose="020F0502020204030204" pitchFamily="34" charset="0"/>
              </a:rPr>
              <a:t>Generation</a:t>
            </a:r>
            <a:r>
              <a:rPr lang="cs-CZ" sz="2000" b="1" dirty="0">
                <a:solidFill>
                  <a:srgbClr val="000000"/>
                </a:solidFill>
                <a:latin typeface="Calibri" panose="020F0502020204030204" pitchFamily="34" charset="0"/>
                <a:cs typeface="Calibri" panose="020F0502020204030204" pitchFamily="34" charset="0"/>
              </a:rPr>
              <a:t>: </a:t>
            </a:r>
            <a:r>
              <a:rPr lang="cs-CZ" sz="2000" i="0" u="none" strike="noStrike" dirty="0">
                <a:solidFill>
                  <a:srgbClr val="000000"/>
                </a:solidFill>
                <a:effectLst/>
                <a:latin typeface="Calibri" panose="020F0502020204030204" pitchFamily="34" charset="0"/>
                <a:cs typeface="Calibri" panose="020F0502020204030204" pitchFamily="34" charset="0"/>
              </a:rPr>
              <a:t>1928–1945 (79+ let)</a:t>
            </a:r>
          </a:p>
          <a:p>
            <a:pPr marL="800100" lvl="1" indent="-342900">
              <a:buFont typeface="Arial" panose="020B0604020202020204" pitchFamily="34" charset="0"/>
              <a:buChar char="•"/>
            </a:pPr>
            <a:r>
              <a:rPr lang="cs-CZ" sz="2000" b="1" dirty="0">
                <a:solidFill>
                  <a:srgbClr val="000000"/>
                </a:solidFill>
                <a:latin typeface="Calibri" panose="020F0502020204030204" pitchFamily="34" charset="0"/>
                <a:cs typeface="Calibri" panose="020F0502020204030204" pitchFamily="34" charset="0"/>
              </a:rPr>
              <a:t>Baby </a:t>
            </a:r>
            <a:r>
              <a:rPr lang="cs-CZ" sz="2000" b="1" dirty="0" err="1">
                <a:solidFill>
                  <a:srgbClr val="000000"/>
                </a:solidFill>
                <a:latin typeface="Calibri" panose="020F0502020204030204" pitchFamily="34" charset="0"/>
                <a:cs typeface="Calibri" panose="020F0502020204030204" pitchFamily="34" charset="0"/>
              </a:rPr>
              <a:t>Boomers</a:t>
            </a:r>
            <a:r>
              <a:rPr lang="cs-CZ" sz="2000" b="1" dirty="0">
                <a:solidFill>
                  <a:srgbClr val="000000"/>
                </a:solidFill>
                <a:latin typeface="Calibri" panose="020F0502020204030204" pitchFamily="34" charset="0"/>
                <a:cs typeface="Calibri" panose="020F0502020204030204" pitchFamily="34" charset="0"/>
              </a:rPr>
              <a:t>: </a:t>
            </a:r>
            <a:r>
              <a:rPr lang="cs-CZ" sz="2000" i="0" u="none" strike="noStrike" dirty="0">
                <a:solidFill>
                  <a:srgbClr val="000000"/>
                </a:solidFill>
                <a:effectLst/>
                <a:latin typeface="Calibri" panose="020F0502020204030204" pitchFamily="34" charset="0"/>
                <a:cs typeface="Calibri" panose="020F0502020204030204" pitchFamily="34" charset="0"/>
              </a:rPr>
              <a:t>1946–1964 (60-78 let)</a:t>
            </a:r>
            <a:endParaRPr lang="cs-CZ" sz="2000" dirty="0">
              <a:solidFill>
                <a:srgbClr val="000000"/>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cs-CZ" sz="2000" b="1" dirty="0">
                <a:solidFill>
                  <a:srgbClr val="000000"/>
                </a:solidFill>
                <a:latin typeface="Calibri" panose="020F0502020204030204" pitchFamily="34" charset="0"/>
                <a:cs typeface="Calibri" panose="020F0502020204030204" pitchFamily="34" charset="0"/>
              </a:rPr>
              <a:t>Generace X: </a:t>
            </a:r>
            <a:r>
              <a:rPr lang="cs-CZ" sz="2000" i="0" u="none" strike="noStrike" dirty="0">
                <a:solidFill>
                  <a:srgbClr val="000000"/>
                </a:solidFill>
                <a:effectLst/>
                <a:latin typeface="Calibri" panose="020F0502020204030204" pitchFamily="34" charset="0"/>
                <a:cs typeface="Calibri" panose="020F0502020204030204" pitchFamily="34" charset="0"/>
              </a:rPr>
              <a:t>1965–1980 (44-59 let)</a:t>
            </a:r>
          </a:p>
          <a:p>
            <a:pPr marL="800100" lvl="1" indent="-342900">
              <a:buFont typeface="Arial" panose="020B0604020202020204" pitchFamily="34" charset="0"/>
              <a:buChar char="•"/>
            </a:pPr>
            <a:r>
              <a:rPr lang="cs-CZ" sz="2000" b="1" dirty="0">
                <a:solidFill>
                  <a:srgbClr val="000000"/>
                </a:solidFill>
                <a:latin typeface="Calibri" panose="020F0502020204030204" pitchFamily="34" charset="0"/>
                <a:cs typeface="Calibri" panose="020F0502020204030204" pitchFamily="34" charset="0"/>
              </a:rPr>
              <a:t>Generace </a:t>
            </a:r>
            <a:r>
              <a:rPr lang="cs-CZ" sz="2000" b="1" dirty="0" err="1">
                <a:solidFill>
                  <a:srgbClr val="000000"/>
                </a:solidFill>
                <a:latin typeface="Calibri" panose="020F0502020204030204" pitchFamily="34" charset="0"/>
                <a:cs typeface="Calibri" panose="020F0502020204030204" pitchFamily="34" charset="0"/>
              </a:rPr>
              <a:t>Y</a:t>
            </a:r>
            <a:r>
              <a:rPr lang="cs-CZ" sz="2000" b="1" dirty="0">
                <a:solidFill>
                  <a:srgbClr val="000000"/>
                </a:solidFill>
                <a:latin typeface="Calibri" panose="020F0502020204030204" pitchFamily="34" charset="0"/>
                <a:cs typeface="Calibri" panose="020F0502020204030204" pitchFamily="34" charset="0"/>
              </a:rPr>
              <a:t>: </a:t>
            </a:r>
            <a:r>
              <a:rPr lang="cs-CZ" sz="2000" dirty="0">
                <a:solidFill>
                  <a:srgbClr val="000000"/>
                </a:solidFill>
                <a:latin typeface="Calibri" panose="020F0502020204030204" pitchFamily="34" charset="0"/>
                <a:cs typeface="Calibri" panose="020F0502020204030204" pitchFamily="34" charset="0"/>
              </a:rPr>
              <a:t>(Mileniálové): </a:t>
            </a:r>
            <a:r>
              <a:rPr lang="cs-CZ" sz="2000" i="0" u="none" strike="noStrike" dirty="0">
                <a:solidFill>
                  <a:srgbClr val="000000"/>
                </a:solidFill>
                <a:effectLst/>
                <a:latin typeface="Calibri" panose="020F0502020204030204" pitchFamily="34" charset="0"/>
                <a:cs typeface="Calibri" panose="020F0502020204030204" pitchFamily="34" charset="0"/>
              </a:rPr>
              <a:t>1981–1996 (28-43 let)</a:t>
            </a:r>
          </a:p>
          <a:p>
            <a:pPr marL="800100" lvl="1" indent="-342900">
              <a:buFont typeface="Arial" panose="020B0604020202020204" pitchFamily="34" charset="0"/>
              <a:buChar char="•"/>
            </a:pPr>
            <a:r>
              <a:rPr lang="cs-CZ" sz="2000" b="1" dirty="0">
                <a:solidFill>
                  <a:srgbClr val="000000"/>
                </a:solidFill>
                <a:latin typeface="Calibri" panose="020F0502020204030204" pitchFamily="34" charset="0"/>
                <a:cs typeface="Calibri" panose="020F0502020204030204" pitchFamily="34" charset="0"/>
              </a:rPr>
              <a:t>Generace Z: </a:t>
            </a:r>
            <a:r>
              <a:rPr lang="cs-CZ" sz="2000" i="0" u="none" strike="noStrike" dirty="0">
                <a:solidFill>
                  <a:srgbClr val="000000"/>
                </a:solidFill>
                <a:effectLst/>
                <a:latin typeface="Calibri" panose="020F0502020204030204" pitchFamily="34" charset="0"/>
                <a:cs typeface="Calibri" panose="020F0502020204030204" pitchFamily="34" charset="0"/>
              </a:rPr>
              <a:t>1997–2012 (12-27 let)</a:t>
            </a:r>
          </a:p>
          <a:p>
            <a:pPr marL="800100" lvl="1" indent="-342900">
              <a:spcAft>
                <a:spcPts val="600"/>
              </a:spcAft>
              <a:buFont typeface="Arial" panose="020B0604020202020204" pitchFamily="34" charset="0"/>
              <a:buChar char="•"/>
            </a:pPr>
            <a:r>
              <a:rPr lang="cs-CZ" sz="2000" b="1" dirty="0">
                <a:solidFill>
                  <a:srgbClr val="000000"/>
                </a:solidFill>
                <a:latin typeface="Calibri" panose="020F0502020204030204" pitchFamily="34" charset="0"/>
                <a:cs typeface="Calibri" panose="020F0502020204030204" pitchFamily="34" charset="0"/>
              </a:rPr>
              <a:t>Generace </a:t>
            </a:r>
            <a:r>
              <a:rPr lang="cs-CZ" sz="2000" b="1" dirty="0" err="1">
                <a:solidFill>
                  <a:srgbClr val="000000"/>
                </a:solidFill>
                <a:latin typeface="Calibri" panose="020F0502020204030204" pitchFamily="34" charset="0"/>
                <a:cs typeface="Calibri" panose="020F0502020204030204" pitchFamily="34" charset="0"/>
              </a:rPr>
              <a:t>Aplha</a:t>
            </a:r>
            <a:r>
              <a:rPr lang="cs-CZ" sz="2000" b="1" dirty="0">
                <a:solidFill>
                  <a:srgbClr val="000000"/>
                </a:solidFill>
                <a:latin typeface="Calibri" panose="020F0502020204030204" pitchFamily="34" charset="0"/>
                <a:cs typeface="Calibri" panose="020F0502020204030204" pitchFamily="34" charset="0"/>
              </a:rPr>
              <a:t>: </a:t>
            </a:r>
            <a:r>
              <a:rPr lang="cs-CZ" sz="2000" dirty="0">
                <a:solidFill>
                  <a:srgbClr val="000000"/>
                </a:solidFill>
                <a:latin typeface="Calibri" panose="020F0502020204030204" pitchFamily="34" charset="0"/>
                <a:cs typeface="Calibri" panose="020F0502020204030204" pitchFamily="34" charset="0"/>
              </a:rPr>
              <a:t>2013+ (0-11 let)</a:t>
            </a:r>
            <a:endParaRPr lang="cs-CZ" sz="2000" b="1" i="0" u="none" strike="noStrike" dirty="0">
              <a:solidFill>
                <a:srgbClr val="000000"/>
              </a:solidFill>
              <a:effectLst/>
              <a:latin typeface="Calibri" panose="020F0502020204030204" pitchFamily="34" charset="0"/>
              <a:cs typeface="Calibri" panose="020F0502020204030204" pitchFamily="34" charset="0"/>
            </a:endParaRPr>
          </a:p>
          <a:p>
            <a:pPr marL="0" lvl="1"/>
            <a:r>
              <a:rPr lang="cs-CZ" sz="2000" b="1" i="0" u="none" strike="noStrike" dirty="0">
                <a:solidFill>
                  <a:srgbClr val="000000"/>
                </a:solidFill>
                <a:effectLst/>
                <a:latin typeface="Calibri" panose="020F0502020204030204" pitchFamily="34" charset="0"/>
                <a:cs typeface="Calibri" panose="020F0502020204030204" pitchFamily="34" charset="0"/>
              </a:rPr>
              <a:t>Jaká je charakteristika těchto generací? Jaké je jejich marketingové chování? Jaká skladba je v ČR?</a:t>
            </a:r>
          </a:p>
          <a:p>
            <a:endParaRPr lang="cs-CZ" sz="2000" b="1" i="0" u="none" strike="noStrike" dirty="0">
              <a:solidFill>
                <a:srgbClr val="000000"/>
              </a:solidFill>
              <a:effectLst/>
              <a:latin typeface="Calibri" panose="020F0502020204030204" pitchFamily="34" charset="0"/>
              <a:cs typeface="Calibri" panose="020F0502020204030204" pitchFamily="34" charset="0"/>
            </a:endParaRPr>
          </a:p>
          <a:p>
            <a:r>
              <a:rPr lang="cs-CZ" sz="2000" b="1" dirty="0">
                <a:solidFill>
                  <a:srgbClr val="000000"/>
                </a:solidFill>
                <a:latin typeface="Calibri" panose="020F0502020204030204" pitchFamily="34" charset="0"/>
                <a:cs typeface="Calibri" panose="020F0502020204030204" pitchFamily="34" charset="0"/>
              </a:rPr>
              <a:t>2.   Přírodní faktory: </a:t>
            </a:r>
            <a:r>
              <a:rPr lang="cs-CZ" sz="2000" dirty="0">
                <a:solidFill>
                  <a:srgbClr val="000000"/>
                </a:solidFill>
                <a:latin typeface="Calibri" panose="020F0502020204030204" pitchFamily="34" charset="0"/>
                <a:cs typeface="Calibri" panose="020F0502020204030204" pitchFamily="34" charset="0"/>
              </a:rPr>
              <a:t>klimatické podmínky, počasí.</a:t>
            </a:r>
            <a:endParaRPr lang="cs-CZ" sz="200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254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CE25-CC41-FB7E-D4F0-DF302DBDBA7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2E209C-D791-F3E0-A325-3CFE0504DCA4}"/>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Mikroprostředí</a:t>
            </a:r>
          </a:p>
        </p:txBody>
      </p:sp>
      <p:sp>
        <p:nvSpPr>
          <p:cNvPr id="3" name="TextovéPole 2">
            <a:extLst>
              <a:ext uri="{FF2B5EF4-FFF2-40B4-BE49-F238E27FC236}">
                <a16:creationId xmlns:a16="http://schemas.microsoft.com/office/drawing/2014/main" id="{DEBA0605-4557-E483-6FDF-42B2E65D442A}"/>
              </a:ext>
            </a:extLst>
          </p:cNvPr>
          <p:cNvSpPr txBox="1"/>
          <p:nvPr/>
        </p:nvSpPr>
        <p:spPr>
          <a:xfrm>
            <a:off x="838200" y="1881809"/>
            <a:ext cx="10893287" cy="3016210"/>
          </a:xfrm>
          <a:prstGeom prst="rect">
            <a:avLst/>
          </a:prstGeom>
          <a:noFill/>
        </p:spPr>
        <p:txBody>
          <a:bodyPr wrap="square" rtlCol="0">
            <a:spAutoFit/>
          </a:bodyPr>
          <a:lstStyle/>
          <a:p>
            <a:pPr algn="l">
              <a:spcAft>
                <a:spcPts val="600"/>
              </a:spcAft>
            </a:pPr>
            <a:r>
              <a:rPr lang="cs-CZ" sz="2000" dirty="0">
                <a:solidFill>
                  <a:srgbClr val="000000"/>
                </a:solidFill>
                <a:latin typeface="Calibri" panose="020F0502020204030204" pitchFamily="34" charset="0"/>
                <a:cs typeface="Calibri" panose="020F0502020204030204" pitchFamily="34" charset="0"/>
              </a:rPr>
              <a:t>= prostředí, které může firma výrazně ovlivnit. </a:t>
            </a:r>
            <a:r>
              <a:rPr lang="cs-CZ" sz="2000" b="1" dirty="0">
                <a:solidFill>
                  <a:srgbClr val="000000"/>
                </a:solidFill>
                <a:latin typeface="Calibri" panose="020F0502020204030204" pitchFamily="34" charset="0"/>
                <a:cs typeface="Calibri" panose="020F0502020204030204" pitchFamily="34" charset="0"/>
              </a:rPr>
              <a:t>Cílem</a:t>
            </a:r>
            <a:r>
              <a:rPr lang="cs-CZ" sz="2000" dirty="0">
                <a:solidFill>
                  <a:srgbClr val="000000"/>
                </a:solidFill>
                <a:latin typeface="Calibri" panose="020F0502020204030204" pitchFamily="34" charset="0"/>
                <a:cs typeface="Calibri" panose="020F0502020204030204" pitchFamily="34" charset="0"/>
              </a:rPr>
              <a:t> analýzy je identifikace hybných sil, které v odvětví působí a ovlivňují činnost podniku.</a:t>
            </a:r>
          </a:p>
          <a:p>
            <a:pPr algn="l">
              <a:spcAft>
                <a:spcPts val="600"/>
              </a:spcAft>
            </a:pPr>
            <a:endParaRPr lang="cs-CZ" sz="2000" dirty="0">
              <a:solidFill>
                <a:srgbClr val="000000"/>
              </a:solidFill>
              <a:latin typeface="Calibri" panose="020F0502020204030204" pitchFamily="34" charset="0"/>
              <a:cs typeface="Calibri" panose="020F0502020204030204" pitchFamily="34" charset="0"/>
            </a:endParaRPr>
          </a:p>
          <a:p>
            <a:pPr algn="l"/>
            <a:r>
              <a:rPr lang="cs-CZ" sz="2000" b="1" i="0" u="none" strike="noStrike" dirty="0">
                <a:solidFill>
                  <a:srgbClr val="000000"/>
                </a:solidFill>
                <a:effectLst/>
                <a:latin typeface="Calibri" panose="020F0502020204030204" pitchFamily="34" charset="0"/>
                <a:cs typeface="Calibri" panose="020F0502020204030204" pitchFamily="34" charset="0"/>
              </a:rPr>
              <a:t>Zainte</a:t>
            </a:r>
            <a:r>
              <a:rPr lang="cs-CZ" sz="2000" b="1" dirty="0">
                <a:solidFill>
                  <a:srgbClr val="000000"/>
                </a:solidFill>
                <a:latin typeface="Calibri" panose="020F0502020204030204" pitchFamily="34" charset="0"/>
                <a:cs typeface="Calibri" panose="020F0502020204030204" pitchFamily="34" charset="0"/>
              </a:rPr>
              <a:t>resované skupiny: </a:t>
            </a:r>
            <a:r>
              <a:rPr lang="cs-CZ" sz="2000" dirty="0">
                <a:solidFill>
                  <a:srgbClr val="000000"/>
                </a:solidFill>
                <a:latin typeface="Calibri" panose="020F0502020204030204" pitchFamily="34" charset="0"/>
                <a:cs typeface="Calibri" panose="020F0502020204030204" pitchFamily="34" charset="0"/>
              </a:rPr>
              <a:t>dodavatelé, odběratelé, finanční instituce, pojišťovny, dopravci, zákazníci, konkurence, veřejnost (vládní, místní, občanská sdružení, všeobecná veřejnost, sdělovací prostředky, zaměstnanci).</a:t>
            </a:r>
          </a:p>
          <a:p>
            <a:pPr algn="l"/>
            <a:endParaRPr lang="cs-CZ" sz="2000" dirty="0">
              <a:solidFill>
                <a:srgbClr val="000000"/>
              </a:solidFill>
              <a:latin typeface="Calibri" panose="020F0502020204030204" pitchFamily="34" charset="0"/>
              <a:cs typeface="Calibri" panose="020F0502020204030204" pitchFamily="34" charset="0"/>
            </a:endParaRPr>
          </a:p>
          <a:p>
            <a:pPr algn="l"/>
            <a:r>
              <a:rPr lang="cs-CZ" sz="2000" b="1" dirty="0">
                <a:solidFill>
                  <a:srgbClr val="000000"/>
                </a:solidFill>
                <a:latin typeface="Calibri" panose="020F0502020204030204" pitchFamily="34" charset="0"/>
                <a:cs typeface="Calibri" panose="020F0502020204030204" pitchFamily="34" charset="0"/>
              </a:rPr>
              <a:t>Metody analýzy:</a:t>
            </a:r>
            <a:endParaRPr lang="cs-CZ" sz="2000" b="1" i="0" u="none" strike="noStrike"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cs-CZ" sz="2000" dirty="0" err="1">
                <a:solidFill>
                  <a:srgbClr val="000000"/>
                </a:solidFill>
                <a:latin typeface="Calibri" panose="020F0502020204030204" pitchFamily="34" charset="0"/>
                <a:cs typeface="Calibri" panose="020F0502020204030204" pitchFamily="34" charset="0"/>
              </a:rPr>
              <a:t>Porterův</a:t>
            </a:r>
            <a:r>
              <a:rPr lang="cs-CZ" sz="2000" dirty="0">
                <a:solidFill>
                  <a:srgbClr val="000000"/>
                </a:solidFill>
                <a:latin typeface="Calibri" panose="020F0502020204030204" pitchFamily="34" charset="0"/>
                <a:cs typeface="Calibri" panose="020F0502020204030204" pitchFamily="34" charset="0"/>
              </a:rPr>
              <a:t> model pěti sil</a:t>
            </a:r>
          </a:p>
        </p:txBody>
      </p:sp>
    </p:spTree>
    <p:extLst>
      <p:ext uri="{BB962C8B-B14F-4D97-AF65-F5344CB8AC3E}">
        <p14:creationId xmlns:p14="http://schemas.microsoft.com/office/powerpoint/2010/main" val="559177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B0E1-37CC-FACB-86B7-A7469DD8FE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BC3810-CF40-E557-B506-1AD4E6B7FB06}"/>
              </a:ext>
            </a:extLst>
          </p:cNvPr>
          <p:cNvSpPr>
            <a:spLocks noGrp="1"/>
          </p:cNvSpPr>
          <p:nvPr>
            <p:ph type="title"/>
          </p:nvPr>
        </p:nvSpPr>
        <p:spPr>
          <a:xfrm>
            <a:off x="838200" y="727323"/>
            <a:ext cx="11353800" cy="1325563"/>
          </a:xfrm>
        </p:spPr>
        <p:txBody>
          <a:bodyPr>
            <a:noAutofit/>
          </a:bodyPr>
          <a:lstStyle/>
          <a:p>
            <a:r>
              <a:rPr lang="cs-CZ" dirty="0" err="1">
                <a:solidFill>
                  <a:schemeClr val="tx1"/>
                </a:solidFill>
                <a:latin typeface="Calibri" panose="020F0502020204030204" pitchFamily="34" charset="0"/>
                <a:cs typeface="Calibri" panose="020F0502020204030204" pitchFamily="34" charset="0"/>
              </a:rPr>
              <a:t>Porterův</a:t>
            </a:r>
            <a:r>
              <a:rPr lang="cs-CZ" dirty="0">
                <a:solidFill>
                  <a:schemeClr val="tx1"/>
                </a:solidFill>
                <a:latin typeface="Calibri" panose="020F0502020204030204" pitchFamily="34" charset="0"/>
                <a:cs typeface="Calibri" panose="020F0502020204030204" pitchFamily="34" charset="0"/>
              </a:rPr>
              <a:t> model pěti sil</a:t>
            </a:r>
          </a:p>
        </p:txBody>
      </p:sp>
      <p:pic>
        <p:nvPicPr>
          <p:cNvPr id="5" name="Obrázek 4" descr="Obsah obrázku text, snímek obrazovky, Písmo, diagram&#10;&#10;Popis byl vytvořen automaticky">
            <a:extLst>
              <a:ext uri="{FF2B5EF4-FFF2-40B4-BE49-F238E27FC236}">
                <a16:creationId xmlns:a16="http://schemas.microsoft.com/office/drawing/2014/main" id="{D2C0D87E-9D81-3FBF-D655-8E67491CA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642" y="1883466"/>
            <a:ext cx="9118716" cy="4048982"/>
          </a:xfrm>
          <a:prstGeom prst="rect">
            <a:avLst/>
          </a:prstGeom>
        </p:spPr>
      </p:pic>
      <p:sp>
        <p:nvSpPr>
          <p:cNvPr id="4" name="TextovéPole 3">
            <a:extLst>
              <a:ext uri="{FF2B5EF4-FFF2-40B4-BE49-F238E27FC236}">
                <a16:creationId xmlns:a16="http://schemas.microsoft.com/office/drawing/2014/main" id="{FE7D8343-326D-20C9-D213-ED3F8929CC61}"/>
              </a:ext>
            </a:extLst>
          </p:cNvPr>
          <p:cNvSpPr txBox="1"/>
          <p:nvPr/>
        </p:nvSpPr>
        <p:spPr>
          <a:xfrm>
            <a:off x="8720254" y="5932448"/>
            <a:ext cx="451838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Porter (1992)</a:t>
            </a:r>
            <a:endParaRPr lang="cs-CZ" dirty="0"/>
          </a:p>
        </p:txBody>
      </p:sp>
    </p:spTree>
    <p:extLst>
      <p:ext uri="{BB962C8B-B14F-4D97-AF65-F5344CB8AC3E}">
        <p14:creationId xmlns:p14="http://schemas.microsoft.com/office/powerpoint/2010/main" val="1988917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FF80-DF3F-E58C-F84E-8E2F7DCF69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B0DE6A3-AC69-F6CB-548C-4503F4517758}"/>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SWOT analýza</a:t>
            </a:r>
          </a:p>
        </p:txBody>
      </p:sp>
      <p:sp>
        <p:nvSpPr>
          <p:cNvPr id="6" name="TextovéPole 5">
            <a:extLst>
              <a:ext uri="{FF2B5EF4-FFF2-40B4-BE49-F238E27FC236}">
                <a16:creationId xmlns:a16="http://schemas.microsoft.com/office/drawing/2014/main" id="{C40F7CC7-B557-5644-E1A6-48CEE5039DB5}"/>
              </a:ext>
            </a:extLst>
          </p:cNvPr>
          <p:cNvSpPr txBox="1"/>
          <p:nvPr/>
        </p:nvSpPr>
        <p:spPr>
          <a:xfrm>
            <a:off x="838200" y="1841242"/>
            <a:ext cx="10515600" cy="3708708"/>
          </a:xfrm>
          <a:prstGeom prst="rect">
            <a:avLst/>
          </a:prstGeom>
          <a:noFill/>
        </p:spPr>
        <p:txBody>
          <a:bodyPr wrap="square">
            <a:spAutoFit/>
          </a:bodyPr>
          <a:lstStyle/>
          <a:p>
            <a:pPr algn="just"/>
            <a:r>
              <a:rPr lang="cs-CZ" sz="2000" b="0" i="0" u="none" strike="noStrike" dirty="0">
                <a:solidFill>
                  <a:srgbClr val="000000"/>
                </a:solidFill>
                <a:effectLst/>
                <a:latin typeface="Calibri" panose="020F0502020204030204" pitchFamily="34" charset="0"/>
                <a:cs typeface="Calibri" panose="020F0502020204030204" pitchFamily="34" charset="0"/>
              </a:rPr>
              <a:t>= strategický nástroj pro analýzu vnitřních a vnějších faktorů ovlivňujících </a:t>
            </a:r>
            <a:r>
              <a:rPr lang="cs-CZ" sz="2000" dirty="0">
                <a:solidFill>
                  <a:srgbClr val="000000"/>
                </a:solidFill>
                <a:latin typeface="Calibri" panose="020F0502020204030204" pitchFamily="34" charset="0"/>
                <a:cs typeface="Calibri" panose="020F0502020204030204" pitchFamily="34" charset="0"/>
              </a:rPr>
              <a:t>úspěch podniku. Analýza je založena na posouzení současné situace a plánování budoucího vývoje.</a:t>
            </a:r>
            <a:r>
              <a:rPr lang="cs-CZ" sz="2000" b="0" i="0" u="none" strike="noStrike" dirty="0">
                <a:solidFill>
                  <a:srgbClr val="000000"/>
                </a:solidFill>
                <a:effectLst/>
                <a:latin typeface="Calibri" panose="020F0502020204030204" pitchFamily="34" charset="0"/>
                <a:cs typeface="Calibri" panose="020F0502020204030204" pitchFamily="34" charset="0"/>
              </a:rPr>
              <a:t> </a:t>
            </a:r>
          </a:p>
          <a:p>
            <a:pPr algn="just"/>
            <a:endParaRPr lang="cs-CZ" sz="2000" b="0" i="0" u="none" strike="noStrike" dirty="0">
              <a:solidFill>
                <a:srgbClr val="000000"/>
              </a:solidFill>
              <a:effectLst/>
              <a:latin typeface="Calibri" panose="020F0502020204030204" pitchFamily="34" charset="0"/>
              <a:cs typeface="Calibri" panose="020F0502020204030204" pitchFamily="34" charset="0"/>
            </a:endParaRPr>
          </a:p>
          <a:p>
            <a:pPr algn="just"/>
            <a:r>
              <a:rPr lang="cs-CZ" sz="2000" b="1" i="0" u="none" strike="noStrike" dirty="0">
                <a:solidFill>
                  <a:srgbClr val="000000"/>
                </a:solidFill>
                <a:effectLst/>
                <a:latin typeface="Calibri" panose="020F0502020204030204" pitchFamily="34" charset="0"/>
                <a:cs typeface="Calibri" panose="020F0502020204030204" pitchFamily="34" charset="0"/>
              </a:rPr>
              <a:t>S – </a:t>
            </a:r>
            <a:r>
              <a:rPr lang="cs-CZ" sz="2000" b="1" i="0" u="none" strike="noStrike" dirty="0" err="1">
                <a:solidFill>
                  <a:srgbClr val="000000"/>
                </a:solidFill>
                <a:effectLst/>
                <a:latin typeface="Calibri" panose="020F0502020204030204" pitchFamily="34" charset="0"/>
                <a:cs typeface="Calibri" panose="020F0502020204030204" pitchFamily="34" charset="0"/>
              </a:rPr>
              <a:t>Strengths</a:t>
            </a:r>
            <a:r>
              <a:rPr lang="cs-CZ" sz="2000" b="1" i="0" u="none" strike="noStrike" dirty="0">
                <a:solidFill>
                  <a:srgbClr val="000000"/>
                </a:solidFill>
                <a:effectLst/>
                <a:latin typeface="Calibri" panose="020F0502020204030204" pitchFamily="34" charset="0"/>
                <a:cs typeface="Calibri" panose="020F0502020204030204" pitchFamily="34" charset="0"/>
              </a:rPr>
              <a:t> (Silné stránky)</a:t>
            </a:r>
            <a:r>
              <a:rPr lang="cs-CZ" sz="2000" b="0" i="0" u="none" strike="noStrike" dirty="0">
                <a:solidFill>
                  <a:srgbClr val="000000"/>
                </a:solidFill>
                <a:effectLst/>
                <a:latin typeface="Calibri" panose="020F0502020204030204" pitchFamily="34" charset="0"/>
                <a:cs typeface="Calibri" panose="020F0502020204030204" pitchFamily="34" charset="0"/>
              </a:rPr>
              <a:t>: Vnitřní faktory, které organizaci poskytují výhodu nad konkurencí. </a:t>
            </a:r>
          </a:p>
          <a:p>
            <a:pPr marL="800100" lvl="1" indent="-342900" algn="just">
              <a:spcAft>
                <a:spcPts val="600"/>
              </a:spcAf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Kvalita produktu, značky, zaměstnanců, technologické inovace apod.</a:t>
            </a:r>
          </a:p>
          <a:p>
            <a:pPr algn="just"/>
            <a:r>
              <a:rPr lang="cs-CZ" sz="2000" b="1" i="0" u="none" strike="noStrike" dirty="0">
                <a:solidFill>
                  <a:srgbClr val="000000"/>
                </a:solidFill>
                <a:effectLst/>
                <a:latin typeface="Calibri" panose="020F0502020204030204" pitchFamily="34" charset="0"/>
                <a:cs typeface="Calibri" panose="020F0502020204030204" pitchFamily="34" charset="0"/>
              </a:rPr>
              <a:t>W – </a:t>
            </a:r>
            <a:r>
              <a:rPr lang="cs-CZ" sz="2000" b="1" i="0" u="none" strike="noStrike" dirty="0" err="1">
                <a:solidFill>
                  <a:srgbClr val="000000"/>
                </a:solidFill>
                <a:effectLst/>
                <a:latin typeface="Calibri" panose="020F0502020204030204" pitchFamily="34" charset="0"/>
                <a:cs typeface="Calibri" panose="020F0502020204030204" pitchFamily="34" charset="0"/>
              </a:rPr>
              <a:t>Weaknesses</a:t>
            </a:r>
            <a:r>
              <a:rPr lang="cs-CZ" sz="2000" b="1" i="0" u="none" strike="noStrike" dirty="0">
                <a:solidFill>
                  <a:srgbClr val="000000"/>
                </a:solidFill>
                <a:effectLst/>
                <a:latin typeface="Calibri" panose="020F0502020204030204" pitchFamily="34" charset="0"/>
                <a:cs typeface="Calibri" panose="020F0502020204030204" pitchFamily="34" charset="0"/>
              </a:rPr>
              <a:t> (Slabé stránky)</a:t>
            </a:r>
            <a:r>
              <a:rPr lang="cs-CZ" sz="2000" b="0" i="0" u="none" strike="noStrike" dirty="0">
                <a:solidFill>
                  <a:srgbClr val="000000"/>
                </a:solidFill>
                <a:effectLst/>
                <a:latin typeface="Calibri" panose="020F0502020204030204" pitchFamily="34" charset="0"/>
                <a:cs typeface="Calibri" panose="020F0502020204030204" pitchFamily="34" charset="0"/>
              </a:rPr>
              <a:t>: Vnitřní nedostatky</a:t>
            </a:r>
            <a:r>
              <a:rPr lang="cs-CZ" sz="2000" dirty="0">
                <a:solidFill>
                  <a:srgbClr val="000000"/>
                </a:solidFill>
                <a:latin typeface="Calibri" panose="020F0502020204030204" pitchFamily="34" charset="0"/>
                <a:cs typeface="Calibri" panose="020F0502020204030204" pitchFamily="34" charset="0"/>
              </a:rPr>
              <a:t> brzdící </a:t>
            </a:r>
            <a:r>
              <a:rPr lang="cs-CZ" sz="2000" b="0" i="0" u="none" strike="noStrike" dirty="0">
                <a:solidFill>
                  <a:srgbClr val="000000"/>
                </a:solidFill>
                <a:effectLst/>
                <a:latin typeface="Calibri" panose="020F0502020204030204" pitchFamily="34" charset="0"/>
                <a:cs typeface="Calibri" panose="020F0502020204030204" pitchFamily="34" charset="0"/>
              </a:rPr>
              <a:t>růst a konkurenceschopnost.</a:t>
            </a:r>
          </a:p>
          <a:p>
            <a:pPr marL="800100" lvl="1" indent="-342900" algn="just">
              <a:spcAft>
                <a:spcPts val="600"/>
              </a:spcAf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Nedostatek zdrojů, slabá pověst, zastaralé technologie apod.</a:t>
            </a:r>
            <a:endParaRPr lang="cs-CZ" sz="2000" b="1" i="0" u="none" strike="noStrike" dirty="0">
              <a:solidFill>
                <a:srgbClr val="000000"/>
              </a:solidFill>
              <a:effectLst/>
              <a:latin typeface="Calibri" panose="020F0502020204030204" pitchFamily="34" charset="0"/>
              <a:cs typeface="Calibri" panose="020F0502020204030204" pitchFamily="34" charset="0"/>
            </a:endParaRPr>
          </a:p>
          <a:p>
            <a:pPr algn="just"/>
            <a:r>
              <a:rPr lang="cs-CZ" sz="2000" b="1" i="0" u="none" strike="noStrike" dirty="0">
                <a:solidFill>
                  <a:srgbClr val="000000"/>
                </a:solidFill>
                <a:effectLst/>
                <a:latin typeface="Calibri" panose="020F0502020204030204" pitchFamily="34" charset="0"/>
                <a:cs typeface="Calibri" panose="020F0502020204030204" pitchFamily="34" charset="0"/>
              </a:rPr>
              <a:t>O – </a:t>
            </a:r>
            <a:r>
              <a:rPr lang="cs-CZ" sz="2000" b="1" i="0" u="none" strike="noStrike" dirty="0" err="1">
                <a:solidFill>
                  <a:srgbClr val="000000"/>
                </a:solidFill>
                <a:effectLst/>
                <a:latin typeface="Calibri" panose="020F0502020204030204" pitchFamily="34" charset="0"/>
                <a:cs typeface="Calibri" panose="020F0502020204030204" pitchFamily="34" charset="0"/>
              </a:rPr>
              <a:t>Opportunities</a:t>
            </a:r>
            <a:r>
              <a:rPr lang="cs-CZ" sz="2000" b="1" i="0" u="none" strike="noStrike" dirty="0">
                <a:solidFill>
                  <a:srgbClr val="000000"/>
                </a:solidFill>
                <a:effectLst/>
                <a:latin typeface="Calibri" panose="020F0502020204030204" pitchFamily="34" charset="0"/>
                <a:cs typeface="Calibri" panose="020F0502020204030204" pitchFamily="34" charset="0"/>
              </a:rPr>
              <a:t> (Příležitosti)</a:t>
            </a:r>
            <a:r>
              <a:rPr lang="cs-CZ" sz="2000" b="0" i="0" u="none" strike="noStrike" dirty="0">
                <a:solidFill>
                  <a:srgbClr val="000000"/>
                </a:solidFill>
                <a:effectLst/>
                <a:latin typeface="Calibri" panose="020F0502020204030204" pitchFamily="34" charset="0"/>
                <a:cs typeface="Calibri" panose="020F0502020204030204" pitchFamily="34" charset="0"/>
              </a:rPr>
              <a:t>: Vnější faktory</a:t>
            </a:r>
            <a:r>
              <a:rPr lang="cs-CZ" sz="2000" dirty="0">
                <a:solidFill>
                  <a:srgbClr val="000000"/>
                </a:solidFill>
                <a:latin typeface="Calibri" panose="020F0502020204030204" pitchFamily="34" charset="0"/>
                <a:cs typeface="Calibri" panose="020F0502020204030204" pitchFamily="34" charset="0"/>
              </a:rPr>
              <a:t> vhodné ke zlepšení </a:t>
            </a:r>
            <a:r>
              <a:rPr lang="cs-CZ" sz="2000" b="0" i="0" u="none" strike="noStrike" dirty="0">
                <a:solidFill>
                  <a:srgbClr val="000000"/>
                </a:solidFill>
                <a:effectLst/>
                <a:latin typeface="Calibri" panose="020F0502020204030204" pitchFamily="34" charset="0"/>
                <a:cs typeface="Calibri" panose="020F0502020204030204" pitchFamily="34" charset="0"/>
              </a:rPr>
              <a:t>pozice na trhu. </a:t>
            </a:r>
          </a:p>
          <a:p>
            <a:pPr marL="800100" lvl="1" indent="-342900" algn="just">
              <a:spcAft>
                <a:spcPts val="600"/>
              </a:spcAft>
              <a:buFont typeface="Arial" panose="020B0604020202020204" pitchFamily="34" charset="0"/>
              <a:buChar char="•"/>
            </a:pPr>
            <a:r>
              <a:rPr lang="cs-CZ" sz="2000" b="0" i="0" u="none" strike="noStrike" dirty="0">
                <a:solidFill>
                  <a:srgbClr val="000000"/>
                </a:solidFill>
                <a:effectLst/>
                <a:latin typeface="Calibri" panose="020F0502020204030204" pitchFamily="34" charset="0"/>
                <a:cs typeface="Calibri" panose="020F0502020204030204" pitchFamily="34" charset="0"/>
              </a:rPr>
              <a:t>Nové trhy, změna zákaznického chování, vládní pobídky apod. </a:t>
            </a:r>
          </a:p>
          <a:p>
            <a:pPr algn="just"/>
            <a:r>
              <a:rPr lang="cs-CZ" sz="2000" b="1" i="0" u="none" strike="noStrike" dirty="0">
                <a:solidFill>
                  <a:srgbClr val="000000"/>
                </a:solidFill>
                <a:effectLst/>
                <a:latin typeface="Calibri" panose="020F0502020204030204" pitchFamily="34" charset="0"/>
                <a:cs typeface="Calibri" panose="020F0502020204030204" pitchFamily="34" charset="0"/>
              </a:rPr>
              <a:t>T – </a:t>
            </a:r>
            <a:r>
              <a:rPr lang="cs-CZ" sz="2000" b="1" i="0" u="none" strike="noStrike" dirty="0" err="1">
                <a:solidFill>
                  <a:srgbClr val="000000"/>
                </a:solidFill>
                <a:effectLst/>
                <a:latin typeface="Calibri" panose="020F0502020204030204" pitchFamily="34" charset="0"/>
                <a:cs typeface="Calibri" panose="020F0502020204030204" pitchFamily="34" charset="0"/>
              </a:rPr>
              <a:t>Threats</a:t>
            </a:r>
            <a:r>
              <a:rPr lang="cs-CZ" sz="2000" b="1" i="0" u="none" strike="noStrike" dirty="0">
                <a:solidFill>
                  <a:srgbClr val="000000"/>
                </a:solidFill>
                <a:effectLst/>
                <a:latin typeface="Calibri" panose="020F0502020204030204" pitchFamily="34" charset="0"/>
                <a:cs typeface="Calibri" panose="020F0502020204030204" pitchFamily="34" charset="0"/>
              </a:rPr>
              <a:t> (Hrozby)</a:t>
            </a:r>
            <a:r>
              <a:rPr lang="cs-CZ" sz="2000" b="0" i="0" u="none" strike="noStrike" dirty="0">
                <a:solidFill>
                  <a:srgbClr val="000000"/>
                </a:solidFill>
                <a:effectLst/>
                <a:latin typeface="Calibri" panose="020F0502020204030204" pitchFamily="34" charset="0"/>
                <a:cs typeface="Calibri" panose="020F0502020204030204" pitchFamily="34" charset="0"/>
              </a:rPr>
              <a:t>: Vnější faktory, které mohou mít negativní dopad na </a:t>
            </a:r>
            <a:r>
              <a:rPr lang="cs-CZ" sz="2000" dirty="0">
                <a:solidFill>
                  <a:srgbClr val="000000"/>
                </a:solidFill>
                <a:latin typeface="Calibri" panose="020F0502020204030204" pitchFamily="34" charset="0"/>
                <a:cs typeface="Calibri" panose="020F0502020204030204" pitchFamily="34" charset="0"/>
              </a:rPr>
              <a:t>fungování podniku</a:t>
            </a:r>
            <a:r>
              <a:rPr lang="cs-CZ" sz="2000" b="0" i="0" u="none" strike="noStrike" dirty="0">
                <a:solidFill>
                  <a:srgbClr val="000000"/>
                </a:solidFill>
                <a:effectLst/>
                <a:latin typeface="Calibri" panose="020F0502020204030204" pitchFamily="34" charset="0"/>
                <a:cs typeface="Calibri" panose="020F0502020204030204" pitchFamily="34" charset="0"/>
              </a:rPr>
              <a:t>. </a:t>
            </a:r>
          </a:p>
          <a:p>
            <a:pPr marL="800100" lvl="1" indent="-342900" algn="just">
              <a:buFont typeface="Arial" panose="020B0604020202020204" pitchFamily="34" charset="0"/>
              <a:buChar char="•"/>
            </a:pPr>
            <a:r>
              <a:rPr lang="cs-CZ" sz="2000" dirty="0">
                <a:solidFill>
                  <a:srgbClr val="000000"/>
                </a:solidFill>
                <a:latin typeface="Calibri" panose="020F0502020204030204" pitchFamily="34" charset="0"/>
                <a:cs typeface="Calibri" panose="020F0502020204030204" pitchFamily="34" charset="0"/>
              </a:rPr>
              <a:t>Konkurence, ekonomická krize, regulace apod.</a:t>
            </a:r>
          </a:p>
        </p:txBody>
      </p:sp>
    </p:spTree>
    <p:extLst>
      <p:ext uri="{BB962C8B-B14F-4D97-AF65-F5344CB8AC3E}">
        <p14:creationId xmlns:p14="http://schemas.microsoft.com/office/powerpoint/2010/main" val="236508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F459-458B-4BC0-AA05-9E4D1EF80A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E6B212-D529-18EB-58A0-A5B54F9718E9}"/>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SWOT analýza</a:t>
            </a:r>
          </a:p>
        </p:txBody>
      </p:sp>
      <p:pic>
        <p:nvPicPr>
          <p:cNvPr id="7" name="Obrázek 6" descr="Obsah obrázku text, snímek obrazovky, Písmo, účtenka&#10;&#10;Popis byl vytvořen automaticky">
            <a:extLst>
              <a:ext uri="{FF2B5EF4-FFF2-40B4-BE49-F238E27FC236}">
                <a16:creationId xmlns:a16="http://schemas.microsoft.com/office/drawing/2014/main" id="{6CEE4910-B94C-BA1F-2F7C-20F12D1C7CCB}"/>
              </a:ext>
            </a:extLst>
          </p:cNvPr>
          <p:cNvPicPr>
            <a:picLocks noChangeAspect="1"/>
          </p:cNvPicPr>
          <p:nvPr/>
        </p:nvPicPr>
        <p:blipFill>
          <a:blip r:embed="rId3">
            <a:extLst>
              <a:ext uri="{28A0092B-C50C-407E-A947-70E740481C1C}">
                <a14:useLocalDpi xmlns:a14="http://schemas.microsoft.com/office/drawing/2010/main" val="0"/>
              </a:ext>
            </a:extLst>
          </a:blip>
          <a:srcRect l="456" t="1793" r="412" b="1111"/>
          <a:stretch/>
        </p:blipFill>
        <p:spPr>
          <a:xfrm>
            <a:off x="1581664" y="1828801"/>
            <a:ext cx="9205783" cy="4015946"/>
          </a:xfrm>
          <a:prstGeom prst="rect">
            <a:avLst/>
          </a:prstGeom>
        </p:spPr>
      </p:pic>
      <p:sp>
        <p:nvSpPr>
          <p:cNvPr id="8" name="TextovéPole 7">
            <a:extLst>
              <a:ext uri="{FF2B5EF4-FFF2-40B4-BE49-F238E27FC236}">
                <a16:creationId xmlns:a16="http://schemas.microsoft.com/office/drawing/2014/main" id="{F8EDFD04-F2A5-6E26-2A64-8E8127095EE8}"/>
              </a:ext>
            </a:extLst>
          </p:cNvPr>
          <p:cNvSpPr txBox="1"/>
          <p:nvPr/>
        </p:nvSpPr>
        <p:spPr>
          <a:xfrm>
            <a:off x="7470146" y="5844747"/>
            <a:ext cx="610262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Jakubíková a Janeček</a:t>
            </a:r>
            <a:r>
              <a:rPr lang="cs-CZ" i="1" dirty="0">
                <a:latin typeface="Calibri" panose="020F0502020204030204" pitchFamily="34" charset="0"/>
                <a:cs typeface="Calibri" panose="020F0502020204030204" pitchFamily="34" charset="0"/>
              </a:rPr>
              <a:t> (</a:t>
            </a:r>
            <a:r>
              <a:rPr lang="cs-CZ" sz="1800" i="1" dirty="0">
                <a:latin typeface="Calibri" panose="020F0502020204030204" pitchFamily="34" charset="0"/>
                <a:cs typeface="Calibri" panose="020F0502020204030204" pitchFamily="34" charset="0"/>
              </a:rPr>
              <a:t>2023)</a:t>
            </a:r>
            <a:endParaRPr lang="cs-CZ" dirty="0"/>
          </a:p>
        </p:txBody>
      </p:sp>
    </p:spTree>
    <p:extLst>
      <p:ext uri="{BB962C8B-B14F-4D97-AF65-F5344CB8AC3E}">
        <p14:creationId xmlns:p14="http://schemas.microsoft.com/office/powerpoint/2010/main" val="1179077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A34FD-85B7-9DE4-8B14-52CAA4C8E55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6AF7A3-38F8-DA62-3406-D983F8F9BB1B}"/>
              </a:ext>
            </a:extLst>
          </p:cNvPr>
          <p:cNvSpPr>
            <a:spLocks noGrp="1"/>
          </p:cNvSpPr>
          <p:nvPr>
            <p:ph type="title"/>
          </p:nvPr>
        </p:nvSpPr>
        <p:spPr>
          <a:xfrm>
            <a:off x="838200" y="727323"/>
            <a:ext cx="257175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BCG </a:t>
            </a:r>
            <a:br>
              <a:rPr lang="cs-CZ" dirty="0">
                <a:solidFill>
                  <a:schemeClr val="tx1"/>
                </a:solidFill>
                <a:latin typeface="Calibri" panose="020F0502020204030204" pitchFamily="34" charset="0"/>
                <a:cs typeface="Calibri" panose="020F0502020204030204" pitchFamily="34" charset="0"/>
              </a:rPr>
            </a:br>
            <a:r>
              <a:rPr lang="cs-CZ" dirty="0">
                <a:solidFill>
                  <a:schemeClr val="tx1"/>
                </a:solidFill>
                <a:latin typeface="Calibri" panose="020F0502020204030204" pitchFamily="34" charset="0"/>
                <a:cs typeface="Calibri" panose="020F0502020204030204" pitchFamily="34" charset="0"/>
              </a:rPr>
              <a:t>Matice</a:t>
            </a:r>
          </a:p>
        </p:txBody>
      </p:sp>
      <p:sp>
        <p:nvSpPr>
          <p:cNvPr id="8" name="TextovéPole 7">
            <a:extLst>
              <a:ext uri="{FF2B5EF4-FFF2-40B4-BE49-F238E27FC236}">
                <a16:creationId xmlns:a16="http://schemas.microsoft.com/office/drawing/2014/main" id="{562A7C61-05D6-C3D9-2243-E061A3A65D45}"/>
              </a:ext>
            </a:extLst>
          </p:cNvPr>
          <p:cNvSpPr txBox="1"/>
          <p:nvPr/>
        </p:nvSpPr>
        <p:spPr>
          <a:xfrm>
            <a:off x="9279896" y="6200031"/>
            <a:ext cx="610262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a:t>
            </a:r>
            <a:r>
              <a:rPr lang="cs-CZ" sz="1800" i="1" dirty="0" err="1">
                <a:latin typeface="Calibri" panose="020F0502020204030204" pitchFamily="34" charset="0"/>
                <a:cs typeface="Calibri" panose="020F0502020204030204" pitchFamily="34" charset="0"/>
              </a:rPr>
              <a:t>Roca</a:t>
            </a:r>
            <a:r>
              <a:rPr lang="cs-CZ" sz="1800" i="1" dirty="0">
                <a:latin typeface="Calibri" panose="020F0502020204030204" pitchFamily="34" charset="0"/>
                <a:cs typeface="Calibri" panose="020F0502020204030204" pitchFamily="34" charset="0"/>
              </a:rPr>
              <a:t> </a:t>
            </a:r>
            <a:r>
              <a:rPr lang="cs-CZ" i="1" dirty="0">
                <a:latin typeface="Calibri" panose="020F0502020204030204" pitchFamily="34" charset="0"/>
                <a:cs typeface="Calibri" panose="020F0502020204030204" pitchFamily="34" charset="0"/>
              </a:rPr>
              <a:t>(</a:t>
            </a:r>
            <a:r>
              <a:rPr lang="cs-CZ" sz="1800" i="1" dirty="0">
                <a:latin typeface="Calibri" panose="020F0502020204030204" pitchFamily="34" charset="0"/>
                <a:cs typeface="Calibri" panose="020F0502020204030204" pitchFamily="34" charset="0"/>
              </a:rPr>
              <a:t>2021)</a:t>
            </a:r>
            <a:endParaRPr lang="cs-CZ" dirty="0"/>
          </a:p>
        </p:txBody>
      </p:sp>
      <p:pic>
        <p:nvPicPr>
          <p:cNvPr id="1026" name="Picture 2" descr="The BCG Matrix: How to Strategically Improve Your Product Portfolio">
            <a:extLst>
              <a:ext uri="{FF2B5EF4-FFF2-40B4-BE49-F238E27FC236}">
                <a16:creationId xmlns:a16="http://schemas.microsoft.com/office/drawing/2014/main" id="{15CE0FC4-C916-CEA5-DDF8-BE3B5E376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3" t="15000" r="4656" b="7222"/>
          <a:stretch/>
        </p:blipFill>
        <p:spPr bwMode="auto">
          <a:xfrm>
            <a:off x="3409950" y="796677"/>
            <a:ext cx="76581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502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1AC68-AD1B-ADCD-9463-24C6F2BB8AC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756704-778D-1FA7-48FF-99BC27A3CD43}"/>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Zdroje</a:t>
            </a:r>
          </a:p>
        </p:txBody>
      </p:sp>
      <p:sp>
        <p:nvSpPr>
          <p:cNvPr id="4" name="TextovéPole 3">
            <a:extLst>
              <a:ext uri="{FF2B5EF4-FFF2-40B4-BE49-F238E27FC236}">
                <a16:creationId xmlns:a16="http://schemas.microsoft.com/office/drawing/2014/main" id="{89094696-1570-6096-4328-ADA589631C7B}"/>
              </a:ext>
            </a:extLst>
          </p:cNvPr>
          <p:cNvSpPr txBox="1"/>
          <p:nvPr/>
        </p:nvSpPr>
        <p:spPr>
          <a:xfrm>
            <a:off x="838200" y="1868219"/>
            <a:ext cx="10515600" cy="4401205"/>
          </a:xfrm>
          <a:prstGeom prst="rect">
            <a:avLst/>
          </a:prstGeom>
          <a:noFill/>
        </p:spPr>
        <p:txBody>
          <a:bodyPr wrap="square" rtlCol="0">
            <a:spAutoFit/>
          </a:bodyPr>
          <a:lstStyle/>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ARMSTRONG, Gary, Adam, Stewart, Denize, Sara a Kotler, Philip, 2014. </a:t>
            </a:r>
            <a:r>
              <a:rPr lang="cs-CZ" sz="1400" i="1" strike="noStrike" dirty="0" err="1">
                <a:effectLst/>
                <a:latin typeface="Calibri" panose="020F0502020204030204" pitchFamily="34" charset="0"/>
                <a:cs typeface="Calibri" panose="020F0502020204030204" pitchFamily="34" charset="0"/>
              </a:rPr>
              <a:t>Principles</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of</a:t>
            </a:r>
            <a:r>
              <a:rPr lang="cs-CZ" sz="1400" i="1" strike="noStrike" dirty="0">
                <a:effectLst/>
                <a:latin typeface="Calibri" panose="020F0502020204030204" pitchFamily="34" charset="0"/>
                <a:cs typeface="Calibri" panose="020F0502020204030204" pitchFamily="34" charset="0"/>
              </a:rPr>
              <a:t> Marketing.</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Always</a:t>
            </a:r>
            <a:r>
              <a:rPr lang="cs-CZ" sz="1400" i="0" strike="noStrike" dirty="0">
                <a:effectLst/>
                <a:latin typeface="Calibri" panose="020F0502020204030204" pitchFamily="34" charset="0"/>
                <a:cs typeface="Calibri" panose="020F0502020204030204" pitchFamily="34" charset="0"/>
              </a:rPr>
              <a:t> learning. </a:t>
            </a:r>
            <a:r>
              <a:rPr lang="cs-CZ" sz="1400" i="0" strike="noStrike" dirty="0" err="1">
                <a:effectLst/>
                <a:latin typeface="Calibri" panose="020F0502020204030204" pitchFamily="34" charset="0"/>
                <a:cs typeface="Calibri" panose="020F0502020204030204" pitchFamily="34" charset="0"/>
              </a:rPr>
              <a:t>Australia</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Pearson</a:t>
            </a:r>
            <a:r>
              <a:rPr lang="cs-CZ" sz="1400" i="0" strike="noStrike" dirty="0">
                <a:effectLst/>
                <a:latin typeface="Calibri" panose="020F0502020204030204" pitchFamily="34" charset="0"/>
                <a:cs typeface="Calibri" panose="020F0502020204030204" pitchFamily="34" charset="0"/>
              </a:rPr>
              <a:t>. ISBN 1486002536, 9781486002535. JAKUBÍKOVÁ, Dagmar a JANEČEK, Petr, 2023. </a:t>
            </a:r>
            <a:r>
              <a:rPr lang="cs-CZ" sz="1400" i="1" strike="noStrike" dirty="0">
                <a:effectLst/>
                <a:latin typeface="Calibri" panose="020F0502020204030204" pitchFamily="34" charset="0"/>
                <a:cs typeface="Calibri" panose="020F0502020204030204" pitchFamily="34" charset="0"/>
              </a:rPr>
              <a:t>Strategický marketing: strategie a trendy</a:t>
            </a:r>
            <a:r>
              <a:rPr lang="cs-CZ" sz="1400" i="0" strike="noStrike" dirty="0">
                <a:effectLst/>
                <a:latin typeface="Calibri" panose="020F0502020204030204" pitchFamily="34" charset="0"/>
                <a:cs typeface="Calibri" panose="020F0502020204030204" pitchFamily="34" charset="0"/>
              </a:rPr>
              <a:t>. 3. přepracované a rozšířené vydání. Expert (Grada). Praha: Grada </a:t>
            </a:r>
            <a:r>
              <a:rPr lang="cs-CZ" sz="1400" i="0" strike="noStrike" dirty="0" err="1">
                <a:effectLst/>
                <a:latin typeface="Calibri" panose="020F0502020204030204" pitchFamily="34" charset="0"/>
                <a:cs typeface="Calibri" panose="020F0502020204030204" pitchFamily="34" charset="0"/>
              </a:rPr>
              <a:t>Publishing</a:t>
            </a:r>
            <a:r>
              <a:rPr lang="cs-CZ" sz="1400" i="0" strike="noStrike" dirty="0">
                <a:effectLst/>
                <a:latin typeface="Calibri" panose="020F0502020204030204" pitchFamily="34" charset="0"/>
                <a:cs typeface="Calibri" panose="020F0502020204030204" pitchFamily="34" charset="0"/>
              </a:rPr>
              <a:t>. ISBN 978-80-271-3722-0.</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DALIRAZAR, </a:t>
            </a:r>
            <a:r>
              <a:rPr lang="cs-CZ" sz="1400" i="0" strike="noStrike" dirty="0" err="1">
                <a:effectLst/>
                <a:latin typeface="Calibri" panose="020F0502020204030204" pitchFamily="34" charset="0"/>
                <a:cs typeface="Calibri" panose="020F0502020204030204" pitchFamily="34" charset="0"/>
              </a:rPr>
              <a:t>Sadaf</a:t>
            </a:r>
            <a:r>
              <a:rPr lang="cs-CZ" sz="1400" i="0" strike="noStrike" dirty="0">
                <a:effectLst/>
                <a:latin typeface="Calibri" panose="020F0502020204030204" pitchFamily="34" charset="0"/>
                <a:cs typeface="Calibri" panose="020F0502020204030204" pitchFamily="34" charset="0"/>
              </a:rPr>
              <a:t>; SABZI, </a:t>
            </a:r>
            <a:r>
              <a:rPr lang="cs-CZ" sz="1400" i="0" strike="noStrike" dirty="0" err="1">
                <a:effectLst/>
                <a:latin typeface="Calibri" panose="020F0502020204030204" pitchFamily="34" charset="0"/>
                <a:cs typeface="Calibri" panose="020F0502020204030204" pitchFamily="34" charset="0"/>
              </a:rPr>
              <a:t>Zahra</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Strategic</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analysis</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of</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barriers</a:t>
            </a:r>
            <a:r>
              <a:rPr lang="cs-CZ" sz="1400" i="0" strike="noStrike" dirty="0">
                <a:effectLst/>
                <a:latin typeface="Calibri" panose="020F0502020204030204" pitchFamily="34" charset="0"/>
                <a:cs typeface="Calibri" panose="020F0502020204030204" pitchFamily="34" charset="0"/>
              </a:rPr>
              <a:t> and </a:t>
            </a:r>
            <a:r>
              <a:rPr lang="cs-CZ" sz="1400" i="0" strike="noStrike" dirty="0" err="1">
                <a:effectLst/>
                <a:latin typeface="Calibri" panose="020F0502020204030204" pitchFamily="34" charset="0"/>
                <a:cs typeface="Calibri" panose="020F0502020204030204" pitchFamily="34" charset="0"/>
              </a:rPr>
              <a:t>solutions</a:t>
            </a:r>
            <a:r>
              <a:rPr lang="cs-CZ" sz="1400" i="0" strike="noStrike" dirty="0">
                <a:effectLst/>
                <a:latin typeface="Calibri" panose="020F0502020204030204" pitchFamily="34" charset="0"/>
                <a:cs typeface="Calibri" panose="020F0502020204030204" pitchFamily="34" charset="0"/>
              </a:rPr>
              <a:t> to development </a:t>
            </a:r>
            <a:r>
              <a:rPr lang="cs-CZ" sz="1400" i="0" strike="noStrike" dirty="0" err="1">
                <a:effectLst/>
                <a:latin typeface="Calibri" panose="020F0502020204030204" pitchFamily="34" charset="0"/>
                <a:cs typeface="Calibri" panose="020F0502020204030204" pitchFamily="34" charset="0"/>
              </a:rPr>
              <a:t>of</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sustainable</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buildings</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using</a:t>
            </a:r>
            <a:r>
              <a:rPr lang="cs-CZ" sz="1400" i="0" strike="noStrike" dirty="0">
                <a:effectLst/>
                <a:latin typeface="Calibri" panose="020F0502020204030204" pitchFamily="34" charset="0"/>
                <a:cs typeface="Calibri" panose="020F0502020204030204" pitchFamily="34" charset="0"/>
              </a:rPr>
              <a:t> PESTLE </a:t>
            </a:r>
            <a:r>
              <a:rPr lang="cs-CZ" sz="1400" i="0" strike="noStrike" dirty="0" err="1">
                <a:effectLst/>
                <a:latin typeface="Calibri" panose="020F0502020204030204" pitchFamily="34" charset="0"/>
                <a:cs typeface="Calibri" panose="020F0502020204030204" pitchFamily="34" charset="0"/>
              </a:rPr>
              <a:t>technique</a:t>
            </a:r>
            <a:r>
              <a:rPr lang="cs-CZ" sz="1400" i="0" strike="noStrike" dirty="0">
                <a:effectLst/>
                <a:latin typeface="Calibri" panose="020F0502020204030204" pitchFamily="34" charset="0"/>
                <a:cs typeface="Calibri" panose="020F0502020204030204" pitchFamily="34" charset="0"/>
              </a:rPr>
              <a:t>. </a:t>
            </a:r>
            <a:r>
              <a:rPr lang="cs-CZ" sz="1400" i="1" strike="noStrike" dirty="0">
                <a:effectLst/>
                <a:latin typeface="Calibri" panose="020F0502020204030204" pitchFamily="34" charset="0"/>
                <a:cs typeface="Calibri" panose="020F0502020204030204" pitchFamily="34" charset="0"/>
              </a:rPr>
              <a:t>International </a:t>
            </a:r>
            <a:r>
              <a:rPr lang="cs-CZ" sz="1400" i="1" strike="noStrike" dirty="0" err="1">
                <a:effectLst/>
                <a:latin typeface="Calibri" panose="020F0502020204030204" pitchFamily="34" charset="0"/>
                <a:cs typeface="Calibri" panose="020F0502020204030204" pitchFamily="34" charset="0"/>
              </a:rPr>
              <a:t>Journal</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of</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Construction</a:t>
            </a:r>
            <a:r>
              <a:rPr lang="cs-CZ" sz="1400" i="1" strike="noStrike" dirty="0">
                <a:effectLst/>
                <a:latin typeface="Calibri" panose="020F0502020204030204" pitchFamily="34" charset="0"/>
                <a:cs typeface="Calibri" panose="020F0502020204030204" pitchFamily="34" charset="0"/>
              </a:rPr>
              <a:t> Management</a:t>
            </a:r>
            <a:r>
              <a:rPr lang="cs-CZ" sz="1400" i="0" strike="noStrike" dirty="0">
                <a:effectLst/>
                <a:latin typeface="Calibri" panose="020F0502020204030204" pitchFamily="34" charset="0"/>
                <a:cs typeface="Calibri" panose="020F0502020204030204" pitchFamily="34" charset="0"/>
              </a:rPr>
              <a:t>, 2023, 23.1: 167-181.</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CHANEY, Damien; TOUZANI, Mourad; BEN SLIMANE, Karim. Marketing to </a:t>
            </a:r>
            <a:r>
              <a:rPr lang="cs-CZ" sz="1400" i="0" strike="noStrike" dirty="0" err="1">
                <a:effectLst/>
                <a:latin typeface="Calibri" panose="020F0502020204030204" pitchFamily="34" charset="0"/>
                <a:cs typeface="Calibri" panose="020F0502020204030204" pitchFamily="34" charset="0"/>
              </a:rPr>
              <a:t>the</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new</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generations</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summary</a:t>
            </a:r>
            <a:r>
              <a:rPr lang="cs-CZ" sz="1400" i="0" strike="noStrike" dirty="0">
                <a:effectLst/>
                <a:latin typeface="Calibri" panose="020F0502020204030204" pitchFamily="34" charset="0"/>
                <a:cs typeface="Calibri" panose="020F0502020204030204" pitchFamily="34" charset="0"/>
              </a:rPr>
              <a:t> and </a:t>
            </a:r>
            <a:r>
              <a:rPr lang="cs-CZ" sz="1400" i="0" strike="noStrike" dirty="0" err="1">
                <a:effectLst/>
                <a:latin typeface="Calibri" panose="020F0502020204030204" pitchFamily="34" charset="0"/>
                <a:cs typeface="Calibri" panose="020F0502020204030204" pitchFamily="34" charset="0"/>
              </a:rPr>
              <a:t>perspectives</a:t>
            </a:r>
            <a:r>
              <a:rPr lang="cs-CZ" sz="1400" i="0"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Journal</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of</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Strategic</a:t>
            </a:r>
            <a:r>
              <a:rPr lang="cs-CZ" sz="1400" i="1" strike="noStrike" dirty="0">
                <a:effectLst/>
                <a:latin typeface="Calibri" panose="020F0502020204030204" pitchFamily="34" charset="0"/>
                <a:cs typeface="Calibri" panose="020F0502020204030204" pitchFamily="34" charset="0"/>
              </a:rPr>
              <a:t> Marketing</a:t>
            </a:r>
            <a:r>
              <a:rPr lang="cs-CZ" sz="1400" i="0" strike="noStrike" dirty="0">
                <a:effectLst/>
                <a:latin typeface="Calibri" panose="020F0502020204030204" pitchFamily="34" charset="0"/>
                <a:cs typeface="Calibri" panose="020F0502020204030204" pitchFamily="34" charset="0"/>
              </a:rPr>
              <a:t>, 2017, 25.3: 179-189.</a:t>
            </a:r>
          </a:p>
          <a:p>
            <a:pPr algn="just">
              <a:defRPr cap="all"/>
            </a:pPr>
            <a:r>
              <a:rPr lang="cs-CZ" sz="1400" i="0" strike="noStrike" dirty="0">
                <a:effectLst/>
                <a:latin typeface="Calibri" panose="020F0502020204030204" pitchFamily="34" charset="0"/>
                <a:cs typeface="Calibri" panose="020F0502020204030204" pitchFamily="34" charset="0"/>
              </a:rPr>
              <a:t>Kočí, </a:t>
            </a:r>
            <a:r>
              <a:rPr lang="cs-CZ" sz="1400" i="0" strike="noStrike" dirty="0" err="1">
                <a:effectLst/>
                <a:latin typeface="Calibri" panose="020F0502020204030204" pitchFamily="34" charset="0"/>
                <a:cs typeface="Calibri" panose="020F0502020204030204" pitchFamily="34" charset="0"/>
              </a:rPr>
              <a:t>petr</a:t>
            </a:r>
            <a:r>
              <a:rPr lang="cs-CZ" sz="1400" dirty="0">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Zlatkovský</a:t>
            </a:r>
            <a:r>
              <a:rPr lang="cs-CZ" sz="1400" i="0" strike="noStrike" dirty="0">
                <a:effectLst/>
                <a:latin typeface="Calibri" panose="020F0502020204030204" pitchFamily="34" charset="0"/>
                <a:cs typeface="Calibri" panose="020F0502020204030204" pitchFamily="34" charset="0"/>
              </a:rPr>
              <a:t>, Michal a </a:t>
            </a:r>
            <a:r>
              <a:rPr lang="cs-CZ" sz="1400" i="0" strike="noStrike" dirty="0" err="1">
                <a:effectLst/>
                <a:latin typeface="Calibri" panose="020F0502020204030204" pitchFamily="34" charset="0"/>
                <a:cs typeface="Calibri" panose="020F0502020204030204" pitchFamily="34" charset="0"/>
              </a:rPr>
              <a:t>jan</a:t>
            </a:r>
            <a:r>
              <a:rPr lang="cs-CZ" sz="1400" i="0" strike="noStrike" dirty="0">
                <a:effectLst/>
                <a:latin typeface="Calibri" panose="020F0502020204030204" pitchFamily="34" charset="0"/>
                <a:cs typeface="Calibri" panose="020F0502020204030204" pitchFamily="34" charset="0"/>
              </a:rPr>
              <a:t> cibulka, 2019. Dostupné z: https://www.irozhlas.cz/zpravy-domov/ceska-spolecnost-vyzkum-tridy-kalkulacka_1909171000_zlo</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MALLYA, </a:t>
            </a:r>
            <a:r>
              <a:rPr lang="cs-CZ" sz="1400" i="0" strike="noStrike" dirty="0" err="1">
                <a:effectLst/>
                <a:latin typeface="Calibri" panose="020F0502020204030204" pitchFamily="34" charset="0"/>
                <a:cs typeface="Calibri" panose="020F0502020204030204" pitchFamily="34" charset="0"/>
              </a:rPr>
              <a:t>Thaddeus</a:t>
            </a:r>
            <a:r>
              <a:rPr lang="cs-CZ" sz="1400" i="0" strike="noStrike" dirty="0">
                <a:effectLst/>
                <a:latin typeface="Calibri" panose="020F0502020204030204" pitchFamily="34" charset="0"/>
                <a:cs typeface="Calibri" panose="020F0502020204030204" pitchFamily="34" charset="0"/>
              </a:rPr>
              <a:t>, 2007. </a:t>
            </a:r>
            <a:r>
              <a:rPr lang="cs-CZ" sz="1400" i="1" strike="noStrike" dirty="0">
                <a:effectLst/>
                <a:latin typeface="Calibri" panose="020F0502020204030204" pitchFamily="34" charset="0"/>
                <a:cs typeface="Calibri" panose="020F0502020204030204" pitchFamily="34" charset="0"/>
              </a:rPr>
              <a:t>Základy strategického řízení a rozhodování</a:t>
            </a:r>
            <a:r>
              <a:rPr lang="cs-CZ" sz="1400" i="0" strike="noStrike" dirty="0">
                <a:effectLst/>
                <a:latin typeface="Calibri" panose="020F0502020204030204" pitchFamily="34" charset="0"/>
                <a:cs typeface="Calibri" panose="020F0502020204030204" pitchFamily="34" charset="0"/>
              </a:rPr>
              <a:t>. Praha: Grada. ISBN 978-802-4719-115.</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MUNOZ, Caroline; HUSER, Ann. </a:t>
            </a:r>
            <a:r>
              <a:rPr lang="cs-CZ" sz="1400" i="0" strike="noStrike" dirty="0" err="1">
                <a:effectLst/>
                <a:latin typeface="Calibri" panose="020F0502020204030204" pitchFamily="34" charset="0"/>
                <a:cs typeface="Calibri" panose="020F0502020204030204" pitchFamily="34" charset="0"/>
              </a:rPr>
              <a:t>Experiential</a:t>
            </a:r>
            <a:r>
              <a:rPr lang="cs-CZ" sz="1400" i="0" strike="noStrike" dirty="0">
                <a:effectLst/>
                <a:latin typeface="Calibri" panose="020F0502020204030204" pitchFamily="34" charset="0"/>
                <a:cs typeface="Calibri" panose="020F0502020204030204" pitchFamily="34" charset="0"/>
              </a:rPr>
              <a:t> and </a:t>
            </a:r>
            <a:r>
              <a:rPr lang="cs-CZ" sz="1400" i="0" strike="noStrike" dirty="0" err="1">
                <a:effectLst/>
                <a:latin typeface="Calibri" panose="020F0502020204030204" pitchFamily="34" charset="0"/>
                <a:cs typeface="Calibri" panose="020F0502020204030204" pitchFamily="34" charset="0"/>
              </a:rPr>
              <a:t>cooperative</a:t>
            </a:r>
            <a:r>
              <a:rPr lang="cs-CZ" sz="1400" i="0" strike="noStrike" dirty="0">
                <a:effectLst/>
                <a:latin typeface="Calibri" panose="020F0502020204030204" pitchFamily="34" charset="0"/>
                <a:cs typeface="Calibri" panose="020F0502020204030204" pitchFamily="34" charset="0"/>
              </a:rPr>
              <a:t> learning: </a:t>
            </a:r>
            <a:r>
              <a:rPr lang="cs-CZ" sz="1400" i="0" strike="noStrike" dirty="0" err="1">
                <a:effectLst/>
                <a:latin typeface="Calibri" panose="020F0502020204030204" pitchFamily="34" charset="0"/>
                <a:cs typeface="Calibri" panose="020F0502020204030204" pitchFamily="34" charset="0"/>
              </a:rPr>
              <a:t>Using</a:t>
            </a:r>
            <a:r>
              <a:rPr lang="cs-CZ" sz="1400" i="0" strike="noStrike" dirty="0">
                <a:effectLst/>
                <a:latin typeface="Calibri" panose="020F0502020204030204" pitchFamily="34" charset="0"/>
                <a:cs typeface="Calibri" panose="020F0502020204030204" pitchFamily="34" charset="0"/>
              </a:rPr>
              <a:t> a </a:t>
            </a:r>
            <a:r>
              <a:rPr lang="cs-CZ" sz="1400" i="0" strike="noStrike" dirty="0" err="1">
                <a:effectLst/>
                <a:latin typeface="Calibri" panose="020F0502020204030204" pitchFamily="34" charset="0"/>
                <a:cs typeface="Calibri" panose="020F0502020204030204" pitchFamily="34" charset="0"/>
              </a:rPr>
              <a:t>situation</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analysis</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project</a:t>
            </a:r>
            <a:r>
              <a:rPr lang="cs-CZ" sz="1400" i="0" strike="noStrike" dirty="0">
                <a:effectLst/>
                <a:latin typeface="Calibri" panose="020F0502020204030204" pitchFamily="34" charset="0"/>
                <a:cs typeface="Calibri" panose="020F0502020204030204" pitchFamily="34" charset="0"/>
              </a:rPr>
              <a:t> in </a:t>
            </a:r>
            <a:r>
              <a:rPr lang="cs-CZ" sz="1400" i="0" strike="noStrike" dirty="0" err="1">
                <a:effectLst/>
                <a:latin typeface="Calibri" panose="020F0502020204030204" pitchFamily="34" charset="0"/>
                <a:cs typeface="Calibri" panose="020F0502020204030204" pitchFamily="34" charset="0"/>
              </a:rPr>
              <a:t>principles</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of</a:t>
            </a:r>
            <a:r>
              <a:rPr lang="cs-CZ" sz="1400" i="0" strike="noStrike" dirty="0">
                <a:effectLst/>
                <a:latin typeface="Calibri" panose="020F0502020204030204" pitchFamily="34" charset="0"/>
                <a:cs typeface="Calibri" panose="020F0502020204030204" pitchFamily="34" charset="0"/>
              </a:rPr>
              <a:t> marketing. </a:t>
            </a:r>
            <a:r>
              <a:rPr lang="cs-CZ" sz="1400" i="1" strike="noStrike" dirty="0" err="1">
                <a:effectLst/>
                <a:latin typeface="Calibri" panose="020F0502020204030204" pitchFamily="34" charset="0"/>
                <a:cs typeface="Calibri" panose="020F0502020204030204" pitchFamily="34" charset="0"/>
              </a:rPr>
              <a:t>Journal</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of</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Education</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for</a:t>
            </a:r>
            <a:r>
              <a:rPr lang="cs-CZ" sz="1400" i="1" strike="noStrike" dirty="0">
                <a:effectLst/>
                <a:latin typeface="Calibri" panose="020F0502020204030204" pitchFamily="34" charset="0"/>
                <a:cs typeface="Calibri" panose="020F0502020204030204" pitchFamily="34" charset="0"/>
              </a:rPr>
              <a:t> Business</a:t>
            </a:r>
            <a:r>
              <a:rPr lang="cs-CZ" sz="1400" i="0" strike="noStrike" dirty="0">
                <a:effectLst/>
                <a:latin typeface="Calibri" panose="020F0502020204030204" pitchFamily="34" charset="0"/>
                <a:cs typeface="Calibri" panose="020F0502020204030204" pitchFamily="34" charset="0"/>
              </a:rPr>
              <a:t>, 2008, 83.4: 214-220.</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NATIONAL LEADERSHIP SURVEY, 2019. </a:t>
            </a:r>
            <a:r>
              <a:rPr lang="cs-CZ" sz="1400" i="1" strike="noStrike" dirty="0" err="1">
                <a:effectLst/>
                <a:latin typeface="Calibri" panose="020F0502020204030204" pitchFamily="34" charset="0"/>
                <a:cs typeface="Calibri" panose="020F0502020204030204" pitchFamily="34" charset="0"/>
              </a:rPr>
              <a:t>Social</a:t>
            </a:r>
            <a:r>
              <a:rPr lang="cs-CZ" sz="1400" i="1" strike="noStrike" dirty="0">
                <a:effectLst/>
                <a:latin typeface="Calibri" panose="020F0502020204030204" pitchFamily="34" charset="0"/>
                <a:cs typeface="Calibri" panose="020F0502020204030204" pitchFamily="34" charset="0"/>
              </a:rPr>
              <a:t> grade. </a:t>
            </a:r>
            <a:r>
              <a:rPr lang="cs-CZ" sz="1400" i="0" strike="noStrike" dirty="0">
                <a:effectLst/>
                <a:latin typeface="Calibri" panose="020F0502020204030204" pitchFamily="34" charset="0"/>
                <a:cs typeface="Calibri" panose="020F0502020204030204" pitchFamily="34" charset="0"/>
              </a:rPr>
              <a:t>dostupné z: https://nrs.co.uk/nrs-print/lifestyle-and-classification-data/social-grade/</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NANDONDE, Felix Adamu. A PESTLE </a:t>
            </a:r>
            <a:r>
              <a:rPr lang="cs-CZ" sz="1400" i="0" strike="noStrike" dirty="0" err="1">
                <a:effectLst/>
                <a:latin typeface="Calibri" panose="020F0502020204030204" pitchFamily="34" charset="0"/>
                <a:cs typeface="Calibri" panose="020F0502020204030204" pitchFamily="34" charset="0"/>
              </a:rPr>
              <a:t>analysis</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of</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international</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retailing</a:t>
            </a:r>
            <a:r>
              <a:rPr lang="cs-CZ" sz="1400" i="0" strike="noStrike" dirty="0">
                <a:effectLst/>
                <a:latin typeface="Calibri" panose="020F0502020204030204" pitchFamily="34" charset="0"/>
                <a:cs typeface="Calibri" panose="020F0502020204030204" pitchFamily="34" charset="0"/>
              </a:rPr>
              <a:t> in </a:t>
            </a:r>
            <a:r>
              <a:rPr lang="cs-CZ" sz="1400" i="0" strike="noStrike" dirty="0" err="1">
                <a:effectLst/>
                <a:latin typeface="Calibri" panose="020F0502020204030204" pitchFamily="34" charset="0"/>
                <a:cs typeface="Calibri" panose="020F0502020204030204" pitchFamily="34" charset="0"/>
              </a:rPr>
              <a:t>the</a:t>
            </a:r>
            <a:r>
              <a:rPr lang="cs-CZ" sz="1400" i="0" strike="noStrike" dirty="0">
                <a:effectLst/>
                <a:latin typeface="Calibri" panose="020F0502020204030204" pitchFamily="34" charset="0"/>
                <a:cs typeface="Calibri" panose="020F0502020204030204" pitchFamily="34" charset="0"/>
              </a:rPr>
              <a:t> East </a:t>
            </a:r>
            <a:r>
              <a:rPr lang="cs-CZ" sz="1400" i="0" strike="noStrike" dirty="0" err="1">
                <a:effectLst/>
                <a:latin typeface="Calibri" panose="020F0502020204030204" pitchFamily="34" charset="0"/>
                <a:cs typeface="Calibri" panose="020F0502020204030204" pitchFamily="34" charset="0"/>
              </a:rPr>
              <a:t>African</a:t>
            </a:r>
            <a:r>
              <a:rPr lang="cs-CZ" sz="1400" i="0" strike="noStrike" dirty="0">
                <a:effectLst/>
                <a:latin typeface="Calibri" panose="020F0502020204030204" pitchFamily="34" charset="0"/>
                <a:cs typeface="Calibri" panose="020F0502020204030204" pitchFamily="34" charset="0"/>
              </a:rPr>
              <a:t> </a:t>
            </a:r>
            <a:r>
              <a:rPr lang="cs-CZ" sz="1400" i="0" strike="noStrike" dirty="0" err="1">
                <a:effectLst/>
                <a:latin typeface="Calibri" panose="020F0502020204030204" pitchFamily="34" charset="0"/>
                <a:cs typeface="Calibri" panose="020F0502020204030204" pitchFamily="34" charset="0"/>
              </a:rPr>
              <a:t>Community</a:t>
            </a:r>
            <a:r>
              <a:rPr lang="cs-CZ" sz="1400" i="0"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Global</a:t>
            </a:r>
            <a:r>
              <a:rPr lang="cs-CZ" sz="1400" i="1" strike="noStrike" dirty="0">
                <a:effectLst/>
                <a:latin typeface="Calibri" panose="020F0502020204030204" pitchFamily="34" charset="0"/>
                <a:cs typeface="Calibri" panose="020F0502020204030204" pitchFamily="34" charset="0"/>
              </a:rPr>
              <a:t> Business and </a:t>
            </a:r>
            <a:r>
              <a:rPr lang="cs-CZ" sz="1400" i="1" strike="noStrike" dirty="0" err="1">
                <a:effectLst/>
                <a:latin typeface="Calibri" panose="020F0502020204030204" pitchFamily="34" charset="0"/>
                <a:cs typeface="Calibri" panose="020F0502020204030204" pitchFamily="34" charset="0"/>
              </a:rPr>
              <a:t>Organizational</a:t>
            </a:r>
            <a:r>
              <a:rPr lang="cs-CZ" sz="1400" i="1" strike="noStrike" dirty="0">
                <a:effectLst/>
                <a:latin typeface="Calibri" panose="020F0502020204030204" pitchFamily="34" charset="0"/>
                <a:cs typeface="Calibri" panose="020F0502020204030204" pitchFamily="34" charset="0"/>
              </a:rPr>
              <a:t> Excellence</a:t>
            </a:r>
            <a:r>
              <a:rPr lang="cs-CZ" sz="1400" i="0" strike="noStrike" dirty="0">
                <a:effectLst/>
                <a:latin typeface="Calibri" panose="020F0502020204030204" pitchFamily="34" charset="0"/>
                <a:cs typeface="Calibri" panose="020F0502020204030204" pitchFamily="34" charset="0"/>
              </a:rPr>
              <a:t>, 2019, 38.4: 54-61.</a:t>
            </a:r>
          </a:p>
          <a:p>
            <a:pPr lvl="0" algn="just">
              <a:lnSpc>
                <a:spcPct val="100000"/>
              </a:lnSpc>
              <a:defRPr cap="all"/>
            </a:pPr>
            <a:r>
              <a:rPr lang="cs-CZ" sz="1400" dirty="0" err="1">
                <a:latin typeface="Calibri" panose="020F0502020204030204" pitchFamily="34" charset="0"/>
                <a:cs typeface="Calibri" panose="020F0502020204030204" pitchFamily="34" charset="0"/>
              </a:rPr>
              <a:t>Roca</a:t>
            </a:r>
            <a:r>
              <a:rPr lang="cs-CZ" sz="1400" dirty="0">
                <a:latin typeface="Calibri" panose="020F0502020204030204" pitchFamily="34" charset="0"/>
                <a:cs typeface="Calibri" panose="020F0502020204030204" pitchFamily="34" charset="0"/>
              </a:rPr>
              <a:t>, Claudia, 2021. </a:t>
            </a:r>
            <a:r>
              <a:rPr lang="cs-CZ" sz="1400" i="1" dirty="0" err="1">
                <a:latin typeface="Calibri" panose="020F0502020204030204" pitchFamily="34" charset="0"/>
                <a:cs typeface="Calibri" panose="020F0502020204030204" pitchFamily="34" charset="0"/>
              </a:rPr>
              <a:t>The</a:t>
            </a:r>
            <a:r>
              <a:rPr lang="cs-CZ" sz="1400" i="1" dirty="0">
                <a:latin typeface="Calibri" panose="020F0502020204030204" pitchFamily="34" charset="0"/>
                <a:cs typeface="Calibri" panose="020F0502020204030204" pitchFamily="34" charset="0"/>
              </a:rPr>
              <a:t> </a:t>
            </a:r>
            <a:r>
              <a:rPr lang="cs-CZ" sz="1400" i="1" dirty="0" err="1">
                <a:latin typeface="Calibri" panose="020F0502020204030204" pitchFamily="34" charset="0"/>
                <a:cs typeface="Calibri" panose="020F0502020204030204" pitchFamily="34" charset="0"/>
              </a:rPr>
              <a:t>bcg</a:t>
            </a:r>
            <a:r>
              <a:rPr lang="cs-CZ" sz="1400" i="1" dirty="0">
                <a:latin typeface="Calibri" panose="020F0502020204030204" pitchFamily="34" charset="0"/>
                <a:cs typeface="Calibri" panose="020F0502020204030204" pitchFamily="34" charset="0"/>
              </a:rPr>
              <a:t> matrix. </a:t>
            </a:r>
            <a:r>
              <a:rPr lang="cs-CZ" sz="1400" dirty="0">
                <a:latin typeface="Calibri" panose="020F0502020204030204" pitchFamily="34" charset="0"/>
                <a:cs typeface="Calibri" panose="020F0502020204030204" pitchFamily="34" charset="0"/>
              </a:rPr>
              <a:t>Dostupné z: https://</a:t>
            </a:r>
            <a:r>
              <a:rPr lang="cs-CZ" sz="1400" dirty="0" err="1">
                <a:latin typeface="Calibri" panose="020F0502020204030204" pitchFamily="34" charset="0"/>
                <a:cs typeface="Calibri" panose="020F0502020204030204" pitchFamily="34" charset="0"/>
              </a:rPr>
              <a:t>global.thepower.education</a:t>
            </a:r>
            <a:r>
              <a:rPr lang="cs-CZ" sz="1400" dirty="0">
                <a:latin typeface="Calibri" panose="020F0502020204030204" pitchFamily="34" charset="0"/>
                <a:cs typeface="Calibri" panose="020F0502020204030204" pitchFamily="34" charset="0"/>
              </a:rPr>
              <a:t>/blog/</a:t>
            </a:r>
            <a:r>
              <a:rPr lang="cs-CZ" sz="1400" dirty="0" err="1">
                <a:latin typeface="Calibri" panose="020F0502020204030204" pitchFamily="34" charset="0"/>
                <a:cs typeface="Calibri" panose="020F0502020204030204" pitchFamily="34" charset="0"/>
              </a:rPr>
              <a:t>bcg</a:t>
            </a:r>
            <a:r>
              <a:rPr lang="cs-CZ" sz="1400" dirty="0">
                <a:latin typeface="Calibri" panose="020F0502020204030204" pitchFamily="34" charset="0"/>
                <a:cs typeface="Calibri" panose="020F0502020204030204" pitchFamily="34" charset="0"/>
              </a:rPr>
              <a:t>-matrix</a:t>
            </a:r>
          </a:p>
          <a:p>
            <a:pPr lvl="0" algn="just">
              <a:lnSpc>
                <a:spcPct val="100000"/>
              </a:lnSpc>
              <a:defRPr cap="all"/>
            </a:pPr>
            <a:r>
              <a:rPr lang="cs-CZ" sz="1400" i="0" strike="noStrike" dirty="0">
                <a:effectLst/>
                <a:latin typeface="Calibri" panose="020F0502020204030204" pitchFamily="34" charset="0"/>
                <a:cs typeface="Calibri" panose="020F0502020204030204" pitchFamily="34" charset="0"/>
              </a:rPr>
              <a:t>SAHAF, </a:t>
            </a:r>
            <a:r>
              <a:rPr lang="cs-CZ" sz="1400" i="0" strike="noStrike" dirty="0" err="1">
                <a:effectLst/>
                <a:latin typeface="Calibri" panose="020F0502020204030204" pitchFamily="34" charset="0"/>
                <a:cs typeface="Calibri" panose="020F0502020204030204" pitchFamily="34" charset="0"/>
              </a:rPr>
              <a:t>Musadiq</a:t>
            </a:r>
            <a:r>
              <a:rPr lang="cs-CZ" sz="1400" i="0" strike="noStrike" dirty="0">
                <a:effectLst/>
                <a:latin typeface="Calibri" panose="020F0502020204030204" pitchFamily="34" charset="0"/>
                <a:cs typeface="Calibri" panose="020F0502020204030204" pitchFamily="34" charset="0"/>
              </a:rPr>
              <a:t> A, 2019. </a:t>
            </a:r>
            <a:r>
              <a:rPr lang="cs-CZ" sz="1400" i="1" strike="noStrike" dirty="0" err="1">
                <a:effectLst/>
                <a:latin typeface="Calibri" panose="020F0502020204030204" pitchFamily="34" charset="0"/>
                <a:cs typeface="Calibri" panose="020F0502020204030204" pitchFamily="34" charset="0"/>
              </a:rPr>
              <a:t>Strategic</a:t>
            </a:r>
            <a:r>
              <a:rPr lang="cs-CZ" sz="1400" i="1" strike="noStrike" dirty="0">
                <a:effectLst/>
                <a:latin typeface="Calibri" panose="020F0502020204030204" pitchFamily="34" charset="0"/>
                <a:cs typeface="Calibri" panose="020F0502020204030204" pitchFamily="34" charset="0"/>
              </a:rPr>
              <a:t> marketing: </a:t>
            </a:r>
            <a:r>
              <a:rPr lang="cs-CZ" sz="1400" i="1" strike="noStrike" dirty="0" err="1">
                <a:effectLst/>
                <a:latin typeface="Calibri" panose="020F0502020204030204" pitchFamily="34" charset="0"/>
                <a:cs typeface="Calibri" panose="020F0502020204030204" pitchFamily="34" charset="0"/>
              </a:rPr>
              <a:t>making</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decisions</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for</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strategic</a:t>
            </a:r>
            <a:r>
              <a:rPr lang="cs-CZ" sz="1400" i="1" strike="noStrike" dirty="0">
                <a:effectLst/>
                <a:latin typeface="Calibri" panose="020F0502020204030204" pitchFamily="34" charset="0"/>
                <a:cs typeface="Calibri" panose="020F0502020204030204" pitchFamily="34" charset="0"/>
              </a:rPr>
              <a:t> </a:t>
            </a:r>
            <a:r>
              <a:rPr lang="cs-CZ" sz="1400" i="1" strike="noStrike" dirty="0" err="1">
                <a:effectLst/>
                <a:latin typeface="Calibri" panose="020F0502020204030204" pitchFamily="34" charset="0"/>
                <a:cs typeface="Calibri" panose="020F0502020204030204" pitchFamily="34" charset="0"/>
              </a:rPr>
              <a:t>advantage</a:t>
            </a:r>
            <a:r>
              <a:rPr lang="cs-CZ" sz="1400" i="0" strike="noStrike" dirty="0">
                <a:effectLst/>
                <a:latin typeface="Calibri" panose="020F0502020204030204" pitchFamily="34" charset="0"/>
                <a:cs typeface="Calibri" panose="020F0502020204030204" pitchFamily="34" charset="0"/>
              </a:rPr>
              <a:t>. 2. vydání. New </a:t>
            </a:r>
            <a:r>
              <a:rPr lang="cs-CZ" sz="1400" i="0" strike="noStrike" dirty="0" err="1">
                <a:effectLst/>
                <a:latin typeface="Calibri" panose="020F0502020204030204" pitchFamily="34" charset="0"/>
                <a:cs typeface="Calibri" panose="020F0502020204030204" pitchFamily="34" charset="0"/>
              </a:rPr>
              <a:t>Delhi</a:t>
            </a:r>
            <a:r>
              <a:rPr lang="cs-CZ" sz="1400" i="0" strike="noStrike" dirty="0">
                <a:effectLst/>
                <a:latin typeface="Calibri" panose="020F0502020204030204" pitchFamily="34" charset="0"/>
                <a:cs typeface="Calibri" panose="020F0502020204030204" pitchFamily="34" charset="0"/>
              </a:rPr>
              <a:t>. ISBN 9388028724.</a:t>
            </a:r>
          </a:p>
          <a:p>
            <a:pPr lvl="0" algn="just">
              <a:lnSpc>
                <a:spcPct val="100000"/>
              </a:lnSpc>
              <a:defRPr cap="all"/>
            </a:pPr>
            <a:r>
              <a:rPr lang="cs-CZ" sz="1400" b="0" i="0" u="none" strike="noStrike" dirty="0">
                <a:solidFill>
                  <a:srgbClr val="222222"/>
                </a:solidFill>
                <a:effectLst/>
                <a:latin typeface="Calibri" panose="020F0502020204030204" pitchFamily="34" charset="0"/>
                <a:cs typeface="Calibri" panose="020F0502020204030204" pitchFamily="34" charset="0"/>
              </a:rPr>
              <a:t>SAMMUT‐BONNICI, Tanya; GALEA, David. SWOT </a:t>
            </a:r>
            <a:r>
              <a:rPr lang="cs-CZ" sz="1400" b="0" i="0" u="none" strike="noStrike" dirty="0" err="1">
                <a:solidFill>
                  <a:srgbClr val="222222"/>
                </a:solidFill>
                <a:effectLst/>
                <a:latin typeface="Calibri" panose="020F0502020204030204" pitchFamily="34" charset="0"/>
                <a:cs typeface="Calibri" panose="020F0502020204030204" pitchFamily="34" charset="0"/>
              </a:rPr>
              <a:t>analysis</a:t>
            </a:r>
            <a:r>
              <a:rPr lang="cs-CZ" sz="1400" b="0" i="0" u="none" strike="noStrike" dirty="0">
                <a:solidFill>
                  <a:srgbClr val="222222"/>
                </a:solidFill>
                <a:effectLst/>
                <a:latin typeface="Calibri" panose="020F0502020204030204" pitchFamily="34" charset="0"/>
                <a:cs typeface="Calibri" panose="020F0502020204030204" pitchFamily="34" charset="0"/>
              </a:rPr>
              <a:t>. </a:t>
            </a:r>
            <a:r>
              <a:rPr lang="cs-CZ" sz="1400" b="0" i="1" u="none" strike="noStrike" dirty="0" err="1">
                <a:solidFill>
                  <a:srgbClr val="222222"/>
                </a:solidFill>
                <a:effectLst/>
                <a:latin typeface="Calibri" panose="020F0502020204030204" pitchFamily="34" charset="0"/>
                <a:cs typeface="Calibri" panose="020F0502020204030204" pitchFamily="34" charset="0"/>
              </a:rPr>
              <a:t>Wiley</a:t>
            </a:r>
            <a:r>
              <a:rPr lang="cs-CZ" sz="1400" b="0" i="1" u="none" strike="noStrike" dirty="0">
                <a:solidFill>
                  <a:srgbClr val="222222"/>
                </a:solidFill>
                <a:effectLst/>
                <a:latin typeface="Calibri" panose="020F0502020204030204" pitchFamily="34" charset="0"/>
                <a:cs typeface="Calibri" panose="020F0502020204030204" pitchFamily="34" charset="0"/>
              </a:rPr>
              <a:t> </a:t>
            </a:r>
            <a:r>
              <a:rPr lang="cs-CZ" sz="1400" b="0" i="1" u="none" strike="noStrike" dirty="0" err="1">
                <a:solidFill>
                  <a:srgbClr val="222222"/>
                </a:solidFill>
                <a:effectLst/>
                <a:latin typeface="Calibri" panose="020F0502020204030204" pitchFamily="34" charset="0"/>
                <a:cs typeface="Calibri" panose="020F0502020204030204" pitchFamily="34" charset="0"/>
              </a:rPr>
              <a:t>Encyclopedia</a:t>
            </a:r>
            <a:r>
              <a:rPr lang="cs-CZ" sz="1400" b="0" i="1" u="none" strike="noStrike" dirty="0">
                <a:solidFill>
                  <a:srgbClr val="222222"/>
                </a:solidFill>
                <a:effectLst/>
                <a:latin typeface="Calibri" panose="020F0502020204030204" pitchFamily="34" charset="0"/>
                <a:cs typeface="Calibri" panose="020F0502020204030204" pitchFamily="34" charset="0"/>
              </a:rPr>
              <a:t> </a:t>
            </a:r>
            <a:r>
              <a:rPr lang="cs-CZ" sz="1400" b="0" i="1" u="none" strike="noStrike" dirty="0" err="1">
                <a:solidFill>
                  <a:srgbClr val="222222"/>
                </a:solidFill>
                <a:effectLst/>
                <a:latin typeface="Calibri" panose="020F0502020204030204" pitchFamily="34" charset="0"/>
                <a:cs typeface="Calibri" panose="020F0502020204030204" pitchFamily="34" charset="0"/>
              </a:rPr>
              <a:t>of</a:t>
            </a:r>
            <a:r>
              <a:rPr lang="cs-CZ" sz="1400" b="0" i="1" u="none" strike="noStrike" dirty="0">
                <a:solidFill>
                  <a:srgbClr val="222222"/>
                </a:solidFill>
                <a:effectLst/>
                <a:latin typeface="Calibri" panose="020F0502020204030204" pitchFamily="34" charset="0"/>
                <a:cs typeface="Calibri" panose="020F0502020204030204" pitchFamily="34" charset="0"/>
              </a:rPr>
              <a:t> management</a:t>
            </a:r>
            <a:r>
              <a:rPr lang="cs-CZ" sz="1400" b="0" i="0" u="none" strike="noStrike" dirty="0">
                <a:solidFill>
                  <a:srgbClr val="222222"/>
                </a:solidFill>
                <a:effectLst/>
                <a:latin typeface="Calibri" panose="020F0502020204030204" pitchFamily="34" charset="0"/>
                <a:cs typeface="Calibri" panose="020F0502020204030204" pitchFamily="34" charset="0"/>
              </a:rPr>
              <a:t>, 2015, 1-8.</a:t>
            </a:r>
            <a:endParaRPr lang="cs-CZ" sz="1400" i="0" strike="noStrike"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386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43F3F-6E63-5678-9C35-8B4237F9C6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671244-139D-0935-996A-A705CD65953B}"/>
              </a:ext>
            </a:extLst>
          </p:cNvPr>
          <p:cNvSpPr>
            <a:spLocks noGrp="1"/>
          </p:cNvSpPr>
          <p:nvPr>
            <p:ph type="title"/>
          </p:nvPr>
        </p:nvSpPr>
        <p:spPr/>
        <p:txBody>
          <a:bodyPr/>
          <a:lstStyle/>
          <a:p>
            <a:r>
              <a:rPr lang="cs-CZ" dirty="0">
                <a:solidFill>
                  <a:schemeClr val="tx1"/>
                </a:solidFill>
                <a:latin typeface="Arial" panose="020B0604020202020204" pitchFamily="34" charset="0"/>
                <a:cs typeface="Arial" panose="020B0604020202020204" pitchFamily="34" charset="0"/>
              </a:rPr>
              <a:t>Doporučená literatura</a:t>
            </a:r>
          </a:p>
        </p:txBody>
      </p:sp>
      <p:graphicFrame>
        <p:nvGraphicFramePr>
          <p:cNvPr id="7" name="Zástupný symbol pro obsah 2" descr="Zástupný symbol ikony obrázku SmartArt">
            <a:extLst>
              <a:ext uri="{FF2B5EF4-FFF2-40B4-BE49-F238E27FC236}">
                <a16:creationId xmlns:a16="http://schemas.microsoft.com/office/drawing/2014/main" id="{7BB09316-4D18-1018-54FD-4C934278FF28}"/>
              </a:ext>
            </a:extLst>
          </p:cNvPr>
          <p:cNvGraphicFramePr>
            <a:graphicFrameLocks noGrp="1"/>
          </p:cNvGraphicFramePr>
          <p:nvPr>
            <p:ph idx="1"/>
            <p:extLst>
              <p:ext uri="{D42A27DB-BD31-4B8C-83A1-F6EECF244321}">
                <p14:modId xmlns:p14="http://schemas.microsoft.com/office/powerpoint/2010/main" val="1913549169"/>
              </p:ext>
            </p:extLst>
          </p:nvPr>
        </p:nvGraphicFramePr>
        <p:xfrm>
          <a:off x="838200" y="1591103"/>
          <a:ext cx="10734675" cy="383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ovéPole 5">
            <a:extLst>
              <a:ext uri="{FF2B5EF4-FFF2-40B4-BE49-F238E27FC236}">
                <a16:creationId xmlns:a16="http://schemas.microsoft.com/office/drawing/2014/main" id="{3F032CEE-7A2E-0A59-4AA3-1AC5F30F4AD4}"/>
              </a:ext>
            </a:extLst>
          </p:cNvPr>
          <p:cNvSpPr txBox="1"/>
          <p:nvPr/>
        </p:nvSpPr>
        <p:spPr>
          <a:xfrm>
            <a:off x="5886448" y="3429000"/>
            <a:ext cx="10734675" cy="430887"/>
          </a:xfrm>
          <a:prstGeom prst="rect">
            <a:avLst/>
          </a:prstGeom>
          <a:noFill/>
        </p:spPr>
        <p:txBody>
          <a:bodyPr wrap="square">
            <a:spAutoFit/>
          </a:bodyPr>
          <a:lstStyle/>
          <a:p>
            <a:pPr lvl="0"/>
            <a:r>
              <a:rPr lang="cs-CZ" sz="2200" b="0" cap="none" noProof="0" dirty="0">
                <a:solidFill>
                  <a:schemeClr val="bg1"/>
                </a:solidFill>
              </a:rPr>
              <a:t>viz IS</a:t>
            </a:r>
            <a:endParaRPr lang="cs-CZ" sz="2200" dirty="0">
              <a:solidFill>
                <a:schemeClr val="bg1"/>
              </a:solidFill>
            </a:endParaRPr>
          </a:p>
        </p:txBody>
      </p:sp>
      <p:sp>
        <p:nvSpPr>
          <p:cNvPr id="9" name="TextovéPole 8">
            <a:extLst>
              <a:ext uri="{FF2B5EF4-FFF2-40B4-BE49-F238E27FC236}">
                <a16:creationId xmlns:a16="http://schemas.microsoft.com/office/drawing/2014/main" id="{C67C25BE-49E9-B8D9-B86F-DB7CCE8B79A6}"/>
              </a:ext>
            </a:extLst>
          </p:cNvPr>
          <p:cNvSpPr txBox="1"/>
          <p:nvPr/>
        </p:nvSpPr>
        <p:spPr>
          <a:xfrm>
            <a:off x="728662" y="4182171"/>
            <a:ext cx="10734675" cy="1200329"/>
          </a:xfrm>
          <a:prstGeom prst="rect">
            <a:avLst/>
          </a:prstGeom>
          <a:noFill/>
        </p:spPr>
        <p:txBody>
          <a:bodyPr wrap="square">
            <a:spAutoFit/>
          </a:bodyPr>
          <a:lstStyle/>
          <a:p>
            <a:pPr lvl="0" algn="just">
              <a:lnSpc>
                <a:spcPct val="100000"/>
              </a:lnSpc>
              <a:spcBef>
                <a:spcPts val="1200"/>
              </a:spcBef>
              <a:defRPr cap="all"/>
            </a:pPr>
            <a:r>
              <a:rPr lang="cs-CZ" sz="2400" b="0" i="0" u="none" strike="noStrike" dirty="0">
                <a:solidFill>
                  <a:srgbClr val="212529"/>
                </a:solidFill>
                <a:effectLst/>
                <a:latin typeface="Calibri" panose="020F0502020204030204" pitchFamily="34" charset="0"/>
                <a:cs typeface="Calibri" panose="020F0502020204030204" pitchFamily="34" charset="0"/>
              </a:rPr>
              <a:t>JAKUBÍKOVÁ, Dagmar a JANEČEK, Petr, 2023. </a:t>
            </a:r>
            <a:r>
              <a:rPr lang="cs-CZ" sz="2400" b="0" i="1" u="none" strike="noStrike" dirty="0">
                <a:solidFill>
                  <a:srgbClr val="212529"/>
                </a:solidFill>
                <a:effectLst/>
                <a:latin typeface="Calibri" panose="020F0502020204030204" pitchFamily="34" charset="0"/>
                <a:cs typeface="Calibri" panose="020F0502020204030204" pitchFamily="34" charset="0"/>
              </a:rPr>
              <a:t>Strategický marketing: strategie a trendy</a:t>
            </a:r>
            <a:r>
              <a:rPr lang="cs-CZ" sz="2400" b="0" i="0" u="none" strike="noStrike" dirty="0">
                <a:solidFill>
                  <a:srgbClr val="212529"/>
                </a:solidFill>
                <a:effectLst/>
                <a:latin typeface="Calibri" panose="020F0502020204030204" pitchFamily="34" charset="0"/>
                <a:cs typeface="Calibri" panose="020F0502020204030204" pitchFamily="34" charset="0"/>
              </a:rPr>
              <a:t>. 3. přepracované a rozšířené vydání. Expert (Grada). Praha: Grada </a:t>
            </a:r>
            <a:r>
              <a:rPr lang="cs-CZ" sz="2400" b="0" i="0" u="none" strike="noStrike" dirty="0" err="1">
                <a:solidFill>
                  <a:srgbClr val="212529"/>
                </a:solidFill>
                <a:effectLst/>
                <a:latin typeface="Calibri" panose="020F0502020204030204" pitchFamily="34" charset="0"/>
                <a:cs typeface="Calibri" panose="020F0502020204030204" pitchFamily="34" charset="0"/>
              </a:rPr>
              <a:t>Publishing</a:t>
            </a:r>
            <a:r>
              <a:rPr lang="cs-CZ" sz="2400" b="0" i="0" u="none" strike="noStrike" dirty="0">
                <a:solidFill>
                  <a:srgbClr val="212529"/>
                </a:solidFill>
                <a:effectLst/>
                <a:latin typeface="Calibri" panose="020F0502020204030204" pitchFamily="34" charset="0"/>
                <a:cs typeface="Calibri" panose="020F0502020204030204" pitchFamily="34" charset="0"/>
              </a:rPr>
              <a:t>. ISBN 978-80-271-3722-0.</a:t>
            </a:r>
          </a:p>
        </p:txBody>
      </p:sp>
    </p:spTree>
    <p:extLst>
      <p:ext uri="{BB962C8B-B14F-4D97-AF65-F5344CB8AC3E}">
        <p14:creationId xmlns:p14="http://schemas.microsoft.com/office/powerpoint/2010/main" val="1394092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a:extLst>
            <a:ext uri="{FF2B5EF4-FFF2-40B4-BE49-F238E27FC236}">
              <a16:creationId xmlns:a16="http://schemas.microsoft.com/office/drawing/2014/main" id="{7FBF5DD8-89BE-7A21-2580-35CD796CE99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93AB36F-1369-62B0-F7F3-D4B222703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2D662FC-BCDD-ABC8-4332-26C8112EF8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46096BE6-559A-E578-5E11-9C39B16C1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C40F83-01FF-C74D-D821-D15BC3C852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D0C36-7C4D-23B0-E902-0D634C518E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B08052-28F5-8D7E-3DD8-A5B5F691B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Graphic 33">
              <a:extLst>
                <a:ext uri="{FF2B5EF4-FFF2-40B4-BE49-F238E27FC236}">
                  <a16:creationId xmlns:a16="http://schemas.microsoft.com/office/drawing/2014/main" id="{964D9E53-91B9-B7C0-BE4D-22ACEB22D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7" name="Graphic 33">
              <a:extLst>
                <a:ext uri="{FF2B5EF4-FFF2-40B4-BE49-F238E27FC236}">
                  <a16:creationId xmlns:a16="http://schemas.microsoft.com/office/drawing/2014/main" id="{21B22C27-104F-640C-5D57-2B3C3B4A3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19" name="Rectangle 18">
            <a:extLst>
              <a:ext uri="{FF2B5EF4-FFF2-40B4-BE49-F238E27FC236}">
                <a16:creationId xmlns:a16="http://schemas.microsoft.com/office/drawing/2014/main" id="{1E9E66D8-BFE0-4EFE-68BE-AE5200951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7" y="4738"/>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Zástupný obsah 3" descr="extrémní detail spojnicového grafu">
            <a:extLst>
              <a:ext uri="{FF2B5EF4-FFF2-40B4-BE49-F238E27FC236}">
                <a16:creationId xmlns:a16="http://schemas.microsoft.com/office/drawing/2014/main" id="{BC7E87BC-C121-1637-B3FC-F1D0BC5D8A93}"/>
              </a:ext>
            </a:extLst>
          </p:cNvPr>
          <p:cNvPicPr>
            <a:picLocks noGrp="1" noChangeAspect="1"/>
          </p:cNvPicPr>
          <p:nvPr>
            <p:ph idx="1"/>
          </p:nvPr>
        </p:nvPicPr>
        <p:blipFill rotWithShape="1">
          <a:blip r:embed="rId3">
            <a:alphaModFix amt="65000"/>
          </a:blip>
          <a:srcRect t="10000"/>
          <a:stretch/>
        </p:blipFill>
        <p:spPr>
          <a:xfrm>
            <a:off x="20" y="10"/>
            <a:ext cx="12191979" cy="6857990"/>
          </a:xfrm>
          <a:prstGeom prst="rect">
            <a:avLst/>
          </a:prstGeom>
        </p:spPr>
      </p:pic>
      <p:grpSp>
        <p:nvGrpSpPr>
          <p:cNvPr id="21" name="Group 20">
            <a:extLst>
              <a:ext uri="{FF2B5EF4-FFF2-40B4-BE49-F238E27FC236}">
                <a16:creationId xmlns:a16="http://schemas.microsoft.com/office/drawing/2014/main" id="{9435CBE4-ADE9-FA74-6EA6-74D7665454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22" name="Straight Connector 21">
              <a:extLst>
                <a:ext uri="{FF2B5EF4-FFF2-40B4-BE49-F238E27FC236}">
                  <a16:creationId xmlns:a16="http://schemas.microsoft.com/office/drawing/2014/main" id="{D0227379-3BB2-4FAA-ED5D-605159823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DF199D-273A-2719-82EB-E61E8CCDD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470D6B-FE80-51E8-65C2-4E29F8C59C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A560738-2D9E-6367-514A-68DB23394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Graphic 33">
              <a:extLst>
                <a:ext uri="{FF2B5EF4-FFF2-40B4-BE49-F238E27FC236}">
                  <a16:creationId xmlns:a16="http://schemas.microsoft.com/office/drawing/2014/main" id="{F1B5B419-EC62-CB22-BFC8-85816EE4C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27" name="Graphic 33">
              <a:extLst>
                <a:ext uri="{FF2B5EF4-FFF2-40B4-BE49-F238E27FC236}">
                  <a16:creationId xmlns:a16="http://schemas.microsoft.com/office/drawing/2014/main" id="{754DE1CC-E777-35AD-3168-95E8CA774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5" name="Obdélník 4">
            <a:extLst>
              <a:ext uri="{FF2B5EF4-FFF2-40B4-BE49-F238E27FC236}">
                <a16:creationId xmlns:a16="http://schemas.microsoft.com/office/drawing/2014/main" id="{81A545F8-46A0-266C-AC44-0521665F99E8}"/>
              </a:ext>
            </a:extLst>
          </p:cNvPr>
          <p:cNvSpPr/>
          <p:nvPr/>
        </p:nvSpPr>
        <p:spPr>
          <a:xfrm>
            <a:off x="1611086" y="2484478"/>
            <a:ext cx="10578725" cy="1888619"/>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7FAB43D4-B380-91B1-B18A-FE4B4CD93124}"/>
              </a:ext>
            </a:extLst>
          </p:cNvPr>
          <p:cNvSpPr txBox="1"/>
          <p:nvPr/>
        </p:nvSpPr>
        <p:spPr>
          <a:xfrm>
            <a:off x="1607230" y="2502474"/>
            <a:ext cx="10578725" cy="1938992"/>
          </a:xfrm>
          <a:prstGeom prst="rect">
            <a:avLst/>
          </a:prstGeom>
          <a:noFill/>
          <a:effectLst>
            <a:softEdge rad="31750"/>
          </a:effectLst>
        </p:spPr>
        <p:txBody>
          <a:bodyPr wrap="square" rtlCol="0">
            <a:spAutoFit/>
          </a:bodyPr>
          <a:lstStyle/>
          <a:p>
            <a:pPr algn="ctr"/>
            <a:r>
              <a:rPr lang="cs-CZ" sz="6000" dirty="0">
                <a:solidFill>
                  <a:schemeClr val="bg1"/>
                </a:solidFill>
                <a:latin typeface="Arial" panose="020B0604020202020204" pitchFamily="34" charset="0"/>
                <a:cs typeface="Arial" panose="020B0604020202020204" pitchFamily="34" charset="0"/>
              </a:rPr>
              <a:t>MARKETINGOVÁ SITUAČNÍ ANALÝZA</a:t>
            </a:r>
          </a:p>
        </p:txBody>
      </p:sp>
    </p:spTree>
    <p:extLst>
      <p:ext uri="{BB962C8B-B14F-4D97-AF65-F5344CB8AC3E}">
        <p14:creationId xmlns:p14="http://schemas.microsoft.com/office/powerpoint/2010/main" val="2732337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EDC12-1841-31FF-AE0D-39ACD260228E}"/>
              </a:ext>
            </a:extLst>
          </p:cNvPr>
          <p:cNvSpPr>
            <a:spLocks noGrp="1"/>
          </p:cNvSpPr>
          <p:nvPr>
            <p:ph type="title"/>
          </p:nvPr>
        </p:nvSpPr>
        <p:spPr/>
        <p:txBody>
          <a:bodyPr/>
          <a:lstStyle/>
          <a:p>
            <a:r>
              <a:rPr lang="cs-CZ" dirty="0">
                <a:solidFill>
                  <a:schemeClr val="tx1"/>
                </a:solidFill>
                <a:latin typeface="Calibri" panose="020F0502020204030204" pitchFamily="34" charset="0"/>
                <a:cs typeface="Calibri" panose="020F0502020204030204" pitchFamily="34" charset="0"/>
              </a:rPr>
              <a:t>Co se dnes dozvíte</a:t>
            </a:r>
          </a:p>
        </p:txBody>
      </p:sp>
      <p:graphicFrame>
        <p:nvGraphicFramePr>
          <p:cNvPr id="3" name="Diagram 2">
            <a:extLst>
              <a:ext uri="{FF2B5EF4-FFF2-40B4-BE49-F238E27FC236}">
                <a16:creationId xmlns:a16="http://schemas.microsoft.com/office/drawing/2014/main" id="{001B7868-139D-DBDF-A181-138404BC648A}"/>
              </a:ext>
            </a:extLst>
          </p:cNvPr>
          <p:cNvGraphicFramePr/>
          <p:nvPr>
            <p:extLst>
              <p:ext uri="{D42A27DB-BD31-4B8C-83A1-F6EECF244321}">
                <p14:modId xmlns:p14="http://schemas.microsoft.com/office/powerpoint/2010/main" val="951607259"/>
              </p:ext>
            </p:extLst>
          </p:nvPr>
        </p:nvGraphicFramePr>
        <p:xfrm>
          <a:off x="957130" y="1993065"/>
          <a:ext cx="9733659" cy="394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597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C0A3-81F7-5200-BD01-A33E44730C5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6A28E9F-95DB-AD56-2DFE-DBE09BF8304E}"/>
              </a:ext>
            </a:extLst>
          </p:cNvPr>
          <p:cNvSpPr>
            <a:spLocks noGrp="1"/>
          </p:cNvSpPr>
          <p:nvPr>
            <p:ph type="title"/>
          </p:nvPr>
        </p:nvSpPr>
        <p:spPr>
          <a:xfrm>
            <a:off x="838200" y="727323"/>
            <a:ext cx="4609950" cy="823181"/>
          </a:xfrm>
        </p:spPr>
        <p:txBody>
          <a:bodyPr>
            <a:noAutofit/>
          </a:bodyPr>
          <a:lstStyle/>
          <a:p>
            <a:r>
              <a:rPr lang="cs-CZ" dirty="0">
                <a:solidFill>
                  <a:schemeClr val="tx1"/>
                </a:solidFill>
                <a:latin typeface="Calibri" panose="020F0502020204030204" pitchFamily="34" charset="0"/>
                <a:cs typeface="Calibri" panose="020F0502020204030204" pitchFamily="34" charset="0"/>
              </a:rPr>
              <a:t>Vymezení kontextu</a:t>
            </a:r>
          </a:p>
        </p:txBody>
      </p:sp>
      <p:pic>
        <p:nvPicPr>
          <p:cNvPr id="5" name="Obrázek 4" descr="Obsah obrázku text, snímek obrazovky, Písmo, diagram&#10;&#10;Popis byl vytvořen automaticky">
            <a:extLst>
              <a:ext uri="{FF2B5EF4-FFF2-40B4-BE49-F238E27FC236}">
                <a16:creationId xmlns:a16="http://schemas.microsoft.com/office/drawing/2014/main" id="{AB51497C-F1E9-EC16-63EB-100A0143F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26" y="661513"/>
            <a:ext cx="5763783" cy="5534974"/>
          </a:xfrm>
          <a:prstGeom prst="rect">
            <a:avLst/>
          </a:prstGeom>
        </p:spPr>
      </p:pic>
      <p:sp>
        <p:nvSpPr>
          <p:cNvPr id="6" name="TextovéPole 5">
            <a:extLst>
              <a:ext uri="{FF2B5EF4-FFF2-40B4-BE49-F238E27FC236}">
                <a16:creationId xmlns:a16="http://schemas.microsoft.com/office/drawing/2014/main" id="{D2C942AB-6FD8-2C25-D3DD-97D829640E9B}"/>
              </a:ext>
            </a:extLst>
          </p:cNvPr>
          <p:cNvSpPr txBox="1"/>
          <p:nvPr/>
        </p:nvSpPr>
        <p:spPr>
          <a:xfrm>
            <a:off x="9647583" y="6242358"/>
            <a:ext cx="2084684" cy="338554"/>
          </a:xfrm>
          <a:prstGeom prst="rect">
            <a:avLst/>
          </a:prstGeom>
          <a:noFill/>
        </p:spPr>
        <p:txBody>
          <a:bodyPr wrap="square" rtlCol="0">
            <a:spAutoFit/>
          </a:bodyPr>
          <a:lstStyle/>
          <a:p>
            <a:r>
              <a:rPr lang="cs-CZ" sz="1600" i="1" dirty="0">
                <a:latin typeface="Calibri" panose="020F0502020204030204" pitchFamily="34" charset="0"/>
                <a:cs typeface="Calibri" panose="020F0502020204030204" pitchFamily="34" charset="0"/>
              </a:rPr>
              <a:t>Zdroj: </a:t>
            </a:r>
            <a:r>
              <a:rPr lang="cs-CZ" sz="1600" i="1" dirty="0" err="1">
                <a:latin typeface="Calibri" panose="020F0502020204030204" pitchFamily="34" charset="0"/>
                <a:cs typeface="Calibri" panose="020F0502020204030204" pitchFamily="34" charset="0"/>
              </a:rPr>
              <a:t>Mallya</a:t>
            </a:r>
            <a:r>
              <a:rPr lang="cs-CZ" sz="1600" i="1" dirty="0">
                <a:latin typeface="Calibri" panose="020F0502020204030204" pitchFamily="34" charset="0"/>
                <a:cs typeface="Calibri" panose="020F0502020204030204" pitchFamily="34" charset="0"/>
              </a:rPr>
              <a:t> (2007)</a:t>
            </a:r>
          </a:p>
        </p:txBody>
      </p:sp>
      <p:sp>
        <p:nvSpPr>
          <p:cNvPr id="7" name="TextovéPole 6">
            <a:extLst>
              <a:ext uri="{FF2B5EF4-FFF2-40B4-BE49-F238E27FC236}">
                <a16:creationId xmlns:a16="http://schemas.microsoft.com/office/drawing/2014/main" id="{64FD5D0F-686E-8DB2-9F98-705B8B9F7A68}"/>
              </a:ext>
            </a:extLst>
          </p:cNvPr>
          <p:cNvSpPr txBox="1"/>
          <p:nvPr/>
        </p:nvSpPr>
        <p:spPr>
          <a:xfrm>
            <a:off x="7275576" y="261403"/>
            <a:ext cx="4234933" cy="400110"/>
          </a:xfrm>
          <a:prstGeom prst="rect">
            <a:avLst/>
          </a:prstGeom>
          <a:noFill/>
        </p:spPr>
        <p:txBody>
          <a:bodyPr wrap="square" rtlCol="0">
            <a:spAutoFit/>
          </a:bodyPr>
          <a:lstStyle/>
          <a:p>
            <a:r>
              <a:rPr lang="cs-CZ" sz="2000" dirty="0">
                <a:latin typeface="Calibri" panose="020F0502020204030204" pitchFamily="34" charset="0"/>
                <a:cs typeface="Calibri" panose="020F0502020204030204" pitchFamily="34" charset="0"/>
              </a:rPr>
              <a:t>Schéma č. 1: Strategické řízení podniku</a:t>
            </a:r>
          </a:p>
        </p:txBody>
      </p:sp>
      <p:sp>
        <p:nvSpPr>
          <p:cNvPr id="9" name="TextovéPole 8">
            <a:extLst>
              <a:ext uri="{FF2B5EF4-FFF2-40B4-BE49-F238E27FC236}">
                <a16:creationId xmlns:a16="http://schemas.microsoft.com/office/drawing/2014/main" id="{C781896D-E0D7-D646-8141-5E522D9A8176}"/>
              </a:ext>
            </a:extLst>
          </p:cNvPr>
          <p:cNvSpPr txBox="1"/>
          <p:nvPr/>
        </p:nvSpPr>
        <p:spPr>
          <a:xfrm>
            <a:off x="681491" y="2873943"/>
            <a:ext cx="5206571" cy="3170099"/>
          </a:xfrm>
          <a:prstGeom prst="rect">
            <a:avLst/>
          </a:prstGeom>
          <a:noFill/>
        </p:spPr>
        <p:txBody>
          <a:bodyPr wrap="square" rtlCol="0">
            <a:spAutoFit/>
          </a:bodyPr>
          <a:lstStyle/>
          <a:p>
            <a:pPr marL="342900" indent="-342900">
              <a:buFont typeface="Arial" panose="020B0604020202020204" pitchFamily="34" charset="0"/>
              <a:buChar char="•"/>
            </a:pPr>
            <a:r>
              <a:rPr lang="cs-CZ" sz="2000" dirty="0">
                <a:latin typeface="Calibri" panose="020F0502020204030204" pitchFamily="34" charset="0"/>
                <a:cs typeface="Calibri" panose="020F0502020204030204" pitchFamily="34" charset="0"/>
              </a:rPr>
              <a:t>„Dobrý“ marketing je zasazen do širších souvislostí podnikání. </a:t>
            </a:r>
          </a:p>
          <a:p>
            <a:pPr marL="342900" indent="-342900">
              <a:buFont typeface="Arial" panose="020B0604020202020204" pitchFamily="34" charset="0"/>
              <a:buChar char="•"/>
            </a:pPr>
            <a:endParaRPr lang="cs-CZ"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cs-CZ" sz="2000" b="1" dirty="0">
                <a:latin typeface="Calibri" panose="020F0502020204030204" pitchFamily="34" charset="0"/>
                <a:cs typeface="Calibri" panose="020F0502020204030204" pitchFamily="34" charset="0"/>
              </a:rPr>
              <a:t>Strategické řízení: </a:t>
            </a:r>
            <a:r>
              <a:rPr lang="cs-CZ" sz="2000" dirty="0">
                <a:latin typeface="Calibri" panose="020F0502020204030204" pitchFamily="34" charset="0"/>
                <a:cs typeface="Calibri" panose="020F0502020204030204" pitchFamily="34" charset="0"/>
              </a:rPr>
              <a:t>dynamický proces tvorby </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a implementace rozvojových záměrů, které mají zásadní význam pro rozvoj podniku.</a:t>
            </a:r>
          </a:p>
          <a:p>
            <a:pPr marL="342900" indent="-342900">
              <a:buFont typeface="Arial" panose="020B0604020202020204" pitchFamily="34" charset="0"/>
              <a:buChar char="•"/>
            </a:pPr>
            <a:r>
              <a:rPr lang="cs-CZ" sz="2000" b="1" dirty="0">
                <a:latin typeface="Calibri" panose="020F0502020204030204" pitchFamily="34" charset="0"/>
                <a:cs typeface="Calibri" panose="020F0502020204030204" pitchFamily="34" charset="0"/>
              </a:rPr>
              <a:t>Marketingová strategie: </a:t>
            </a:r>
            <a:r>
              <a:rPr lang="cs-CZ" sz="2000" dirty="0">
                <a:latin typeface="Calibri" panose="020F0502020204030204" pitchFamily="34" charset="0"/>
                <a:cs typeface="Calibri" panose="020F0502020204030204" pitchFamily="34" charset="0"/>
              </a:rPr>
              <a:t>rozhodnutí vrcholového managementu o tom, jak, kdy </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a kde konkurovat.</a:t>
            </a:r>
          </a:p>
          <a:p>
            <a:pPr marL="342900" indent="-342900">
              <a:buFont typeface="Arial" panose="020B0604020202020204" pitchFamily="34" charset="0"/>
              <a:buChar char="•"/>
            </a:pPr>
            <a:endParaRPr lang="cs-CZ" sz="2000" dirty="0">
              <a:latin typeface="Calibri" panose="020F0502020204030204" pitchFamily="34" charset="0"/>
              <a:cs typeface="Calibri" panose="020F0502020204030204" pitchFamily="34" charset="0"/>
            </a:endParaRPr>
          </a:p>
        </p:txBody>
      </p:sp>
      <p:sp>
        <p:nvSpPr>
          <p:cNvPr id="10" name="TextovéPole 9">
            <a:extLst>
              <a:ext uri="{FF2B5EF4-FFF2-40B4-BE49-F238E27FC236}">
                <a16:creationId xmlns:a16="http://schemas.microsoft.com/office/drawing/2014/main" id="{942ED3AD-D889-F138-902B-AB94361BB96F}"/>
              </a:ext>
            </a:extLst>
          </p:cNvPr>
          <p:cNvSpPr txBox="1"/>
          <p:nvPr/>
        </p:nvSpPr>
        <p:spPr>
          <a:xfrm>
            <a:off x="592867" y="1550504"/>
            <a:ext cx="5191702" cy="1323439"/>
          </a:xfrm>
          <a:prstGeom prst="rect">
            <a:avLst/>
          </a:prstGeom>
          <a:noFill/>
        </p:spPr>
        <p:txBody>
          <a:bodyPr wrap="square" rtlCol="0">
            <a:spAutoFit/>
          </a:bodyPr>
          <a:lstStyle/>
          <a:p>
            <a:pPr algn="ctr"/>
            <a:r>
              <a:rPr lang="cs-CZ" sz="2000" i="1" kern="100" dirty="0">
                <a:effectLst/>
                <a:latin typeface="Calibri" panose="020F0502020204030204" pitchFamily="34" charset="0"/>
                <a:ea typeface="Calibri" panose="020F0502020204030204" pitchFamily="34" charset="0"/>
                <a:cs typeface="Times New Roman" panose="02020603050405020304" pitchFamily="18" charset="0"/>
              </a:rPr>
              <a:t>„Marketing je proces řízení, jehož podstatou je poznávání, predikování, ovlivňování a uspokojování potřeb a přání zákazníků.“</a:t>
            </a:r>
          </a:p>
          <a:p>
            <a:pPr algn="ctr"/>
            <a:endParaRPr lang="cs-CZ" sz="2000" i="1" dirty="0"/>
          </a:p>
        </p:txBody>
      </p:sp>
    </p:spTree>
    <p:extLst>
      <p:ext uri="{BB962C8B-B14F-4D97-AF65-F5344CB8AC3E}">
        <p14:creationId xmlns:p14="http://schemas.microsoft.com/office/powerpoint/2010/main" val="2876023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7470-C742-5513-0CFC-2BF46161145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E74540-5824-9ECD-4E07-DF7707402AD2}"/>
              </a:ext>
            </a:extLst>
          </p:cNvPr>
          <p:cNvSpPr>
            <a:spLocks noGrp="1"/>
          </p:cNvSpPr>
          <p:nvPr>
            <p:ph type="title"/>
          </p:nvPr>
        </p:nvSpPr>
        <p:spPr>
          <a:xfrm>
            <a:off x="838200" y="727323"/>
            <a:ext cx="4609950" cy="823181"/>
          </a:xfrm>
        </p:spPr>
        <p:txBody>
          <a:bodyPr>
            <a:noAutofit/>
          </a:bodyPr>
          <a:lstStyle/>
          <a:p>
            <a:r>
              <a:rPr lang="cs-CZ" dirty="0">
                <a:solidFill>
                  <a:schemeClr val="tx1"/>
                </a:solidFill>
                <a:latin typeface="Calibri" panose="020F0502020204030204" pitchFamily="34" charset="0"/>
                <a:cs typeface="Calibri" panose="020F0502020204030204" pitchFamily="34" charset="0"/>
              </a:rPr>
              <a:t>Marketingový plán</a:t>
            </a:r>
          </a:p>
        </p:txBody>
      </p:sp>
      <p:graphicFrame>
        <p:nvGraphicFramePr>
          <p:cNvPr id="8" name="Diagram 7">
            <a:extLst>
              <a:ext uri="{FF2B5EF4-FFF2-40B4-BE49-F238E27FC236}">
                <a16:creationId xmlns:a16="http://schemas.microsoft.com/office/drawing/2014/main" id="{C81C63A4-425B-EB74-FEEF-E7C8C70F0D21}"/>
              </a:ext>
            </a:extLst>
          </p:cNvPr>
          <p:cNvGraphicFramePr/>
          <p:nvPr>
            <p:extLst>
              <p:ext uri="{D42A27DB-BD31-4B8C-83A1-F6EECF244321}">
                <p14:modId xmlns:p14="http://schemas.microsoft.com/office/powerpoint/2010/main" val="2560291452"/>
              </p:ext>
            </p:extLst>
          </p:nvPr>
        </p:nvGraphicFramePr>
        <p:xfrm>
          <a:off x="2385391" y="1138913"/>
          <a:ext cx="7734852" cy="5276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bdélník 10">
            <a:extLst>
              <a:ext uri="{FF2B5EF4-FFF2-40B4-BE49-F238E27FC236}">
                <a16:creationId xmlns:a16="http://schemas.microsoft.com/office/drawing/2014/main" id="{B985A2E3-9FAE-FD3C-AC1B-914E4447B008}"/>
              </a:ext>
            </a:extLst>
          </p:cNvPr>
          <p:cNvSpPr/>
          <p:nvPr/>
        </p:nvSpPr>
        <p:spPr>
          <a:xfrm>
            <a:off x="2173357" y="2968486"/>
            <a:ext cx="2544417" cy="1630017"/>
          </a:xfrm>
          <a:prstGeom prst="rect">
            <a:avLst/>
          </a:prstGeom>
          <a:noFill/>
          <a:ln w="889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spTree>
    <p:extLst>
      <p:ext uri="{BB962C8B-B14F-4D97-AF65-F5344CB8AC3E}">
        <p14:creationId xmlns:p14="http://schemas.microsoft.com/office/powerpoint/2010/main" val="145653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9D789-B61A-52E3-7268-0A87041DAE7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F839C5-F387-5292-E278-5032E55391F7}"/>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Situační analýza</a:t>
            </a:r>
          </a:p>
        </p:txBody>
      </p:sp>
      <p:sp>
        <p:nvSpPr>
          <p:cNvPr id="4" name="TextovéPole 3">
            <a:extLst>
              <a:ext uri="{FF2B5EF4-FFF2-40B4-BE49-F238E27FC236}">
                <a16:creationId xmlns:a16="http://schemas.microsoft.com/office/drawing/2014/main" id="{2528ADCE-C313-427A-1D50-95515D76BC43}"/>
              </a:ext>
            </a:extLst>
          </p:cNvPr>
          <p:cNvSpPr txBox="1"/>
          <p:nvPr/>
        </p:nvSpPr>
        <p:spPr>
          <a:xfrm>
            <a:off x="838200" y="1802754"/>
            <a:ext cx="10830922" cy="4785926"/>
          </a:xfrm>
          <a:prstGeom prst="rect">
            <a:avLst/>
          </a:prstGeom>
          <a:noFill/>
        </p:spPr>
        <p:txBody>
          <a:bodyPr wrap="square" rtlCol="0">
            <a:spAutoFit/>
          </a:bodyPr>
          <a:lstStyle/>
          <a:p>
            <a:pPr marL="457200" indent="-457200">
              <a:spcAft>
                <a:spcPts val="600"/>
              </a:spcAft>
              <a:buFont typeface="+mj-lt"/>
              <a:buAutoNum type="arabicPeriod"/>
            </a:pPr>
            <a:r>
              <a:rPr lang="cs-CZ" sz="2000" b="1" u="sng" dirty="0">
                <a:latin typeface="Calibri" panose="020F0502020204030204" pitchFamily="34" charset="0"/>
                <a:cs typeface="Calibri" panose="020F0502020204030204" pitchFamily="34" charset="0"/>
              </a:rPr>
              <a:t>Situační analýza </a:t>
            </a:r>
            <a:r>
              <a:rPr lang="cs-CZ" sz="2000" dirty="0">
                <a:latin typeface="Calibri" panose="020F0502020204030204" pitchFamily="34" charset="0"/>
                <a:cs typeface="Calibri" panose="020F0502020204030204" pitchFamily="34" charset="0"/>
              </a:rPr>
              <a:t>= zkoumání vnitřního a vnějšího prostředí, ve kterém podnik působí.</a:t>
            </a:r>
          </a:p>
          <a:p>
            <a:pPr marL="800100" lvl="1" indent="-342900">
              <a:spcAft>
                <a:spcPts val="600"/>
              </a:spcAft>
              <a:buFont typeface="Arial" panose="020B0604020202020204" pitchFamily="34" charset="0"/>
              <a:buChar char="•"/>
            </a:pPr>
            <a:r>
              <a:rPr lang="cs-CZ" sz="2000" i="1" dirty="0">
                <a:latin typeface="Calibri" panose="020F0502020204030204" pitchFamily="34" charset="0"/>
                <a:cs typeface="Calibri" panose="020F0502020204030204" pitchFamily="34" charset="0"/>
              </a:rPr>
              <a:t>Cílem</a:t>
            </a:r>
            <a:r>
              <a:rPr lang="cs-CZ" sz="2000" dirty="0">
                <a:latin typeface="Calibri" panose="020F0502020204030204" pitchFamily="34" charset="0"/>
                <a:cs typeface="Calibri" panose="020F0502020204030204" pitchFamily="34" charset="0"/>
              </a:rPr>
              <a:t> je nalezení správného poměru mezi příležitostmi, schopnostmi a zdroji podniku.</a:t>
            </a:r>
          </a:p>
          <a:p>
            <a:pPr marL="800100" lvl="1" indent="-342900">
              <a:spcAft>
                <a:spcPts val="600"/>
              </a:spcAft>
              <a:buFont typeface="Arial" panose="020B0604020202020204" pitchFamily="34" charset="0"/>
              <a:buChar char="•"/>
            </a:pPr>
            <a:r>
              <a:rPr lang="cs-CZ" sz="2000" u="sng" dirty="0">
                <a:latin typeface="Calibri" panose="020F0502020204030204" pitchFamily="34" charset="0"/>
                <a:cs typeface="Calibri" panose="020F0502020204030204" pitchFamily="34" charset="0"/>
              </a:rPr>
              <a:t>Postup</a:t>
            </a:r>
            <a:r>
              <a:rPr lang="cs-CZ" sz="2000" dirty="0">
                <a:latin typeface="Calibri" panose="020F0502020204030204" pitchFamily="34" charset="0"/>
                <a:cs typeface="Calibri" panose="020F0502020204030204" pitchFamily="34" charset="0"/>
              </a:rPr>
              <a:t>: projekt, sběr, zpracování a analýza informací, interpretace výsledků a realizace.</a:t>
            </a:r>
          </a:p>
          <a:p>
            <a:pPr marL="800100" lvl="1" indent="-342900">
              <a:spcAft>
                <a:spcPts val="600"/>
              </a:spcAft>
              <a:buFont typeface="Arial" panose="020B0604020202020204" pitchFamily="34" charset="0"/>
              <a:buChar char="•"/>
            </a:pPr>
            <a:r>
              <a:rPr lang="cs-CZ" sz="2000" u="sng" dirty="0">
                <a:latin typeface="Calibri" panose="020F0502020204030204" pitchFamily="34" charset="0"/>
                <a:cs typeface="Calibri" panose="020F0502020204030204" pitchFamily="34" charset="0"/>
              </a:rPr>
              <a:t>Projekt: </a:t>
            </a:r>
            <a:r>
              <a:rPr lang="cs-CZ" sz="2000" dirty="0">
                <a:latin typeface="Calibri" panose="020F0502020204030204" pitchFamily="34" charset="0"/>
                <a:cs typeface="Calibri" panose="020F0502020204030204" pitchFamily="34" charset="0"/>
              </a:rPr>
              <a:t>definice problému, potřebných informací, typů a zdrojů informací, metod sběru informací, způsobu zpracování a vyhodnocení, identifikace odpovědnosti, časového harmonogramu a rozpočtu.</a:t>
            </a:r>
          </a:p>
          <a:p>
            <a:pPr marL="457200" indent="-457200">
              <a:spcAft>
                <a:spcPts val="600"/>
              </a:spcAft>
              <a:buFont typeface="+mj-lt"/>
              <a:buAutoNum type="arabicPeriod"/>
            </a:pPr>
            <a:r>
              <a:rPr lang="cs-CZ" sz="2000" b="1" u="sng" dirty="0">
                <a:latin typeface="Calibri" panose="020F0502020204030204" pitchFamily="34" charset="0"/>
                <a:cs typeface="Calibri" panose="020F0502020204030204" pitchFamily="34" charset="0"/>
              </a:rPr>
              <a:t>Strategická situační analýza </a:t>
            </a:r>
            <a:r>
              <a:rPr lang="cs-CZ" sz="2000" dirty="0">
                <a:latin typeface="Calibri" panose="020F0502020204030204" pitchFamily="34" charset="0"/>
                <a:cs typeface="Calibri" panose="020F0502020204030204" pitchFamily="34" charset="0"/>
              </a:rPr>
              <a:t>= komplexní zachycení v souvislostech podniku.</a:t>
            </a:r>
          </a:p>
          <a:p>
            <a:pPr marL="800100" lvl="1" indent="-342900">
              <a:spcAft>
                <a:spcPts val="600"/>
              </a:spcAft>
              <a:buFont typeface="Arial" panose="020B0604020202020204" pitchFamily="34" charset="0"/>
              <a:buChar char="•"/>
            </a:pPr>
            <a:r>
              <a:rPr lang="cs-CZ" sz="2000" i="1" dirty="0">
                <a:latin typeface="Calibri" panose="020F0502020204030204" pitchFamily="34" charset="0"/>
                <a:cs typeface="Calibri" panose="020F0502020204030204" pitchFamily="34" charset="0"/>
              </a:rPr>
              <a:t>Cílem</a:t>
            </a:r>
            <a:r>
              <a:rPr lang="cs-CZ" sz="2000" dirty="0">
                <a:latin typeface="Calibri" panose="020F0502020204030204" pitchFamily="34" charset="0"/>
                <a:cs typeface="Calibri" panose="020F0502020204030204" pitchFamily="34" charset="0"/>
              </a:rPr>
              <a:t> je sestavení podkladů pro návrh nových strategií.</a:t>
            </a:r>
          </a:p>
          <a:p>
            <a:pPr marL="457200" indent="-457200">
              <a:spcAft>
                <a:spcPts val="600"/>
              </a:spcAft>
              <a:buFont typeface="+mj-lt"/>
              <a:buAutoNum type="arabicPeriod"/>
            </a:pPr>
            <a:r>
              <a:rPr lang="cs-CZ" sz="2000" b="1" u="sng" dirty="0">
                <a:latin typeface="Calibri" panose="020F0502020204030204" pitchFamily="34" charset="0"/>
                <a:cs typeface="Calibri" panose="020F0502020204030204" pitchFamily="34" charset="0"/>
              </a:rPr>
              <a:t>Marketingová situační analýza </a:t>
            </a:r>
            <a:r>
              <a:rPr lang="cs-CZ" sz="2000" dirty="0">
                <a:latin typeface="Calibri" panose="020F0502020204030204" pitchFamily="34" charset="0"/>
                <a:cs typeface="Calibri" panose="020F0502020204030204" pitchFamily="34" charset="0"/>
              </a:rPr>
              <a:t>= zkoumání prostředí podniku, segmentů trhu, konkurence, budoucí poptávky a prodejů.</a:t>
            </a:r>
          </a:p>
          <a:p>
            <a:pPr marL="914400" lvl="1" indent="-457200">
              <a:spcAft>
                <a:spcPts val="600"/>
              </a:spcAft>
              <a:buFont typeface="Arial" panose="020B0604020202020204" pitchFamily="34" charset="0"/>
              <a:buChar char="•"/>
            </a:pPr>
            <a:r>
              <a:rPr lang="cs-CZ" sz="2000" i="1" dirty="0">
                <a:latin typeface="Calibri" panose="020F0502020204030204" pitchFamily="34" charset="0"/>
                <a:cs typeface="Calibri" panose="020F0502020204030204" pitchFamily="34" charset="0"/>
              </a:rPr>
              <a:t>Cílem</a:t>
            </a:r>
            <a:r>
              <a:rPr lang="cs-CZ" sz="2000" dirty="0">
                <a:latin typeface="Calibri" panose="020F0502020204030204" pitchFamily="34" charset="0"/>
                <a:cs typeface="Calibri" panose="020F0502020204030204" pitchFamily="34" charset="0"/>
              </a:rPr>
              <a:t> je navržení nových marketingových strategií nebo změna stávajících.</a:t>
            </a:r>
          </a:p>
          <a:p>
            <a:pPr marL="914400" lvl="1" indent="-457200">
              <a:spcAft>
                <a:spcPts val="600"/>
              </a:spcAft>
              <a:buFont typeface="Arial" panose="020B0604020202020204" pitchFamily="34" charset="0"/>
              <a:buChar char="•"/>
            </a:pPr>
            <a:r>
              <a:rPr lang="cs-CZ" sz="2000" b="1" dirty="0">
                <a:latin typeface="Calibri" panose="020F0502020204030204" pitchFamily="34" charset="0"/>
                <a:cs typeface="Calibri" panose="020F0502020204030204" pitchFamily="34" charset="0"/>
              </a:rPr>
              <a:t>Marketingový informační systém (MIS) a využití umělé inteligence (AI)</a:t>
            </a: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1070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82B01-B581-41D4-DE7B-4480986833E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7F285D-838F-5574-E902-5E8C25AE8C37}"/>
              </a:ext>
            </a:extLst>
          </p:cNvPr>
          <p:cNvSpPr>
            <a:spLocks noGrp="1"/>
          </p:cNvSpPr>
          <p:nvPr>
            <p:ph type="title"/>
          </p:nvPr>
        </p:nvSpPr>
        <p:spPr>
          <a:xfrm>
            <a:off x="838200" y="727323"/>
            <a:ext cx="11353800" cy="1325563"/>
          </a:xfrm>
        </p:spPr>
        <p:txBody>
          <a:bodyPr>
            <a:noAutofit/>
          </a:bodyPr>
          <a:lstStyle/>
          <a:p>
            <a:r>
              <a:rPr lang="cs-CZ" dirty="0">
                <a:solidFill>
                  <a:schemeClr val="tx1"/>
                </a:solidFill>
                <a:latin typeface="Calibri" panose="020F0502020204030204" pitchFamily="34" charset="0"/>
                <a:cs typeface="Calibri" panose="020F0502020204030204" pitchFamily="34" charset="0"/>
              </a:rPr>
              <a:t>Situační analýza 4C, 5C a 7C</a:t>
            </a:r>
          </a:p>
        </p:txBody>
      </p:sp>
      <p:pic>
        <p:nvPicPr>
          <p:cNvPr id="5" name="Obrázek 4" descr="Obsah obrázku text, snímek obrazovky, účtenka, Písmo&#10;&#10;Popis byl vytvořen automaticky">
            <a:extLst>
              <a:ext uri="{FF2B5EF4-FFF2-40B4-BE49-F238E27FC236}">
                <a16:creationId xmlns:a16="http://schemas.microsoft.com/office/drawing/2014/main" id="{F802036E-6E21-E8FE-C478-25FFABE8F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68" y="2133244"/>
            <a:ext cx="7822263" cy="3766784"/>
          </a:xfrm>
          <a:prstGeom prst="rect">
            <a:avLst/>
          </a:prstGeom>
        </p:spPr>
      </p:pic>
      <p:sp>
        <p:nvSpPr>
          <p:cNvPr id="6" name="TextovéPole 5">
            <a:extLst>
              <a:ext uri="{FF2B5EF4-FFF2-40B4-BE49-F238E27FC236}">
                <a16:creationId xmlns:a16="http://schemas.microsoft.com/office/drawing/2014/main" id="{F643408B-E25C-9626-7A1D-DB6CC0E177E3}"/>
              </a:ext>
            </a:extLst>
          </p:cNvPr>
          <p:cNvSpPr txBox="1"/>
          <p:nvPr/>
        </p:nvSpPr>
        <p:spPr>
          <a:xfrm>
            <a:off x="2184868" y="1733134"/>
            <a:ext cx="4225387" cy="400110"/>
          </a:xfrm>
          <a:prstGeom prst="rect">
            <a:avLst/>
          </a:prstGeom>
          <a:noFill/>
        </p:spPr>
        <p:txBody>
          <a:bodyPr wrap="square" rtlCol="0">
            <a:spAutoFit/>
          </a:bodyPr>
          <a:lstStyle/>
          <a:p>
            <a:r>
              <a:rPr lang="cs-CZ" sz="2000" dirty="0">
                <a:latin typeface="Calibri" panose="020F0502020204030204" pitchFamily="34" charset="0"/>
                <a:cs typeface="Calibri" panose="020F0502020204030204" pitchFamily="34" charset="0"/>
              </a:rPr>
              <a:t>Tabulka č. 1: Typy situační analýzy</a:t>
            </a:r>
          </a:p>
        </p:txBody>
      </p:sp>
      <p:sp>
        <p:nvSpPr>
          <p:cNvPr id="8" name="TextovéPole 7">
            <a:extLst>
              <a:ext uri="{FF2B5EF4-FFF2-40B4-BE49-F238E27FC236}">
                <a16:creationId xmlns:a16="http://schemas.microsoft.com/office/drawing/2014/main" id="{69F88493-E253-15B5-A9E2-548FE9E44A76}"/>
              </a:ext>
            </a:extLst>
          </p:cNvPr>
          <p:cNvSpPr txBox="1"/>
          <p:nvPr/>
        </p:nvSpPr>
        <p:spPr>
          <a:xfrm>
            <a:off x="6704027" y="5900028"/>
            <a:ext cx="6102626" cy="369332"/>
          </a:xfrm>
          <a:prstGeom prst="rect">
            <a:avLst/>
          </a:prstGeom>
          <a:noFill/>
        </p:spPr>
        <p:txBody>
          <a:bodyPr wrap="square">
            <a:spAutoFit/>
          </a:bodyPr>
          <a:lstStyle/>
          <a:p>
            <a:r>
              <a:rPr lang="cs-CZ" sz="1800" i="1" dirty="0">
                <a:latin typeface="Calibri" panose="020F0502020204030204" pitchFamily="34" charset="0"/>
                <a:cs typeface="Calibri" panose="020F0502020204030204" pitchFamily="34" charset="0"/>
              </a:rPr>
              <a:t>Zdroj: Jakubíková a Janeček</a:t>
            </a:r>
            <a:r>
              <a:rPr lang="cs-CZ" i="1" dirty="0">
                <a:latin typeface="Calibri" panose="020F0502020204030204" pitchFamily="34" charset="0"/>
                <a:cs typeface="Calibri" panose="020F0502020204030204" pitchFamily="34" charset="0"/>
              </a:rPr>
              <a:t> (</a:t>
            </a:r>
            <a:r>
              <a:rPr lang="cs-CZ" sz="1800" i="1" dirty="0">
                <a:latin typeface="Calibri" panose="020F0502020204030204" pitchFamily="34" charset="0"/>
                <a:cs typeface="Calibri" panose="020F0502020204030204" pitchFamily="34" charset="0"/>
              </a:rPr>
              <a:t>2023)</a:t>
            </a:r>
            <a:endParaRPr lang="cs-CZ" dirty="0"/>
          </a:p>
        </p:txBody>
      </p:sp>
    </p:spTree>
    <p:extLst>
      <p:ext uri="{BB962C8B-B14F-4D97-AF65-F5344CB8AC3E}">
        <p14:creationId xmlns:p14="http://schemas.microsoft.com/office/powerpoint/2010/main" val="33293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Arch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1808</Words>
  <Application>Microsoft Office PowerPoint</Application>
  <PresentationFormat>Širokoúhlá obrazovka</PresentationFormat>
  <Paragraphs>209</Paragraphs>
  <Slides>26</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26</vt:i4>
      </vt:variant>
    </vt:vector>
  </HeadingPairs>
  <TitlesOfParts>
    <vt:vector size="32" baseType="lpstr">
      <vt:lpstr>Aptos</vt:lpstr>
      <vt:lpstr>Arial</vt:lpstr>
      <vt:lpstr>Avenir Next LT Pro</vt:lpstr>
      <vt:lpstr>Calibri</vt:lpstr>
      <vt:lpstr>Footlight MT Light</vt:lpstr>
      <vt:lpstr>ArchVTI</vt:lpstr>
      <vt:lpstr>Prezentace aplikace PowerPoint</vt:lpstr>
      <vt:lpstr>Kontakt</vt:lpstr>
      <vt:lpstr>Doporučená literatura</vt:lpstr>
      <vt:lpstr>Prezentace aplikace PowerPoint</vt:lpstr>
      <vt:lpstr>Co se dnes dozvíte</vt:lpstr>
      <vt:lpstr>Vymezení kontextu</vt:lpstr>
      <vt:lpstr>Marketingový plán</vt:lpstr>
      <vt:lpstr>Situační analýza</vt:lpstr>
      <vt:lpstr>Situační analýza 4C, 5C a 7C</vt:lpstr>
      <vt:lpstr>Fáze marketingové situační analýzy</vt:lpstr>
      <vt:lpstr>1. Vnější a vnitřní marketingové prostředí</vt:lpstr>
      <vt:lpstr>Makroprostředí</vt:lpstr>
      <vt:lpstr>PEST(EL) analýza</vt:lpstr>
      <vt:lpstr>PEST(EL) Analýza</vt:lpstr>
      <vt:lpstr>Sociální třídy ve světě</vt:lpstr>
      <vt:lpstr>Sociální třídy v České republice</vt:lpstr>
      <vt:lpstr>Prezentace aplikace PowerPoint</vt:lpstr>
      <vt:lpstr>Prezentace aplikace PowerPoint</vt:lpstr>
      <vt:lpstr>PEST(EL) analýza</vt:lpstr>
      <vt:lpstr>Demografické a přírodní faktory</vt:lpstr>
      <vt:lpstr>Mikroprostředí</vt:lpstr>
      <vt:lpstr>Porterův model pěti sil</vt:lpstr>
      <vt:lpstr>SWOT analýza</vt:lpstr>
      <vt:lpstr>SWOT analýza</vt:lpstr>
      <vt:lpstr>BCG  Matice</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Lukáš Vejmělek</dc:creator>
  <cp:lastModifiedBy>Eva Tomášková</cp:lastModifiedBy>
  <cp:revision>110</cp:revision>
  <dcterms:created xsi:type="dcterms:W3CDTF">2024-02-11T03:05:53Z</dcterms:created>
  <dcterms:modified xsi:type="dcterms:W3CDTF">2024-10-05T19:25:30Z</dcterms:modified>
</cp:coreProperties>
</file>