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13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22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23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30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23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2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0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17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56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364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10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7A9FE46-888C-4FCF-A3A2-239FE0E5AE49}" type="datetimeFigureOut">
              <a:rPr lang="cs-CZ" smtClean="0"/>
              <a:t>11. 12. 2019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F43CAC2-8528-423C-A720-D513D82A6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239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59BBD-F2B3-401C-B55F-297941F2B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Kyberkriminalita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B30675-C905-44C2-AC79-2A53FC4C66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Kateřina Hajn Kolářová</a:t>
            </a:r>
          </a:p>
        </p:txBody>
      </p:sp>
    </p:spTree>
    <p:extLst>
      <p:ext uri="{BB962C8B-B14F-4D97-AF65-F5344CB8AC3E}">
        <p14:creationId xmlns:p14="http://schemas.microsoft.com/office/powerpoint/2010/main" val="3028400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55996766-5E3E-475A-A6AD-5B93ABA5E4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433" y="646044"/>
            <a:ext cx="8727134" cy="5565912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3D3BEC4-2FC6-4583-BAED-B745FA3227E8}"/>
              </a:ext>
            </a:extLst>
          </p:cNvPr>
          <p:cNvSpPr txBox="1"/>
          <p:nvPr/>
        </p:nvSpPr>
        <p:spPr>
          <a:xfrm>
            <a:off x="4200939" y="6218582"/>
            <a:ext cx="6258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Graf: </a:t>
            </a:r>
            <a:r>
              <a:rPr lang="cs-CZ" sz="1100" dirty="0" err="1"/>
              <a:t>Kyberkriminalita</a:t>
            </a:r>
            <a:r>
              <a:rPr lang="cs-CZ" sz="1100" dirty="0"/>
              <a:t>. </a:t>
            </a:r>
            <a:r>
              <a:rPr lang="cs-CZ" sz="1100" i="1" dirty="0"/>
              <a:t>Policie české republiky </a:t>
            </a:r>
            <a:r>
              <a:rPr lang="cs-CZ" sz="1100" dirty="0"/>
              <a:t>[online]. Policie ČR, © 2019 [cit. 11. 12. 2019]. Dostupné z: https://www.policie.cz/clanek/kyberkriminalita.aspx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610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ED9B4-44BA-42AA-81AB-97B9ED63B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</a:t>
            </a:r>
            <a:r>
              <a:rPr lang="cs-CZ" dirty="0" err="1"/>
              <a:t>kyberkriminality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6EB30-92F8-4A1A-8AF1-23D475401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98643"/>
            <a:ext cx="7729728" cy="455874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Počítačové TČ a další skutkové podstaty</a:t>
            </a:r>
          </a:p>
          <a:p>
            <a:r>
              <a:rPr lang="cs-CZ" dirty="0"/>
              <a:t>Spáchání činu prostřednictvím kyberprostoru je </a:t>
            </a:r>
            <a:r>
              <a:rPr lang="cs-CZ"/>
              <a:t>přitěžující okolností, </a:t>
            </a:r>
            <a:r>
              <a:rPr lang="cs-CZ" dirty="0"/>
              <a:t>jedná-li se o spáchání činu veřejně přístupnou sítí nebo veřejně</a:t>
            </a:r>
          </a:p>
          <a:p>
            <a:r>
              <a:rPr lang="cs-CZ" dirty="0"/>
              <a:t>Další zákony</a:t>
            </a:r>
          </a:p>
          <a:p>
            <a:pPr lvl="1"/>
            <a:r>
              <a:rPr lang="cs-CZ" dirty="0"/>
              <a:t>Zákon o kybernetické bezpečnosti</a:t>
            </a:r>
          </a:p>
          <a:p>
            <a:r>
              <a:rPr lang="cs-CZ" dirty="0"/>
              <a:t>Národní úřad pro kybernetickou a informační bezpečnost</a:t>
            </a:r>
          </a:p>
          <a:p>
            <a:r>
              <a:rPr lang="cs-CZ" dirty="0"/>
              <a:t>Prevence</a:t>
            </a:r>
          </a:p>
          <a:p>
            <a:pPr lvl="1"/>
            <a:r>
              <a:rPr lang="cs-CZ" dirty="0"/>
              <a:t>Monitorace Národního úřadu pro kybernetickou a informační bezpečnost</a:t>
            </a:r>
          </a:p>
          <a:p>
            <a:pPr lvl="1"/>
            <a:r>
              <a:rPr lang="cs-CZ" dirty="0"/>
              <a:t>Ochranný software – antivir</a:t>
            </a:r>
          </a:p>
          <a:p>
            <a:pPr lvl="1"/>
            <a:r>
              <a:rPr lang="cs-CZ" dirty="0"/>
              <a:t>Obezřetnost</a:t>
            </a:r>
          </a:p>
          <a:p>
            <a:pPr lvl="1"/>
            <a:r>
              <a:rPr lang="cs-CZ" dirty="0"/>
              <a:t>Zálohování důležitých dat</a:t>
            </a:r>
          </a:p>
          <a:p>
            <a:pPr lvl="1"/>
            <a:r>
              <a:rPr lang="cs-CZ" dirty="0"/>
              <a:t>Fyzická ochrana jednotlivých zařízení</a:t>
            </a:r>
          </a:p>
          <a:p>
            <a:pPr lvl="1"/>
            <a:r>
              <a:rPr lang="cs-CZ" dirty="0"/>
              <a:t>Osvěta </a:t>
            </a:r>
          </a:p>
          <a:p>
            <a:pPr lvl="1"/>
            <a:r>
              <a:rPr lang="cs-CZ" dirty="0"/>
              <a:t>Rodičovská kontrola</a:t>
            </a:r>
          </a:p>
        </p:txBody>
      </p:sp>
    </p:spTree>
    <p:extLst>
      <p:ext uri="{BB962C8B-B14F-4D97-AF65-F5344CB8AC3E}">
        <p14:creationId xmlns:p14="http://schemas.microsoft.com/office/powerpoint/2010/main" val="254194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B24E4-C70A-4DF3-8EF0-2BC2D6D78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072" y="1506076"/>
            <a:ext cx="9907855" cy="3845847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820504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737D86-3515-472D-9CDE-93CB9B915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FC91C-26E2-445E-B6A1-DF3A118A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GŘIVNA, Tomáš; SCHEINOST, Miroslav; ZOUBKOVÁ, Ivana a kol. </a:t>
            </a:r>
            <a:r>
              <a:rPr lang="cs-CZ" i="1" dirty="0"/>
              <a:t>Kriminologie</a:t>
            </a:r>
            <a:r>
              <a:rPr lang="cs-CZ" dirty="0"/>
              <a:t>. 5., aktualizované vydání. Praha: 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2019, 588 s. ISBN 978-80-7598-554-5.</a:t>
            </a:r>
          </a:p>
          <a:p>
            <a:r>
              <a:rPr lang="cs-CZ" dirty="0" err="1"/>
              <a:t>Kyberkriminalita</a:t>
            </a:r>
            <a:r>
              <a:rPr lang="cs-CZ" dirty="0"/>
              <a:t>. </a:t>
            </a:r>
            <a:r>
              <a:rPr lang="cs-CZ" i="1" dirty="0"/>
              <a:t>Policie české republiky </a:t>
            </a:r>
            <a:r>
              <a:rPr lang="cs-CZ" dirty="0"/>
              <a:t>[online]. Policie ČR, © 2019 [cit. 11. 12. 2019]. Dostupné z: https://www.policie.cz/clanek/kyberkriminalita.aspx</a:t>
            </a:r>
          </a:p>
          <a:p>
            <a:r>
              <a:rPr lang="cs-CZ" dirty="0"/>
              <a:t>MUSIL, Stanislav. </a:t>
            </a:r>
            <a:r>
              <a:rPr lang="cs-CZ" i="1" dirty="0"/>
              <a:t>Počítačová kriminalita</a:t>
            </a:r>
            <a:r>
              <a:rPr lang="cs-CZ" dirty="0"/>
              <a:t>. 1. vydání. Praha: Institut pro kriminologii a sociální prevenci, 2000, 299 s. ISBN 80-86008-80-0.</a:t>
            </a:r>
          </a:p>
        </p:txBody>
      </p:sp>
    </p:spTree>
    <p:extLst>
      <p:ext uri="{BB962C8B-B14F-4D97-AF65-F5344CB8AC3E}">
        <p14:creationId xmlns:p14="http://schemas.microsoft.com/office/powerpoint/2010/main" val="1917590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327F78-EDF1-4746-9D88-E327A794D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kyberprostoru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66C618-4888-40DF-A66C-6F8592234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Kyberkriminalita</a:t>
            </a:r>
            <a:r>
              <a:rPr lang="cs-CZ" dirty="0"/>
              <a:t> je páchaná pomocí kyberprostoru</a:t>
            </a:r>
          </a:p>
          <a:p>
            <a:r>
              <a:rPr lang="cs-CZ" dirty="0"/>
              <a:t>Neustálý rozvoj kyberprostoru</a:t>
            </a:r>
          </a:p>
          <a:p>
            <a:pPr lvl="1"/>
            <a:r>
              <a:rPr lang="cs-CZ" dirty="0"/>
              <a:t>Veškerý virtuální svět se širokým využitím</a:t>
            </a:r>
          </a:p>
          <a:p>
            <a:r>
              <a:rPr lang="cs-CZ" dirty="0"/>
              <a:t>Nezbytná regulace kybernetického prostoru</a:t>
            </a:r>
          </a:p>
          <a:p>
            <a:pPr lvl="1"/>
            <a:r>
              <a:rPr lang="cs-CZ" dirty="0"/>
              <a:t>Úmluva Rady Evropy o kybernetické kriminalitě</a:t>
            </a:r>
          </a:p>
          <a:p>
            <a:pPr lvl="1"/>
            <a:r>
              <a:rPr lang="cs-CZ" dirty="0"/>
              <a:t>A další mezinárodní dokumenty upravující základní rámec</a:t>
            </a:r>
          </a:p>
          <a:p>
            <a:r>
              <a:rPr lang="cs-CZ" dirty="0"/>
              <a:t>Relativní anonymita pachatele</a:t>
            </a:r>
          </a:p>
          <a:p>
            <a:r>
              <a:rPr lang="cs-CZ" dirty="0"/>
              <a:t>Rychlost výměny dat</a:t>
            </a:r>
          </a:p>
        </p:txBody>
      </p:sp>
    </p:spTree>
    <p:extLst>
      <p:ext uri="{BB962C8B-B14F-4D97-AF65-F5344CB8AC3E}">
        <p14:creationId xmlns:p14="http://schemas.microsoft.com/office/powerpoint/2010/main" val="396631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827FB-8C4A-4117-BCEC-679C3CC7E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</a:t>
            </a:r>
            <a:r>
              <a:rPr lang="cs-CZ" dirty="0" err="1"/>
              <a:t>kyberkriminality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116DF5-C9D3-49E9-AE4F-795FAEB95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687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Časoprostor nehraje roli</a:t>
            </a:r>
          </a:p>
          <a:p>
            <a:pPr lvl="1"/>
            <a:r>
              <a:rPr lang="cs-CZ" dirty="0"/>
              <a:t>Lze napadnout odkudkoli, a to kdykoli</a:t>
            </a:r>
          </a:p>
          <a:p>
            <a:r>
              <a:rPr lang="cs-CZ" dirty="0"/>
              <a:t>Dominuje použití internetu, ale není jediným prostředkem</a:t>
            </a:r>
          </a:p>
          <a:p>
            <a:r>
              <a:rPr lang="cs-CZ" dirty="0"/>
              <a:t>Odhalování a dokazování </a:t>
            </a:r>
            <a:r>
              <a:rPr lang="cs-CZ" dirty="0" err="1"/>
              <a:t>kyberkriminality</a:t>
            </a:r>
            <a:endParaRPr lang="cs-CZ" dirty="0"/>
          </a:p>
          <a:p>
            <a:pPr lvl="1"/>
            <a:r>
              <a:rPr lang="cs-CZ" dirty="0"/>
              <a:t>Vyžaduje technické vybavení a odborné schopnosti</a:t>
            </a:r>
          </a:p>
          <a:p>
            <a:pPr lvl="1"/>
            <a:r>
              <a:rPr lang="cs-CZ" dirty="0"/>
              <a:t>Přeshraniční rozsah</a:t>
            </a:r>
          </a:p>
          <a:p>
            <a:r>
              <a:rPr lang="cs-CZ" dirty="0"/>
              <a:t>Malé náklady pachatele vs. vysoké náklady na důkladné zabezpečení</a:t>
            </a:r>
          </a:p>
          <a:p>
            <a:r>
              <a:rPr lang="cs-CZ" dirty="0"/>
              <a:t>Sociální sítě</a:t>
            </a:r>
          </a:p>
          <a:p>
            <a:r>
              <a:rPr lang="cs-CZ" dirty="0"/>
              <a:t>Rychlý technologický rozvoj </a:t>
            </a:r>
            <a:r>
              <a:rPr lang="cs-CZ" dirty="0">
                <a:sym typeface="Wingdings" panose="05000000000000000000" pitchFamily="2" charset="2"/>
              </a:rPr>
              <a:t>nestíhá legislativa</a:t>
            </a:r>
          </a:p>
          <a:p>
            <a:r>
              <a:rPr lang="cs-CZ" dirty="0">
                <a:sym typeface="Wingdings" panose="05000000000000000000" pitchFamily="2" charset="2"/>
              </a:rPr>
              <a:t>Páchání bez přítomnosti poškozeného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25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D2590A-D678-475E-A555-3122E5D1D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97564"/>
            <a:ext cx="7729728" cy="6149009"/>
          </a:xfrm>
        </p:spPr>
        <p:txBody>
          <a:bodyPr/>
          <a:lstStyle/>
          <a:p>
            <a:r>
              <a:rPr lang="cs-CZ" dirty="0"/>
              <a:t>Značná latence</a:t>
            </a:r>
          </a:p>
          <a:p>
            <a:r>
              <a:rPr lang="cs-CZ" dirty="0"/>
              <a:t>Charakteristika pachatele</a:t>
            </a:r>
          </a:p>
          <a:p>
            <a:pPr lvl="1"/>
            <a:r>
              <a:rPr lang="cs-CZ" dirty="0"/>
              <a:t>Záleží na typu trestné činnosti</a:t>
            </a:r>
          </a:p>
          <a:p>
            <a:pPr lvl="1"/>
            <a:r>
              <a:rPr lang="cs-CZ" dirty="0"/>
              <a:t>Vysoká anonymita vyvolává pocit </a:t>
            </a:r>
            <a:r>
              <a:rPr lang="cs-CZ" dirty="0" err="1"/>
              <a:t>neodhalitelnosti</a:t>
            </a:r>
            <a:endParaRPr lang="cs-CZ" dirty="0"/>
          </a:p>
          <a:p>
            <a:pPr lvl="1"/>
            <a:r>
              <a:rPr lang="cs-CZ" dirty="0"/>
              <a:t>Amatéři i profesionálové</a:t>
            </a:r>
          </a:p>
          <a:p>
            <a:r>
              <a:rPr lang="cs-CZ" dirty="0"/>
              <a:t>Charakteristika oběti</a:t>
            </a:r>
          </a:p>
          <a:p>
            <a:pPr lvl="1"/>
            <a:r>
              <a:rPr lang="cs-CZ" dirty="0"/>
              <a:t>Opět záleží na typu trestné činnosti</a:t>
            </a:r>
          </a:p>
          <a:p>
            <a:pPr lvl="1"/>
            <a:r>
              <a:rPr lang="cs-CZ" dirty="0" err="1"/>
              <a:t>Viktimnost</a:t>
            </a:r>
            <a:r>
              <a:rPr lang="cs-CZ" dirty="0"/>
              <a:t> zvyšuje vlastní neopatrnost </a:t>
            </a:r>
          </a:p>
          <a:p>
            <a:r>
              <a:rPr lang="cs-CZ" dirty="0"/>
              <a:t>Typické útoky v kybernetickém prostoru</a:t>
            </a:r>
          </a:p>
          <a:p>
            <a:pPr lvl="1"/>
            <a:r>
              <a:rPr lang="cs-CZ" dirty="0"/>
              <a:t>Útoky proti důvěrnosti, integritě a dostupnosti počítačových dat a systémů</a:t>
            </a:r>
          </a:p>
          <a:p>
            <a:pPr lvl="1"/>
            <a:r>
              <a:rPr lang="cs-CZ" dirty="0"/>
              <a:t>Útoky spočívající ve vytváření a šíření škodlivého obsahu</a:t>
            </a:r>
          </a:p>
          <a:p>
            <a:pPr lvl="1"/>
            <a:r>
              <a:rPr lang="cs-CZ" dirty="0"/>
              <a:t>Útoky spočívající v porušování práv duševního vlastnictví</a:t>
            </a:r>
          </a:p>
          <a:p>
            <a:pPr lvl="1"/>
            <a:r>
              <a:rPr lang="cs-CZ" dirty="0"/>
              <a:t>Tradiční kriminalita v novém kabátě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Útoky umožněné využitím ICT</a:t>
            </a:r>
          </a:p>
          <a:p>
            <a:pPr lvl="1"/>
            <a:r>
              <a:rPr lang="cs-CZ" dirty="0"/>
              <a:t>Útoky pouze usnadněné použitím ICT, které lze páchat i bez nich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954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19C37-F1CF-402E-B720-16D150960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Útoky proti důvěrnosti, integritě a dostupnosti počítačových dat a systémů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49B3E-03C9-466A-B445-87A5A7CAF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Překonání softwarové ochrany či hesla</a:t>
            </a:r>
          </a:p>
          <a:p>
            <a:pPr lvl="1"/>
            <a:r>
              <a:rPr lang="cs-CZ" dirty="0"/>
              <a:t>Psychická manipulace, </a:t>
            </a:r>
            <a:r>
              <a:rPr lang="cs-CZ" dirty="0" err="1"/>
              <a:t>phising</a:t>
            </a:r>
            <a:r>
              <a:rPr lang="cs-CZ" dirty="0"/>
              <a:t>, </a:t>
            </a:r>
            <a:r>
              <a:rPr lang="cs-CZ" dirty="0" err="1"/>
              <a:t>keylogger</a:t>
            </a:r>
            <a:r>
              <a:rPr lang="cs-CZ" dirty="0"/>
              <a:t>, prolomování hesel, IP </a:t>
            </a:r>
            <a:r>
              <a:rPr lang="cs-CZ" dirty="0" err="1"/>
              <a:t>spoofing</a:t>
            </a:r>
            <a:r>
              <a:rPr lang="cs-CZ" dirty="0"/>
              <a:t>, </a:t>
            </a:r>
            <a:r>
              <a:rPr lang="cs-CZ" dirty="0" err="1"/>
              <a:t>pharming</a:t>
            </a:r>
            <a:r>
              <a:rPr lang="cs-CZ" dirty="0"/>
              <a:t> využití technických prostředků k průniku do systému (hackeři, </a:t>
            </a:r>
            <a:r>
              <a:rPr lang="cs-CZ" dirty="0" err="1"/>
              <a:t>crackeři</a:t>
            </a:r>
            <a:r>
              <a:rPr lang="cs-CZ" dirty="0"/>
              <a:t>), </a:t>
            </a:r>
            <a:r>
              <a:rPr lang="cs-CZ" dirty="0" err="1"/>
              <a:t>sniffing</a:t>
            </a:r>
            <a:endParaRPr lang="cs-CZ" dirty="0"/>
          </a:p>
          <a:p>
            <a:r>
              <a:rPr lang="cs-CZ" dirty="0"/>
              <a:t>Malware</a:t>
            </a:r>
          </a:p>
          <a:p>
            <a:pPr lvl="1"/>
            <a:r>
              <a:rPr lang="cs-CZ" dirty="0"/>
              <a:t>Počítačové viry</a:t>
            </a:r>
          </a:p>
          <a:p>
            <a:pPr lvl="1"/>
            <a:r>
              <a:rPr lang="cs-CZ" dirty="0"/>
              <a:t>Počítačoví červi</a:t>
            </a:r>
          </a:p>
          <a:p>
            <a:pPr lvl="1"/>
            <a:r>
              <a:rPr lang="cs-CZ" dirty="0"/>
              <a:t>Ransomware</a:t>
            </a:r>
          </a:p>
          <a:p>
            <a:pPr lvl="1"/>
            <a:r>
              <a:rPr lang="cs-CZ" dirty="0"/>
              <a:t>Spyware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95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4C0C1-6232-4F7F-A0C2-A8BE1551C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útoky spočívající v šíření škodlivého (nelegálního nebo nebezpečného) obsahu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8B6C8E-136E-4FC9-91F4-DA6CC48D0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Dětská pornografie</a:t>
            </a:r>
          </a:p>
          <a:p>
            <a:pPr lvl="1"/>
            <a:r>
              <a:rPr lang="cs-CZ" dirty="0"/>
              <a:t>Včetně </a:t>
            </a:r>
            <a:r>
              <a:rPr lang="cs-CZ" dirty="0" err="1"/>
              <a:t>sextingu</a:t>
            </a:r>
            <a:endParaRPr lang="cs-CZ" dirty="0"/>
          </a:p>
          <a:p>
            <a:r>
              <a:rPr lang="cs-CZ" dirty="0" err="1"/>
              <a:t>Kybergrooming</a:t>
            </a:r>
            <a:endParaRPr lang="cs-CZ" dirty="0"/>
          </a:p>
          <a:p>
            <a:r>
              <a:rPr lang="cs-CZ" dirty="0"/>
              <a:t>Kyberšikana</a:t>
            </a:r>
          </a:p>
          <a:p>
            <a:pPr lvl="1"/>
            <a:r>
              <a:rPr lang="cs-CZ" dirty="0"/>
              <a:t>Včetně </a:t>
            </a:r>
            <a:r>
              <a:rPr lang="cs-CZ" dirty="0" err="1"/>
              <a:t>kyberstalkingu</a:t>
            </a:r>
            <a:endParaRPr lang="cs-CZ" dirty="0"/>
          </a:p>
          <a:p>
            <a:r>
              <a:rPr lang="cs-CZ" dirty="0"/>
              <a:t>Návody k páchání určitých útoků </a:t>
            </a:r>
          </a:p>
          <a:p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endParaRPr lang="cs-CZ" dirty="0"/>
          </a:p>
          <a:p>
            <a:r>
              <a:rPr lang="cs-CZ" dirty="0"/>
              <a:t>Hoax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49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62737-0861-4CA3-BF73-F2708C1F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tradiční kriminalita v novém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38DF0F-C1C1-4E7A-BE0E-84F70026D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72139"/>
            <a:ext cx="7729728" cy="413467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Podvod </a:t>
            </a:r>
          </a:p>
          <a:p>
            <a:r>
              <a:rPr lang="cs-CZ" dirty="0"/>
              <a:t>Zneužívání platebních karet</a:t>
            </a:r>
          </a:p>
          <a:p>
            <a:r>
              <a:rPr lang="cs-CZ" dirty="0"/>
              <a:t>Tzv. </a:t>
            </a:r>
            <a:r>
              <a:rPr lang="cs-CZ" dirty="0" err="1"/>
              <a:t>Nigerejské</a:t>
            </a:r>
            <a:r>
              <a:rPr lang="cs-CZ" dirty="0"/>
              <a:t> dopisy</a:t>
            </a:r>
          </a:p>
          <a:p>
            <a:pPr lvl="1"/>
            <a:r>
              <a:rPr lang="cs-CZ" dirty="0"/>
              <a:t>Dojemný příběh vybízející k poskytnutí finančního daru</a:t>
            </a:r>
          </a:p>
          <a:p>
            <a:pPr lvl="1"/>
            <a:r>
              <a:rPr lang="cs-CZ" dirty="0"/>
              <a:t>Participace na zisku po zaslání vstupní platby</a:t>
            </a:r>
          </a:p>
          <a:p>
            <a:r>
              <a:rPr lang="cs-CZ" dirty="0"/>
              <a:t>Provozování hazardních her bez povolení</a:t>
            </a:r>
          </a:p>
          <a:p>
            <a:r>
              <a:rPr lang="cs-CZ" dirty="0"/>
              <a:t>Nepoctivé hry a sázky</a:t>
            </a:r>
          </a:p>
          <a:p>
            <a:r>
              <a:rPr lang="cs-CZ" dirty="0"/>
              <a:t>Zneužití osobních údajů</a:t>
            </a:r>
          </a:p>
          <a:p>
            <a:pPr lvl="1"/>
            <a:r>
              <a:rPr lang="cs-CZ" dirty="0"/>
              <a:t>Krádež identity</a:t>
            </a:r>
          </a:p>
          <a:p>
            <a:r>
              <a:rPr lang="cs-CZ" dirty="0"/>
              <a:t>Legalizace výnosů z trestné činnosti</a:t>
            </a:r>
          </a:p>
          <a:p>
            <a:r>
              <a:rPr lang="cs-CZ" dirty="0"/>
              <a:t>Černý trh</a:t>
            </a:r>
          </a:p>
        </p:txBody>
      </p:sp>
    </p:spTree>
    <p:extLst>
      <p:ext uri="{BB962C8B-B14F-4D97-AF65-F5344CB8AC3E}">
        <p14:creationId xmlns:p14="http://schemas.microsoft.com/office/powerpoint/2010/main" val="422652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08ED7-BBF1-4A0C-A6B3-5F579554D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</a:t>
            </a:r>
            <a:r>
              <a:rPr lang="cs-CZ" dirty="0" err="1"/>
              <a:t>kyberkriminality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A2AB7C-72C2-43CD-B8F9-8B2F47052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Statistiky obecně nevykazují </a:t>
            </a:r>
            <a:r>
              <a:rPr lang="cs-CZ" dirty="0" err="1"/>
              <a:t>kyberkriminalitu</a:t>
            </a:r>
            <a:r>
              <a:rPr lang="cs-CZ" dirty="0"/>
              <a:t> samostatně</a:t>
            </a:r>
          </a:p>
          <a:p>
            <a:pPr lvl="1"/>
            <a:r>
              <a:rPr lang="cs-CZ" dirty="0"/>
              <a:t>Tzv. počítačové trestné činy</a:t>
            </a:r>
          </a:p>
          <a:p>
            <a:pPr lvl="3"/>
            <a:r>
              <a:rPr lang="cs-CZ" dirty="0"/>
              <a:t>Neoprávněný přístup k počítačovému systému a nosiči informací</a:t>
            </a:r>
          </a:p>
          <a:p>
            <a:pPr lvl="3"/>
            <a:r>
              <a:rPr lang="cs-CZ" dirty="0"/>
              <a:t>Opatření a přechovávání přístupového zařízení a hesla k počítačovému systému a jiných takových dat</a:t>
            </a:r>
          </a:p>
          <a:p>
            <a:pPr lvl="3"/>
            <a:r>
              <a:rPr lang="cs-CZ" dirty="0"/>
              <a:t>Poškození záznamu v počítačovém systému a na nosiči informací a zásah do vybavení počítače z nedbalosti</a:t>
            </a:r>
          </a:p>
          <a:p>
            <a:pPr lvl="1"/>
            <a:r>
              <a:rPr lang="cs-CZ" dirty="0"/>
              <a:t>U jiných TČ lze odhadovat, do jaké míry jsou páchány pomocí kyberprostoru</a:t>
            </a:r>
          </a:p>
        </p:txBody>
      </p:sp>
    </p:spTree>
    <p:extLst>
      <p:ext uri="{BB962C8B-B14F-4D97-AF65-F5344CB8AC3E}">
        <p14:creationId xmlns:p14="http://schemas.microsoft.com/office/powerpoint/2010/main" val="235365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0B1F1-8BF2-4FA9-A48F-8AFD5AC14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2904" y="944217"/>
            <a:ext cx="8786192" cy="4969565"/>
          </a:xfrm>
        </p:spPr>
        <p:txBody>
          <a:bodyPr/>
          <a:lstStyle/>
          <a:p>
            <a:r>
              <a:rPr lang="cs-CZ" dirty="0"/>
              <a:t>Policie ČR od roku 2011 sleduje počet trestných činů spáchaných v kyberprostoru</a:t>
            </a:r>
          </a:p>
          <a:p>
            <a:pPr lvl="1"/>
            <a:r>
              <a:rPr lang="cs-CZ" dirty="0"/>
              <a:t>Trvalý nárust</a:t>
            </a:r>
          </a:p>
          <a:p>
            <a:r>
              <a:rPr lang="cs-CZ" dirty="0"/>
              <a:t>V roce 2018 bylo v oblasti kybernetické kriminality a kriminality páchané na internetu evidováno 6815 trestných činů, což ve srovnání s rokem 2017 (5654) potvrzuje nárůst o více než 1000 skutků</a:t>
            </a:r>
          </a:p>
          <a:p>
            <a:r>
              <a:rPr lang="cs-CZ" dirty="0"/>
              <a:t>Největší meziroční nárůst byl registrován v oblasti mravnostních trestných činů</a:t>
            </a:r>
          </a:p>
          <a:p>
            <a:pPr lvl="1"/>
            <a:r>
              <a:rPr lang="cs-CZ" dirty="0"/>
              <a:t>Nezletilí nejsou pouze oběťmi, ale i pachateli</a:t>
            </a:r>
          </a:p>
          <a:p>
            <a:r>
              <a:rPr lang="cs-CZ" dirty="0"/>
              <a:t>Narůstá i výskyt tzv. hoaxů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99285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134</TotalTime>
  <Words>643</Words>
  <Application>Microsoft Office PowerPoint</Application>
  <PresentationFormat>Širokoúhlá obrazovka</PresentationFormat>
  <Paragraphs>100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Balík</vt:lpstr>
      <vt:lpstr>Kyberkriminalita</vt:lpstr>
      <vt:lpstr>Pojem kyberprostoru</vt:lpstr>
      <vt:lpstr>Specifika kyberkriminality</vt:lpstr>
      <vt:lpstr>Prezentace aplikace PowerPoint</vt:lpstr>
      <vt:lpstr>Útoky proti důvěrnosti, integritě a dostupnosti počítačových dat a systémů</vt:lpstr>
      <vt:lpstr>útoky spočívající v šíření škodlivého (nelegálního nebo nebezpečného) obsahu</vt:lpstr>
      <vt:lpstr>tradiční kriminalita v novém</vt:lpstr>
      <vt:lpstr>Stav kyberkriminality</vt:lpstr>
      <vt:lpstr>Prezentace aplikace PowerPoint</vt:lpstr>
      <vt:lpstr>Prezentace aplikace PowerPoint</vt:lpstr>
      <vt:lpstr>Kontrola kyberkriminality</vt:lpstr>
      <vt:lpstr>Děkuji za pozornost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Kyberkriminalita</dc:title>
  <dc:creator>David Hajn</dc:creator>
  <cp:lastModifiedBy>David Hajn</cp:lastModifiedBy>
  <cp:revision>13</cp:revision>
  <dcterms:created xsi:type="dcterms:W3CDTF">2019-12-11T17:42:13Z</dcterms:created>
  <dcterms:modified xsi:type="dcterms:W3CDTF">2019-12-11T20:03:12Z</dcterms:modified>
</cp:coreProperties>
</file>