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0"/>
  </p:notesMasterIdLst>
  <p:handoutMasterIdLst>
    <p:handoutMasterId r:id="rId31"/>
  </p:handoutMasterIdLst>
  <p:sldIdLst>
    <p:sldId id="258" r:id="rId3"/>
    <p:sldId id="296" r:id="rId4"/>
    <p:sldId id="323" r:id="rId5"/>
    <p:sldId id="324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261" r:id="rId14"/>
    <p:sldId id="294" r:id="rId15"/>
    <p:sldId id="264" r:id="rId16"/>
    <p:sldId id="265" r:id="rId17"/>
    <p:sldId id="271" r:id="rId18"/>
    <p:sldId id="276" r:id="rId19"/>
    <p:sldId id="278" r:id="rId20"/>
    <p:sldId id="266" r:id="rId21"/>
    <p:sldId id="281" r:id="rId22"/>
    <p:sldId id="325" r:id="rId23"/>
    <p:sldId id="318" r:id="rId24"/>
    <p:sldId id="319" r:id="rId25"/>
    <p:sldId id="320" r:id="rId26"/>
    <p:sldId id="321" r:id="rId27"/>
    <p:sldId id="322" r:id="rId28"/>
    <p:sldId id="26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24" autoAdjust="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8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cs-CZ" smtClean="0"/>
              <a:t>25.10.2022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cs-CZ" smtClean="0"/>
              <a:t>25.10.2022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1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 7" descr="Nadýchané bílé mráčky na modré obloze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Obrázek  9" descr="Detail snímku rostliny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ázek  10" descr="Vlnky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9" name="Obrázek  8" descr="Vln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Obrázek  10" descr="Detail zelených rostlin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patří text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>
              <a:buNone/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cs-CZ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Sem patří text zápatí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ydro.chmi.cz/" TargetMode="External"/><Relationship Id="rId2" Type="http://schemas.openxmlformats.org/officeDocument/2006/relationships/hyperlink" Target="http://www.pmo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Vodní právo -</a:t>
            </a:r>
            <a:br>
              <a:rPr lang="cs-CZ" sz="4800" b="0" i="0" dirty="0">
                <a:solidFill>
                  <a:schemeClr val="bg1"/>
                </a:solidFill>
                <a:latin typeface="Corbel"/>
                <a:ea typeface="+mj-ea"/>
                <a:cs typeface="+mj-cs"/>
              </a:rPr>
            </a:br>
            <a:r>
              <a:rPr lang="cs-CZ" sz="4800" b="0" i="0" dirty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ochrana před povodněmi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1800" b="0" i="0" dirty="0">
                <a:solidFill>
                  <a:schemeClr val="bg1"/>
                </a:solidFill>
              </a:rPr>
              <a:t>JUDr. Alena Kliková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Povodňové komise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Povodňovou komisi obce – zřizuje rada obce, není-li zřízena zajišťuje tuto funkci rada obce, předsedou je starosta obce</a:t>
            </a:r>
          </a:p>
          <a:p>
            <a:pPr eaLnBrk="1" hangingPunct="1"/>
            <a:endParaRPr lang="cs-CZ" altLang="cs-CZ"/>
          </a:p>
          <a:p>
            <a:pPr algn="just" eaLnBrk="1" hangingPunct="1"/>
            <a:r>
              <a:rPr lang="cs-CZ" altLang="cs-CZ"/>
              <a:t>Povodňovou komisi obce s rozšířenou působností – zřizuje starosta ORP a je jejím předsedou  </a:t>
            </a:r>
          </a:p>
        </p:txBody>
      </p:sp>
    </p:spTree>
    <p:extLst>
      <p:ext uri="{BB962C8B-B14F-4D97-AF65-F5344CB8AC3E}">
        <p14:creationId xmlns:p14="http://schemas.microsoft.com/office/powerpoint/2010/main" val="158915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Povodňová komise kraje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Povodňovou komisi kraje zřizuje hejtman a je jejím předsedou</a:t>
            </a:r>
          </a:p>
          <a:p>
            <a:pPr eaLnBrk="1" hangingPunct="1"/>
            <a:r>
              <a:rPr lang="cs-CZ" altLang="cs-CZ" dirty="0"/>
              <a:t>Další členy komise jmenuje její předseda z řad zaměstnanců kraje zařazených do </a:t>
            </a:r>
            <a:r>
              <a:rPr lang="cs-CZ" altLang="cs-CZ" dirty="0" err="1"/>
              <a:t>KrÚ</a:t>
            </a:r>
            <a:r>
              <a:rPr lang="cs-CZ" altLang="cs-CZ" dirty="0"/>
              <a:t>, příslušných správců povodí a dalších zástupců orgánů a právnických osob</a:t>
            </a:r>
          </a:p>
          <a:p>
            <a:pPr eaLnBrk="1" hangingPunct="1"/>
            <a:r>
              <a:rPr lang="cs-CZ" altLang="cs-CZ" dirty="0"/>
              <a:t>Povodňový orgán kraje je podřízen ústřednímu povodňovému orgánu – MŽP</a:t>
            </a:r>
          </a:p>
          <a:p>
            <a:pPr eaLnBrk="1" hangingPunct="1"/>
            <a:endParaRPr lang="cs-CZ" altLang="cs-CZ" dirty="0"/>
          </a:p>
          <a:p>
            <a:r>
              <a:rPr lang="cs-CZ" dirty="0"/>
              <a:t>Činnost povodňové služby kraje by měla být teoreticky zahájena až téměř jako poslední. V praxi to však tak není a povodňová služba na úrovni kraje, kterou zajišťuje odbor ŽP začíná svou činnost již od obdržení první – výstražné informace. </a:t>
            </a:r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920832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FCA2031D-1A05-B93A-E833-C29AD52C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povodňových orgánů kraje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108AA-F5DA-3813-715D-D17A1F40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dirty="0"/>
              <a:t>Povodňové orgány krajů ve svých územních obvodech v rámci zabezpečení úkolů při ochraně před povodněmi mimo jiné:</a:t>
            </a:r>
          </a:p>
          <a:p>
            <a:pPr lvl="1">
              <a:defRPr/>
            </a:pPr>
            <a:r>
              <a:rPr lang="cs-CZ" dirty="0"/>
              <a:t>prověřují připravenost účastníků ochrany podle povodňových plánů</a:t>
            </a:r>
          </a:p>
          <a:p>
            <a:pPr lvl="1">
              <a:defRPr/>
            </a:pPr>
            <a:r>
              <a:rPr lang="cs-CZ" dirty="0"/>
              <a:t>ukládají podle potřeby vlastníkům vodních děl úpravy manipulačních řádů z hlediska povodňové ochrany</a:t>
            </a:r>
          </a:p>
          <a:p>
            <a:pPr lvl="1">
              <a:defRPr/>
            </a:pPr>
            <a:r>
              <a:rPr lang="cs-CZ" dirty="0"/>
              <a:t>účastní se hlásné povodňové služby na území kraje</a:t>
            </a:r>
          </a:p>
          <a:p>
            <a:pPr lvl="1">
              <a:defRPr/>
            </a:pPr>
            <a:r>
              <a:rPr lang="cs-CZ" dirty="0"/>
              <a:t>organizují, řídí a koordinují opatření na ochranu před povodněmi podle povodňových plánů, řídí a koordinují opatření prováděná povodňovými orgány ORP</a:t>
            </a:r>
          </a:p>
          <a:p>
            <a:pPr lvl="1" eaLnBrk="1" hangingPunct="1"/>
            <a:r>
              <a:rPr lang="cs-CZ" altLang="cs-CZ" sz="1800" dirty="0"/>
              <a:t>vyhlašují a odvolávají stupně povodňové aktivity v rámci územní působnosti</a:t>
            </a:r>
          </a:p>
          <a:p>
            <a:pPr lvl="1" eaLnBrk="1" hangingPunct="1"/>
            <a:r>
              <a:rPr lang="cs-CZ" altLang="cs-CZ" sz="1800" dirty="0"/>
              <a:t>řídí ve svém správním obvodu ovlivňování odtokových poměrů manipulacemi na vodních dílech v rámci MŘ</a:t>
            </a:r>
          </a:p>
          <a:p>
            <a:pPr lvl="1" eaLnBrk="1" hangingPunct="1"/>
            <a:r>
              <a:rPr lang="cs-CZ" altLang="cs-CZ" sz="1800" dirty="0"/>
              <a:t>nařizují mimořádné manipulace na těchto VD nad rámec schváleného MŘ po projednání s dotčenými povodňovými orgány obcí s rozšířenou působností ve svém správním obvodu, s příslušnými správci povodí a (případně s povodňovými orgány sousedních krajů)</a:t>
            </a:r>
          </a:p>
          <a:p>
            <a:pPr lvl="1" eaLnBrk="1" hangingPunct="1"/>
            <a:r>
              <a:rPr lang="cs-CZ" altLang="cs-CZ" sz="1800" dirty="0"/>
              <a:t>posuzují vliv zabezpečovacích prací na vodních tocích a VD na odtokový režim po projednání se správci vodních toků a vodních děl, které jimi mohou být dotčeny, a koordinují jejich provádění</a:t>
            </a:r>
          </a:p>
          <a:p>
            <a:pPr lvl="1" eaLnBrk="1" hangingPunct="1"/>
            <a:r>
              <a:rPr lang="cs-CZ" altLang="cs-CZ" sz="1800" dirty="0"/>
              <a:t>vedou záznamy v povodňové knize</a:t>
            </a:r>
          </a:p>
          <a:p>
            <a:pPr marL="283464" lvl="1" indent="0">
              <a:buNone/>
              <a:defRPr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28BC1-28F2-855E-428F-01831B34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Činnost povodňového orgánu kraje v době povodně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28FE7BF9-D45B-F406-0205-A5B8E379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600201"/>
            <a:ext cx="8642350" cy="4525963"/>
          </a:xfrm>
        </p:spPr>
        <p:txBody>
          <a:bodyPr/>
          <a:lstStyle/>
          <a:p>
            <a:pPr eaLnBrk="1" hangingPunct="1"/>
            <a:r>
              <a:rPr lang="cs-CZ" altLang="cs-CZ" b="1"/>
              <a:t>Je přijata výstraha ČHMU</a:t>
            </a:r>
          </a:p>
          <a:p>
            <a:pPr lvl="1" eaLnBrk="1" hangingPunct="1"/>
            <a:r>
              <a:rPr lang="cs-CZ" altLang="cs-CZ"/>
              <a:t>Zahájení činnosti OŽP KrÚ </a:t>
            </a:r>
          </a:p>
          <a:p>
            <a:pPr lvl="1" eaLnBrk="1" hangingPunct="1"/>
            <a:r>
              <a:rPr lang="cs-CZ" altLang="cs-CZ"/>
              <a:t>Ověření výstražné zprávy ČHMU na webu (např. </a:t>
            </a:r>
            <a:r>
              <a:rPr lang="cs-CZ" altLang="cs-CZ" u="sng">
                <a:hlinkClick r:id="rId2"/>
              </a:rPr>
              <a:t>www.pmo.cz</a:t>
            </a:r>
            <a:r>
              <a:rPr lang="cs-CZ" altLang="cs-CZ"/>
              <a:t>, </a:t>
            </a:r>
            <a:r>
              <a:rPr lang="cs-CZ" altLang="cs-CZ" u="sng">
                <a:hlinkClick r:id="rId3"/>
              </a:rPr>
              <a:t>http://hydro.chmi.cz</a:t>
            </a:r>
            <a:r>
              <a:rPr lang="cs-CZ" altLang="cs-CZ"/>
              <a:t>), v případě potřeby doplnění informací</a:t>
            </a:r>
          </a:p>
          <a:p>
            <a:pPr lvl="1" eaLnBrk="1" hangingPunct="1"/>
            <a:r>
              <a:rPr lang="cs-CZ" altLang="cs-CZ"/>
              <a:t>O přijetí výstrahy ČHMÚ a po kontrole telefonického spojení se provede zápis do povodňové knihy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A975CC5-1B37-329E-70F6-9FA21A03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011237"/>
          </a:xfrm>
        </p:spPr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AE5FA-8B67-360E-4987-FD7F493DE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285876"/>
            <a:ext cx="8569325" cy="5572125"/>
          </a:xfrm>
        </p:spPr>
        <p:txBody>
          <a:bodyPr rtlCol="0">
            <a:normAutofit fontScale="62500" lnSpcReduction="20000"/>
          </a:bodyPr>
          <a:lstStyle/>
          <a:p>
            <a:pPr>
              <a:defRPr/>
            </a:pPr>
            <a:endParaRPr lang="cs-CZ" sz="5800" dirty="0"/>
          </a:p>
          <a:p>
            <a:pPr>
              <a:defRPr/>
            </a:pPr>
            <a:r>
              <a:rPr lang="cs-CZ" sz="5800" dirty="0"/>
              <a:t>Po zjištění naplnění předpovědi</a:t>
            </a:r>
            <a:r>
              <a:rPr lang="cs-CZ" sz="3400" dirty="0"/>
              <a:t>:</a:t>
            </a:r>
          </a:p>
          <a:p>
            <a:pPr>
              <a:buNone/>
              <a:defRPr/>
            </a:pPr>
            <a:r>
              <a:rPr lang="cs-CZ" sz="4200" dirty="0"/>
              <a:t>	pracovník pověřený zajištěním povodňové služby a tajemník příslušné PK - zjišťují aktuální informace o stavu v terénu - stavy na nádržích, stavy na vodních tocích, v případě potřeby dochází k obousměrnému kontaktu s dispečinkem pro JMK - PMO, se kterým se konzultuje potřeba úpravy, provedení nebo nařízení mimořádných manipulací nad rámec platných manipulačních řádů. </a:t>
            </a:r>
          </a:p>
          <a:p>
            <a:pPr lvl="1">
              <a:buNone/>
              <a:defRPr/>
            </a:pPr>
            <a:endParaRPr lang="cs-CZ" b="1" dirty="0"/>
          </a:p>
          <a:p>
            <a:pPr lvl="1">
              <a:buNone/>
              <a:defRPr/>
            </a:pPr>
            <a:r>
              <a:rPr lang="cs-CZ" sz="4000" b="1" dirty="0"/>
              <a:t>POZN.:</a:t>
            </a:r>
          </a:p>
          <a:p>
            <a:pPr marL="273050" lvl="1" indent="0" algn="just">
              <a:buNone/>
              <a:defRPr/>
            </a:pPr>
            <a:r>
              <a:rPr lang="cs-CZ" sz="4400" b="1" dirty="0"/>
              <a:t>povinnost povodňových orgánů </a:t>
            </a:r>
            <a:r>
              <a:rPr lang="cs-CZ" sz="4400" b="1" u="sng" dirty="0"/>
              <a:t>obce nebo ORP - informovat povodňové orgány (dotčené) a účastníky před povodněmi o vývoji povodňové situace a předávání potřebných hlášení k vyhodnocení povodně a k řízení opatření před povodněmi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A96D20A4-487A-D3E9-F248-C5302C1A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607FB-3F20-23FE-59C9-90FBFD974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600201"/>
            <a:ext cx="8569325" cy="4525963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cs-CZ" dirty="0"/>
              <a:t>V případě naplnění předpovědi, významnějších srážek, nebo jiných skutečností hodných zřetele, je dispečinkem povodí dle aktuální hydrologické situace automaticky (bez potřeby dalšího projednání s vodoprávními úřady) zahájeno předpouštění dotčených vodních děl podle schválených manipulačních řádů </a:t>
            </a:r>
          </a:p>
          <a:p>
            <a:pPr algn="just">
              <a:defRPr/>
            </a:pPr>
            <a:r>
              <a:rPr lang="cs-CZ" dirty="0"/>
              <a:t>pracovník pověřený zajištěním povodňové služby a tajemník PK - prováděno průběžné sledování hodnot průtoků a podle potřeby vyhodnocení nezbytnosti návrhu případných manipulací nad rámec manipulačních řádů.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6B54EA30-226B-4F38-C1B2-91BAB32D3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07DCCB87-2223-69F8-A24F-8BB1C9EBC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143000"/>
            <a:ext cx="8569325" cy="5500688"/>
          </a:xfrm>
        </p:spPr>
        <p:txBody>
          <a:bodyPr/>
          <a:lstStyle/>
          <a:p>
            <a:pPr marL="271463" lvl="1" indent="-271463" algn="just">
              <a:lnSpc>
                <a:spcPct val="80000"/>
              </a:lnSpc>
            </a:pPr>
            <a:r>
              <a:rPr lang="cs-CZ" altLang="cs-CZ" sz="2400" b="1" dirty="0"/>
              <a:t>povodňovou situací je zasaženo několik správních obvodů ORP </a:t>
            </a:r>
            <a:r>
              <a:rPr lang="cs-CZ" altLang="cs-CZ" sz="2400" dirty="0"/>
              <a:t>a je zřejmé, že ORP mohou mít potíže se samostatným zvládnutím situace nebo došlo k zaplavení pozemků ve správních obvodech více obcí s rozšířenou působností, nebo je vyhodnocena situace tak, že k takové situaci dojde nebo v  případě, že je požadováno povodňovými orgány nižšího stupně převzetí řízení povodně, navrhuje OŽP ve spolupráci s krizovým řízením svolání PK kraje (pokud není svolání PK navrženo již ze strany krizových orgánů kraje). Po zvážení informací </a:t>
            </a:r>
            <a:r>
              <a:rPr lang="cs-CZ" altLang="cs-CZ" sz="2400" b="1" dirty="0"/>
              <a:t>hejtman  svolává PK kraje</a:t>
            </a:r>
            <a:r>
              <a:rPr lang="cs-CZ" altLang="cs-CZ" sz="2400" dirty="0"/>
              <a:t>.</a:t>
            </a:r>
          </a:p>
          <a:p>
            <a:pPr marL="271463" lvl="1" indent="-271463" algn="just">
              <a:lnSpc>
                <a:spcPct val="80000"/>
              </a:lnSpc>
            </a:pPr>
            <a:r>
              <a:rPr lang="cs-CZ" altLang="cs-CZ" sz="2400" b="1" dirty="0"/>
              <a:t>Informace o převzetí řízení </a:t>
            </a:r>
            <a:r>
              <a:rPr lang="cs-CZ" altLang="cs-CZ" sz="2400" dirty="0"/>
              <a:t>povodní PK kraje je předávána dotčeným složkám povodňové ochrany cestou EMOFF. Zajišťuje OŽP a oddělení krizového řízení a obrany. </a:t>
            </a:r>
          </a:p>
          <a:p>
            <a:pPr marL="271463" lvl="1" indent="-271463" algn="just">
              <a:lnSpc>
                <a:spcPct val="80000"/>
              </a:lnSpc>
            </a:pPr>
            <a:r>
              <a:rPr lang="cs-CZ" altLang="cs-CZ" sz="2400" dirty="0"/>
              <a:t>Povodňové orgány nižších stupňů zůstávají v činnosti a činí opatření podle svých povodňových plánů v konzultaci s vyšším povodňovým orgánem.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1F51BA2D-8372-C1C2-153B-4C180E86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  <a:br>
              <a:rPr lang="cs-CZ" altLang="cs-CZ"/>
            </a:br>
            <a:r>
              <a:rPr lang="cs-CZ" altLang="cs-CZ"/>
              <a:t>krizový stav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D703AA8C-1DB8-C4F4-ADA5-921663E2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484313"/>
            <a:ext cx="8569325" cy="4786312"/>
          </a:xfrm>
        </p:spPr>
        <p:txBody>
          <a:bodyPr/>
          <a:lstStyle/>
          <a:p>
            <a:pPr algn="just" eaLnBrk="1" hangingPunct="1"/>
            <a:endParaRPr lang="cs-CZ" altLang="cs-CZ" sz="2400"/>
          </a:p>
          <a:p>
            <a:pPr algn="just" eaLnBrk="1" hangingPunct="1"/>
            <a:r>
              <a:rPr lang="cs-CZ" altLang="cs-CZ" sz="2400"/>
              <a:t>Po převzetí řízení ochrany před povodněmi PK kraje, je neustále sledována i potřeba vyhlášení krizového stavu ve spolupráci složek krizového řízení a vodoprávního úřadu kraje. </a:t>
            </a:r>
          </a:p>
          <a:p>
            <a:pPr eaLnBrk="1" hangingPunct="1"/>
            <a:endParaRPr lang="cs-CZ" altLang="cs-CZ" sz="2400"/>
          </a:p>
          <a:p>
            <a:pPr algn="just" eaLnBrk="1" hangingPunct="1"/>
            <a:r>
              <a:rPr lang="cs-CZ" altLang="cs-CZ" sz="2400"/>
              <a:t>Krizový stav (stav nebezpečí) se vyhlašuje nařízením kraje – </a:t>
            </a:r>
            <a:r>
              <a:rPr lang="cs-CZ" altLang="cs-CZ" sz="2400" u="sng"/>
              <a:t>POZN.: nezbytná součinnost odboru informatiky a odboru kanceláře ředitele i mimo běžnou pracovní dobu, o sobotách, o nedělích a svátcích.</a:t>
            </a:r>
            <a:r>
              <a:rPr lang="cs-CZ" altLang="cs-CZ" sz="2400"/>
              <a:t> Oznámení o vyhlášení krizového stavu je rozesláno zákonem stanoveným způsobem jednotlivým obcím.</a:t>
            </a:r>
          </a:p>
          <a:p>
            <a:pPr eaLnBrk="1" hangingPunct="1"/>
            <a:endParaRPr lang="cs-CZ" altLang="cs-CZ" sz="2400"/>
          </a:p>
          <a:p>
            <a:pPr eaLnBrk="1" hangingPunct="1"/>
            <a:endParaRPr lang="cs-CZ" altLang="cs-CZ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F0CA6148-8ED1-A104-3D15-4E45D4E3E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7FDD3242-7AA1-0E2F-1137-A628DC92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285876"/>
            <a:ext cx="8569325" cy="5286375"/>
          </a:xfrm>
        </p:spPr>
        <p:txBody>
          <a:bodyPr/>
          <a:lstStyle/>
          <a:p>
            <a:pPr indent="9525" algn="just">
              <a:buNone/>
              <a:defRPr/>
            </a:pPr>
            <a:r>
              <a:rPr lang="cs-CZ" sz="2400" dirty="0"/>
              <a:t>V okamžiku vyhlášení krizového stavu přejímá na území, pro které byl krizový stav vyhlášen, řízení ochrany před povodněmi orgán krizového řízení (§ 77 odst. 9 VZ) – jde o převzetí ze zákona. Povodňová komise se stává součástí orgánu krizového řízení. Je proto nezbytné oznámit povodňovým orgánům nižšího stupně, kdy k tomuto okamžiku došlo. Informace se předává obvykle cestou EMOFF nebo jiným vhodným způsobem. O vyrozumění se provede záznam do povodňové knihy.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cs-CZ" sz="2400" b="1" dirty="0"/>
              <a:t> Povodňové komise nižších stupňů (včetně PK kraje), podléhají řízení orgánu krizového řízení a zůstávají v činnosti. </a:t>
            </a:r>
            <a:r>
              <a:rPr lang="cs-CZ" sz="2400" b="1" u="sng" dirty="0"/>
              <a:t>Opatření činí v koordinaci s vyšším povodňovým orgánem nebo podle jeho pokynů (§77 odst.8 VZ).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cs-CZ" sz="2400" b="1" dirty="0"/>
          </a:p>
          <a:p>
            <a:pPr eaLnBrk="1" hangingPunct="1">
              <a:buFont typeface="Arial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F6612E93-012F-8961-B72E-A182EFF2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PK kraje v době povodně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2D307F-6F7F-C201-87AF-5D20C191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600201"/>
            <a:ext cx="8569325" cy="4525963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cs-CZ" dirty="0"/>
              <a:t>Mimořádné manipulace jsou řešeny operativně podle stavu v terénu (požadavků obcí, obcí s rozšířenou působností atd.)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 algn="just">
              <a:buNone/>
              <a:defRPr/>
            </a:pPr>
            <a:r>
              <a:rPr lang="cs-CZ" dirty="0"/>
              <a:t>Mimořádné manipulace při zvýšených průtocích jsou oznamovány (ze strany PK JMK) prostřednictvím systému EMOFF jednotlivým dotčeným ORP (povinnost zapsat vydaný příkaz do povodňové knihy a zpřístupnit ho osobám vykonávajícím působnost místně příslušného povodňového orgánu nebo způsobem umožňující dálkový přístup.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Škodlivé účinky 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1) Povodně </a:t>
            </a:r>
          </a:p>
          <a:p>
            <a:pPr marL="0" indent="0">
              <a:buNone/>
            </a:pPr>
            <a:r>
              <a:rPr lang="cs-CZ" sz="2800" dirty="0"/>
              <a:t>2) Sucho </a:t>
            </a:r>
          </a:p>
          <a:p>
            <a:pPr marL="0" indent="0">
              <a:buNone/>
            </a:pPr>
            <a:r>
              <a:rPr lang="cs-CZ" sz="2800" dirty="0"/>
              <a:t>3) Eroze </a:t>
            </a:r>
          </a:p>
          <a:p>
            <a:pPr marL="0" indent="0">
              <a:buNone/>
            </a:pPr>
            <a:r>
              <a:rPr lang="cs-CZ" sz="2800" dirty="0"/>
              <a:t>4) Havarijní znečištění vod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74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6CD88D03-0E49-A6A2-2259-FED0BEC8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EMOFF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97B2DD82-DB2E-56B7-F19E-54C133D16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484313"/>
            <a:ext cx="8569325" cy="4786312"/>
          </a:xfrm>
        </p:spPr>
        <p:txBody>
          <a:bodyPr/>
          <a:lstStyle/>
          <a:p>
            <a:pPr eaLnBrk="1" hangingPunct="1"/>
            <a:endParaRPr lang="cs-CZ" altLang="cs-CZ" sz="2400"/>
          </a:p>
        </p:txBody>
      </p:sp>
      <p:pic>
        <p:nvPicPr>
          <p:cNvPr id="34820" name="Picture 2" descr="C:\Documents and Settings\CIBULKA.MICHAL\Plocha\Cvičnení Morava 2010\emoff.JPG">
            <a:extLst>
              <a:ext uri="{FF2B5EF4-FFF2-40B4-BE49-F238E27FC236}">
                <a16:creationId xmlns:a16="http://schemas.microsoft.com/office/drawing/2014/main" id="{08445BE7-F18D-434E-0AA0-E7E1D74FE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1412876"/>
            <a:ext cx="84042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36063-4B0E-DF0E-35B1-6D194FCA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Záplavová území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A00B07-F96C-FF1A-68A4-CD70C448E3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63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Záplavová území – definice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Záplavová území jsou administrativně určená území, která mohou být při výskytu přirozené povodně zaplavena vodou. Jejich rozsah je povinen stanovit na návrh správce vodního toku vodoprávní úřad. </a:t>
            </a:r>
          </a:p>
          <a:p>
            <a:r>
              <a:rPr lang="cs-CZ" dirty="0"/>
              <a:t>Vodoprávní úřad může uložit správci vodního toku povinnost zpracovat a předložit takový návrh v souladu s plány hlavních povodí a s plány oblastí povodí.</a:t>
            </a:r>
          </a:p>
          <a:p>
            <a:r>
              <a:rPr lang="cs-CZ" dirty="0"/>
              <a:t>Způsob a rozsah zpracovávání návrhu a stanovování záplavových území a jejich dokumentace stanoví Ministerstvo životního prostředí vyhláškou.</a:t>
            </a:r>
          </a:p>
          <a:p>
            <a:r>
              <a:rPr lang="cs-CZ" dirty="0"/>
              <a:t>Pokud záplavová území nejsou určena, mohou vodoprávní a stavební úřady a orgány územního plánování při své činnosti vycházet zejména z dostupných podkladů správců povodí a správců vodních toků o pravděpodobné hranici území ohroženého povodněmi.</a:t>
            </a:r>
          </a:p>
          <a:p>
            <a:r>
              <a:rPr lang="cs-CZ" dirty="0"/>
              <a:t>Záplavová území a jejich aktivní zóny se stanovují formou opatření obecné povahy.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03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zóna záplavového území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zastavěných územích, v zastavitelných plochách podle územně plánovací dokumentace, případně podle potřeby v dalších územích, vymezí vodoprávní úřad na návrh správce vodního toku aktivní zónu záplavového území podle nebezpečnosti povodňových průtoků.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09364" y="6629400"/>
            <a:ext cx="1000662" cy="228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26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 aktivní zóně záplavových územích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Nelze umísťovat, povolovat ani provádět stavby s výjimkou vodních děl, jimiž se upravuje vodní tok, převádějí povodňové průtoky, provádějí opatření na ochranu před povodněmi nebo která jinak souvisejí s vodním tokem nebo jimiž se zlepšují odtokové poměry, staveb pro jímání vod, odvádění odpadních vod a odvádění srážkových vod a dále nezbytných staveb dopravní a technické infrastruktury, zřizování konstrukcí chmelnic, jsou-li zřizovány v záplavovém území v katastrálních územích vymezených podle zákona č. 97/1996 Sb., o ochraně chmele, ve znění pozdějších předpisů, za podmínky, že současně budou provedena taková opatření, že bude minimalizován vliv na povodňové průtoky; to neplatí pro údržbu staveb a stavební úpravy, pokud nedojde ke zhoršení odtokových poměrů.</a:t>
            </a:r>
          </a:p>
          <a:p>
            <a:r>
              <a:rPr lang="cs-CZ" dirty="0"/>
              <a:t>Těžit nerosty a zeminu způsobem zhoršujícím odtok povrchových vod a provádět terénní úpravy zhoršující odtok povrchových vod.</a:t>
            </a:r>
          </a:p>
          <a:p>
            <a:r>
              <a:rPr lang="cs-CZ" dirty="0"/>
              <a:t>Skladovat odplavitelný materiál, látky a předměty.</a:t>
            </a:r>
          </a:p>
          <a:p>
            <a:r>
              <a:rPr lang="cs-CZ" dirty="0"/>
              <a:t>Zřizovat oplocení, živé ploty a jiné podobné překážky.</a:t>
            </a:r>
          </a:p>
          <a:p>
            <a:r>
              <a:rPr lang="cs-CZ" dirty="0"/>
              <a:t>Zřizovat tábory, kempy a jiná dočasná ubytovací zařízení; to neplatí pro zřizování táborů sestávajících pouze ze stanů, které byly před stanovením aktivní zóny záplavového území v tomto místě zřizovány a které lze v případě povodňového nebezpečí neprodleně odstranit.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35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 záplavových územích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Mimo aktivní zónu v záplavovém území stanoví vodoprávní úřad podle povodňového nebezpečí nebo povodňového ohrožení opatřením obecné povahy omezující podmínky.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70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Území určená k řízeným rozlivům povodní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pozemky nezbytné pro vzdouvání, popřípadě akumulaci povrchových vod veřejně prospěšnými stavbami na ochranu před povodněmi, k nimž bylo omezeno vlastnické právo dohodou nebo postupem podle § 55a.</a:t>
            </a:r>
          </a:p>
          <a:p>
            <a:r>
              <a:rPr lang="cs-CZ" dirty="0"/>
              <a:t>Náhrada za škodu vzniklou řízeným rozlivem povodní.</a:t>
            </a:r>
          </a:p>
          <a:p>
            <a:r>
              <a:rPr lang="cs-CZ" dirty="0"/>
              <a:t>Náhrada za finanční újmu vzniklou pozbytím nároku na dotaci, poskytovanou na základě zákona o zemědělství, který poškozený pozbyl v souvislosti s řízeným rozlivem povodně.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1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Povodňová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Přípravná opatření – např. stanovení záplavových území, povodňové plány, povodňové prohlídky, aj.</a:t>
            </a:r>
          </a:p>
          <a:p>
            <a:r>
              <a:rPr lang="cs-CZ" dirty="0"/>
              <a:t>Opatření při nebezpečí povodně a za povodně - např.  činnost předpovědní povodňové služby, činnost hlásné povodňové služby, varování při nebezpečí povodně, aj.</a:t>
            </a:r>
          </a:p>
          <a:p>
            <a:r>
              <a:rPr lang="cs-CZ" dirty="0"/>
              <a:t>Opatření po povodni - evidenční a dokumentační práce, vyhodnocení povodňové situace včetně vzniklých povodňových škod, odstranění povodňových škod a obnova území po povodni.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9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povodňové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míra povodňového nebezpečí vázaná na směrodatné limity, jimiž jsou zpravidla vodní stavy nebo průtoky v hlásných profilech na vodních tocích, popřípadě na mezní nebo kritické hodnoty jiného jevu uvedené v příslušném povodňovém plánu.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98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ochrany před povodněmi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zabezpečují povodňové orgány</a:t>
            </a:r>
          </a:p>
          <a:p>
            <a:pPr>
              <a:defRPr/>
            </a:pPr>
            <a:r>
              <a:rPr lang="cs-CZ" dirty="0"/>
              <a:t>zahrnuje přípravu na povodňové situace, řízení, organizaci a kontrolu všech příslušných činností v průběhu povodně a v období následujícím bezprostředně po povodni včetně řízení, organizace a kontroly činnosti ostatních účastníků ochrany před povodněmi. Povodňové orgány se při své činnosti řídí povodňovými plány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Celý systém je třeba chápat ve vzájemné souvislosti, kdy činnost jednotlivých složek povodňové služby nastupuje v různém časovém sledu.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16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Povodňové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2400" dirty="0"/>
              <a:t>V období mimo povodeň</a:t>
            </a:r>
          </a:p>
          <a:p>
            <a:pPr lvl="1">
              <a:defRPr/>
            </a:pPr>
            <a:r>
              <a:rPr lang="cs-CZ" dirty="0"/>
              <a:t>Vodoprávní úřady,  ORP a Krajského úřadu</a:t>
            </a:r>
          </a:p>
          <a:p>
            <a:pPr lvl="1">
              <a:buNone/>
              <a:defRPr/>
            </a:pPr>
            <a:endParaRPr lang="cs-CZ" dirty="0"/>
          </a:p>
          <a:p>
            <a:pPr marL="342900" lvl="1" indent="-342900">
              <a:defRPr/>
            </a:pPr>
            <a:r>
              <a:rPr lang="cs-CZ" sz="2400" dirty="0"/>
              <a:t>Po dobu povodně</a:t>
            </a:r>
          </a:p>
          <a:p>
            <a:pPr lvl="1">
              <a:defRPr/>
            </a:pPr>
            <a:r>
              <a:rPr lang="cs-CZ" dirty="0"/>
              <a:t>Povodňové komise obcí, ORP, kraje</a:t>
            </a:r>
          </a:p>
        </p:txBody>
      </p:sp>
    </p:spTree>
    <p:extLst>
      <p:ext uri="{BB962C8B-B14F-4D97-AF65-F5344CB8AC3E}">
        <p14:creationId xmlns:p14="http://schemas.microsoft.com/office/powerpoint/2010/main" val="256840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b="1"/>
            </a:br>
            <a:r>
              <a:rPr lang="cs-CZ" altLang="cs-CZ" b="1"/>
              <a:t>Předpovědní služba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/>
              <a:t>	Je zajišťována ČHMÚ – tato služba informuje povodňové orgány a účastníky povodňové služby o nebezpečí vzniku povodně, o jejím vniku a dalším nebezpečném vývoji (srážky, vodní stavy, průtoky).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/>
              <a:t>    Informace jsou předávány systémem EMOFF, SMS, e-mail, popř. obvyklými informačními cestami.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1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Hlásná povodňová služba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1188" y="1600201"/>
            <a:ext cx="8329612" cy="4525963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cs-CZ" dirty="0"/>
              <a:t>Zabezpečuje informace povodňovým orgánům pro varování obyvatel v místě očekávané a níž po toku informuje povodňové orgány a účastníky povodňové ochrany před povodněmi a o vývoji povodňové situace.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cs-CZ" dirty="0"/>
              <a:t>Organizují povodňové orgány obcí a obcí s rozšířenou působností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cs-CZ" dirty="0"/>
          </a:p>
          <a:p>
            <a:pPr algn="just">
              <a:buFont typeface="Arial" charset="0"/>
              <a:buChar char="•"/>
              <a:defRPr/>
            </a:pPr>
            <a:r>
              <a:rPr lang="cs-CZ" dirty="0"/>
              <a:t>K zajištění této hlásné služby je často organizována také hlídková služba.</a:t>
            </a:r>
          </a:p>
          <a:p>
            <a:pPr marL="0" indent="0" algn="just" eaLnBrk="1" hangingPunct="1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03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Povodeň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Povodeň začíná vyhlášením 2. nebo 3. stupně povodňové aktivity (§ 70), případně při dosažení stavů nebo jevů uvedených v § 64 odst. 2 VZ a končí odvoláním druhého nebo třetího stupně povodňové aktivity.  </a:t>
            </a:r>
          </a:p>
        </p:txBody>
      </p:sp>
    </p:spTree>
    <p:extLst>
      <p:ext uri="{BB962C8B-B14F-4D97-AF65-F5344CB8AC3E}">
        <p14:creationId xmlns:p14="http://schemas.microsoft.com/office/powerpoint/2010/main" val="113006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Panely s fotografiemi přírody</Template>
  <TotalTime>0</TotalTime>
  <Words>1859</Words>
  <Application>Microsoft Office PowerPoint</Application>
  <PresentationFormat>Širokoúhlá obrazovka</PresentationFormat>
  <Paragraphs>127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Corbel</vt:lpstr>
      <vt:lpstr>Ecology 16x9</vt:lpstr>
      <vt:lpstr>Vodní právo - ochrana před povodněmi</vt:lpstr>
      <vt:lpstr>Škodlivé účinky vod</vt:lpstr>
      <vt:lpstr>Povodňová opatření </vt:lpstr>
      <vt:lpstr>Stupně povodňové aktivity</vt:lpstr>
      <vt:lpstr>Řízení ochrany před povodněmi</vt:lpstr>
      <vt:lpstr>Povodňové orgány</vt:lpstr>
      <vt:lpstr> Předpovědní služba  </vt:lpstr>
      <vt:lpstr>Hlásná povodňová služba </vt:lpstr>
      <vt:lpstr>Povodeň</vt:lpstr>
      <vt:lpstr>Povodňové komise</vt:lpstr>
      <vt:lpstr>Povodňová komise kraje</vt:lpstr>
      <vt:lpstr>Činnost povodňových orgánů kraje</vt:lpstr>
      <vt:lpstr>Činnost povodňového orgánu kraje v době povodně</vt:lpstr>
      <vt:lpstr>Činnost PK kraje v době povodně</vt:lpstr>
      <vt:lpstr>Činnost PK kraje v době povodně</vt:lpstr>
      <vt:lpstr>Činnost PK kraje v době povodně</vt:lpstr>
      <vt:lpstr>Činnost PK kraje v době povodně krizový stav</vt:lpstr>
      <vt:lpstr>Činnost PK kraje v době povodně</vt:lpstr>
      <vt:lpstr>Činnost PK kraje v době povodně</vt:lpstr>
      <vt:lpstr>EMOFF</vt:lpstr>
      <vt:lpstr>Záplavová území</vt:lpstr>
      <vt:lpstr>Záplavová území – definice </vt:lpstr>
      <vt:lpstr>Aktivní zóna záplavového území</vt:lpstr>
      <vt:lpstr>Omezení v aktivní zóně záplavových územích</vt:lpstr>
      <vt:lpstr>Omezení v záplavových územích</vt:lpstr>
      <vt:lpstr>Území určená k řízeným rozlivům povodní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2015-10-21T06:19:17Z</dcterms:created>
  <dcterms:modified xsi:type="dcterms:W3CDTF">2022-10-25T07:33:28Z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