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9" r:id="rId4"/>
    <p:sldId id="290" r:id="rId5"/>
    <p:sldId id="291" r:id="rId6"/>
    <p:sldId id="292" r:id="rId7"/>
    <p:sldId id="259" r:id="rId8"/>
    <p:sldId id="258" r:id="rId9"/>
    <p:sldId id="271" r:id="rId10"/>
    <p:sldId id="272" r:id="rId11"/>
    <p:sldId id="273" r:id="rId12"/>
    <p:sldId id="274" r:id="rId13"/>
    <p:sldId id="275" r:id="rId14"/>
    <p:sldId id="277" r:id="rId15"/>
    <p:sldId id="276" r:id="rId16"/>
    <p:sldId id="280" r:id="rId17"/>
    <p:sldId id="287" r:id="rId18"/>
    <p:sldId id="260" r:id="rId19"/>
    <p:sldId id="297" r:id="rId20"/>
    <p:sldId id="281" r:id="rId21"/>
    <p:sldId id="282" r:id="rId22"/>
    <p:sldId id="296" r:id="rId23"/>
    <p:sldId id="261" r:id="rId24"/>
    <p:sldId id="295" r:id="rId25"/>
    <p:sldId id="262" r:id="rId26"/>
    <p:sldId id="263" r:id="rId27"/>
    <p:sldId id="279" r:id="rId28"/>
    <p:sldId id="283" r:id="rId29"/>
    <p:sldId id="264" r:id="rId30"/>
    <p:sldId id="284" r:id="rId31"/>
    <p:sldId id="285" r:id="rId32"/>
    <p:sldId id="265" r:id="rId33"/>
    <p:sldId id="266" r:id="rId34"/>
    <p:sldId id="267" r:id="rId35"/>
    <p:sldId id="269" r:id="rId36"/>
    <p:sldId id="286" r:id="rId37"/>
    <p:sldId id="293" r:id="rId38"/>
    <p:sldId id="268" r:id="rId39"/>
    <p:sldId id="270" r:id="rId40"/>
    <p:sldId id="288" r:id="rId41"/>
    <p:sldId id="294" r:id="rId42"/>
    <p:sldId id="278"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6" autoAdjust="0"/>
    <p:restoredTop sz="91415"/>
  </p:normalViewPr>
  <p:slideViewPr>
    <p:cSldViewPr snapToGrid="0" snapToObjects="1">
      <p:cViewPr varScale="1">
        <p:scale>
          <a:sx n="94" d="100"/>
          <a:sy n="94" d="100"/>
        </p:scale>
        <p:origin x="119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48BC22F0-8011-A748-A1B3-558E2E4DBCEC}"/>
    <pc:docChg chg="custSel modSld">
      <pc:chgData name="Michal Janovec" userId="a620ffdc-f3f4-4d87-845c-ceda78ca3c9c" providerId="ADAL" clId="{48BC22F0-8011-A748-A1B3-558E2E4DBCEC}" dt="2024-11-14T10:59:33.238" v="40" actId="20577"/>
      <pc:docMkLst>
        <pc:docMk/>
      </pc:docMkLst>
      <pc:sldChg chg="modSp mod">
        <pc:chgData name="Michal Janovec" userId="a620ffdc-f3f4-4d87-845c-ceda78ca3c9c" providerId="ADAL" clId="{48BC22F0-8011-A748-A1B3-558E2E4DBCEC}" dt="2024-11-14T10:59:33.238" v="40" actId="20577"/>
        <pc:sldMkLst>
          <pc:docMk/>
          <pc:sldMk cId="704059065" sldId="256"/>
        </pc:sldMkLst>
        <pc:spChg chg="mod">
          <ac:chgData name="Michal Janovec" userId="a620ffdc-f3f4-4d87-845c-ceda78ca3c9c" providerId="ADAL" clId="{48BC22F0-8011-A748-A1B3-558E2E4DBCEC}" dt="2024-11-14T10:59:33.238" v="40" actId="20577"/>
          <ac:spMkLst>
            <pc:docMk/>
            <pc:sldMk cId="704059065" sldId="256"/>
            <ac:spMk id="3" creationId="{00000000-0000-0000-0000-000000000000}"/>
          </ac:spMkLst>
        </pc:spChg>
      </pc:sldChg>
    </pc:docChg>
  </pc:docChgLst>
  <pc:docChgLst>
    <pc:chgData name="Michal Janovec" userId="a620ffdc-f3f4-4d87-845c-ceda78ca3c9c" providerId="ADAL" clId="{EE017B6B-03CB-854F-B7A7-65DCF3E38FC8}"/>
    <pc:docChg chg="custSel modSld">
      <pc:chgData name="Michal Janovec" userId="a620ffdc-f3f4-4d87-845c-ceda78ca3c9c" providerId="ADAL" clId="{EE017B6B-03CB-854F-B7A7-65DCF3E38FC8}" dt="2021-10-21T12:17:15.389" v="1" actId="27636"/>
      <pc:docMkLst>
        <pc:docMk/>
      </pc:docMkLst>
      <pc:sldChg chg="modSp mod">
        <pc:chgData name="Michal Janovec" userId="a620ffdc-f3f4-4d87-845c-ceda78ca3c9c" providerId="ADAL" clId="{EE017B6B-03CB-854F-B7A7-65DCF3E38FC8}" dt="2021-10-21T12:17:15.389" v="1" actId="27636"/>
        <pc:sldMkLst>
          <pc:docMk/>
          <pc:sldMk cId="704059065"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82962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45735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864872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1F7F4C6B-B8CD-C44F-8F98-39DA94119959}"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32526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1F7F4C6B-B8CD-C44F-8F98-39DA94119959}"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20073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1F7F4C6B-B8CD-C44F-8F98-39DA94119959}"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013447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1F7F4C6B-B8CD-C44F-8F98-39DA94119959}" type="datetimeFigureOut">
              <a:rPr lang="en-US" smtClean="0"/>
              <a:t>11/14/24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312437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1F7F4C6B-B8CD-C44F-8F98-39DA94119959}" type="datetimeFigureOut">
              <a:rPr lang="en-US" smtClean="0"/>
              <a:t>11/14/24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32870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4C6B-B8CD-C44F-8F98-39DA94119959}" type="datetimeFigureOut">
              <a:rPr lang="en-US" smtClean="0"/>
              <a:t>11/14/24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207676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Click to edit Master text styles</a:t>
            </a:r>
          </a:p>
        </p:txBody>
      </p:sp>
      <p:sp>
        <p:nvSpPr>
          <p:cNvPr id="5" name="Date Placeholder 4"/>
          <p:cNvSpPr>
            <a:spLocks noGrp="1"/>
          </p:cNvSpPr>
          <p:nvPr>
            <p:ph type="dt" sz="half" idx="10"/>
          </p:nvPr>
        </p:nvSpPr>
        <p:spPr/>
        <p:txBody>
          <a:bodyPr/>
          <a:lstStyle/>
          <a:p>
            <a:fld id="{1F7F4C6B-B8CD-C44F-8F98-39DA94119959}"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1129438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Click to edit Master text styles</a:t>
            </a:r>
          </a:p>
        </p:txBody>
      </p:sp>
      <p:sp>
        <p:nvSpPr>
          <p:cNvPr id="5" name="Date Placeholder 4"/>
          <p:cNvSpPr>
            <a:spLocks noGrp="1"/>
          </p:cNvSpPr>
          <p:nvPr>
            <p:ph type="dt" sz="half" idx="10"/>
          </p:nvPr>
        </p:nvSpPr>
        <p:spPr/>
        <p:txBody>
          <a:bodyPr/>
          <a:lstStyle/>
          <a:p>
            <a:fld id="{1F7F4C6B-B8CD-C44F-8F98-39DA94119959}"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E40040-1DA7-8444-B27B-53E1665863D8}" type="slidenum">
              <a:rPr lang="en-US" smtClean="0"/>
              <a:t>‹#›</a:t>
            </a:fld>
            <a:endParaRPr lang="en-US"/>
          </a:p>
        </p:txBody>
      </p:sp>
    </p:spTree>
    <p:extLst>
      <p:ext uri="{BB962C8B-B14F-4D97-AF65-F5344CB8AC3E}">
        <p14:creationId xmlns:p14="http://schemas.microsoft.com/office/powerpoint/2010/main" val="86479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F4C6B-B8CD-C44F-8F98-39DA94119959}" type="datetimeFigureOut">
              <a:rPr lang="en-US" smtClean="0"/>
              <a:t>11/14/24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40040-1DA7-8444-B27B-53E1665863D8}" type="slidenum">
              <a:rPr lang="en-US" smtClean="0"/>
              <a:t>‹#›</a:t>
            </a:fld>
            <a:endParaRPr lang="en-US"/>
          </a:p>
        </p:txBody>
      </p:sp>
    </p:spTree>
    <p:extLst>
      <p:ext uri="{BB962C8B-B14F-4D97-AF65-F5344CB8AC3E}">
        <p14:creationId xmlns:p14="http://schemas.microsoft.com/office/powerpoint/2010/main" val="897459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airbank.cz/file-download/statut-fondu%20-%20ear5z1.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Kolektivní </a:t>
            </a:r>
            <a:r>
              <a:rPr lang="en-US" b="1" dirty="0" err="1"/>
              <a:t>investování</a:t>
            </a:r>
            <a:endParaRPr lang="en-US" dirty="0"/>
          </a:p>
        </p:txBody>
      </p:sp>
      <p:sp>
        <p:nvSpPr>
          <p:cNvPr id="3" name="Subtitle 2"/>
          <p:cNvSpPr>
            <a:spLocks noGrp="1"/>
          </p:cNvSpPr>
          <p:nvPr>
            <p:ph type="subTitle" idx="1"/>
          </p:nvPr>
        </p:nvSpPr>
        <p:spPr/>
        <p:txBody>
          <a:bodyPr>
            <a:normAutofit fontScale="92500" lnSpcReduction="10000"/>
          </a:bodyPr>
          <a:lstStyle/>
          <a:p>
            <a:endParaRPr lang="en-US" dirty="0"/>
          </a:p>
          <a:p>
            <a:r>
              <a:rPr lang="en-US" dirty="0"/>
              <a:t>MV932K </a:t>
            </a:r>
            <a:r>
              <a:rPr lang="en-US" dirty="0" err="1"/>
              <a:t>Právo</a:t>
            </a:r>
            <a:r>
              <a:rPr lang="en-US" dirty="0"/>
              <a:t> </a:t>
            </a:r>
            <a:r>
              <a:rPr lang="en-US" dirty="0" err="1"/>
              <a:t>kapitálového</a:t>
            </a:r>
            <a:r>
              <a:rPr lang="en-US" dirty="0"/>
              <a:t> </a:t>
            </a:r>
            <a:r>
              <a:rPr lang="en-US" dirty="0" err="1"/>
              <a:t>trhu</a:t>
            </a:r>
            <a:endParaRPr lang="cs-CZ" dirty="0"/>
          </a:p>
          <a:p>
            <a:endParaRPr lang="cs-CZ" dirty="0"/>
          </a:p>
          <a:p>
            <a:r>
              <a:rPr lang="cs-CZ" dirty="0"/>
              <a:t>Přednáška založena na materiálech Kataríny </a:t>
            </a:r>
            <a:r>
              <a:rPr lang="cs-CZ"/>
              <a:t>Kolbenhayerové</a:t>
            </a:r>
            <a:endParaRPr lang="en-US" dirty="0"/>
          </a:p>
        </p:txBody>
      </p:sp>
    </p:spTree>
    <p:extLst>
      <p:ext uri="{BB962C8B-B14F-4D97-AF65-F5344CB8AC3E}">
        <p14:creationId xmlns:p14="http://schemas.microsoft.com/office/powerpoint/2010/main" val="704059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D8BF-DFF9-4E6B-B795-42CCB309B6BC}"/>
              </a:ext>
            </a:extLst>
          </p:cNvPr>
          <p:cNvSpPr>
            <a:spLocks noGrp="1"/>
          </p:cNvSpPr>
          <p:nvPr>
            <p:ph type="title"/>
          </p:nvPr>
        </p:nvSpPr>
        <p:spPr/>
        <p:txBody>
          <a:bodyPr/>
          <a:lstStyle/>
          <a:p>
            <a:r>
              <a:rPr lang="cs-CZ" b="1" dirty="0"/>
              <a:t>Fond kolektivního investování (FKI)</a:t>
            </a:r>
          </a:p>
        </p:txBody>
      </p:sp>
      <p:sp>
        <p:nvSpPr>
          <p:cNvPr id="3" name="Content Placeholder 2">
            <a:extLst>
              <a:ext uri="{FF2B5EF4-FFF2-40B4-BE49-F238E27FC236}">
                <a16:creationId xmlns:a16="http://schemas.microsoft.com/office/drawing/2014/main" id="{A6E81475-4732-4D8E-8AB6-65AC68337139}"/>
              </a:ext>
            </a:extLst>
          </p:cNvPr>
          <p:cNvSpPr>
            <a:spLocks noGrp="1"/>
          </p:cNvSpPr>
          <p:nvPr>
            <p:ph idx="1"/>
          </p:nvPr>
        </p:nvSpPr>
        <p:spPr/>
        <p:txBody>
          <a:bodyPr/>
          <a:lstStyle/>
          <a:p>
            <a:pPr marL="0" indent="0" algn="just">
              <a:buNone/>
            </a:pPr>
            <a:r>
              <a:rPr lang="cs-CZ" dirty="0"/>
              <a:t>Fondem kolektivního investování je právnická osoba se sídlem v České republice, která je oprávněna </a:t>
            </a:r>
            <a:r>
              <a:rPr lang="cs-CZ" b="1" dirty="0"/>
              <a:t>shromažďovat peněžní prostředky od veřejnosti</a:t>
            </a:r>
            <a:r>
              <a:rPr lang="cs-CZ" dirty="0"/>
              <a:t> vydáváním akcií a </a:t>
            </a:r>
            <a:r>
              <a:rPr lang="cs-CZ" b="1" dirty="0"/>
              <a:t>provádět společné investování shromážděných peněžních prostředků na základě určené investiční strategie na principu rozložení rizika ve prospěch vlastníků těchto akcií</a:t>
            </a:r>
            <a:r>
              <a:rPr lang="cs-CZ" dirty="0"/>
              <a:t>, a dále spravovat tento majetek. Podílový fond, jehož účelem je shromažďování peněžních prostředků od veřejnosti vydáváním podílových listů a společné investování shromážděných peněžních prostředků na základě určené investiční strategie na principu rozložení rizika ve prospěch vlastníků těchto podílových listů a další správa tohoto majetku.</a:t>
            </a:r>
          </a:p>
        </p:txBody>
      </p:sp>
    </p:spTree>
    <p:extLst>
      <p:ext uri="{BB962C8B-B14F-4D97-AF65-F5344CB8AC3E}">
        <p14:creationId xmlns:p14="http://schemas.microsoft.com/office/powerpoint/2010/main" val="2345213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BA560-62AA-42EF-ADAD-1E52D3BF81AB}"/>
              </a:ext>
            </a:extLst>
          </p:cNvPr>
          <p:cNvSpPr>
            <a:spLocks noGrp="1"/>
          </p:cNvSpPr>
          <p:nvPr>
            <p:ph type="title"/>
          </p:nvPr>
        </p:nvSpPr>
        <p:spPr/>
        <p:txBody>
          <a:bodyPr/>
          <a:lstStyle/>
          <a:p>
            <a:r>
              <a:rPr lang="cs-CZ" b="1" dirty="0"/>
              <a:t>Standardní a speciální fondy</a:t>
            </a:r>
          </a:p>
        </p:txBody>
      </p:sp>
      <p:sp>
        <p:nvSpPr>
          <p:cNvPr id="3" name="Content Placeholder 2">
            <a:extLst>
              <a:ext uri="{FF2B5EF4-FFF2-40B4-BE49-F238E27FC236}">
                <a16:creationId xmlns:a16="http://schemas.microsoft.com/office/drawing/2014/main" id="{AC964AB9-737D-4C2A-9D18-428EA31C48ED}"/>
              </a:ext>
            </a:extLst>
          </p:cNvPr>
          <p:cNvSpPr>
            <a:spLocks noGrp="1"/>
          </p:cNvSpPr>
          <p:nvPr>
            <p:ph idx="1"/>
          </p:nvPr>
        </p:nvSpPr>
        <p:spPr/>
        <p:txBody>
          <a:bodyPr/>
          <a:lstStyle/>
          <a:p>
            <a:r>
              <a:rPr lang="cs-CZ" b="1" dirty="0"/>
              <a:t>Standardním fondem </a:t>
            </a:r>
            <a:r>
              <a:rPr lang="cs-CZ" dirty="0"/>
              <a:t>je FKI, který splňuje požadavky směrnice Evropského parlamentu a Rady upravující koordinaci předpisů v oblasti kolektivního investování a jako takový je zapsaný v příslušném seznamu vedeném ČNB. (§ 94 odst. 1 ZISIF)</a:t>
            </a:r>
          </a:p>
          <a:p>
            <a:r>
              <a:rPr lang="cs-CZ" b="1" dirty="0"/>
              <a:t>Speciálním fondem </a:t>
            </a:r>
            <a:r>
              <a:rPr lang="cs-CZ" dirty="0"/>
              <a:t>je FKI, který nesplňuje požadavky výše zmíněné směrnice není jako standardní fond zapsaný do seznamu ČNB.</a:t>
            </a:r>
          </a:p>
          <a:p>
            <a:endParaRPr lang="cs-CZ" dirty="0"/>
          </a:p>
        </p:txBody>
      </p:sp>
    </p:spTree>
    <p:extLst>
      <p:ext uri="{BB962C8B-B14F-4D97-AF65-F5344CB8AC3E}">
        <p14:creationId xmlns:p14="http://schemas.microsoft.com/office/powerpoint/2010/main" val="4005829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6C433-8371-4A5C-87F7-ECE11AA21429}"/>
              </a:ext>
            </a:extLst>
          </p:cNvPr>
          <p:cNvSpPr>
            <a:spLocks noGrp="1"/>
          </p:cNvSpPr>
          <p:nvPr>
            <p:ph type="title"/>
          </p:nvPr>
        </p:nvSpPr>
        <p:spPr/>
        <p:txBody>
          <a:bodyPr/>
          <a:lstStyle/>
          <a:p>
            <a:r>
              <a:rPr lang="cs-CZ" b="1" dirty="0"/>
              <a:t>Fondy podle skladby portfolia</a:t>
            </a:r>
          </a:p>
        </p:txBody>
      </p:sp>
      <p:sp>
        <p:nvSpPr>
          <p:cNvPr id="3" name="Content Placeholder 2">
            <a:extLst>
              <a:ext uri="{FF2B5EF4-FFF2-40B4-BE49-F238E27FC236}">
                <a16:creationId xmlns:a16="http://schemas.microsoft.com/office/drawing/2014/main" id="{F52943A5-D451-4219-85C2-711715A3FD81}"/>
              </a:ext>
            </a:extLst>
          </p:cNvPr>
          <p:cNvSpPr>
            <a:spLocks noGrp="1"/>
          </p:cNvSpPr>
          <p:nvPr>
            <p:ph idx="1"/>
          </p:nvPr>
        </p:nvSpPr>
        <p:spPr/>
        <p:txBody>
          <a:bodyPr/>
          <a:lstStyle/>
          <a:p>
            <a:r>
              <a:rPr lang="cs-CZ" b="1" dirty="0"/>
              <a:t>Fondy cenných papírů</a:t>
            </a:r>
          </a:p>
          <a:p>
            <a:pPr lvl="1"/>
            <a:r>
              <a:rPr lang="cs-CZ" dirty="0"/>
              <a:t>jejichž majetek se skládá z různých druhů cenných papírů</a:t>
            </a:r>
          </a:p>
          <a:p>
            <a:r>
              <a:rPr lang="cs-CZ" b="1" dirty="0"/>
              <a:t>Nemovitostní fondy</a:t>
            </a:r>
          </a:p>
          <a:p>
            <a:pPr lvl="1"/>
            <a:r>
              <a:rPr lang="cs-CZ" dirty="0"/>
              <a:t>Předmětem jejichž investování jsou budovy, pozemky, hotely atp.</a:t>
            </a:r>
          </a:p>
          <a:p>
            <a:r>
              <a:rPr lang="cs-CZ" b="1" dirty="0"/>
              <a:t>Fondy fondů</a:t>
            </a:r>
          </a:p>
          <a:p>
            <a:pPr lvl="1"/>
            <a:r>
              <a:rPr lang="cs-CZ" dirty="0"/>
              <a:t>Jejichž majetek se skládá z účastí na jiných fondech</a:t>
            </a:r>
          </a:p>
        </p:txBody>
      </p:sp>
    </p:spTree>
    <p:extLst>
      <p:ext uri="{BB962C8B-B14F-4D97-AF65-F5344CB8AC3E}">
        <p14:creationId xmlns:p14="http://schemas.microsoft.com/office/powerpoint/2010/main" val="117028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029BC-3E6E-4361-A932-0C0F927B479A}"/>
              </a:ext>
            </a:extLst>
          </p:cNvPr>
          <p:cNvSpPr>
            <a:spLocks noGrp="1"/>
          </p:cNvSpPr>
          <p:nvPr>
            <p:ph type="title"/>
          </p:nvPr>
        </p:nvSpPr>
        <p:spPr/>
        <p:txBody>
          <a:bodyPr/>
          <a:lstStyle/>
          <a:p>
            <a:r>
              <a:rPr lang="cs-CZ" b="1" dirty="0"/>
              <a:t>Fondy z hlediska předmětu investování</a:t>
            </a:r>
          </a:p>
        </p:txBody>
      </p:sp>
      <p:sp>
        <p:nvSpPr>
          <p:cNvPr id="3" name="Content Placeholder 2">
            <a:extLst>
              <a:ext uri="{FF2B5EF4-FFF2-40B4-BE49-F238E27FC236}">
                <a16:creationId xmlns:a16="http://schemas.microsoft.com/office/drawing/2014/main" id="{F7D844E7-AD82-4519-906C-592A6E2A28FA}"/>
              </a:ext>
            </a:extLst>
          </p:cNvPr>
          <p:cNvSpPr>
            <a:spLocks noGrp="1"/>
          </p:cNvSpPr>
          <p:nvPr>
            <p:ph idx="1"/>
          </p:nvPr>
        </p:nvSpPr>
        <p:spPr/>
        <p:txBody>
          <a:bodyPr/>
          <a:lstStyle/>
          <a:p>
            <a:r>
              <a:rPr lang="cs-CZ" b="1" dirty="0"/>
              <a:t>Fondy peněžního trhu </a:t>
            </a:r>
            <a:r>
              <a:rPr lang="cs-CZ" dirty="0"/>
              <a:t>(investují prostředky investorů do krátkodobých cenných papírů)</a:t>
            </a:r>
          </a:p>
          <a:p>
            <a:r>
              <a:rPr lang="cs-CZ" b="1" dirty="0"/>
              <a:t>Fondy kapitálového trhu </a:t>
            </a:r>
            <a:r>
              <a:rPr lang="cs-CZ" dirty="0"/>
              <a:t>(orientují se na střednědobé a dlouhodobé instrumenty)</a:t>
            </a:r>
          </a:p>
          <a:p>
            <a:pPr lvl="1"/>
            <a:r>
              <a:rPr lang="cs-CZ" dirty="0"/>
              <a:t>Fondy dluhopisů</a:t>
            </a:r>
          </a:p>
          <a:p>
            <a:pPr lvl="1"/>
            <a:r>
              <a:rPr lang="cs-CZ" dirty="0"/>
              <a:t>Fondy akcií</a:t>
            </a:r>
          </a:p>
          <a:p>
            <a:pPr lvl="1"/>
            <a:r>
              <a:rPr lang="cs-CZ" dirty="0"/>
              <a:t>Smíšené fondy</a:t>
            </a:r>
          </a:p>
        </p:txBody>
      </p:sp>
    </p:spTree>
    <p:extLst>
      <p:ext uri="{BB962C8B-B14F-4D97-AF65-F5344CB8AC3E}">
        <p14:creationId xmlns:p14="http://schemas.microsoft.com/office/powerpoint/2010/main" val="798688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E26CA-E559-41D6-AA4E-8038EDBAB092}"/>
              </a:ext>
            </a:extLst>
          </p:cNvPr>
          <p:cNvSpPr>
            <a:spLocks noGrp="1"/>
          </p:cNvSpPr>
          <p:nvPr>
            <p:ph type="title"/>
          </p:nvPr>
        </p:nvSpPr>
        <p:spPr/>
        <p:txBody>
          <a:bodyPr/>
          <a:lstStyle/>
          <a:p>
            <a:r>
              <a:rPr lang="cs-CZ" b="1" dirty="0"/>
              <a:t>Fondy podle institucionálního uspořádání</a:t>
            </a:r>
          </a:p>
        </p:txBody>
      </p:sp>
      <p:sp>
        <p:nvSpPr>
          <p:cNvPr id="3" name="Content Placeholder 2">
            <a:extLst>
              <a:ext uri="{FF2B5EF4-FFF2-40B4-BE49-F238E27FC236}">
                <a16:creationId xmlns:a16="http://schemas.microsoft.com/office/drawing/2014/main" id="{A83AEEC6-4AB3-4101-86F5-2D028E9DB0BC}"/>
              </a:ext>
            </a:extLst>
          </p:cNvPr>
          <p:cNvSpPr>
            <a:spLocks noGrp="1"/>
          </p:cNvSpPr>
          <p:nvPr>
            <p:ph idx="1"/>
          </p:nvPr>
        </p:nvSpPr>
        <p:spPr/>
        <p:txBody>
          <a:bodyPr/>
          <a:lstStyle/>
          <a:p>
            <a:r>
              <a:rPr lang="cs-CZ" b="1" dirty="0"/>
              <a:t>Otevřený fond</a:t>
            </a:r>
          </a:p>
          <a:p>
            <a:pPr lvl="1"/>
            <a:r>
              <a:rPr lang="cs-CZ" dirty="0"/>
              <a:t>volný přístup nových investorů</a:t>
            </a:r>
          </a:p>
          <a:p>
            <a:pPr lvl="1"/>
            <a:r>
              <a:rPr lang="cs-CZ" dirty="0"/>
              <a:t>není omezen počet emitovaných cenných papírů</a:t>
            </a:r>
          </a:p>
          <a:p>
            <a:pPr lvl="1"/>
            <a:r>
              <a:rPr lang="cs-CZ" dirty="0"/>
              <a:t>investor má právo na zpětný odkup cenného papíru</a:t>
            </a:r>
          </a:p>
          <a:p>
            <a:r>
              <a:rPr lang="cs-CZ" b="1" dirty="0"/>
              <a:t>Uzavřený fond</a:t>
            </a:r>
          </a:p>
          <a:p>
            <a:pPr lvl="1"/>
            <a:r>
              <a:rPr lang="cs-CZ" dirty="0"/>
              <a:t>je předem stanoven počet emitovaných cenných papírů,</a:t>
            </a:r>
          </a:p>
          <a:p>
            <a:pPr lvl="1"/>
            <a:r>
              <a:rPr lang="cs-CZ" dirty="0"/>
              <a:t>investor nemá právo na zpětný odkup cenného papíru – lze realizovat jen na kapitálovém trhu</a:t>
            </a:r>
          </a:p>
          <a:p>
            <a:pPr lvl="1"/>
            <a:endParaRPr lang="cs-CZ" b="1" dirty="0"/>
          </a:p>
        </p:txBody>
      </p:sp>
    </p:spTree>
    <p:extLst>
      <p:ext uri="{BB962C8B-B14F-4D97-AF65-F5344CB8AC3E}">
        <p14:creationId xmlns:p14="http://schemas.microsoft.com/office/powerpoint/2010/main" val="1663298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3735E-6518-434B-A44F-4BEE92B6003A}"/>
              </a:ext>
            </a:extLst>
          </p:cNvPr>
          <p:cNvSpPr>
            <a:spLocks noGrp="1"/>
          </p:cNvSpPr>
          <p:nvPr>
            <p:ph type="title"/>
          </p:nvPr>
        </p:nvSpPr>
        <p:spPr/>
        <p:txBody>
          <a:bodyPr>
            <a:normAutofit fontScale="90000"/>
          </a:bodyPr>
          <a:lstStyle/>
          <a:p>
            <a:r>
              <a:rPr lang="cs-CZ" b="1" dirty="0"/>
              <a:t>Jednotlivé druhy fondů cenných papírů se liší zvolanou investiční politikou, resp. investiční strategií na</a:t>
            </a:r>
          </a:p>
        </p:txBody>
      </p:sp>
      <p:sp>
        <p:nvSpPr>
          <p:cNvPr id="3" name="Content Placeholder 2">
            <a:extLst>
              <a:ext uri="{FF2B5EF4-FFF2-40B4-BE49-F238E27FC236}">
                <a16:creationId xmlns:a16="http://schemas.microsoft.com/office/drawing/2014/main" id="{4DB98F1A-B2FD-4355-8F99-A7CC6CE7C147}"/>
              </a:ext>
            </a:extLst>
          </p:cNvPr>
          <p:cNvSpPr>
            <a:spLocks noGrp="1"/>
          </p:cNvSpPr>
          <p:nvPr>
            <p:ph idx="1"/>
          </p:nvPr>
        </p:nvSpPr>
        <p:spPr/>
        <p:txBody>
          <a:bodyPr>
            <a:normAutofit/>
          </a:bodyPr>
          <a:lstStyle/>
          <a:p>
            <a:r>
              <a:rPr lang="cs-CZ" b="1" dirty="0"/>
              <a:t>Konzervativní fond</a:t>
            </a:r>
          </a:p>
          <a:p>
            <a:pPr lvl="1"/>
            <a:r>
              <a:rPr lang="cs-CZ" dirty="0"/>
              <a:t> hlavní sledovanou hodnotou tohoto typu fondu je </a:t>
            </a:r>
            <a:r>
              <a:rPr lang="cs-CZ" dirty="0" err="1"/>
              <a:t>eliminiace</a:t>
            </a:r>
            <a:r>
              <a:rPr lang="cs-CZ" dirty="0"/>
              <a:t> rizika, bezpečnost investice, jistota návratnosti - byť za cenu nižší výnosnosti; tyto fondy investují především do bonitních dluhových investičních nástrojů (např. státních dluhopisů, bondů velkých podniků apod.)</a:t>
            </a:r>
          </a:p>
          <a:p>
            <a:r>
              <a:rPr lang="cs-CZ" b="1" dirty="0"/>
              <a:t>Dynamický (růstový) fond</a:t>
            </a:r>
          </a:p>
          <a:p>
            <a:pPr lvl="1"/>
            <a:r>
              <a:rPr lang="cs-CZ" dirty="0"/>
              <a:t> primárním cílem je zabezpečit (při vědomí vyšší rizikovosti investice) investorům dostatečný kapitálový či běžný výnos; tyto typy fondů investují již převážně do akcií</a:t>
            </a:r>
          </a:p>
          <a:p>
            <a:r>
              <a:rPr lang="cs-CZ" b="1" dirty="0"/>
              <a:t>Vyvážený fond</a:t>
            </a:r>
          </a:p>
          <a:p>
            <a:pPr lvl="1"/>
            <a:r>
              <a:rPr lang="de-DE" dirty="0" err="1"/>
              <a:t>představuje</a:t>
            </a:r>
            <a:r>
              <a:rPr lang="de-DE" dirty="0"/>
              <a:t> </a:t>
            </a:r>
            <a:r>
              <a:rPr lang="de-DE" dirty="0" err="1"/>
              <a:t>kompromis</a:t>
            </a:r>
            <a:r>
              <a:rPr lang="de-DE" dirty="0"/>
              <a:t> </a:t>
            </a:r>
            <a:r>
              <a:rPr lang="de-DE" dirty="0" err="1"/>
              <a:t>mezi</a:t>
            </a:r>
            <a:r>
              <a:rPr lang="de-DE" dirty="0"/>
              <a:t> </a:t>
            </a:r>
            <a:r>
              <a:rPr lang="de-DE" dirty="0" err="1"/>
              <a:t>fondem</a:t>
            </a:r>
            <a:r>
              <a:rPr lang="de-DE" dirty="0"/>
              <a:t> </a:t>
            </a:r>
            <a:r>
              <a:rPr lang="de-DE" dirty="0" err="1"/>
              <a:t>konzervativním</a:t>
            </a:r>
            <a:r>
              <a:rPr lang="de-DE" dirty="0"/>
              <a:t> a </a:t>
            </a:r>
            <a:r>
              <a:rPr lang="de-DE" dirty="0" err="1"/>
              <a:t>dynamickým</a:t>
            </a:r>
            <a:endParaRPr lang="cs-CZ" dirty="0"/>
          </a:p>
        </p:txBody>
      </p:sp>
    </p:spTree>
    <p:extLst>
      <p:ext uri="{BB962C8B-B14F-4D97-AF65-F5344CB8AC3E}">
        <p14:creationId xmlns:p14="http://schemas.microsoft.com/office/powerpoint/2010/main" val="791191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98BBB-367B-4005-8D9A-5CCEFC14C97A}"/>
              </a:ext>
            </a:extLst>
          </p:cNvPr>
          <p:cNvSpPr>
            <a:spLocks noGrp="1"/>
          </p:cNvSpPr>
          <p:nvPr>
            <p:ph type="title"/>
          </p:nvPr>
        </p:nvSpPr>
        <p:spPr/>
        <p:txBody>
          <a:bodyPr/>
          <a:lstStyle/>
          <a:p>
            <a:r>
              <a:rPr lang="cs-CZ" b="1" dirty="0"/>
              <a:t>Další formy</a:t>
            </a:r>
          </a:p>
        </p:txBody>
      </p:sp>
      <p:sp>
        <p:nvSpPr>
          <p:cNvPr id="3" name="Content Placeholder 2">
            <a:extLst>
              <a:ext uri="{FF2B5EF4-FFF2-40B4-BE49-F238E27FC236}">
                <a16:creationId xmlns:a16="http://schemas.microsoft.com/office/drawing/2014/main" id="{06F8594C-8803-40C2-8956-D5597B6B0C90}"/>
              </a:ext>
            </a:extLst>
          </p:cNvPr>
          <p:cNvSpPr>
            <a:spLocks noGrp="1"/>
          </p:cNvSpPr>
          <p:nvPr>
            <p:ph idx="1"/>
          </p:nvPr>
        </p:nvSpPr>
        <p:spPr/>
        <p:txBody>
          <a:bodyPr>
            <a:normAutofit lnSpcReduction="10000"/>
          </a:bodyPr>
          <a:lstStyle/>
          <a:p>
            <a:r>
              <a:rPr lang="cs-CZ" b="1" dirty="0"/>
              <a:t>Jednotkové investiční trusty </a:t>
            </a:r>
            <a:r>
              <a:rPr lang="cs-CZ" dirty="0"/>
              <a:t>– unit </a:t>
            </a:r>
            <a:r>
              <a:rPr lang="cs-CZ" dirty="0" err="1"/>
              <a:t>investment</a:t>
            </a:r>
            <a:r>
              <a:rPr lang="cs-CZ" dirty="0"/>
              <a:t> trust (UIT). Mají formu trustu, jsou otevřené, vykupují své jednotky, mají určitou dobu trvání. Jejich portfolio je fixní a neřízené.</a:t>
            </a:r>
          </a:p>
          <a:p>
            <a:r>
              <a:rPr lang="cs-CZ" b="1" dirty="0"/>
              <a:t>Fondy obchodované na burze </a:t>
            </a:r>
            <a:r>
              <a:rPr lang="cs-CZ" dirty="0"/>
              <a:t>– Exchange-</a:t>
            </a:r>
            <a:r>
              <a:rPr lang="cs-CZ" dirty="0" err="1"/>
              <a:t>traded</a:t>
            </a:r>
            <a:r>
              <a:rPr lang="cs-CZ" dirty="0"/>
              <a:t> </a:t>
            </a:r>
            <a:r>
              <a:rPr lang="cs-CZ" dirty="0" err="1"/>
              <a:t>funds</a:t>
            </a:r>
            <a:r>
              <a:rPr lang="cs-CZ" dirty="0"/>
              <a:t> (</a:t>
            </a:r>
            <a:r>
              <a:rPr lang="cs-CZ" dirty="0" err="1"/>
              <a:t>ETFs</a:t>
            </a:r>
            <a:r>
              <a:rPr lang="cs-CZ" dirty="0"/>
              <a:t>), jsou zpravidla otevřené pro velké institucionální investory, ovšem jen ve velkých balících akcií, zatímco pro širokou veřejnost se chovají jako uzavřené. Jejich zvláštností je, že vydávají akcie, které obchodují na burze jako akcie jiných podniků. Jsou považovány za jednu z největších inovací v oblasti kolektivního investování v USA.</a:t>
            </a:r>
          </a:p>
          <a:p>
            <a:r>
              <a:rPr lang="cs-CZ" b="1" dirty="0"/>
              <a:t>Zaměstnanecké a penzijní fondy </a:t>
            </a:r>
            <a:r>
              <a:rPr lang="cs-CZ" dirty="0"/>
              <a:t>– </a:t>
            </a:r>
            <a:r>
              <a:rPr lang="cs-CZ" dirty="0" err="1"/>
              <a:t>Collective</a:t>
            </a:r>
            <a:r>
              <a:rPr lang="cs-CZ" dirty="0"/>
              <a:t> </a:t>
            </a:r>
            <a:r>
              <a:rPr lang="cs-CZ" dirty="0" err="1"/>
              <a:t>investment</a:t>
            </a:r>
            <a:r>
              <a:rPr lang="cs-CZ" dirty="0"/>
              <a:t> </a:t>
            </a:r>
            <a:r>
              <a:rPr lang="cs-CZ" dirty="0" err="1"/>
              <a:t>funds</a:t>
            </a:r>
            <a:r>
              <a:rPr lang="cs-CZ" dirty="0"/>
              <a:t> (CIF) – využívají se v podnicích pro zaměstnance</a:t>
            </a:r>
          </a:p>
        </p:txBody>
      </p:sp>
    </p:spTree>
    <p:extLst>
      <p:ext uri="{BB962C8B-B14F-4D97-AF65-F5344CB8AC3E}">
        <p14:creationId xmlns:p14="http://schemas.microsoft.com/office/powerpoint/2010/main" val="2696968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C21A6-2E80-404F-A87E-CAA32B09964F}"/>
              </a:ext>
            </a:extLst>
          </p:cNvPr>
          <p:cNvSpPr>
            <a:spLocks noGrp="1"/>
          </p:cNvSpPr>
          <p:nvPr>
            <p:ph type="title"/>
          </p:nvPr>
        </p:nvSpPr>
        <p:spPr/>
        <p:txBody>
          <a:bodyPr/>
          <a:lstStyle/>
          <a:p>
            <a:r>
              <a:rPr lang="cs-CZ" b="1" dirty="0"/>
              <a:t>Terminologie</a:t>
            </a:r>
          </a:p>
        </p:txBody>
      </p:sp>
      <p:sp>
        <p:nvSpPr>
          <p:cNvPr id="3" name="Content Placeholder 2">
            <a:extLst>
              <a:ext uri="{FF2B5EF4-FFF2-40B4-BE49-F238E27FC236}">
                <a16:creationId xmlns:a16="http://schemas.microsoft.com/office/drawing/2014/main" id="{A8E8803B-519A-4B05-A058-C2FD4337EFAE}"/>
              </a:ext>
            </a:extLst>
          </p:cNvPr>
          <p:cNvSpPr>
            <a:spLocks noGrp="1"/>
          </p:cNvSpPr>
          <p:nvPr>
            <p:ph idx="1"/>
          </p:nvPr>
        </p:nvSpPr>
        <p:spPr/>
        <p:txBody>
          <a:bodyPr/>
          <a:lstStyle/>
          <a:p>
            <a:pPr marL="0" indent="0">
              <a:buNone/>
            </a:pPr>
            <a:r>
              <a:rPr lang="cs-CZ" dirty="0"/>
              <a:t>Pozor na názvosloví. Terminologie v ČR a v zahraničí je často odlišná!</a:t>
            </a:r>
          </a:p>
          <a:p>
            <a:r>
              <a:rPr lang="cs-CZ" dirty="0"/>
              <a:t>Příklady:</a:t>
            </a:r>
          </a:p>
          <a:p>
            <a:pPr lvl="1"/>
            <a:r>
              <a:rPr lang="cs-CZ" dirty="0"/>
              <a:t>Investiční společnost = management </a:t>
            </a:r>
            <a:r>
              <a:rPr lang="cs-CZ" dirty="0" err="1"/>
              <a:t>company</a:t>
            </a:r>
            <a:r>
              <a:rPr lang="cs-CZ" dirty="0"/>
              <a:t> (AIFMD,UCITS)</a:t>
            </a:r>
          </a:p>
          <a:p>
            <a:pPr lvl="1"/>
            <a:r>
              <a:rPr lang="cs-CZ" dirty="0"/>
              <a:t>Investiční fond = </a:t>
            </a:r>
            <a:r>
              <a:rPr lang="cs-CZ" dirty="0" err="1"/>
              <a:t>collective</a:t>
            </a:r>
            <a:r>
              <a:rPr lang="cs-CZ" dirty="0"/>
              <a:t> </a:t>
            </a:r>
            <a:r>
              <a:rPr lang="cs-CZ" dirty="0" err="1"/>
              <a:t>investment</a:t>
            </a:r>
            <a:r>
              <a:rPr lang="cs-CZ" dirty="0"/>
              <a:t> </a:t>
            </a:r>
            <a:r>
              <a:rPr lang="cs-CZ" dirty="0" err="1"/>
              <a:t>scheme</a:t>
            </a:r>
            <a:r>
              <a:rPr lang="cs-CZ" dirty="0"/>
              <a:t> (UCITS) nebo </a:t>
            </a:r>
            <a:r>
              <a:rPr lang="cs-CZ" dirty="0" err="1"/>
              <a:t>investment</a:t>
            </a:r>
            <a:r>
              <a:rPr lang="cs-CZ" dirty="0"/>
              <a:t> </a:t>
            </a:r>
            <a:r>
              <a:rPr lang="cs-CZ" dirty="0" err="1"/>
              <a:t>fund</a:t>
            </a:r>
            <a:r>
              <a:rPr lang="cs-CZ" dirty="0"/>
              <a:t> (AIFMD)</a:t>
            </a:r>
          </a:p>
          <a:p>
            <a:pPr lvl="1"/>
            <a:r>
              <a:rPr lang="cs-CZ" dirty="0"/>
              <a:t>Fond kolektivního investování = </a:t>
            </a:r>
            <a:r>
              <a:rPr lang="cs-CZ" dirty="0" err="1"/>
              <a:t>collective</a:t>
            </a:r>
            <a:r>
              <a:rPr lang="cs-CZ" dirty="0"/>
              <a:t> </a:t>
            </a:r>
            <a:r>
              <a:rPr lang="cs-CZ" dirty="0" err="1"/>
              <a:t>investment</a:t>
            </a:r>
            <a:r>
              <a:rPr lang="cs-CZ" dirty="0"/>
              <a:t> </a:t>
            </a:r>
            <a:r>
              <a:rPr lang="cs-CZ" dirty="0" err="1"/>
              <a:t>scheme</a:t>
            </a:r>
            <a:r>
              <a:rPr lang="cs-CZ" dirty="0"/>
              <a:t> (UCITS) nebo </a:t>
            </a:r>
            <a:r>
              <a:rPr lang="cs-CZ" dirty="0" err="1"/>
              <a:t>investment</a:t>
            </a:r>
            <a:r>
              <a:rPr lang="cs-CZ" dirty="0"/>
              <a:t> </a:t>
            </a:r>
            <a:r>
              <a:rPr lang="cs-CZ" dirty="0" err="1"/>
              <a:t>fund</a:t>
            </a:r>
            <a:r>
              <a:rPr lang="cs-CZ" dirty="0"/>
              <a:t> </a:t>
            </a:r>
            <a:r>
              <a:rPr lang="cs-CZ" dirty="0" err="1"/>
              <a:t>marketed</a:t>
            </a:r>
            <a:r>
              <a:rPr lang="cs-CZ" dirty="0"/>
              <a:t> to </a:t>
            </a:r>
            <a:r>
              <a:rPr lang="cs-CZ" dirty="0" err="1"/>
              <a:t>the</a:t>
            </a:r>
            <a:r>
              <a:rPr lang="cs-CZ" dirty="0"/>
              <a:t> public</a:t>
            </a:r>
          </a:p>
          <a:p>
            <a:pPr lvl="1"/>
            <a:r>
              <a:rPr lang="cs-CZ" dirty="0"/>
              <a:t>Samosprávný investiční fond = </a:t>
            </a:r>
            <a:r>
              <a:rPr lang="cs-CZ" dirty="0" err="1"/>
              <a:t>investment</a:t>
            </a:r>
            <a:r>
              <a:rPr lang="cs-CZ" dirty="0"/>
              <a:t> </a:t>
            </a:r>
            <a:r>
              <a:rPr lang="cs-CZ" dirty="0" err="1"/>
              <a:t>company</a:t>
            </a:r>
            <a:r>
              <a:rPr lang="cs-CZ" dirty="0"/>
              <a:t> (UCITS), </a:t>
            </a:r>
            <a:r>
              <a:rPr lang="cs-CZ" dirty="0" err="1"/>
              <a:t>internal</a:t>
            </a:r>
            <a:r>
              <a:rPr lang="cs-CZ" dirty="0"/>
              <a:t> </a:t>
            </a:r>
            <a:r>
              <a:rPr lang="cs-CZ" dirty="0" err="1"/>
              <a:t>fund</a:t>
            </a:r>
            <a:r>
              <a:rPr lang="cs-CZ" dirty="0"/>
              <a:t> manager/management </a:t>
            </a:r>
            <a:r>
              <a:rPr lang="cs-CZ" dirty="0" err="1"/>
              <a:t>company</a:t>
            </a:r>
            <a:r>
              <a:rPr lang="cs-CZ" dirty="0"/>
              <a:t> (AIFMD)</a:t>
            </a:r>
          </a:p>
        </p:txBody>
      </p:sp>
    </p:spTree>
    <p:extLst>
      <p:ext uri="{BB962C8B-B14F-4D97-AF65-F5344CB8AC3E}">
        <p14:creationId xmlns:p14="http://schemas.microsoft.com/office/powerpoint/2010/main" val="30143405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Ochrana</a:t>
            </a:r>
            <a:r>
              <a:rPr lang="en-US" b="1" dirty="0"/>
              <a:t> </a:t>
            </a:r>
            <a:r>
              <a:rPr lang="en-US" b="1" dirty="0" err="1"/>
              <a:t>investorů</a:t>
            </a:r>
            <a:r>
              <a:rPr lang="en-US" b="1" dirty="0"/>
              <a:t> </a:t>
            </a:r>
            <a:r>
              <a:rPr lang="mr-IN" b="1" dirty="0"/>
              <a:t>–</a:t>
            </a:r>
            <a:r>
              <a:rPr lang="en-US" b="1" dirty="0"/>
              <a:t> </a:t>
            </a:r>
            <a:r>
              <a:rPr lang="en-US" b="1" dirty="0" err="1"/>
              <a:t>transparentnost</a:t>
            </a:r>
            <a:r>
              <a:rPr lang="en-US" b="1" dirty="0"/>
              <a:t> </a:t>
            </a:r>
            <a:r>
              <a:rPr lang="mr-IN" b="1" dirty="0"/>
              <a:t>–</a:t>
            </a:r>
            <a:r>
              <a:rPr lang="en-US" b="1" dirty="0"/>
              <a:t> </a:t>
            </a:r>
            <a:r>
              <a:rPr lang="en-US" b="1" dirty="0" err="1"/>
              <a:t>informace</a:t>
            </a:r>
            <a:r>
              <a:rPr lang="en-US" b="1" dirty="0"/>
              <a:t> </a:t>
            </a:r>
            <a:r>
              <a:rPr lang="en-US" b="1" dirty="0" err="1"/>
              <a:t>investorům</a:t>
            </a:r>
            <a:endParaRPr lang="en-US" b="1" dirty="0"/>
          </a:p>
        </p:txBody>
      </p:sp>
      <p:sp>
        <p:nvSpPr>
          <p:cNvPr id="3" name="Content Placeholder 2"/>
          <p:cNvSpPr>
            <a:spLocks noGrp="1"/>
          </p:cNvSpPr>
          <p:nvPr>
            <p:ph idx="1"/>
          </p:nvPr>
        </p:nvSpPr>
        <p:spPr/>
        <p:txBody>
          <a:bodyPr/>
          <a:lstStyle/>
          <a:p>
            <a:r>
              <a:rPr lang="en-US" dirty="0" err="1"/>
              <a:t>Statut</a:t>
            </a:r>
            <a:r>
              <a:rPr lang="en-US" dirty="0"/>
              <a:t> invest</a:t>
            </a:r>
            <a:r>
              <a:rPr lang="cs-CZ" dirty="0"/>
              <a:t>i</a:t>
            </a:r>
            <a:r>
              <a:rPr lang="en-US" dirty="0" err="1"/>
              <a:t>čního</a:t>
            </a:r>
            <a:r>
              <a:rPr lang="en-US" dirty="0"/>
              <a:t> </a:t>
            </a:r>
            <a:r>
              <a:rPr lang="en-US" dirty="0" err="1"/>
              <a:t>fondu</a:t>
            </a:r>
            <a:endParaRPr lang="en-US" dirty="0"/>
          </a:p>
          <a:p>
            <a:r>
              <a:rPr lang="en-US" dirty="0" err="1"/>
              <a:t>Zakláda</a:t>
            </a:r>
            <a:r>
              <a:rPr lang="cs-CZ" dirty="0"/>
              <a:t>jí</a:t>
            </a:r>
            <a:r>
              <a:rPr lang="en-US" dirty="0" err="1"/>
              <a:t>cí</a:t>
            </a:r>
            <a:r>
              <a:rPr lang="en-US" dirty="0"/>
              <a:t> </a:t>
            </a:r>
            <a:r>
              <a:rPr lang="en-US" dirty="0" err="1"/>
              <a:t>dokumenty</a:t>
            </a:r>
            <a:endParaRPr lang="en-US" dirty="0"/>
          </a:p>
          <a:p>
            <a:r>
              <a:rPr lang="en-US" dirty="0" err="1"/>
              <a:t>Klíčové</a:t>
            </a:r>
            <a:r>
              <a:rPr lang="en-US" dirty="0"/>
              <a:t> </a:t>
            </a:r>
            <a:r>
              <a:rPr lang="en-US" dirty="0" err="1"/>
              <a:t>informace</a:t>
            </a:r>
            <a:r>
              <a:rPr lang="en-US" dirty="0"/>
              <a:t> pro </a:t>
            </a:r>
            <a:r>
              <a:rPr lang="en-US" dirty="0" err="1"/>
              <a:t>inve</a:t>
            </a:r>
            <a:r>
              <a:rPr lang="cs-CZ" dirty="0"/>
              <a:t>s</a:t>
            </a:r>
            <a:r>
              <a:rPr lang="en-US" dirty="0"/>
              <a:t>tory</a:t>
            </a:r>
          </a:p>
          <a:p>
            <a:r>
              <a:rPr lang="en-US" dirty="0" err="1"/>
              <a:t>Výroční</a:t>
            </a:r>
            <a:r>
              <a:rPr lang="en-US" dirty="0"/>
              <a:t> </a:t>
            </a:r>
            <a:r>
              <a:rPr lang="en-US" dirty="0" err="1"/>
              <a:t>zpráva</a:t>
            </a:r>
            <a:endParaRPr lang="en-US" dirty="0"/>
          </a:p>
          <a:p>
            <a:r>
              <a:rPr lang="en-US" dirty="0" err="1"/>
              <a:t>Zpráva</a:t>
            </a:r>
            <a:r>
              <a:rPr lang="en-US" dirty="0"/>
              <a:t> </a:t>
            </a:r>
            <a:r>
              <a:rPr lang="en-US" dirty="0" err="1"/>
              <a:t>auditora</a:t>
            </a:r>
            <a:endParaRPr lang="en-US" dirty="0"/>
          </a:p>
          <a:p>
            <a:r>
              <a:rPr lang="en-US" dirty="0" err="1"/>
              <a:t>Pololetní</a:t>
            </a:r>
            <a:r>
              <a:rPr lang="en-US" dirty="0"/>
              <a:t> </a:t>
            </a:r>
            <a:r>
              <a:rPr lang="en-US" dirty="0" err="1"/>
              <a:t>zpráva</a:t>
            </a:r>
            <a:endParaRPr lang="en-US" dirty="0"/>
          </a:p>
          <a:p>
            <a:r>
              <a:rPr lang="en-US" dirty="0"/>
              <a:t>NAV </a:t>
            </a:r>
            <a:r>
              <a:rPr lang="mr-IN" dirty="0"/>
              <a:t>–</a:t>
            </a:r>
            <a:r>
              <a:rPr lang="en-US" dirty="0"/>
              <a:t> net asset value</a:t>
            </a:r>
          </a:p>
          <a:p>
            <a:r>
              <a:rPr lang="en-US" dirty="0" err="1"/>
              <a:t>Další</a:t>
            </a:r>
            <a:r>
              <a:rPr lang="en-US" dirty="0"/>
              <a:t> </a:t>
            </a:r>
            <a:r>
              <a:rPr lang="en-US" dirty="0" err="1"/>
              <a:t>informace</a:t>
            </a:r>
            <a:r>
              <a:rPr lang="en-US" dirty="0"/>
              <a:t> (nap</a:t>
            </a:r>
            <a:r>
              <a:rPr lang="cs-CZ" dirty="0" err="1"/>
              <a:t>ř</a:t>
            </a:r>
            <a:r>
              <a:rPr lang="cs-CZ" dirty="0"/>
              <a:t>. skladba majetku)</a:t>
            </a:r>
            <a:endParaRPr lang="en-US" dirty="0"/>
          </a:p>
        </p:txBody>
      </p:sp>
    </p:spTree>
    <p:extLst>
      <p:ext uri="{BB962C8B-B14F-4D97-AF65-F5344CB8AC3E}">
        <p14:creationId xmlns:p14="http://schemas.microsoft.com/office/powerpoint/2010/main" val="1226642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8399-77E3-4C94-9072-04FD1B07006C}"/>
              </a:ext>
            </a:extLst>
          </p:cNvPr>
          <p:cNvSpPr>
            <a:spLocks noGrp="1"/>
          </p:cNvSpPr>
          <p:nvPr>
            <p:ph type="title"/>
          </p:nvPr>
        </p:nvSpPr>
        <p:spPr/>
        <p:txBody>
          <a:bodyPr/>
          <a:lstStyle/>
          <a:p>
            <a:r>
              <a:rPr lang="cs-CZ" b="1" dirty="0"/>
              <a:t>Ochrana investorů</a:t>
            </a:r>
          </a:p>
        </p:txBody>
      </p:sp>
      <p:sp>
        <p:nvSpPr>
          <p:cNvPr id="3" name="Content Placeholder 2">
            <a:extLst>
              <a:ext uri="{FF2B5EF4-FFF2-40B4-BE49-F238E27FC236}">
                <a16:creationId xmlns:a16="http://schemas.microsoft.com/office/drawing/2014/main" id="{9DC39B0F-7814-465F-95F2-88445A41329F}"/>
              </a:ext>
            </a:extLst>
          </p:cNvPr>
          <p:cNvSpPr>
            <a:spLocks noGrp="1"/>
          </p:cNvSpPr>
          <p:nvPr>
            <p:ph idx="1"/>
          </p:nvPr>
        </p:nvSpPr>
        <p:spPr/>
        <p:txBody>
          <a:bodyPr/>
          <a:lstStyle/>
          <a:p>
            <a:r>
              <a:rPr lang="cs-CZ" dirty="0"/>
              <a:t>Ochrana investorů má i řadu dalších aspektů</a:t>
            </a:r>
          </a:p>
          <a:p>
            <a:pPr lvl="1"/>
            <a:r>
              <a:rPr lang="cs-CZ" dirty="0"/>
              <a:t>Kontrola fúzí</a:t>
            </a:r>
          </a:p>
          <a:p>
            <a:pPr lvl="1"/>
            <a:r>
              <a:rPr lang="cs-CZ" dirty="0"/>
              <a:t>Pravidla marketingu</a:t>
            </a:r>
          </a:p>
          <a:p>
            <a:pPr lvl="1"/>
            <a:r>
              <a:rPr lang="cs-CZ" dirty="0"/>
              <a:t>Mimosoudní řešení sporů</a:t>
            </a:r>
          </a:p>
          <a:p>
            <a:pPr lvl="2"/>
            <a:r>
              <a:rPr lang="cs-CZ" dirty="0"/>
              <a:t>Finanční arbitr</a:t>
            </a:r>
          </a:p>
        </p:txBody>
      </p:sp>
    </p:spTree>
    <p:extLst>
      <p:ext uri="{BB962C8B-B14F-4D97-AF65-F5344CB8AC3E}">
        <p14:creationId xmlns:p14="http://schemas.microsoft.com/office/powerpoint/2010/main" val="530451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a:t>Kolektivní</a:t>
            </a:r>
            <a:r>
              <a:rPr lang="en-US" b="1" dirty="0"/>
              <a:t> in</a:t>
            </a:r>
            <a:r>
              <a:rPr lang="cs-CZ" b="1" dirty="0"/>
              <a:t>v</a:t>
            </a:r>
            <a:r>
              <a:rPr lang="en-US" b="1" dirty="0" err="1"/>
              <a:t>estování</a:t>
            </a:r>
            <a:endParaRPr lang="en-US" b="1" dirty="0"/>
          </a:p>
        </p:txBody>
      </p:sp>
      <p:sp>
        <p:nvSpPr>
          <p:cNvPr id="3" name="Content Placeholder 2"/>
          <p:cNvSpPr>
            <a:spLocks noGrp="1"/>
          </p:cNvSpPr>
          <p:nvPr>
            <p:ph idx="1"/>
          </p:nvPr>
        </p:nvSpPr>
        <p:spPr/>
        <p:txBody>
          <a:bodyPr/>
          <a:lstStyle/>
          <a:p>
            <a:r>
              <a:rPr lang="en-US" dirty="0"/>
              <a:t>Kolektivní </a:t>
            </a:r>
            <a:r>
              <a:rPr lang="en-US" dirty="0" err="1"/>
              <a:t>investování</a:t>
            </a:r>
            <a:r>
              <a:rPr lang="en-US" dirty="0"/>
              <a:t> </a:t>
            </a:r>
            <a:r>
              <a:rPr lang="en-US" dirty="0" err="1"/>
              <a:t>spočívá</a:t>
            </a:r>
            <a:r>
              <a:rPr lang="en-US" dirty="0"/>
              <a:t> </a:t>
            </a:r>
            <a:r>
              <a:rPr lang="en-US" dirty="0" err="1"/>
              <a:t>ve</a:t>
            </a:r>
            <a:r>
              <a:rPr lang="en-US" b="1" dirty="0"/>
              <a:t> </a:t>
            </a:r>
            <a:r>
              <a:rPr lang="en-US" b="1" dirty="0" err="1"/>
              <a:t>shromažďování</a:t>
            </a:r>
            <a:r>
              <a:rPr lang="en-US" b="1" dirty="0"/>
              <a:t> </a:t>
            </a:r>
            <a:r>
              <a:rPr lang="en-US" b="1" dirty="0" err="1"/>
              <a:t>peněžních</a:t>
            </a:r>
            <a:r>
              <a:rPr lang="en-US" b="1" dirty="0"/>
              <a:t> </a:t>
            </a:r>
            <a:r>
              <a:rPr lang="en-US" b="1" dirty="0" err="1"/>
              <a:t>prostředků</a:t>
            </a:r>
            <a:r>
              <a:rPr lang="en-US" b="1" dirty="0"/>
              <a:t> </a:t>
            </a:r>
            <a:r>
              <a:rPr lang="en-US" b="1" dirty="0" err="1"/>
              <a:t>jednotlivců</a:t>
            </a:r>
            <a:r>
              <a:rPr lang="en-US" b="1" dirty="0"/>
              <a:t> a </a:t>
            </a:r>
            <a:r>
              <a:rPr lang="cs-CZ" b="1" dirty="0"/>
              <a:t>v </a:t>
            </a:r>
            <a:r>
              <a:rPr lang="en-US" b="1" dirty="0" err="1"/>
              <a:t>následném</a:t>
            </a:r>
            <a:r>
              <a:rPr lang="en-US" b="1" dirty="0"/>
              <a:t> </a:t>
            </a:r>
            <a:r>
              <a:rPr lang="en-US" b="1" dirty="0" err="1"/>
              <a:t>reinvestování</a:t>
            </a:r>
            <a:r>
              <a:rPr lang="en-US" b="1" dirty="0"/>
              <a:t> za </a:t>
            </a:r>
            <a:r>
              <a:rPr lang="en-US" b="1" dirty="0" err="1"/>
              <a:t>účelem</a:t>
            </a:r>
            <a:r>
              <a:rPr lang="en-US" b="1" dirty="0"/>
              <a:t> </a:t>
            </a:r>
            <a:r>
              <a:rPr lang="en-US" b="1" dirty="0" err="1"/>
              <a:t>zisku</a:t>
            </a:r>
            <a:r>
              <a:rPr lang="en-US" dirty="0"/>
              <a:t>.</a:t>
            </a:r>
          </a:p>
          <a:p>
            <a:r>
              <a:rPr lang="en-US" dirty="0" err="1"/>
              <a:t>Reinvestice</a:t>
            </a:r>
            <a:r>
              <a:rPr lang="en-US" dirty="0"/>
              <a:t> </a:t>
            </a:r>
            <a:r>
              <a:rPr lang="en-US" dirty="0" err="1"/>
              <a:t>i</a:t>
            </a:r>
            <a:r>
              <a:rPr lang="en-US" dirty="0"/>
              <a:t> </a:t>
            </a:r>
            <a:r>
              <a:rPr lang="en-US" dirty="0" err="1"/>
              <a:t>shromažďování</a:t>
            </a:r>
            <a:r>
              <a:rPr lang="en-US" dirty="0"/>
              <a:t> </a:t>
            </a:r>
            <a:r>
              <a:rPr lang="en-US" dirty="0" err="1"/>
              <a:t>finančních</a:t>
            </a:r>
            <a:r>
              <a:rPr lang="en-US" dirty="0"/>
              <a:t> </a:t>
            </a:r>
            <a:r>
              <a:rPr lang="en-US" dirty="0" err="1"/>
              <a:t>prostředků</a:t>
            </a:r>
            <a:r>
              <a:rPr lang="en-US" dirty="0"/>
              <a:t> </a:t>
            </a:r>
            <a:r>
              <a:rPr lang="en-US" dirty="0" err="1"/>
              <a:t>provádějí</a:t>
            </a:r>
            <a:r>
              <a:rPr lang="en-US" dirty="0"/>
              <a:t> </a:t>
            </a:r>
            <a:r>
              <a:rPr lang="en-US" dirty="0" err="1"/>
              <a:t>speciální</a:t>
            </a:r>
            <a:r>
              <a:rPr lang="en-US" dirty="0"/>
              <a:t> </a:t>
            </a:r>
            <a:r>
              <a:rPr lang="en-US" dirty="0" err="1"/>
              <a:t>finanční</a:t>
            </a:r>
            <a:r>
              <a:rPr lang="en-US" dirty="0"/>
              <a:t> </a:t>
            </a:r>
            <a:r>
              <a:rPr lang="en-US" dirty="0" err="1"/>
              <a:t>instituce</a:t>
            </a:r>
            <a:r>
              <a:rPr lang="en-US" dirty="0"/>
              <a:t> pod </a:t>
            </a:r>
            <a:r>
              <a:rPr lang="en-US" dirty="0" err="1"/>
              <a:t>dohledovou</a:t>
            </a:r>
            <a:r>
              <a:rPr lang="en-US" dirty="0"/>
              <a:t> </a:t>
            </a:r>
            <a:r>
              <a:rPr lang="en-US" dirty="0" err="1"/>
              <a:t>autoritou</a:t>
            </a:r>
            <a:r>
              <a:rPr lang="en-US" dirty="0"/>
              <a:t>.</a:t>
            </a:r>
          </a:p>
          <a:p>
            <a:r>
              <a:rPr lang="en-US" dirty="0"/>
              <a:t>Kolektivní </a:t>
            </a:r>
            <a:r>
              <a:rPr lang="en-US" dirty="0" err="1"/>
              <a:t>investování</a:t>
            </a:r>
            <a:r>
              <a:rPr lang="en-US" dirty="0"/>
              <a:t> je </a:t>
            </a:r>
            <a:r>
              <a:rPr lang="en-US" b="1" dirty="0" err="1"/>
              <a:t>významné</a:t>
            </a:r>
            <a:r>
              <a:rPr lang="en-US" b="1" dirty="0"/>
              <a:t> pro </a:t>
            </a:r>
            <a:r>
              <a:rPr lang="en-US" b="1" dirty="0" err="1"/>
              <a:t>malé</a:t>
            </a:r>
            <a:r>
              <a:rPr lang="en-US" b="1" dirty="0"/>
              <a:t> </a:t>
            </a:r>
            <a:r>
              <a:rPr lang="en-US" b="1" dirty="0" err="1"/>
              <a:t>investory</a:t>
            </a:r>
            <a:r>
              <a:rPr lang="en-US" dirty="0"/>
              <a:t>, </a:t>
            </a:r>
            <a:r>
              <a:rPr lang="en-US" dirty="0" err="1"/>
              <a:t>zpřístupní</a:t>
            </a:r>
            <a:r>
              <a:rPr lang="en-US" dirty="0"/>
              <a:t> </a:t>
            </a:r>
            <a:r>
              <a:rPr lang="en-US" dirty="0" err="1"/>
              <a:t>jim</a:t>
            </a:r>
            <a:r>
              <a:rPr lang="en-US" dirty="0"/>
              <a:t> </a:t>
            </a:r>
            <a:r>
              <a:rPr lang="en-US" dirty="0" err="1"/>
              <a:t>velké</a:t>
            </a:r>
            <a:r>
              <a:rPr lang="en-US" dirty="0"/>
              <a:t> </a:t>
            </a:r>
            <a:r>
              <a:rPr lang="en-US" dirty="0" err="1"/>
              <a:t>investice</a:t>
            </a:r>
            <a:r>
              <a:rPr lang="en-US" dirty="0"/>
              <a:t> a </a:t>
            </a:r>
            <a:r>
              <a:rPr lang="en-US" dirty="0" err="1"/>
              <a:t>pomůže</a:t>
            </a:r>
            <a:r>
              <a:rPr lang="en-US" dirty="0"/>
              <a:t> v </a:t>
            </a:r>
            <a:r>
              <a:rPr lang="en-US" dirty="0" err="1"/>
              <a:t>diverzifikaci</a:t>
            </a:r>
            <a:r>
              <a:rPr lang="en-US" dirty="0"/>
              <a:t> </a:t>
            </a:r>
            <a:r>
              <a:rPr lang="en-US" dirty="0" err="1"/>
              <a:t>rizika</a:t>
            </a:r>
            <a:r>
              <a:rPr lang="en-US" dirty="0"/>
              <a:t>. </a:t>
            </a:r>
          </a:p>
        </p:txBody>
      </p:sp>
    </p:spTree>
    <p:extLst>
      <p:ext uri="{BB962C8B-B14F-4D97-AF65-F5344CB8AC3E}">
        <p14:creationId xmlns:p14="http://schemas.microsoft.com/office/powerpoint/2010/main" val="1461630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730E0-70DA-4E4C-A005-DEA062187721}"/>
              </a:ext>
            </a:extLst>
          </p:cNvPr>
          <p:cNvSpPr>
            <a:spLocks noGrp="1"/>
          </p:cNvSpPr>
          <p:nvPr>
            <p:ph type="title"/>
          </p:nvPr>
        </p:nvSpPr>
        <p:spPr/>
        <p:txBody>
          <a:bodyPr/>
          <a:lstStyle/>
          <a:p>
            <a:r>
              <a:rPr lang="cs-CZ" b="1" dirty="0"/>
              <a:t>Výhody a nevýhody kolektivního investování</a:t>
            </a:r>
          </a:p>
        </p:txBody>
      </p:sp>
      <p:sp>
        <p:nvSpPr>
          <p:cNvPr id="3" name="Content Placeholder 2">
            <a:extLst>
              <a:ext uri="{FF2B5EF4-FFF2-40B4-BE49-F238E27FC236}">
                <a16:creationId xmlns:a16="http://schemas.microsoft.com/office/drawing/2014/main" id="{A5BE5BEE-8DDF-44C0-ADF8-CBEE115F5099}"/>
              </a:ext>
            </a:extLst>
          </p:cNvPr>
          <p:cNvSpPr>
            <a:spLocks noGrp="1"/>
          </p:cNvSpPr>
          <p:nvPr>
            <p:ph idx="1"/>
          </p:nvPr>
        </p:nvSpPr>
        <p:spPr>
          <a:xfrm>
            <a:off x="838200" y="1850159"/>
            <a:ext cx="10515600" cy="4351338"/>
          </a:xfrm>
        </p:spPr>
        <p:txBody>
          <a:bodyPr>
            <a:normAutofit/>
          </a:bodyPr>
          <a:lstStyle/>
          <a:p>
            <a:r>
              <a:rPr lang="cs-CZ" b="1" dirty="0"/>
              <a:t>Výhody</a:t>
            </a:r>
          </a:p>
          <a:p>
            <a:pPr lvl="1"/>
            <a:r>
              <a:rPr lang="cs-CZ" dirty="0"/>
              <a:t>Efektivnější diverzifikace rizika</a:t>
            </a:r>
          </a:p>
          <a:p>
            <a:pPr lvl="2"/>
            <a:r>
              <a:rPr lang="cs-CZ" dirty="0"/>
              <a:t>Fond obvykle investuje do několika desítek titulů a tak dokáže efektivně rozkládat investiční riziko</a:t>
            </a:r>
          </a:p>
          <a:p>
            <a:pPr lvl="1"/>
            <a:r>
              <a:rPr lang="cs-CZ" dirty="0"/>
              <a:t>Vyšší profesionalita ve správě svěřeného majetku</a:t>
            </a:r>
          </a:p>
          <a:p>
            <a:pPr lvl="1"/>
            <a:r>
              <a:rPr lang="cs-CZ" dirty="0"/>
              <a:t>Dostupnost a jednoduchost instrumentu kolektivního investování</a:t>
            </a:r>
          </a:p>
          <a:p>
            <a:pPr lvl="1"/>
            <a:r>
              <a:rPr lang="cs-CZ" dirty="0"/>
              <a:t>Velký počet investičních strategií</a:t>
            </a:r>
          </a:p>
          <a:p>
            <a:pPr lvl="1"/>
            <a:r>
              <a:rPr lang="cs-CZ" dirty="0"/>
              <a:t>Soustavně zajištěná likvidita</a:t>
            </a:r>
          </a:p>
          <a:p>
            <a:pPr lvl="1"/>
            <a:r>
              <a:rPr lang="cs-CZ" dirty="0"/>
              <a:t>Snadný přehled o zhodnocování investice</a:t>
            </a:r>
          </a:p>
        </p:txBody>
      </p:sp>
    </p:spTree>
    <p:extLst>
      <p:ext uri="{BB962C8B-B14F-4D97-AF65-F5344CB8AC3E}">
        <p14:creationId xmlns:p14="http://schemas.microsoft.com/office/powerpoint/2010/main" val="3413009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01F2-935C-4318-8459-B4731FADDE8C}"/>
              </a:ext>
            </a:extLst>
          </p:cNvPr>
          <p:cNvSpPr>
            <a:spLocks noGrp="1"/>
          </p:cNvSpPr>
          <p:nvPr>
            <p:ph type="title"/>
          </p:nvPr>
        </p:nvSpPr>
        <p:spPr/>
        <p:txBody>
          <a:bodyPr/>
          <a:lstStyle/>
          <a:p>
            <a:r>
              <a:rPr lang="cs-CZ" b="1" dirty="0"/>
              <a:t>Výhody a nevýhody kolektivního investování</a:t>
            </a:r>
            <a:endParaRPr lang="cs-CZ" dirty="0"/>
          </a:p>
        </p:txBody>
      </p:sp>
      <p:sp>
        <p:nvSpPr>
          <p:cNvPr id="3" name="Content Placeholder 2">
            <a:extLst>
              <a:ext uri="{FF2B5EF4-FFF2-40B4-BE49-F238E27FC236}">
                <a16:creationId xmlns:a16="http://schemas.microsoft.com/office/drawing/2014/main" id="{A22DF453-2BBD-472D-8ADE-403C95932F5B}"/>
              </a:ext>
            </a:extLst>
          </p:cNvPr>
          <p:cNvSpPr>
            <a:spLocks noGrp="1"/>
          </p:cNvSpPr>
          <p:nvPr>
            <p:ph idx="1"/>
          </p:nvPr>
        </p:nvSpPr>
        <p:spPr/>
        <p:txBody>
          <a:bodyPr/>
          <a:lstStyle/>
          <a:p>
            <a:r>
              <a:rPr lang="cs-CZ" b="1" dirty="0"/>
              <a:t>Nevýhody</a:t>
            </a:r>
          </a:p>
          <a:p>
            <a:pPr lvl="1"/>
            <a:r>
              <a:rPr lang="cs-CZ" dirty="0"/>
              <a:t>Možný konflikt zájmů mezi investory a správci portfolia</a:t>
            </a:r>
          </a:p>
          <a:p>
            <a:pPr lvl="1"/>
            <a:r>
              <a:rPr lang="cs-CZ" dirty="0"/>
              <a:t>Často podprůměrná výkonnost fondů</a:t>
            </a:r>
          </a:p>
          <a:p>
            <a:pPr lvl="1"/>
            <a:r>
              <a:rPr lang="cs-CZ" dirty="0"/>
              <a:t>Omezení investiční volnosti</a:t>
            </a:r>
          </a:p>
          <a:p>
            <a:pPr lvl="1"/>
            <a:r>
              <a:rPr lang="cs-CZ" dirty="0"/>
              <a:t>Tržní způsob zhodnocování nástrojů</a:t>
            </a:r>
          </a:p>
          <a:p>
            <a:pPr lvl="1"/>
            <a:r>
              <a:rPr lang="cs-CZ" dirty="0"/>
              <a:t>Riziko podvodů a ztráty</a:t>
            </a:r>
          </a:p>
          <a:p>
            <a:pPr lvl="1"/>
            <a:r>
              <a:rPr lang="cs-CZ" dirty="0"/>
              <a:t>Neexistence státní garance</a:t>
            </a:r>
          </a:p>
          <a:p>
            <a:pPr lvl="1"/>
            <a:r>
              <a:rPr lang="cs-CZ" dirty="0"/>
              <a:t>Výše poplatků</a:t>
            </a:r>
          </a:p>
        </p:txBody>
      </p:sp>
    </p:spTree>
    <p:extLst>
      <p:ext uri="{BB962C8B-B14F-4D97-AF65-F5344CB8AC3E}">
        <p14:creationId xmlns:p14="http://schemas.microsoft.com/office/powerpoint/2010/main" val="227943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C27CA-7E5F-4ECC-ADAA-22FC1AA893EB}"/>
              </a:ext>
            </a:extLst>
          </p:cNvPr>
          <p:cNvSpPr>
            <a:spLocks noGrp="1"/>
          </p:cNvSpPr>
          <p:nvPr>
            <p:ph type="title"/>
          </p:nvPr>
        </p:nvSpPr>
        <p:spPr/>
        <p:txBody>
          <a:bodyPr/>
          <a:lstStyle/>
          <a:p>
            <a:r>
              <a:rPr lang="cs-CZ" b="1" dirty="0"/>
              <a:t>Fondy kvalifikovaných investorů</a:t>
            </a:r>
          </a:p>
        </p:txBody>
      </p:sp>
      <p:sp>
        <p:nvSpPr>
          <p:cNvPr id="3" name="Content Placeholder 2">
            <a:extLst>
              <a:ext uri="{FF2B5EF4-FFF2-40B4-BE49-F238E27FC236}">
                <a16:creationId xmlns:a16="http://schemas.microsoft.com/office/drawing/2014/main" id="{5413D60A-D4C8-41F7-832E-C71E4B4F217A}"/>
              </a:ext>
            </a:extLst>
          </p:cNvPr>
          <p:cNvSpPr>
            <a:spLocks noGrp="1"/>
          </p:cNvSpPr>
          <p:nvPr>
            <p:ph idx="1"/>
          </p:nvPr>
        </p:nvSpPr>
        <p:spPr/>
        <p:txBody>
          <a:bodyPr/>
          <a:lstStyle/>
          <a:p>
            <a:r>
              <a:rPr lang="cs-CZ" dirty="0"/>
              <a:t>Oproti fondům kolektivního investování jsou vázány volnějšími investičními limity</a:t>
            </a:r>
          </a:p>
          <a:p>
            <a:r>
              <a:rPr lang="cs-CZ" dirty="0"/>
              <a:t>Umožňují investovat do širšího okruhu investičních nástrojů</a:t>
            </a:r>
          </a:p>
          <a:p>
            <a:r>
              <a:rPr lang="cs-CZ" dirty="0"/>
              <a:t>Díky několikanásobné kontrole (obhospodařovatel/administrátor/depozitář/regulátor) jsou pro investory velmi transparentní</a:t>
            </a:r>
          </a:p>
          <a:p>
            <a:r>
              <a:rPr lang="cs-CZ" dirty="0"/>
              <a:t>Mohou do nich investovat jen investoři splňující určité podmínky</a:t>
            </a:r>
          </a:p>
        </p:txBody>
      </p:sp>
    </p:spTree>
    <p:extLst>
      <p:ext uri="{BB962C8B-B14F-4D97-AF65-F5344CB8AC3E}">
        <p14:creationId xmlns:p14="http://schemas.microsoft.com/office/powerpoint/2010/main" val="449422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Ochrana</a:t>
            </a:r>
            <a:r>
              <a:rPr lang="en-US" b="1" dirty="0"/>
              <a:t> </a:t>
            </a:r>
            <a:r>
              <a:rPr lang="en-US" b="1" dirty="0" err="1"/>
              <a:t>investorů</a:t>
            </a:r>
            <a:r>
              <a:rPr lang="en-US" b="1" dirty="0"/>
              <a:t> </a:t>
            </a:r>
            <a:r>
              <a:rPr lang="mr-IN" b="1" dirty="0"/>
              <a:t>–</a:t>
            </a:r>
            <a:r>
              <a:rPr lang="en-US" b="1" dirty="0"/>
              <a:t> </a:t>
            </a:r>
            <a:r>
              <a:rPr lang="en-US" b="1" dirty="0" err="1"/>
              <a:t>transparentnost</a:t>
            </a:r>
            <a:r>
              <a:rPr lang="en-US" b="1" dirty="0"/>
              <a:t> </a:t>
            </a:r>
            <a:r>
              <a:rPr lang="mr-IN" b="1" dirty="0"/>
              <a:t>–</a:t>
            </a:r>
            <a:r>
              <a:rPr lang="en-US" b="1" dirty="0"/>
              <a:t> </a:t>
            </a:r>
            <a:r>
              <a:rPr lang="en-US" b="1" dirty="0" err="1"/>
              <a:t>informace</a:t>
            </a:r>
            <a:r>
              <a:rPr lang="en-US" b="1" dirty="0"/>
              <a:t> </a:t>
            </a:r>
            <a:r>
              <a:rPr lang="en-US" b="1" dirty="0" err="1"/>
              <a:t>investorům</a:t>
            </a:r>
            <a:endParaRPr lang="en-US" b="1" dirty="0"/>
          </a:p>
        </p:txBody>
      </p:sp>
      <p:sp>
        <p:nvSpPr>
          <p:cNvPr id="3" name="Content Placeholder 2"/>
          <p:cNvSpPr>
            <a:spLocks noGrp="1"/>
          </p:cNvSpPr>
          <p:nvPr>
            <p:ph idx="1"/>
          </p:nvPr>
        </p:nvSpPr>
        <p:spPr/>
        <p:txBody>
          <a:bodyPr/>
          <a:lstStyle/>
          <a:p>
            <a:r>
              <a:rPr lang="en-US" b="1" dirty="0" err="1"/>
              <a:t>Fondy</a:t>
            </a:r>
            <a:r>
              <a:rPr lang="en-US" b="1" dirty="0"/>
              <a:t> </a:t>
            </a:r>
            <a:r>
              <a:rPr lang="en-US" b="1" dirty="0" err="1"/>
              <a:t>kolektivního</a:t>
            </a:r>
            <a:r>
              <a:rPr lang="en-US" b="1" dirty="0"/>
              <a:t> </a:t>
            </a:r>
            <a:r>
              <a:rPr lang="en-US" b="1" dirty="0" err="1"/>
              <a:t>investování</a:t>
            </a:r>
            <a:endParaRPr lang="en-US" b="1" dirty="0"/>
          </a:p>
          <a:p>
            <a:pPr lvl="1"/>
            <a:r>
              <a:rPr lang="en-US" dirty="0" err="1"/>
              <a:t>Zve</a:t>
            </a:r>
            <a:r>
              <a:rPr lang="cs-CZ" dirty="0" err="1"/>
              <a:t>řejňují</a:t>
            </a:r>
            <a:r>
              <a:rPr lang="cs-CZ" dirty="0"/>
              <a:t> informace</a:t>
            </a:r>
            <a:endParaRPr lang="en-US" dirty="0"/>
          </a:p>
          <a:p>
            <a:r>
              <a:rPr lang="en-US" b="1" dirty="0" err="1"/>
              <a:t>Fondy</a:t>
            </a:r>
            <a:r>
              <a:rPr lang="en-US" b="1" dirty="0"/>
              <a:t> </a:t>
            </a:r>
            <a:r>
              <a:rPr lang="en-US" b="1" dirty="0" err="1"/>
              <a:t>kvalifikovaých</a:t>
            </a:r>
            <a:r>
              <a:rPr lang="en-US" b="1" dirty="0"/>
              <a:t> </a:t>
            </a:r>
            <a:r>
              <a:rPr lang="en-US" b="1" dirty="0" err="1"/>
              <a:t>investorů</a:t>
            </a:r>
            <a:endParaRPr lang="en-US" b="1" dirty="0"/>
          </a:p>
          <a:p>
            <a:pPr lvl="1"/>
            <a:r>
              <a:rPr lang="en-US" dirty="0" err="1"/>
              <a:t>Mají</a:t>
            </a:r>
            <a:r>
              <a:rPr lang="en-US" dirty="0"/>
              <a:t> </a:t>
            </a:r>
            <a:r>
              <a:rPr lang="en-US" dirty="0" err="1"/>
              <a:t>užší</a:t>
            </a:r>
            <a:r>
              <a:rPr lang="en-US" dirty="0"/>
              <a:t> </a:t>
            </a:r>
            <a:r>
              <a:rPr lang="en-US" dirty="0" err="1"/>
              <a:t>rozsah</a:t>
            </a:r>
            <a:r>
              <a:rPr lang="en-US" dirty="0"/>
              <a:t> </a:t>
            </a:r>
            <a:r>
              <a:rPr lang="en-US" dirty="0" err="1"/>
              <a:t>informací</a:t>
            </a:r>
            <a:endParaRPr lang="en-US" dirty="0"/>
          </a:p>
          <a:p>
            <a:pPr lvl="1"/>
            <a:r>
              <a:rPr lang="en-US" dirty="0" err="1"/>
              <a:t>Informace</a:t>
            </a:r>
            <a:r>
              <a:rPr lang="en-US" dirty="0"/>
              <a:t> </a:t>
            </a:r>
            <a:r>
              <a:rPr lang="en-US" dirty="0" err="1"/>
              <a:t>nezve</a:t>
            </a:r>
            <a:r>
              <a:rPr lang="cs-CZ" dirty="0" err="1"/>
              <a:t>řujňují</a:t>
            </a:r>
            <a:r>
              <a:rPr lang="cs-CZ" dirty="0"/>
              <a:t>, poskytují je investorům přímo</a:t>
            </a:r>
            <a:endParaRPr lang="en-US" dirty="0"/>
          </a:p>
        </p:txBody>
      </p:sp>
    </p:spTree>
    <p:extLst>
      <p:ext uri="{BB962C8B-B14F-4D97-AF65-F5344CB8AC3E}">
        <p14:creationId xmlns:p14="http://schemas.microsoft.com/office/powerpoint/2010/main" val="1765757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06661-A6DD-469F-A444-554A1CABF318}"/>
              </a:ext>
            </a:extLst>
          </p:cNvPr>
          <p:cNvSpPr>
            <a:spLocks noGrp="1"/>
          </p:cNvSpPr>
          <p:nvPr>
            <p:ph type="title"/>
          </p:nvPr>
        </p:nvSpPr>
        <p:spPr/>
        <p:txBody>
          <a:bodyPr/>
          <a:lstStyle/>
          <a:p>
            <a:r>
              <a:rPr lang="cs-CZ" b="1" dirty="0"/>
              <a:t>Okruh investorů</a:t>
            </a:r>
          </a:p>
        </p:txBody>
      </p:sp>
      <p:sp>
        <p:nvSpPr>
          <p:cNvPr id="3" name="Content Placeholder 2">
            <a:extLst>
              <a:ext uri="{FF2B5EF4-FFF2-40B4-BE49-F238E27FC236}">
                <a16:creationId xmlns:a16="http://schemas.microsoft.com/office/drawing/2014/main" id="{6218EBAB-4B73-4CBE-8525-46F9BB048DAD}"/>
              </a:ext>
            </a:extLst>
          </p:cNvPr>
          <p:cNvSpPr>
            <a:spLocks noGrp="1"/>
          </p:cNvSpPr>
          <p:nvPr>
            <p:ph idx="1"/>
          </p:nvPr>
        </p:nvSpPr>
        <p:spPr/>
        <p:txBody>
          <a:bodyPr/>
          <a:lstStyle/>
          <a:p>
            <a:r>
              <a:rPr lang="cs-CZ" b="1" dirty="0"/>
              <a:t>Kvalifikovaný investor</a:t>
            </a:r>
          </a:p>
          <a:p>
            <a:pPr lvl="1"/>
            <a:r>
              <a:rPr lang="cs-CZ" dirty="0"/>
              <a:t>Profesionální investor</a:t>
            </a:r>
          </a:p>
          <a:p>
            <a:pPr lvl="1"/>
            <a:r>
              <a:rPr lang="cs-CZ" dirty="0"/>
              <a:t>Investor se zkušenostmi s investováním a minimální investicí</a:t>
            </a:r>
          </a:p>
          <a:p>
            <a:pPr lvl="1"/>
            <a:r>
              <a:rPr lang="cs-CZ" dirty="0"/>
              <a:t>§ 272 ZISIF</a:t>
            </a:r>
          </a:p>
          <a:p>
            <a:r>
              <a:rPr lang="cs-CZ" b="1" dirty="0"/>
              <a:t>Retailový investor (veřejnost)</a:t>
            </a:r>
          </a:p>
          <a:p>
            <a:pPr lvl="1"/>
            <a:r>
              <a:rPr lang="cs-CZ" dirty="0"/>
              <a:t>Jiný než kvalifikovaný investor</a:t>
            </a:r>
          </a:p>
        </p:txBody>
      </p:sp>
    </p:spTree>
    <p:extLst>
      <p:ext uri="{BB962C8B-B14F-4D97-AF65-F5344CB8AC3E}">
        <p14:creationId xmlns:p14="http://schemas.microsoft.com/office/powerpoint/2010/main" val="661670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Statut</a:t>
            </a:r>
            <a:endParaRPr lang="en-US" b="1" dirty="0"/>
          </a:p>
        </p:txBody>
      </p:sp>
      <p:sp>
        <p:nvSpPr>
          <p:cNvPr id="3" name="Content Placeholder 2"/>
          <p:cNvSpPr>
            <a:spLocks noGrp="1"/>
          </p:cNvSpPr>
          <p:nvPr>
            <p:ph idx="1"/>
          </p:nvPr>
        </p:nvSpPr>
        <p:spPr/>
        <p:txBody>
          <a:bodyPr>
            <a:normAutofit fontScale="92500" lnSpcReduction="20000"/>
          </a:bodyPr>
          <a:lstStyle/>
          <a:p>
            <a:r>
              <a:rPr lang="cs-CZ" dirty="0"/>
              <a:t>Každý investiční fond musí mít statut (§ 189 ZISIF)</a:t>
            </a:r>
          </a:p>
          <a:p>
            <a:r>
              <a:rPr lang="en-US" dirty="0" err="1"/>
              <a:t>Informační</a:t>
            </a:r>
            <a:r>
              <a:rPr lang="en-US" dirty="0"/>
              <a:t> </a:t>
            </a:r>
            <a:r>
              <a:rPr lang="en-US" dirty="0" err="1"/>
              <a:t>dokument</a:t>
            </a:r>
            <a:r>
              <a:rPr lang="en-US" dirty="0"/>
              <a:t> s </a:t>
            </a:r>
            <a:r>
              <a:rPr lang="en-US" dirty="0" err="1"/>
              <a:t>prvky</a:t>
            </a:r>
            <a:r>
              <a:rPr lang="en-US" dirty="0"/>
              <a:t> </a:t>
            </a:r>
            <a:r>
              <a:rPr lang="en-US" dirty="0" err="1"/>
              <a:t>smluvního</a:t>
            </a:r>
            <a:r>
              <a:rPr lang="en-US" dirty="0"/>
              <a:t> </a:t>
            </a:r>
            <a:r>
              <a:rPr lang="en-US" dirty="0" err="1"/>
              <a:t>ujednání</a:t>
            </a:r>
            <a:r>
              <a:rPr lang="en-US" dirty="0"/>
              <a:t> nap</a:t>
            </a:r>
            <a:r>
              <a:rPr lang="cs-CZ" dirty="0" err="1"/>
              <a:t>ř</a:t>
            </a:r>
            <a:r>
              <a:rPr lang="cs-CZ" dirty="0"/>
              <a:t>. u podílového fondu</a:t>
            </a:r>
          </a:p>
          <a:p>
            <a:r>
              <a:rPr lang="cs-CZ" dirty="0"/>
              <a:t>Obsahuje podstatné informace pro posouzení investice</a:t>
            </a:r>
          </a:p>
          <a:p>
            <a:pPr lvl="1"/>
            <a:r>
              <a:rPr lang="cs-CZ" dirty="0"/>
              <a:t>Informace o obhospodařovateli, depozitáři a dalších zúčastněných osobách a platbách za jejich služby</a:t>
            </a:r>
          </a:p>
          <a:p>
            <a:pPr lvl="1"/>
            <a:r>
              <a:rPr lang="cs-CZ" dirty="0"/>
              <a:t>Informace o investiční politice a zásadách hospodaření</a:t>
            </a:r>
          </a:p>
          <a:p>
            <a:pPr lvl="1"/>
            <a:r>
              <a:rPr lang="cs-CZ" dirty="0"/>
              <a:t>Informace o právech a povinnostech investorů </a:t>
            </a:r>
            <a:r>
              <a:rPr lang="mr-IN" dirty="0"/>
              <a:t>–</a:t>
            </a:r>
            <a:r>
              <a:rPr lang="cs-CZ" dirty="0"/>
              <a:t> např. pravidla zpřístupňování informací, pravidla pro vydávání a odkup cenných papírů, rizikový profil</a:t>
            </a:r>
          </a:p>
          <a:p>
            <a:pPr lvl="1"/>
            <a:r>
              <a:rPr lang="cs-CZ" dirty="0"/>
              <a:t>Údaje o odměňování, o poplatcích, údaje týkající se podílových listů nebo akcií</a:t>
            </a:r>
          </a:p>
          <a:p>
            <a:r>
              <a:rPr lang="cs-CZ" dirty="0"/>
              <a:t>Investorovi musí být zpřístupněn před investicí i v jejím průběhu</a:t>
            </a:r>
          </a:p>
          <a:p>
            <a:r>
              <a:rPr lang="cs-CZ" dirty="0"/>
              <a:t>Statut vytváří obhospodařovatel</a:t>
            </a:r>
          </a:p>
          <a:p>
            <a:pPr lvl="1"/>
            <a:r>
              <a:rPr lang="cs-CZ" dirty="0"/>
              <a:t>Může podléhat souhlasu investorů</a:t>
            </a:r>
            <a:endParaRPr lang="en-US" dirty="0"/>
          </a:p>
        </p:txBody>
      </p:sp>
      <p:sp>
        <p:nvSpPr>
          <p:cNvPr id="4" name="TextBox 3">
            <a:extLst>
              <a:ext uri="{FF2B5EF4-FFF2-40B4-BE49-F238E27FC236}">
                <a16:creationId xmlns:a16="http://schemas.microsoft.com/office/drawing/2014/main" id="{E3D667B8-A02E-4A80-9217-2B4B1382E000}"/>
              </a:ext>
            </a:extLst>
          </p:cNvPr>
          <p:cNvSpPr txBox="1"/>
          <p:nvPr/>
        </p:nvSpPr>
        <p:spPr>
          <a:xfrm>
            <a:off x="838200" y="5951516"/>
            <a:ext cx="5153334" cy="369332"/>
          </a:xfrm>
          <a:prstGeom prst="rect">
            <a:avLst/>
          </a:prstGeom>
          <a:noFill/>
        </p:spPr>
        <p:txBody>
          <a:bodyPr wrap="none" rtlCol="0">
            <a:spAutoFit/>
          </a:bodyPr>
          <a:lstStyle/>
          <a:p>
            <a:r>
              <a:rPr lang="cs-CZ" dirty="0"/>
              <a:t>Příklad statutu: </a:t>
            </a:r>
            <a:r>
              <a:rPr lang="cs-CZ" dirty="0">
                <a:hlinkClick r:id="rId2"/>
              </a:rPr>
              <a:t>statut-fondu - ear5z1.pdf (airbank.cz)</a:t>
            </a:r>
            <a:endParaRPr lang="cs-CZ" dirty="0"/>
          </a:p>
        </p:txBody>
      </p:sp>
    </p:spTree>
    <p:extLst>
      <p:ext uri="{BB962C8B-B14F-4D97-AF65-F5344CB8AC3E}">
        <p14:creationId xmlns:p14="http://schemas.microsoft.com/office/powerpoint/2010/main" val="1503288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Klíčové</a:t>
            </a:r>
            <a:r>
              <a:rPr lang="en-US" b="1" dirty="0"/>
              <a:t> </a:t>
            </a:r>
            <a:r>
              <a:rPr lang="en-US" b="1" dirty="0" err="1"/>
              <a:t>informace</a:t>
            </a:r>
            <a:r>
              <a:rPr lang="en-US" b="1" dirty="0"/>
              <a:t> pro </a:t>
            </a:r>
            <a:r>
              <a:rPr lang="en-US" b="1" dirty="0" err="1"/>
              <a:t>investory</a:t>
            </a:r>
            <a:r>
              <a:rPr lang="cs-CZ" b="1" dirty="0"/>
              <a:t> (KIID)</a:t>
            </a:r>
            <a:endParaRPr lang="en-US" b="1" dirty="0"/>
          </a:p>
        </p:txBody>
      </p:sp>
      <p:sp>
        <p:nvSpPr>
          <p:cNvPr id="3" name="Content Placeholder 2"/>
          <p:cNvSpPr>
            <a:spLocks noGrp="1"/>
          </p:cNvSpPr>
          <p:nvPr>
            <p:ph idx="1"/>
          </p:nvPr>
        </p:nvSpPr>
        <p:spPr/>
        <p:txBody>
          <a:bodyPr>
            <a:normAutofit/>
          </a:bodyPr>
          <a:lstStyle/>
          <a:p>
            <a:r>
              <a:rPr lang="en-US" dirty="0" err="1"/>
              <a:t>Stručný</a:t>
            </a:r>
            <a:r>
              <a:rPr lang="en-US" dirty="0"/>
              <a:t> </a:t>
            </a:r>
            <a:r>
              <a:rPr lang="en-US" dirty="0" err="1"/>
              <a:t>informační</a:t>
            </a:r>
            <a:r>
              <a:rPr lang="en-US" dirty="0"/>
              <a:t> list A4</a:t>
            </a:r>
          </a:p>
          <a:p>
            <a:r>
              <a:rPr lang="en-US" dirty="0"/>
              <a:t>Pro </a:t>
            </a:r>
            <a:r>
              <a:rPr lang="en-US" dirty="0" err="1"/>
              <a:t>retailové</a:t>
            </a:r>
            <a:r>
              <a:rPr lang="en-US" dirty="0"/>
              <a:t> </a:t>
            </a:r>
            <a:r>
              <a:rPr lang="en-US" dirty="0" err="1"/>
              <a:t>fondy</a:t>
            </a:r>
            <a:endParaRPr lang="en-US" dirty="0"/>
          </a:p>
          <a:p>
            <a:r>
              <a:rPr lang="en-US" dirty="0"/>
              <a:t>Je </a:t>
            </a:r>
            <a:r>
              <a:rPr lang="en-US" dirty="0" err="1"/>
              <a:t>založený</a:t>
            </a:r>
            <a:r>
              <a:rPr lang="en-US" dirty="0"/>
              <a:t> </a:t>
            </a:r>
            <a:r>
              <a:rPr lang="en-US" dirty="0" err="1"/>
              <a:t>na</a:t>
            </a:r>
            <a:r>
              <a:rPr lang="en-US" dirty="0"/>
              <a:t> </a:t>
            </a:r>
            <a:r>
              <a:rPr lang="en-US" dirty="0" err="1"/>
              <a:t>informacích</a:t>
            </a:r>
            <a:r>
              <a:rPr lang="en-US" dirty="0"/>
              <a:t> </a:t>
            </a:r>
            <a:r>
              <a:rPr lang="en-US" dirty="0" err="1"/>
              <a:t>obsažených</a:t>
            </a:r>
            <a:r>
              <a:rPr lang="en-US" dirty="0"/>
              <a:t> </a:t>
            </a:r>
            <a:r>
              <a:rPr lang="en-US" dirty="0" err="1"/>
              <a:t>ve</a:t>
            </a:r>
            <a:r>
              <a:rPr lang="en-US" dirty="0"/>
              <a:t> </a:t>
            </a:r>
            <a:r>
              <a:rPr lang="en-US" dirty="0" err="1"/>
              <a:t>statutu</a:t>
            </a:r>
            <a:endParaRPr lang="en-US" dirty="0"/>
          </a:p>
          <a:p>
            <a:r>
              <a:rPr lang="en-US" dirty="0" err="1"/>
              <a:t>Závazný</a:t>
            </a:r>
            <a:r>
              <a:rPr lang="en-US" dirty="0"/>
              <a:t> </a:t>
            </a:r>
            <a:r>
              <a:rPr lang="en-US" dirty="0" err="1"/>
              <a:t>obsah</a:t>
            </a:r>
            <a:r>
              <a:rPr lang="en-US" dirty="0"/>
              <a:t>, </a:t>
            </a:r>
            <a:r>
              <a:rPr lang="en-US" dirty="0" err="1"/>
              <a:t>formát</a:t>
            </a:r>
            <a:endParaRPr lang="en-US" dirty="0"/>
          </a:p>
          <a:p>
            <a:pPr lvl="1"/>
            <a:r>
              <a:rPr lang="en-US" dirty="0" err="1"/>
              <a:t>Základní</a:t>
            </a:r>
            <a:r>
              <a:rPr lang="en-US" dirty="0"/>
              <a:t> </a:t>
            </a:r>
            <a:r>
              <a:rPr lang="en-US" dirty="0" err="1"/>
              <a:t>informace</a:t>
            </a:r>
            <a:r>
              <a:rPr lang="en-US" dirty="0"/>
              <a:t> o </a:t>
            </a:r>
            <a:r>
              <a:rPr lang="en-US" dirty="0" err="1"/>
              <a:t>fondu</a:t>
            </a:r>
            <a:r>
              <a:rPr lang="en-US" dirty="0"/>
              <a:t> a </a:t>
            </a:r>
            <a:r>
              <a:rPr lang="en-US" dirty="0" err="1"/>
              <a:t>osobách</a:t>
            </a:r>
            <a:r>
              <a:rPr lang="en-US" dirty="0"/>
              <a:t> </a:t>
            </a:r>
            <a:r>
              <a:rPr lang="en-US" dirty="0" err="1"/>
              <a:t>zúčastn</a:t>
            </a:r>
            <a:r>
              <a:rPr lang="cs-CZ" dirty="0" err="1"/>
              <a:t>ěných</a:t>
            </a:r>
            <a:r>
              <a:rPr lang="cs-CZ" dirty="0"/>
              <a:t> na jeho správě</a:t>
            </a:r>
          </a:p>
          <a:p>
            <a:pPr lvl="1"/>
            <a:r>
              <a:rPr lang="cs-CZ" dirty="0"/>
              <a:t>Informace o investiční politice</a:t>
            </a:r>
          </a:p>
          <a:p>
            <a:pPr lvl="1"/>
            <a:r>
              <a:rPr lang="cs-CZ" dirty="0"/>
              <a:t>Rizikový profil</a:t>
            </a:r>
          </a:p>
          <a:p>
            <a:pPr lvl="1"/>
            <a:r>
              <a:rPr lang="cs-CZ" dirty="0"/>
              <a:t>Informace o poplatcích</a:t>
            </a:r>
          </a:p>
          <a:p>
            <a:pPr lvl="1"/>
            <a:r>
              <a:rPr lang="cs-CZ" dirty="0"/>
              <a:t>Informace o historické výkonnosti</a:t>
            </a:r>
            <a:endParaRPr lang="en-US" dirty="0"/>
          </a:p>
        </p:txBody>
      </p:sp>
      <p:graphicFrame>
        <p:nvGraphicFramePr>
          <p:cNvPr id="4" name="Object 3">
            <a:extLst>
              <a:ext uri="{FF2B5EF4-FFF2-40B4-BE49-F238E27FC236}">
                <a16:creationId xmlns:a16="http://schemas.microsoft.com/office/drawing/2014/main" id="{7E4F0E4D-EADE-40F1-9000-5E4240368D25}"/>
              </a:ext>
            </a:extLst>
          </p:cNvPr>
          <p:cNvGraphicFramePr>
            <a:graphicFrameLocks noChangeAspect="1"/>
          </p:cNvGraphicFramePr>
          <p:nvPr>
            <p:extLst>
              <p:ext uri="{D42A27DB-BD31-4B8C-83A1-F6EECF244321}">
                <p14:modId xmlns:p14="http://schemas.microsoft.com/office/powerpoint/2010/main" val="693531688"/>
              </p:ext>
            </p:extLst>
          </p:nvPr>
        </p:nvGraphicFramePr>
        <p:xfrm>
          <a:off x="9603261" y="845728"/>
          <a:ext cx="2110756" cy="2986737"/>
        </p:xfrm>
        <a:graphic>
          <a:graphicData uri="http://schemas.openxmlformats.org/presentationml/2006/ole">
            <mc:AlternateContent xmlns:mc="http://schemas.openxmlformats.org/markup-compatibility/2006">
              <mc:Choice xmlns:v="urn:schemas-microsoft-com:vml" Requires="v">
                <p:oleObj name="Acrobat Document" r:id="rId2" imgW="5667280" imgH="8019860" progId="AcroExch.Document.DC">
                  <p:embed/>
                </p:oleObj>
              </mc:Choice>
              <mc:Fallback>
                <p:oleObj name="Acrobat Document" r:id="rId2" imgW="5667280" imgH="8019860" progId="AcroExch.Document.DC">
                  <p:embed/>
                  <p:pic>
                    <p:nvPicPr>
                      <p:cNvPr id="4" name="Object 3">
                        <a:extLst>
                          <a:ext uri="{FF2B5EF4-FFF2-40B4-BE49-F238E27FC236}">
                            <a16:creationId xmlns:a16="http://schemas.microsoft.com/office/drawing/2014/main" id="{7E4F0E4D-EADE-40F1-9000-5E4240368D25}"/>
                          </a:ext>
                        </a:extLst>
                      </p:cNvPr>
                      <p:cNvPicPr/>
                      <p:nvPr/>
                    </p:nvPicPr>
                    <p:blipFill>
                      <a:blip r:embed="rId3"/>
                      <a:stretch>
                        <a:fillRect/>
                      </a:stretch>
                    </p:blipFill>
                    <p:spPr>
                      <a:xfrm>
                        <a:off x="9603261" y="845728"/>
                        <a:ext cx="2110756" cy="2986737"/>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342227A0-7C40-420C-930C-8155E2BA9489}"/>
              </a:ext>
            </a:extLst>
          </p:cNvPr>
          <p:cNvSpPr txBox="1"/>
          <p:nvPr/>
        </p:nvSpPr>
        <p:spPr>
          <a:xfrm>
            <a:off x="9598117" y="420761"/>
            <a:ext cx="2115900" cy="369332"/>
          </a:xfrm>
          <a:prstGeom prst="rect">
            <a:avLst/>
          </a:prstGeom>
          <a:noFill/>
        </p:spPr>
        <p:txBody>
          <a:bodyPr wrap="none" rtlCol="0">
            <a:spAutoFit/>
          </a:bodyPr>
          <a:lstStyle/>
          <a:p>
            <a:r>
              <a:rPr lang="cs-CZ" dirty="0"/>
              <a:t>PDF KIID Příklad zde:</a:t>
            </a:r>
          </a:p>
        </p:txBody>
      </p:sp>
    </p:spTree>
    <p:extLst>
      <p:ext uri="{BB962C8B-B14F-4D97-AF65-F5344CB8AC3E}">
        <p14:creationId xmlns:p14="http://schemas.microsoft.com/office/powerpoint/2010/main" val="903911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42574-2050-4F37-95F0-DCFF17E4464E}"/>
              </a:ext>
            </a:extLst>
          </p:cNvPr>
          <p:cNvSpPr>
            <a:spLocks noGrp="1"/>
          </p:cNvSpPr>
          <p:nvPr>
            <p:ph type="title"/>
          </p:nvPr>
        </p:nvSpPr>
        <p:spPr/>
        <p:txBody>
          <a:bodyPr/>
          <a:lstStyle/>
          <a:p>
            <a:r>
              <a:rPr lang="cs-CZ" b="1" dirty="0"/>
              <a:t>Správa portfolia</a:t>
            </a:r>
          </a:p>
        </p:txBody>
      </p:sp>
      <p:sp>
        <p:nvSpPr>
          <p:cNvPr id="3" name="Content Placeholder 2">
            <a:extLst>
              <a:ext uri="{FF2B5EF4-FFF2-40B4-BE49-F238E27FC236}">
                <a16:creationId xmlns:a16="http://schemas.microsoft.com/office/drawing/2014/main" id="{CBD38C51-6803-498C-918D-073B568EEFE0}"/>
              </a:ext>
            </a:extLst>
          </p:cNvPr>
          <p:cNvSpPr>
            <a:spLocks noGrp="1"/>
          </p:cNvSpPr>
          <p:nvPr>
            <p:ph idx="1"/>
          </p:nvPr>
        </p:nvSpPr>
        <p:spPr/>
        <p:txBody>
          <a:bodyPr/>
          <a:lstStyle/>
          <a:p>
            <a:r>
              <a:rPr lang="cs-CZ" dirty="0"/>
              <a:t>forma správy je kritérium, které se promítá do výše poplatků (poplatky: vstupní, výstupní, objemové nebo bez poplatků – indexové fondy)</a:t>
            </a:r>
          </a:p>
          <a:p>
            <a:r>
              <a:rPr lang="cs-CZ" b="1" dirty="0"/>
              <a:t>aktivní</a:t>
            </a:r>
            <a:r>
              <a:rPr lang="cs-CZ" dirty="0"/>
              <a:t> – portfolio se neustále obměňuje rostou transakční náklady         výše vstupních a výstupních poplatků či procentní srážku</a:t>
            </a:r>
          </a:p>
          <a:p>
            <a:r>
              <a:rPr lang="cs-CZ" b="1" dirty="0"/>
              <a:t>pasivní – </a:t>
            </a:r>
            <a:r>
              <a:rPr lang="cs-CZ" dirty="0"/>
              <a:t>držba jedno sestaveného portfolia až do doby splatnosti – minimální transakční náklady </a:t>
            </a:r>
          </a:p>
          <a:p>
            <a:pPr marL="0" indent="0">
              <a:buNone/>
            </a:pPr>
            <a:endParaRPr lang="cs-CZ" dirty="0"/>
          </a:p>
        </p:txBody>
      </p:sp>
    </p:spTree>
    <p:extLst>
      <p:ext uri="{BB962C8B-B14F-4D97-AF65-F5344CB8AC3E}">
        <p14:creationId xmlns:p14="http://schemas.microsoft.com/office/powerpoint/2010/main" val="11594064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8001-7C02-4876-B974-ADEEF95DDE74}"/>
              </a:ext>
            </a:extLst>
          </p:cNvPr>
          <p:cNvSpPr>
            <a:spLocks noGrp="1"/>
          </p:cNvSpPr>
          <p:nvPr>
            <p:ph type="title"/>
          </p:nvPr>
        </p:nvSpPr>
        <p:spPr/>
        <p:txBody>
          <a:bodyPr/>
          <a:lstStyle/>
          <a:p>
            <a:r>
              <a:rPr lang="cs-CZ" b="1" dirty="0"/>
              <a:t>Infrastruktura investičních fondů</a:t>
            </a:r>
          </a:p>
        </p:txBody>
      </p:sp>
      <p:sp>
        <p:nvSpPr>
          <p:cNvPr id="3" name="Content Placeholder 2">
            <a:extLst>
              <a:ext uri="{FF2B5EF4-FFF2-40B4-BE49-F238E27FC236}">
                <a16:creationId xmlns:a16="http://schemas.microsoft.com/office/drawing/2014/main" id="{4DB1D5F9-2130-4A4F-9733-CE49626C4B75}"/>
              </a:ext>
            </a:extLst>
          </p:cNvPr>
          <p:cNvSpPr>
            <a:spLocks noGrp="1"/>
          </p:cNvSpPr>
          <p:nvPr>
            <p:ph idx="1"/>
          </p:nvPr>
        </p:nvSpPr>
        <p:spPr/>
        <p:txBody>
          <a:bodyPr/>
          <a:lstStyle/>
          <a:p>
            <a:pPr marL="0" indent="0">
              <a:buNone/>
            </a:pPr>
            <a:r>
              <a:rPr lang="cs-CZ" dirty="0"/>
              <a:t>Infrastruktura investičních fondů obsahuje určité esenciální prvky a jejich vzájemné propojení za účelem úspěšného a udržitelného fungování a rozvoje vybrané komplexní struktury, tj. investičního fondu a za jednotlivé prvky můžeme považovat:</a:t>
            </a:r>
          </a:p>
          <a:p>
            <a:r>
              <a:rPr lang="cs-CZ" b="1" dirty="0"/>
              <a:t>Obhospodařovatele</a:t>
            </a:r>
          </a:p>
          <a:p>
            <a:r>
              <a:rPr lang="cs-CZ" b="1" dirty="0"/>
              <a:t>Administrátora</a:t>
            </a:r>
          </a:p>
          <a:p>
            <a:r>
              <a:rPr lang="cs-CZ" b="1" dirty="0"/>
              <a:t>Depozitáře</a:t>
            </a:r>
          </a:p>
          <a:p>
            <a:r>
              <a:rPr lang="cs-CZ" b="1" dirty="0"/>
              <a:t>Hlavního podpůrce</a:t>
            </a:r>
          </a:p>
        </p:txBody>
      </p:sp>
    </p:spTree>
    <p:extLst>
      <p:ext uri="{BB962C8B-B14F-4D97-AF65-F5344CB8AC3E}">
        <p14:creationId xmlns:p14="http://schemas.microsoft.com/office/powerpoint/2010/main" val="3528669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Obhospoda</a:t>
            </a:r>
            <a:r>
              <a:rPr lang="cs-CZ" b="1" dirty="0" err="1"/>
              <a:t>řovaní</a:t>
            </a:r>
            <a:r>
              <a:rPr lang="cs-CZ" b="1" dirty="0"/>
              <a:t> - činnost</a:t>
            </a:r>
            <a:endParaRPr lang="en-US" b="1" dirty="0"/>
          </a:p>
        </p:txBody>
      </p:sp>
      <p:sp>
        <p:nvSpPr>
          <p:cNvPr id="3" name="Content Placeholder 2"/>
          <p:cNvSpPr>
            <a:spLocks noGrp="1"/>
          </p:cNvSpPr>
          <p:nvPr>
            <p:ph idx="1"/>
          </p:nvPr>
        </p:nvSpPr>
        <p:spPr/>
        <p:txBody>
          <a:bodyPr/>
          <a:lstStyle/>
          <a:p>
            <a:r>
              <a:rPr lang="en-US" dirty="0" err="1"/>
              <a:t>Správa</a:t>
            </a:r>
            <a:r>
              <a:rPr lang="en-US" dirty="0"/>
              <a:t> </a:t>
            </a:r>
            <a:r>
              <a:rPr lang="en-US" dirty="0" err="1"/>
              <a:t>majetku</a:t>
            </a:r>
            <a:r>
              <a:rPr lang="en-US" dirty="0"/>
              <a:t> (</a:t>
            </a:r>
            <a:r>
              <a:rPr lang="en-US" dirty="0" err="1"/>
              <a:t>správa</a:t>
            </a:r>
            <a:r>
              <a:rPr lang="en-US" dirty="0"/>
              <a:t> </a:t>
            </a:r>
            <a:r>
              <a:rPr lang="en-US" dirty="0" err="1"/>
              <a:t>portolia</a:t>
            </a:r>
            <a:r>
              <a:rPr lang="en-US" dirty="0"/>
              <a:t>)</a:t>
            </a:r>
          </a:p>
          <a:p>
            <a:r>
              <a:rPr lang="cs-CZ" dirty="0"/>
              <a:t>Řízení rizik</a:t>
            </a:r>
          </a:p>
          <a:p>
            <a:r>
              <a:rPr lang="cs-CZ" dirty="0"/>
              <a:t>Obstarávaní zapojení dalších funkcí (administrace, depozitář)</a:t>
            </a:r>
          </a:p>
          <a:p>
            <a:r>
              <a:rPr lang="cs-CZ" dirty="0"/>
              <a:t>Obhospodařování vyžaduje povolení orgánu dohledu (ČNB)</a:t>
            </a:r>
          </a:p>
          <a:p>
            <a:r>
              <a:rPr lang="cs-CZ" dirty="0"/>
              <a:t>Obhospodařovatel </a:t>
            </a:r>
            <a:r>
              <a:rPr lang="mr-IN" dirty="0"/>
              <a:t>–</a:t>
            </a:r>
            <a:r>
              <a:rPr lang="cs-CZ" dirty="0"/>
              <a:t> osoba</a:t>
            </a:r>
          </a:p>
          <a:p>
            <a:pPr lvl="1"/>
            <a:r>
              <a:rPr lang="cs-CZ" dirty="0"/>
              <a:t>Investiční společnost</a:t>
            </a:r>
          </a:p>
          <a:p>
            <a:pPr lvl="1"/>
            <a:r>
              <a:rPr lang="cs-CZ" dirty="0"/>
              <a:t>Samosprávný investiční fond</a:t>
            </a:r>
          </a:p>
          <a:p>
            <a:pPr lvl="1"/>
            <a:r>
              <a:rPr lang="cs-CZ" dirty="0"/>
              <a:t>Obdobná zahraniční osoba v rozsahu oprávnění k činnosti v ČR</a:t>
            </a:r>
            <a:endParaRPr lang="en-US" dirty="0"/>
          </a:p>
        </p:txBody>
      </p:sp>
    </p:spTree>
    <p:extLst>
      <p:ext uri="{BB962C8B-B14F-4D97-AF65-F5344CB8AC3E}">
        <p14:creationId xmlns:p14="http://schemas.microsoft.com/office/powerpoint/2010/main" val="1653199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Tree>
    <p:extLst>
      <p:ext uri="{BB962C8B-B14F-4D97-AF65-F5344CB8AC3E}">
        <p14:creationId xmlns:p14="http://schemas.microsoft.com/office/powerpoint/2010/main" val="38142934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9EE9-CC12-4CAE-8909-856FCD931383}"/>
              </a:ext>
            </a:extLst>
          </p:cNvPr>
          <p:cNvSpPr>
            <a:spLocks noGrp="1"/>
          </p:cNvSpPr>
          <p:nvPr>
            <p:ph type="title"/>
          </p:nvPr>
        </p:nvSpPr>
        <p:spPr/>
        <p:txBody>
          <a:bodyPr/>
          <a:lstStyle/>
          <a:p>
            <a:r>
              <a:rPr lang="cs-CZ" b="1" dirty="0"/>
              <a:t>ZISIF – správa srovnatelná s obhospodařováním</a:t>
            </a:r>
          </a:p>
        </p:txBody>
      </p:sp>
      <p:sp>
        <p:nvSpPr>
          <p:cNvPr id="3" name="Content Placeholder 2">
            <a:extLst>
              <a:ext uri="{FF2B5EF4-FFF2-40B4-BE49-F238E27FC236}">
                <a16:creationId xmlns:a16="http://schemas.microsoft.com/office/drawing/2014/main" id="{161D94FF-0B16-484B-A1A4-8B40E8939179}"/>
              </a:ext>
            </a:extLst>
          </p:cNvPr>
          <p:cNvSpPr>
            <a:spLocks noGrp="1"/>
          </p:cNvSpPr>
          <p:nvPr>
            <p:ph idx="1"/>
          </p:nvPr>
        </p:nvSpPr>
        <p:spPr/>
        <p:txBody>
          <a:bodyPr/>
          <a:lstStyle/>
          <a:p>
            <a:r>
              <a:rPr lang="cs-CZ" dirty="0"/>
              <a:t>§15 ZISIF</a:t>
            </a:r>
          </a:p>
          <a:p>
            <a:r>
              <a:rPr lang="cs-CZ" dirty="0"/>
              <a:t>Kdo není oprávněn obhospodařovat investiční fondy  a v ČR výdělečně živnostenským nebo jiným způsobem spravuje nebo hodlá spravovat majetek za účelem jeho společného investování na základě určené strategie ve prospěch těchto investorů – musí poslat žádost o zápis do seznamu ČNB (tzv. „</a:t>
            </a:r>
            <a:r>
              <a:rPr lang="cs-CZ" i="1" dirty="0"/>
              <a:t>alternativní fondy</a:t>
            </a:r>
            <a:r>
              <a:rPr lang="cs-CZ" dirty="0"/>
              <a:t>“)</a:t>
            </a:r>
          </a:p>
          <a:p>
            <a:r>
              <a:rPr lang="cs-CZ" dirty="0"/>
              <a:t>Osoby zapisované do seznamu podle § 15 ZISIF nesmějí obhospodařovat majetek, jehož hodnota přesahuje </a:t>
            </a:r>
            <a:r>
              <a:rPr lang="cs-CZ" b="1" dirty="0"/>
              <a:t>500 000 000 EUR </a:t>
            </a:r>
            <a:r>
              <a:rPr lang="cs-CZ" dirty="0"/>
              <a:t>– Pokud je součástí obhospodařovaného majetku pákový efekt (např. měnové zajištění, úvěr), snižuje se limit na </a:t>
            </a:r>
            <a:r>
              <a:rPr lang="cs-CZ" b="1" dirty="0"/>
              <a:t>100 000 000 EUR.</a:t>
            </a:r>
            <a:endParaRPr lang="cs-CZ" dirty="0"/>
          </a:p>
          <a:p>
            <a:endParaRPr lang="cs-CZ" dirty="0"/>
          </a:p>
        </p:txBody>
      </p:sp>
    </p:spTree>
    <p:extLst>
      <p:ext uri="{BB962C8B-B14F-4D97-AF65-F5344CB8AC3E}">
        <p14:creationId xmlns:p14="http://schemas.microsoft.com/office/powerpoint/2010/main" val="1811595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22F4E-2E49-41DA-874A-F51049EC0BD2}"/>
              </a:ext>
            </a:extLst>
          </p:cNvPr>
          <p:cNvSpPr>
            <a:spLocks noGrp="1"/>
          </p:cNvSpPr>
          <p:nvPr>
            <p:ph type="title"/>
          </p:nvPr>
        </p:nvSpPr>
        <p:spPr/>
        <p:txBody>
          <a:bodyPr/>
          <a:lstStyle/>
          <a:p>
            <a:r>
              <a:rPr lang="cs-CZ" b="1" dirty="0"/>
              <a:t>Alternativní fondy</a:t>
            </a:r>
          </a:p>
        </p:txBody>
      </p:sp>
      <p:sp>
        <p:nvSpPr>
          <p:cNvPr id="3" name="Content Placeholder 2">
            <a:extLst>
              <a:ext uri="{FF2B5EF4-FFF2-40B4-BE49-F238E27FC236}">
                <a16:creationId xmlns:a16="http://schemas.microsoft.com/office/drawing/2014/main" id="{A2E2FA19-7015-48A0-88A1-FB456B9C0A1C}"/>
              </a:ext>
            </a:extLst>
          </p:cNvPr>
          <p:cNvSpPr>
            <a:spLocks noGrp="1"/>
          </p:cNvSpPr>
          <p:nvPr>
            <p:ph idx="1"/>
          </p:nvPr>
        </p:nvSpPr>
        <p:spPr/>
        <p:txBody>
          <a:bodyPr>
            <a:normAutofit fontScale="77500" lnSpcReduction="20000"/>
          </a:bodyPr>
          <a:lstStyle/>
          <a:p>
            <a:r>
              <a:rPr lang="cs-CZ" dirty="0"/>
              <a:t>Počet investorů – není explicitně stanoveno, vymezuje se regulatorní praxí a výkladovými stanovisky ČNB – "pojem veřejnost" – obecně lze shrnout – max do počtu 20 oslovených osob a neměli by se tam započítávat kvalifikovaní investoři</a:t>
            </a:r>
          </a:p>
          <a:p>
            <a:r>
              <a:rPr lang="cs-CZ" dirty="0"/>
              <a:t>Jedním z investorů může být i sám správce</a:t>
            </a:r>
          </a:p>
          <a:p>
            <a:r>
              <a:rPr lang="cs-CZ" dirty="0"/>
              <a:t>Majetek je investován jako celek do aktiv</a:t>
            </a:r>
          </a:p>
          <a:p>
            <a:r>
              <a:rPr lang="cs-CZ" dirty="0"/>
              <a:t>Aktiva, do nichž bude majetek ve fondu investován - např. nemovitosti, dluhopisy, akcie, finanční deriváty nebo obecně investiční nástroje, komodity či komoditní deriváty, drahé kovy, umělecké předměty apod.</a:t>
            </a:r>
          </a:p>
          <a:p>
            <a:r>
              <a:rPr lang="cs-CZ" dirty="0"/>
              <a:t>Zápis do seznamu ČNB</a:t>
            </a:r>
          </a:p>
          <a:p>
            <a:pPr lvl="1"/>
            <a:r>
              <a:rPr lang="cs-CZ" dirty="0"/>
              <a:t>Evidenční povaha, ČNB nevykonává dohled</a:t>
            </a:r>
            <a:endParaRPr lang="cs-CZ" sz="3200" dirty="0"/>
          </a:p>
          <a:p>
            <a:pPr lvl="1"/>
            <a:r>
              <a:rPr lang="cs-CZ" dirty="0"/>
              <a:t>Pokud se so seznamu nezapíše, pokud může být až do 10 000 000 kč pro PO a podnikatele nebo 5 000 000 pro FO (nebo i ztráta důvěryhodnosti pro působen na finančním trhu)</a:t>
            </a:r>
            <a:endParaRPr lang="cs-CZ" sz="3200" dirty="0"/>
          </a:p>
          <a:p>
            <a:pPr lvl="1"/>
            <a:r>
              <a:rPr lang="cs-CZ" dirty="0"/>
              <a:t>Žádost se podává elektronicky, přikládají se informace o majetku a investiční strategii, živnostenské oprávnění, investiční smlouva, atp.</a:t>
            </a:r>
            <a:endParaRPr lang="cs-CZ" sz="3200" dirty="0"/>
          </a:p>
          <a:p>
            <a:pPr lvl="1"/>
            <a:r>
              <a:rPr lang="cs-CZ" dirty="0"/>
              <a:t>Zapsaný subjekt má vůči ČNB pravidelnou vykazovací povinnost</a:t>
            </a:r>
            <a:endParaRPr lang="cs-CZ" sz="3200" dirty="0"/>
          </a:p>
          <a:p>
            <a:pPr lvl="1"/>
            <a:endParaRPr lang="cs-CZ" dirty="0"/>
          </a:p>
          <a:p>
            <a:endParaRPr lang="cs-CZ" dirty="0"/>
          </a:p>
        </p:txBody>
      </p:sp>
    </p:spTree>
    <p:extLst>
      <p:ext uri="{BB962C8B-B14F-4D97-AF65-F5344CB8AC3E}">
        <p14:creationId xmlns:p14="http://schemas.microsoft.com/office/powerpoint/2010/main" val="11375772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Administrace</a:t>
            </a:r>
            <a:r>
              <a:rPr lang="en-US" b="1" dirty="0"/>
              <a:t> </a:t>
            </a:r>
            <a:r>
              <a:rPr lang="en-US" b="1" dirty="0" err="1"/>
              <a:t>investičního</a:t>
            </a:r>
            <a:r>
              <a:rPr lang="en-US" b="1" dirty="0"/>
              <a:t> </a:t>
            </a:r>
            <a:r>
              <a:rPr lang="en-US" b="1" dirty="0" err="1"/>
              <a:t>fondu</a:t>
            </a:r>
            <a:endParaRPr lang="en-US" b="1" dirty="0"/>
          </a:p>
        </p:txBody>
      </p:sp>
      <p:sp>
        <p:nvSpPr>
          <p:cNvPr id="3" name="Content Placeholder 2"/>
          <p:cNvSpPr>
            <a:spLocks noGrp="1"/>
          </p:cNvSpPr>
          <p:nvPr>
            <p:ph idx="1"/>
          </p:nvPr>
        </p:nvSpPr>
        <p:spPr/>
        <p:txBody>
          <a:bodyPr>
            <a:normAutofit fontScale="62500" lnSpcReduction="20000"/>
          </a:bodyPr>
          <a:lstStyle/>
          <a:p>
            <a:r>
              <a:rPr lang="en-US" dirty="0" err="1"/>
              <a:t>Vedení</a:t>
            </a:r>
            <a:r>
              <a:rPr lang="en-US" dirty="0"/>
              <a:t> </a:t>
            </a:r>
            <a:r>
              <a:rPr lang="en-US" dirty="0" err="1"/>
              <a:t>účetnictví</a:t>
            </a:r>
            <a:endParaRPr lang="en-US" dirty="0"/>
          </a:p>
          <a:p>
            <a:r>
              <a:rPr lang="en-US" dirty="0" err="1"/>
              <a:t>Zajiš</a:t>
            </a:r>
            <a:r>
              <a:rPr lang="cs-CZ" dirty="0" err="1"/>
              <a:t>ťování</a:t>
            </a:r>
            <a:r>
              <a:rPr lang="cs-CZ" dirty="0"/>
              <a:t> právních služeb</a:t>
            </a:r>
          </a:p>
          <a:p>
            <a:r>
              <a:rPr lang="cs-CZ" dirty="0" err="1"/>
              <a:t>Compliance</a:t>
            </a:r>
            <a:endParaRPr lang="cs-CZ" dirty="0"/>
          </a:p>
          <a:p>
            <a:r>
              <a:rPr lang="cs-CZ" dirty="0"/>
              <a:t>Vyřizování stížností a reklamací</a:t>
            </a:r>
          </a:p>
          <a:p>
            <a:r>
              <a:rPr lang="cs-CZ" dirty="0"/>
              <a:t>Oceňování</a:t>
            </a:r>
          </a:p>
          <a:p>
            <a:r>
              <a:rPr lang="cs-CZ" dirty="0"/>
              <a:t>Výpočet NAV</a:t>
            </a:r>
          </a:p>
          <a:p>
            <a:r>
              <a:rPr lang="cs-CZ" dirty="0"/>
              <a:t>Plnění daňových povinností</a:t>
            </a:r>
          </a:p>
          <a:p>
            <a:r>
              <a:rPr lang="cs-CZ" dirty="0"/>
              <a:t>Vedení seznamu vlastníků CP</a:t>
            </a:r>
          </a:p>
          <a:p>
            <a:r>
              <a:rPr lang="cs-CZ" dirty="0"/>
              <a:t>Rozdělování výnosů IF</a:t>
            </a:r>
          </a:p>
          <a:p>
            <a:r>
              <a:rPr lang="cs-CZ" dirty="0"/>
              <a:t>Zajišťování odkupování a vydávání CP IF</a:t>
            </a:r>
          </a:p>
          <a:p>
            <a:r>
              <a:rPr lang="cs-CZ" dirty="0"/>
              <a:t>Vyhotovení a zpřístupnění informací pro investory</a:t>
            </a:r>
          </a:p>
          <a:p>
            <a:r>
              <a:rPr lang="cs-CZ" dirty="0"/>
              <a:t>Reporting ČNB</a:t>
            </a:r>
          </a:p>
          <a:p>
            <a:r>
              <a:rPr lang="cs-CZ" dirty="0"/>
              <a:t>Obchodní poradenství, </a:t>
            </a:r>
            <a:r>
              <a:rPr lang="cs-CZ" dirty="0" err="1"/>
              <a:t>facility</a:t>
            </a:r>
            <a:r>
              <a:rPr lang="cs-CZ" dirty="0"/>
              <a:t> management</a:t>
            </a:r>
          </a:p>
          <a:p>
            <a:endParaRPr lang="en-US" dirty="0"/>
          </a:p>
        </p:txBody>
      </p:sp>
    </p:spTree>
    <p:extLst>
      <p:ext uri="{BB962C8B-B14F-4D97-AF65-F5344CB8AC3E}">
        <p14:creationId xmlns:p14="http://schemas.microsoft.com/office/powerpoint/2010/main" val="19271088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Administrátor</a:t>
            </a:r>
            <a:endParaRPr lang="en-US" b="1" dirty="0"/>
          </a:p>
        </p:txBody>
      </p:sp>
      <p:sp>
        <p:nvSpPr>
          <p:cNvPr id="3" name="Content Placeholder 2"/>
          <p:cNvSpPr>
            <a:spLocks noGrp="1"/>
          </p:cNvSpPr>
          <p:nvPr>
            <p:ph idx="1"/>
          </p:nvPr>
        </p:nvSpPr>
        <p:spPr/>
        <p:txBody>
          <a:bodyPr/>
          <a:lstStyle/>
          <a:p>
            <a:r>
              <a:rPr lang="en-US" b="1" dirty="0" err="1"/>
              <a:t>Investiční</a:t>
            </a:r>
            <a:r>
              <a:rPr lang="en-US" b="1" dirty="0"/>
              <a:t> </a:t>
            </a:r>
            <a:r>
              <a:rPr lang="en-US" b="1" dirty="0" err="1"/>
              <a:t>společnost</a:t>
            </a:r>
            <a:endParaRPr lang="en-US" b="1" dirty="0"/>
          </a:p>
          <a:p>
            <a:pPr lvl="1"/>
            <a:r>
              <a:rPr lang="en-US" dirty="0"/>
              <a:t>S </a:t>
            </a:r>
            <a:r>
              <a:rPr lang="en-US" dirty="0" err="1"/>
              <a:t>povolením</a:t>
            </a:r>
            <a:r>
              <a:rPr lang="en-US" dirty="0"/>
              <a:t> k </a:t>
            </a:r>
            <a:r>
              <a:rPr lang="en-US" dirty="0" err="1"/>
              <a:t>administraci</a:t>
            </a:r>
            <a:endParaRPr lang="en-US" dirty="0"/>
          </a:p>
          <a:p>
            <a:pPr lvl="1"/>
            <a:r>
              <a:rPr lang="en-US" dirty="0" err="1"/>
              <a:t>Smlouva</a:t>
            </a:r>
            <a:r>
              <a:rPr lang="en-US" dirty="0"/>
              <a:t> s </a:t>
            </a:r>
            <a:r>
              <a:rPr lang="en-US" dirty="0" err="1"/>
              <a:t>obhospoda</a:t>
            </a:r>
            <a:r>
              <a:rPr lang="cs-CZ" dirty="0" err="1"/>
              <a:t>řovatelem</a:t>
            </a:r>
            <a:r>
              <a:rPr lang="cs-CZ" dirty="0"/>
              <a:t> o administraci</a:t>
            </a:r>
            <a:endParaRPr lang="en-US" dirty="0"/>
          </a:p>
          <a:p>
            <a:r>
              <a:rPr lang="en-US" b="1" dirty="0" err="1"/>
              <a:t>Hlavní</a:t>
            </a:r>
            <a:r>
              <a:rPr lang="en-US" b="1" dirty="0"/>
              <a:t> </a:t>
            </a:r>
            <a:r>
              <a:rPr lang="en-US" b="1" dirty="0" err="1"/>
              <a:t>administrátor</a:t>
            </a:r>
            <a:endParaRPr lang="en-US" b="1" dirty="0"/>
          </a:p>
          <a:p>
            <a:pPr lvl="1"/>
            <a:r>
              <a:rPr lang="en-US" dirty="0" err="1"/>
              <a:t>Zvláštní</a:t>
            </a:r>
            <a:r>
              <a:rPr lang="en-US" dirty="0"/>
              <a:t> </a:t>
            </a:r>
            <a:r>
              <a:rPr lang="en-US" dirty="0" err="1"/>
              <a:t>povolení</a:t>
            </a:r>
            <a:r>
              <a:rPr lang="en-US" dirty="0"/>
              <a:t> </a:t>
            </a:r>
            <a:r>
              <a:rPr lang="cs-CZ" dirty="0"/>
              <a:t>ČNB k činnosti hlavního administrátora</a:t>
            </a:r>
          </a:p>
          <a:p>
            <a:pPr lvl="1"/>
            <a:r>
              <a:rPr lang="cs-CZ" dirty="0"/>
              <a:t>Smlouva s obhospodařovatelem o administraci</a:t>
            </a:r>
            <a:endParaRPr lang="en-US" dirty="0"/>
          </a:p>
          <a:p>
            <a:r>
              <a:rPr lang="en-US" b="1" dirty="0" err="1"/>
              <a:t>Zahraniční</a:t>
            </a:r>
            <a:r>
              <a:rPr lang="en-US" b="1" dirty="0"/>
              <a:t> </a:t>
            </a:r>
            <a:r>
              <a:rPr lang="en-US" b="1" dirty="0" err="1"/>
              <a:t>osoba</a:t>
            </a:r>
            <a:r>
              <a:rPr lang="en-US" b="1" dirty="0"/>
              <a:t> </a:t>
            </a:r>
            <a:r>
              <a:rPr lang="en-US" b="1" dirty="0" err="1"/>
              <a:t>obdobná</a:t>
            </a:r>
            <a:r>
              <a:rPr lang="en-US" b="1" dirty="0"/>
              <a:t> </a:t>
            </a:r>
            <a:r>
              <a:rPr lang="en-US" b="1" dirty="0" err="1"/>
              <a:t>investiční</a:t>
            </a:r>
            <a:r>
              <a:rPr lang="en-US" b="1" dirty="0"/>
              <a:t> </a:t>
            </a:r>
            <a:r>
              <a:rPr lang="en-US" b="1" dirty="0" err="1"/>
              <a:t>společnosti</a:t>
            </a:r>
            <a:endParaRPr lang="en-US" b="1" dirty="0"/>
          </a:p>
          <a:p>
            <a:pPr lvl="1"/>
            <a:r>
              <a:rPr lang="en-US" dirty="0" err="1"/>
              <a:t>Smlouva</a:t>
            </a:r>
            <a:r>
              <a:rPr lang="en-US" dirty="0"/>
              <a:t> s </a:t>
            </a:r>
            <a:r>
              <a:rPr lang="en-US" dirty="0" err="1"/>
              <a:t>obhospoda</a:t>
            </a:r>
            <a:r>
              <a:rPr lang="cs-CZ" dirty="0" err="1"/>
              <a:t>řovatelem</a:t>
            </a:r>
            <a:r>
              <a:rPr lang="cs-CZ" dirty="0"/>
              <a:t> o administraci</a:t>
            </a:r>
            <a:endParaRPr lang="en-US" dirty="0"/>
          </a:p>
        </p:txBody>
      </p:sp>
    </p:spTree>
    <p:extLst>
      <p:ext uri="{BB962C8B-B14F-4D97-AF65-F5344CB8AC3E}">
        <p14:creationId xmlns:p14="http://schemas.microsoft.com/office/powerpoint/2010/main" val="454989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Povolení</a:t>
            </a:r>
            <a:r>
              <a:rPr lang="en-US" b="1" dirty="0"/>
              <a:t> k </a:t>
            </a:r>
            <a:r>
              <a:rPr lang="en-US" b="1" dirty="0" err="1"/>
              <a:t>činnosti</a:t>
            </a:r>
            <a:r>
              <a:rPr lang="en-US" b="1" dirty="0"/>
              <a:t> </a:t>
            </a:r>
            <a:r>
              <a:rPr lang="en-US" b="1" dirty="0" err="1"/>
              <a:t>obhospoda</a:t>
            </a:r>
            <a:r>
              <a:rPr lang="cs-CZ" b="1" dirty="0" err="1"/>
              <a:t>řovatele</a:t>
            </a:r>
            <a:r>
              <a:rPr lang="cs-CZ" b="1" dirty="0"/>
              <a:t> a administrátora</a:t>
            </a:r>
            <a:endParaRPr lang="en-US" b="1" dirty="0"/>
          </a:p>
        </p:txBody>
      </p:sp>
      <p:sp>
        <p:nvSpPr>
          <p:cNvPr id="3" name="Content Placeholder 2"/>
          <p:cNvSpPr>
            <a:spLocks noGrp="1"/>
          </p:cNvSpPr>
          <p:nvPr>
            <p:ph idx="1"/>
          </p:nvPr>
        </p:nvSpPr>
        <p:spPr/>
        <p:txBody>
          <a:bodyPr>
            <a:normAutofit lnSpcReduction="10000"/>
          </a:bodyPr>
          <a:lstStyle/>
          <a:p>
            <a:r>
              <a:rPr lang="en-US" b="1" dirty="0" err="1"/>
              <a:t>Kapitálové</a:t>
            </a:r>
            <a:r>
              <a:rPr lang="en-US" b="1" dirty="0"/>
              <a:t> p</a:t>
            </a:r>
            <a:r>
              <a:rPr lang="cs-CZ" b="1" dirty="0" err="1"/>
              <a:t>ředpoklady</a:t>
            </a:r>
            <a:endParaRPr lang="cs-CZ" b="1" dirty="0"/>
          </a:p>
          <a:p>
            <a:r>
              <a:rPr lang="cs-CZ" b="1" dirty="0"/>
              <a:t>Organizační předpoklady</a:t>
            </a:r>
          </a:p>
          <a:p>
            <a:pPr lvl="1"/>
            <a:r>
              <a:rPr lang="cs-CZ" dirty="0"/>
              <a:t>Vnitřní pravidla, která v plném rozsahu řeší nepřerušovaný provoz společnosti a jsou zárukou výkonu činnosti v souladu s právními předpisy</a:t>
            </a:r>
          </a:p>
          <a:p>
            <a:pPr lvl="2"/>
            <a:r>
              <a:rPr lang="cs-CZ" dirty="0"/>
              <a:t>Řídící a kontrolní systém, pravidla delegace, pravidla jednání</a:t>
            </a:r>
          </a:p>
          <a:p>
            <a:r>
              <a:rPr lang="cs-CZ" b="1" dirty="0"/>
              <a:t>Věcné předpoklady</a:t>
            </a:r>
          </a:p>
          <a:p>
            <a:pPr lvl="1"/>
            <a:r>
              <a:rPr lang="cs-CZ" dirty="0"/>
              <a:t>Např. IT systémy, provozní prostory</a:t>
            </a:r>
          </a:p>
          <a:p>
            <a:r>
              <a:rPr lang="cs-CZ" b="1" dirty="0"/>
              <a:t>Personální předpoklady</a:t>
            </a:r>
          </a:p>
          <a:p>
            <a:pPr lvl="1"/>
            <a:r>
              <a:rPr lang="cs-CZ" dirty="0"/>
              <a:t>Odborná způsobilost a důvěryhodnost</a:t>
            </a:r>
          </a:p>
          <a:p>
            <a:pPr lvl="2"/>
            <a:r>
              <a:rPr lang="cs-CZ" dirty="0"/>
              <a:t>Vedoucí osoby a další osoby zúčastněné na poskytování služeb</a:t>
            </a:r>
          </a:p>
          <a:p>
            <a:r>
              <a:rPr lang="cs-CZ" b="1" dirty="0"/>
              <a:t>Vhodnost akcionářů</a:t>
            </a:r>
            <a:endParaRPr lang="en-US" b="1" dirty="0"/>
          </a:p>
        </p:txBody>
      </p:sp>
    </p:spTree>
    <p:extLst>
      <p:ext uri="{BB962C8B-B14F-4D97-AF65-F5344CB8AC3E}">
        <p14:creationId xmlns:p14="http://schemas.microsoft.com/office/powerpoint/2010/main" val="17316597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Depozitá</a:t>
            </a:r>
            <a:r>
              <a:rPr lang="cs-CZ" b="1" dirty="0" err="1"/>
              <a:t>ř</a:t>
            </a:r>
            <a:endParaRPr lang="en-US" b="1" dirty="0"/>
          </a:p>
        </p:txBody>
      </p:sp>
      <p:sp>
        <p:nvSpPr>
          <p:cNvPr id="3" name="Content Placeholder 2"/>
          <p:cNvSpPr>
            <a:spLocks noGrp="1"/>
          </p:cNvSpPr>
          <p:nvPr>
            <p:ph idx="1"/>
          </p:nvPr>
        </p:nvSpPr>
        <p:spPr/>
        <p:txBody>
          <a:bodyPr>
            <a:normAutofit fontScale="70000" lnSpcReduction="20000"/>
          </a:bodyPr>
          <a:lstStyle/>
          <a:p>
            <a:r>
              <a:rPr lang="cs-CZ" dirty="0"/>
              <a:t>Každý fond musí mít svého depozitáře</a:t>
            </a:r>
          </a:p>
          <a:p>
            <a:r>
              <a:rPr lang="en-US" dirty="0" err="1"/>
              <a:t>Smluvn</a:t>
            </a:r>
            <a:r>
              <a:rPr lang="cs-CZ" dirty="0" err="1"/>
              <a:t>ě</a:t>
            </a:r>
            <a:r>
              <a:rPr lang="cs-CZ" dirty="0"/>
              <a:t> zajišťuje ochranu práv investorů</a:t>
            </a:r>
          </a:p>
          <a:p>
            <a:pPr lvl="1"/>
            <a:r>
              <a:rPr lang="cs-CZ" dirty="0"/>
              <a:t>Drží investiční nástroje na svých účtech </a:t>
            </a:r>
          </a:p>
          <a:p>
            <a:pPr lvl="1"/>
            <a:r>
              <a:rPr lang="cs-CZ" dirty="0"/>
              <a:t>Sleduje hotovost fondu</a:t>
            </a:r>
          </a:p>
          <a:p>
            <a:pPr lvl="1"/>
            <a:r>
              <a:rPr lang="cs-CZ" dirty="0"/>
              <a:t>Kontrolní funkce</a:t>
            </a:r>
          </a:p>
          <a:p>
            <a:pPr lvl="2"/>
            <a:r>
              <a:rPr lang="cs-CZ" dirty="0"/>
              <a:t>Inventarizuje majetek fondu</a:t>
            </a:r>
          </a:p>
          <a:p>
            <a:pPr lvl="2"/>
            <a:r>
              <a:rPr lang="cs-CZ" dirty="0"/>
              <a:t>Ověřuje správnost způsobu jeho ocenění atd.</a:t>
            </a:r>
          </a:p>
          <a:p>
            <a:r>
              <a:rPr lang="cs-CZ" dirty="0"/>
              <a:t>Depozitář je povinný pro všechny regulované fondy</a:t>
            </a:r>
          </a:p>
          <a:p>
            <a:r>
              <a:rPr lang="en-US" dirty="0" err="1"/>
              <a:t>Kdo</a:t>
            </a:r>
            <a:r>
              <a:rPr lang="en-US" dirty="0"/>
              <a:t> </a:t>
            </a:r>
            <a:r>
              <a:rPr lang="en-US" dirty="0" err="1"/>
              <a:t>může</a:t>
            </a:r>
            <a:r>
              <a:rPr lang="en-US" dirty="0"/>
              <a:t> </a:t>
            </a:r>
            <a:r>
              <a:rPr lang="en-US" dirty="0" err="1"/>
              <a:t>být</a:t>
            </a:r>
            <a:r>
              <a:rPr lang="en-US" dirty="0"/>
              <a:t> </a:t>
            </a:r>
            <a:r>
              <a:rPr lang="en-US" dirty="0" err="1"/>
              <a:t>depozitá</a:t>
            </a:r>
            <a:r>
              <a:rPr lang="cs-CZ" dirty="0" err="1"/>
              <a:t>řem</a:t>
            </a:r>
            <a:endParaRPr lang="cs-CZ" dirty="0"/>
          </a:p>
          <a:p>
            <a:pPr lvl="1"/>
            <a:r>
              <a:rPr lang="cs-CZ" dirty="0"/>
              <a:t>Pro fond kolektivního investování</a:t>
            </a:r>
          </a:p>
          <a:p>
            <a:pPr lvl="2"/>
            <a:r>
              <a:rPr lang="cs-CZ" dirty="0"/>
              <a:t>Banka</a:t>
            </a:r>
          </a:p>
          <a:p>
            <a:pPr lvl="2"/>
            <a:r>
              <a:rPr lang="cs-CZ" dirty="0"/>
              <a:t>Pobočka zahraniční banky</a:t>
            </a:r>
          </a:p>
          <a:p>
            <a:pPr lvl="2"/>
            <a:r>
              <a:rPr lang="cs-CZ" dirty="0"/>
              <a:t>OCP s kapitálovou </a:t>
            </a:r>
            <a:r>
              <a:rPr lang="cs-CZ" dirty="0" err="1"/>
              <a:t>priměřeností</a:t>
            </a:r>
            <a:endParaRPr lang="cs-CZ" dirty="0"/>
          </a:p>
          <a:p>
            <a:pPr lvl="2"/>
            <a:r>
              <a:rPr lang="cs-CZ" dirty="0"/>
              <a:t>Pobočka OCP</a:t>
            </a:r>
          </a:p>
          <a:p>
            <a:pPr lvl="2"/>
            <a:r>
              <a:rPr lang="cs-CZ" dirty="0"/>
              <a:t>Pro FKVI i notář ale jen u </a:t>
            </a:r>
            <a:r>
              <a:rPr lang="cs-CZ" dirty="0" err="1"/>
              <a:t>private</a:t>
            </a:r>
            <a:r>
              <a:rPr lang="cs-CZ" dirty="0"/>
              <a:t> </a:t>
            </a:r>
            <a:r>
              <a:rPr lang="cs-CZ" dirty="0" err="1"/>
              <a:t>equity</a:t>
            </a:r>
            <a:r>
              <a:rPr lang="cs-CZ" dirty="0"/>
              <a:t> a reálných aktiv</a:t>
            </a:r>
          </a:p>
          <a:p>
            <a:r>
              <a:rPr lang="cs-CZ" dirty="0"/>
              <a:t>Oprávnění k činnosti depozitáře - zápis do seznamu ČNB</a:t>
            </a:r>
            <a:endParaRPr lang="en-US" dirty="0"/>
          </a:p>
        </p:txBody>
      </p:sp>
    </p:spTree>
    <p:extLst>
      <p:ext uri="{BB962C8B-B14F-4D97-AF65-F5344CB8AC3E}">
        <p14:creationId xmlns:p14="http://schemas.microsoft.com/office/powerpoint/2010/main" val="1346544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F799B-D4E6-41DE-968D-83B95753F915}"/>
              </a:ext>
            </a:extLst>
          </p:cNvPr>
          <p:cNvSpPr>
            <a:spLocks noGrp="1"/>
          </p:cNvSpPr>
          <p:nvPr>
            <p:ph type="title"/>
          </p:nvPr>
        </p:nvSpPr>
        <p:spPr/>
        <p:txBody>
          <a:bodyPr/>
          <a:lstStyle/>
          <a:p>
            <a:r>
              <a:rPr lang="cs-CZ" b="1" dirty="0"/>
              <a:t>Hlavní podpůrce</a:t>
            </a:r>
          </a:p>
        </p:txBody>
      </p:sp>
      <p:sp>
        <p:nvSpPr>
          <p:cNvPr id="3" name="Content Placeholder 2">
            <a:extLst>
              <a:ext uri="{FF2B5EF4-FFF2-40B4-BE49-F238E27FC236}">
                <a16:creationId xmlns:a16="http://schemas.microsoft.com/office/drawing/2014/main" id="{A54D0A03-B36F-43E3-BDB6-EC863F544DA8}"/>
              </a:ext>
            </a:extLst>
          </p:cNvPr>
          <p:cNvSpPr>
            <a:spLocks noGrp="1"/>
          </p:cNvSpPr>
          <p:nvPr>
            <p:ph idx="1"/>
          </p:nvPr>
        </p:nvSpPr>
        <p:spPr/>
        <p:txBody>
          <a:bodyPr/>
          <a:lstStyle/>
          <a:p>
            <a:r>
              <a:rPr lang="cs-CZ" dirty="0"/>
              <a:t>Běžně se označuje jako broker</a:t>
            </a:r>
          </a:p>
          <a:p>
            <a:r>
              <a:rPr lang="cs-CZ" dirty="0"/>
              <a:t>Hlavním podpůrcem je osoba, který na základě smlouvy s obhospodařovatelem oprávněna poskytnout nebo přenechávat peněžní prostředky či investiční nástroje fondu za účelem podpory jeho financování nebo vypořádat obchody v rámci investiční strategie fondu.</a:t>
            </a:r>
          </a:p>
          <a:p>
            <a:r>
              <a:rPr lang="cs-CZ" dirty="0"/>
              <a:t>§§85 a násl. ZISIF</a:t>
            </a:r>
          </a:p>
          <a:p>
            <a:endParaRPr lang="cs-CZ" dirty="0"/>
          </a:p>
        </p:txBody>
      </p:sp>
    </p:spTree>
    <p:extLst>
      <p:ext uri="{BB962C8B-B14F-4D97-AF65-F5344CB8AC3E}">
        <p14:creationId xmlns:p14="http://schemas.microsoft.com/office/powerpoint/2010/main" val="938154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AABC5-3811-4A93-ACAA-7812919DD6ED}"/>
              </a:ext>
            </a:extLst>
          </p:cNvPr>
          <p:cNvSpPr>
            <a:spLocks noGrp="1"/>
          </p:cNvSpPr>
          <p:nvPr>
            <p:ph type="title"/>
          </p:nvPr>
        </p:nvSpPr>
        <p:spPr/>
        <p:txBody>
          <a:bodyPr/>
          <a:lstStyle/>
          <a:p>
            <a:pPr algn="ctr"/>
            <a:r>
              <a:rPr lang="cs-CZ" b="1" dirty="0"/>
              <a:t>Celkové schéma kolektivního investování</a:t>
            </a:r>
          </a:p>
        </p:txBody>
      </p:sp>
      <p:sp>
        <p:nvSpPr>
          <p:cNvPr id="4" name="Rectangle 3">
            <a:extLst>
              <a:ext uri="{FF2B5EF4-FFF2-40B4-BE49-F238E27FC236}">
                <a16:creationId xmlns:a16="http://schemas.microsoft.com/office/drawing/2014/main" id="{A7B5AB2B-DDE0-4C77-8DA9-0981E81E6325}"/>
              </a:ext>
            </a:extLst>
          </p:cNvPr>
          <p:cNvSpPr/>
          <p:nvPr/>
        </p:nvSpPr>
        <p:spPr>
          <a:xfrm>
            <a:off x="1655618" y="1469664"/>
            <a:ext cx="8880764" cy="470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Dohled</a:t>
            </a:r>
          </a:p>
        </p:txBody>
      </p:sp>
      <p:sp>
        <p:nvSpPr>
          <p:cNvPr id="5" name="Rectangle 4">
            <a:extLst>
              <a:ext uri="{FF2B5EF4-FFF2-40B4-BE49-F238E27FC236}">
                <a16:creationId xmlns:a16="http://schemas.microsoft.com/office/drawing/2014/main" id="{9B79C9BA-280E-49B4-A5EC-94644EBC26A2}"/>
              </a:ext>
            </a:extLst>
          </p:cNvPr>
          <p:cNvSpPr/>
          <p:nvPr/>
        </p:nvSpPr>
        <p:spPr>
          <a:xfrm>
            <a:off x="1655618" y="2202873"/>
            <a:ext cx="1406237" cy="592354"/>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Administrace</a:t>
            </a:r>
          </a:p>
        </p:txBody>
      </p:sp>
      <p:sp>
        <p:nvSpPr>
          <p:cNvPr id="6" name="Rectangle 5">
            <a:extLst>
              <a:ext uri="{FF2B5EF4-FFF2-40B4-BE49-F238E27FC236}">
                <a16:creationId xmlns:a16="http://schemas.microsoft.com/office/drawing/2014/main" id="{8506C9AB-20B3-47E3-80F2-BB463AF4C730}"/>
              </a:ext>
            </a:extLst>
          </p:cNvPr>
          <p:cNvSpPr/>
          <p:nvPr/>
        </p:nvSpPr>
        <p:spPr>
          <a:xfrm>
            <a:off x="1655618" y="3103418"/>
            <a:ext cx="1406237" cy="84512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Depozitář</a:t>
            </a:r>
          </a:p>
        </p:txBody>
      </p:sp>
      <p:sp>
        <p:nvSpPr>
          <p:cNvPr id="7" name="Rectangle 6">
            <a:extLst>
              <a:ext uri="{FF2B5EF4-FFF2-40B4-BE49-F238E27FC236}">
                <a16:creationId xmlns:a16="http://schemas.microsoft.com/office/drawing/2014/main" id="{2C56F38B-4E26-47CB-8236-45BCB04FA841}"/>
              </a:ext>
            </a:extLst>
          </p:cNvPr>
          <p:cNvSpPr/>
          <p:nvPr/>
        </p:nvSpPr>
        <p:spPr>
          <a:xfrm>
            <a:off x="1655618" y="4256736"/>
            <a:ext cx="1406237" cy="37068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Auditor</a:t>
            </a:r>
          </a:p>
        </p:txBody>
      </p:sp>
      <p:sp>
        <p:nvSpPr>
          <p:cNvPr id="8" name="Rectangle 7">
            <a:extLst>
              <a:ext uri="{FF2B5EF4-FFF2-40B4-BE49-F238E27FC236}">
                <a16:creationId xmlns:a16="http://schemas.microsoft.com/office/drawing/2014/main" id="{91192700-EC0A-4A3A-9A6E-98BE1F3109AF}"/>
              </a:ext>
            </a:extLst>
          </p:cNvPr>
          <p:cNvSpPr/>
          <p:nvPr/>
        </p:nvSpPr>
        <p:spPr>
          <a:xfrm>
            <a:off x="1655618" y="5015345"/>
            <a:ext cx="1406237" cy="147753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Další služby – právní, </a:t>
            </a:r>
            <a:r>
              <a:rPr lang="cs-CZ" dirty="0" err="1">
                <a:solidFill>
                  <a:schemeClr val="tx1"/>
                </a:solidFill>
              </a:rPr>
              <a:t>custody</a:t>
            </a:r>
            <a:r>
              <a:rPr lang="cs-CZ" dirty="0">
                <a:solidFill>
                  <a:schemeClr val="tx1"/>
                </a:solidFill>
              </a:rPr>
              <a:t>, poradenské, Brokerské </a:t>
            </a:r>
          </a:p>
        </p:txBody>
      </p:sp>
      <p:sp>
        <p:nvSpPr>
          <p:cNvPr id="9" name="Rectangle 8">
            <a:extLst>
              <a:ext uri="{FF2B5EF4-FFF2-40B4-BE49-F238E27FC236}">
                <a16:creationId xmlns:a16="http://schemas.microsoft.com/office/drawing/2014/main" id="{23A47532-54E9-4236-A569-EDD4F05F0EC5}"/>
              </a:ext>
            </a:extLst>
          </p:cNvPr>
          <p:cNvSpPr/>
          <p:nvPr/>
        </p:nvSpPr>
        <p:spPr>
          <a:xfrm>
            <a:off x="9767455" y="2299855"/>
            <a:ext cx="768927" cy="419302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TextBox 9">
            <a:extLst>
              <a:ext uri="{FF2B5EF4-FFF2-40B4-BE49-F238E27FC236}">
                <a16:creationId xmlns:a16="http://schemas.microsoft.com/office/drawing/2014/main" id="{DFC300E7-8822-462E-BB75-DD42C340E051}"/>
              </a:ext>
            </a:extLst>
          </p:cNvPr>
          <p:cNvSpPr txBox="1"/>
          <p:nvPr/>
        </p:nvSpPr>
        <p:spPr>
          <a:xfrm rot="16200000">
            <a:off x="9210057" y="4186195"/>
            <a:ext cx="1883721" cy="369332"/>
          </a:xfrm>
          <a:prstGeom prst="rect">
            <a:avLst/>
          </a:prstGeom>
          <a:noFill/>
        </p:spPr>
        <p:txBody>
          <a:bodyPr wrap="none" rtlCol="0">
            <a:spAutoFit/>
          </a:bodyPr>
          <a:lstStyle/>
          <a:p>
            <a:r>
              <a:rPr lang="cs-CZ" dirty="0"/>
              <a:t>Obhospodařovaní</a:t>
            </a:r>
          </a:p>
        </p:txBody>
      </p:sp>
      <p:sp>
        <p:nvSpPr>
          <p:cNvPr id="11" name="Rectangle 10">
            <a:extLst>
              <a:ext uri="{FF2B5EF4-FFF2-40B4-BE49-F238E27FC236}">
                <a16:creationId xmlns:a16="http://schemas.microsoft.com/office/drawing/2014/main" id="{1263461E-37E8-4A28-9600-6F3E02489DF7}"/>
              </a:ext>
            </a:extLst>
          </p:cNvPr>
          <p:cNvSpPr/>
          <p:nvPr/>
        </p:nvSpPr>
        <p:spPr>
          <a:xfrm>
            <a:off x="5098473" y="3559971"/>
            <a:ext cx="2438400" cy="13577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FOND</a:t>
            </a:r>
          </a:p>
        </p:txBody>
      </p:sp>
      <p:sp>
        <p:nvSpPr>
          <p:cNvPr id="12" name="Rectangle 11">
            <a:extLst>
              <a:ext uri="{FF2B5EF4-FFF2-40B4-BE49-F238E27FC236}">
                <a16:creationId xmlns:a16="http://schemas.microsoft.com/office/drawing/2014/main" id="{3C34CC85-69D3-4658-9251-0C9EA411B2D7}"/>
              </a:ext>
            </a:extLst>
          </p:cNvPr>
          <p:cNvSpPr/>
          <p:nvPr/>
        </p:nvSpPr>
        <p:spPr>
          <a:xfrm>
            <a:off x="5216237" y="2535490"/>
            <a:ext cx="2202872" cy="59235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Investice fondu</a:t>
            </a:r>
          </a:p>
        </p:txBody>
      </p:sp>
      <p:sp>
        <p:nvSpPr>
          <p:cNvPr id="13" name="Rectangle 12">
            <a:extLst>
              <a:ext uri="{FF2B5EF4-FFF2-40B4-BE49-F238E27FC236}">
                <a16:creationId xmlns:a16="http://schemas.microsoft.com/office/drawing/2014/main" id="{002956CC-B54D-4F61-80AA-2484BD3D99BB}"/>
              </a:ext>
            </a:extLst>
          </p:cNvPr>
          <p:cNvSpPr/>
          <p:nvPr/>
        </p:nvSpPr>
        <p:spPr>
          <a:xfrm>
            <a:off x="5098473" y="5486400"/>
            <a:ext cx="1108363" cy="6511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Investice</a:t>
            </a:r>
          </a:p>
        </p:txBody>
      </p:sp>
      <p:sp>
        <p:nvSpPr>
          <p:cNvPr id="15" name="Rectangle 14">
            <a:extLst>
              <a:ext uri="{FF2B5EF4-FFF2-40B4-BE49-F238E27FC236}">
                <a16:creationId xmlns:a16="http://schemas.microsoft.com/office/drawing/2014/main" id="{447021B9-3052-497C-A6C2-807CB629A664}"/>
              </a:ext>
            </a:extLst>
          </p:cNvPr>
          <p:cNvSpPr/>
          <p:nvPr/>
        </p:nvSpPr>
        <p:spPr>
          <a:xfrm>
            <a:off x="6428510" y="5486400"/>
            <a:ext cx="1108363" cy="6511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Investice</a:t>
            </a:r>
          </a:p>
        </p:txBody>
      </p:sp>
      <p:cxnSp>
        <p:nvCxnSpPr>
          <p:cNvPr id="17" name="Straight Arrow Connector 16">
            <a:extLst>
              <a:ext uri="{FF2B5EF4-FFF2-40B4-BE49-F238E27FC236}">
                <a16:creationId xmlns:a16="http://schemas.microsoft.com/office/drawing/2014/main" id="{9205D04B-C7C1-4B64-AD93-03B600AD2C0A}"/>
              </a:ext>
            </a:extLst>
          </p:cNvPr>
          <p:cNvCxnSpPr>
            <a:cxnSpLocks/>
          </p:cNvCxnSpPr>
          <p:nvPr/>
        </p:nvCxnSpPr>
        <p:spPr>
          <a:xfrm flipV="1">
            <a:off x="6317673" y="5015345"/>
            <a:ext cx="0" cy="297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3308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Průb</a:t>
            </a:r>
            <a:r>
              <a:rPr lang="cs-CZ" b="1" dirty="0" err="1"/>
              <a:t>ěžné</a:t>
            </a:r>
            <a:r>
              <a:rPr lang="cs-CZ" b="1" dirty="0"/>
              <a:t> povinnosti </a:t>
            </a:r>
            <a:r>
              <a:rPr lang="mr-IN" b="1" dirty="0"/>
              <a:t>–</a:t>
            </a:r>
            <a:r>
              <a:rPr lang="cs-CZ" b="1" dirty="0"/>
              <a:t> reporting ČNB</a:t>
            </a:r>
            <a:endParaRPr lang="en-US" b="1" dirty="0"/>
          </a:p>
        </p:txBody>
      </p:sp>
      <p:sp>
        <p:nvSpPr>
          <p:cNvPr id="3" name="Content Placeholder 2"/>
          <p:cNvSpPr>
            <a:spLocks noGrp="1"/>
          </p:cNvSpPr>
          <p:nvPr>
            <p:ph idx="1"/>
          </p:nvPr>
        </p:nvSpPr>
        <p:spPr/>
        <p:txBody>
          <a:bodyPr>
            <a:normAutofit lnSpcReduction="10000"/>
          </a:bodyPr>
          <a:lstStyle/>
          <a:p>
            <a:r>
              <a:rPr lang="en-US" b="1" dirty="0" err="1"/>
              <a:t>Informace</a:t>
            </a:r>
            <a:r>
              <a:rPr lang="en-US" b="1" dirty="0"/>
              <a:t> pot</a:t>
            </a:r>
            <a:r>
              <a:rPr lang="cs-CZ" b="1" dirty="0" err="1"/>
              <a:t>řebné</a:t>
            </a:r>
            <a:r>
              <a:rPr lang="cs-CZ" b="1" dirty="0"/>
              <a:t> pro dohled</a:t>
            </a:r>
          </a:p>
          <a:p>
            <a:pPr lvl="1"/>
            <a:r>
              <a:rPr lang="cs-CZ" dirty="0"/>
              <a:t>Obhospodařovatelem</a:t>
            </a:r>
          </a:p>
          <a:p>
            <a:pPr lvl="1"/>
            <a:r>
              <a:rPr lang="cs-CZ" dirty="0"/>
              <a:t>Administrátorem</a:t>
            </a:r>
          </a:p>
          <a:p>
            <a:pPr lvl="1"/>
            <a:r>
              <a:rPr lang="cs-CZ" dirty="0"/>
              <a:t>Investičními fondy</a:t>
            </a:r>
          </a:p>
          <a:p>
            <a:r>
              <a:rPr lang="cs-CZ" b="1" dirty="0"/>
              <a:t>Druhy informací</a:t>
            </a:r>
          </a:p>
          <a:p>
            <a:pPr lvl="1"/>
            <a:r>
              <a:rPr lang="cs-CZ" dirty="0"/>
              <a:t>Ekonomické informace</a:t>
            </a:r>
          </a:p>
          <a:p>
            <a:pPr lvl="1"/>
            <a:r>
              <a:rPr lang="cs-CZ" dirty="0"/>
              <a:t>Výroční zprávy, pololetní zprávy</a:t>
            </a:r>
          </a:p>
          <a:p>
            <a:pPr lvl="1"/>
            <a:r>
              <a:rPr lang="cs-CZ" dirty="0"/>
              <a:t>Informace o portfoliích</a:t>
            </a:r>
          </a:p>
          <a:p>
            <a:pPr lvl="1"/>
            <a:r>
              <a:rPr lang="cs-CZ" dirty="0"/>
              <a:t>Informace o zvláštních událostech</a:t>
            </a:r>
          </a:p>
          <a:p>
            <a:pPr lvl="2"/>
            <a:r>
              <a:rPr lang="cs-CZ" dirty="0"/>
              <a:t>Změny licenčních předpokladů</a:t>
            </a:r>
          </a:p>
          <a:p>
            <a:pPr lvl="2"/>
            <a:r>
              <a:rPr lang="cs-CZ" dirty="0"/>
              <a:t>Pozastavení vydávaní podílových listů apod.</a:t>
            </a:r>
            <a:endParaRPr lang="en-US" dirty="0"/>
          </a:p>
        </p:txBody>
      </p:sp>
    </p:spTree>
    <p:extLst>
      <p:ext uri="{BB962C8B-B14F-4D97-AF65-F5344CB8AC3E}">
        <p14:creationId xmlns:p14="http://schemas.microsoft.com/office/powerpoint/2010/main" val="14370581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Dohled</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err="1"/>
              <a:t>Orgán</a:t>
            </a:r>
            <a:r>
              <a:rPr lang="en-US" b="1" dirty="0"/>
              <a:t> </a:t>
            </a:r>
            <a:r>
              <a:rPr lang="en-US" b="1" dirty="0" err="1"/>
              <a:t>dohledu</a:t>
            </a:r>
            <a:r>
              <a:rPr lang="en-US" b="1" dirty="0"/>
              <a:t> v </a:t>
            </a:r>
            <a:r>
              <a:rPr lang="en-US" b="1" dirty="0" err="1"/>
              <a:t>každém</a:t>
            </a:r>
            <a:r>
              <a:rPr lang="en-US" b="1" dirty="0"/>
              <a:t> </a:t>
            </a:r>
            <a:r>
              <a:rPr lang="en-US" b="1" dirty="0" err="1"/>
              <a:t>členském</a:t>
            </a:r>
            <a:r>
              <a:rPr lang="en-US" b="1" dirty="0"/>
              <a:t> </a:t>
            </a:r>
            <a:r>
              <a:rPr lang="en-US" b="1" dirty="0" err="1"/>
              <a:t>státu</a:t>
            </a:r>
            <a:endParaRPr lang="en-US" b="1" dirty="0"/>
          </a:p>
          <a:p>
            <a:pPr lvl="1"/>
            <a:r>
              <a:rPr lang="cs-CZ" dirty="0"/>
              <a:t>ČNB v ČR</a:t>
            </a:r>
          </a:p>
          <a:p>
            <a:pPr lvl="1"/>
            <a:r>
              <a:rPr lang="cs-CZ" dirty="0"/>
              <a:t>Orgány dohledu jsou členy ESMA</a:t>
            </a:r>
            <a:endParaRPr lang="en-US" dirty="0"/>
          </a:p>
          <a:p>
            <a:r>
              <a:rPr lang="en-US" b="1" dirty="0" err="1"/>
              <a:t>Kompetence</a:t>
            </a:r>
            <a:endParaRPr lang="en-US" b="1" dirty="0"/>
          </a:p>
          <a:p>
            <a:pPr lvl="1"/>
            <a:r>
              <a:rPr lang="en-US" dirty="0" err="1"/>
              <a:t>Vstup</a:t>
            </a:r>
            <a:r>
              <a:rPr lang="en-US" dirty="0"/>
              <a:t> </a:t>
            </a:r>
            <a:r>
              <a:rPr lang="en-US" dirty="0" err="1"/>
              <a:t>na</a:t>
            </a:r>
            <a:r>
              <a:rPr lang="en-US" dirty="0"/>
              <a:t> </a:t>
            </a:r>
            <a:r>
              <a:rPr lang="en-US" dirty="0" err="1"/>
              <a:t>trh</a:t>
            </a:r>
            <a:r>
              <a:rPr lang="en-US" dirty="0"/>
              <a:t> a exit</a:t>
            </a:r>
          </a:p>
          <a:p>
            <a:pPr lvl="1"/>
            <a:r>
              <a:rPr lang="en-US" dirty="0" err="1"/>
              <a:t>Průb</a:t>
            </a:r>
            <a:r>
              <a:rPr lang="cs-CZ" dirty="0" err="1"/>
              <a:t>ěžný</a:t>
            </a:r>
            <a:r>
              <a:rPr lang="cs-CZ" dirty="0"/>
              <a:t> dohled</a:t>
            </a:r>
          </a:p>
          <a:p>
            <a:pPr lvl="1"/>
            <a:r>
              <a:rPr lang="cs-CZ" dirty="0"/>
              <a:t>Regulace</a:t>
            </a:r>
          </a:p>
          <a:p>
            <a:pPr lvl="1"/>
            <a:r>
              <a:rPr lang="cs-CZ" dirty="0"/>
              <a:t>Mezinárodní spolupráce</a:t>
            </a:r>
          </a:p>
          <a:p>
            <a:pPr lvl="1"/>
            <a:r>
              <a:rPr lang="cs-CZ" dirty="0"/>
              <a:t>Donucování, vč. Sankcí</a:t>
            </a:r>
          </a:p>
          <a:p>
            <a:pPr lvl="1"/>
            <a:r>
              <a:rPr lang="cs-CZ" dirty="0"/>
              <a:t>Poskytování informací</a:t>
            </a:r>
          </a:p>
          <a:p>
            <a:pPr lvl="1"/>
            <a:r>
              <a:rPr lang="cs-CZ" dirty="0"/>
              <a:t>Podpora regulovaným subjektům</a:t>
            </a:r>
          </a:p>
          <a:p>
            <a:pPr lvl="1"/>
            <a:r>
              <a:rPr lang="cs-CZ" dirty="0"/>
              <a:t>Ochrana investorů </a:t>
            </a:r>
            <a:r>
              <a:rPr lang="mr-IN" dirty="0"/>
              <a:t>–</a:t>
            </a:r>
            <a:r>
              <a:rPr lang="cs-CZ" dirty="0"/>
              <a:t> spotřebitelské stížnosti</a:t>
            </a:r>
            <a:endParaRPr lang="en-US" dirty="0"/>
          </a:p>
        </p:txBody>
      </p:sp>
    </p:spTree>
    <p:extLst>
      <p:ext uri="{BB962C8B-B14F-4D97-AF65-F5344CB8AC3E}">
        <p14:creationId xmlns:p14="http://schemas.microsoft.com/office/powerpoint/2010/main" val="225069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33352"/>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cxnSp>
        <p:nvCxnSpPr>
          <p:cNvPr id="6" name="Straight Arrow Connector 5">
            <a:extLst>
              <a:ext uri="{FF2B5EF4-FFF2-40B4-BE49-F238E27FC236}">
                <a16:creationId xmlns:a16="http://schemas.microsoft.com/office/drawing/2014/main" id="{28D58B55-15EB-461B-8052-B19DA92D8467}"/>
              </a:ext>
            </a:extLst>
          </p:cNvPr>
          <p:cNvCxnSpPr>
            <a:cxnSpLocks/>
            <a:stCxn id="4" idx="3"/>
            <a:endCxn id="10" idx="1"/>
          </p:cNvCxnSpPr>
          <p:nvPr/>
        </p:nvCxnSpPr>
        <p:spPr>
          <a:xfrm>
            <a:off x="3311237" y="2583873"/>
            <a:ext cx="47382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C3012D0-C6C3-45CB-8AB7-4FC5D8E6AF61}"/>
              </a:ext>
            </a:extLst>
          </p:cNvPr>
          <p:cNvCxnSpPr>
            <a:cxnSpLocks/>
            <a:endCxn id="11" idx="1"/>
          </p:cNvCxnSpPr>
          <p:nvPr/>
        </p:nvCxnSpPr>
        <p:spPr>
          <a:xfrm>
            <a:off x="3311237" y="3972788"/>
            <a:ext cx="473825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B2AD43DF-0A2C-4E5D-AC13-E7823B8D4E4B}"/>
              </a:ext>
            </a:extLst>
          </p:cNvPr>
          <p:cNvCxnSpPr>
            <a:cxnSpLocks/>
            <a:stCxn id="9" idx="3"/>
            <a:endCxn id="12" idx="1"/>
          </p:cNvCxnSpPr>
          <p:nvPr/>
        </p:nvCxnSpPr>
        <p:spPr>
          <a:xfrm>
            <a:off x="3311237" y="5354781"/>
            <a:ext cx="4738254"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2494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A5668-60BE-4856-8AB9-A1F4C0BDEF57}"/>
              </a:ext>
            </a:extLst>
          </p:cNvPr>
          <p:cNvSpPr>
            <a:spLocks noGrp="1"/>
          </p:cNvSpPr>
          <p:nvPr>
            <p:ph type="title"/>
          </p:nvPr>
        </p:nvSpPr>
        <p:spPr/>
        <p:txBody>
          <a:bodyPr/>
          <a:lstStyle/>
          <a:p>
            <a:r>
              <a:rPr lang="cs-CZ" b="1" dirty="0"/>
              <a:t>Zahraniční aspekty</a:t>
            </a:r>
          </a:p>
        </p:txBody>
      </p:sp>
      <p:sp>
        <p:nvSpPr>
          <p:cNvPr id="3" name="Content Placeholder 2">
            <a:extLst>
              <a:ext uri="{FF2B5EF4-FFF2-40B4-BE49-F238E27FC236}">
                <a16:creationId xmlns:a16="http://schemas.microsoft.com/office/drawing/2014/main" id="{0AA5202F-4B07-420A-AF07-95680A34B36F}"/>
              </a:ext>
            </a:extLst>
          </p:cNvPr>
          <p:cNvSpPr>
            <a:spLocks noGrp="1"/>
          </p:cNvSpPr>
          <p:nvPr>
            <p:ph idx="1"/>
          </p:nvPr>
        </p:nvSpPr>
        <p:spPr/>
        <p:txBody>
          <a:bodyPr/>
          <a:lstStyle/>
          <a:p>
            <a:r>
              <a:rPr lang="cs-CZ" b="1" dirty="0"/>
              <a:t>Volný pohyb EU</a:t>
            </a:r>
          </a:p>
          <a:p>
            <a:pPr lvl="1"/>
            <a:r>
              <a:rPr lang="cs-CZ" dirty="0"/>
              <a:t>Přeshraniční obhospodařovaní UCITS a AIFMD</a:t>
            </a:r>
          </a:p>
          <a:p>
            <a:pPr lvl="1"/>
            <a:r>
              <a:rPr lang="cs-CZ" dirty="0"/>
              <a:t>Přeshraniční nabízení UCITS a AIF</a:t>
            </a:r>
          </a:p>
          <a:p>
            <a:pPr lvl="1"/>
            <a:r>
              <a:rPr lang="cs-CZ" dirty="0"/>
              <a:t>Přeshraniční fúze</a:t>
            </a:r>
          </a:p>
          <a:p>
            <a:pPr lvl="1"/>
            <a:r>
              <a:rPr lang="cs-CZ" dirty="0"/>
              <a:t>Vzájemné investice fondů</a:t>
            </a:r>
          </a:p>
          <a:p>
            <a:pPr lvl="1"/>
            <a:r>
              <a:rPr lang="cs-CZ" dirty="0"/>
              <a:t>Globální vlastnické struktury správců</a:t>
            </a:r>
          </a:p>
          <a:p>
            <a:r>
              <a:rPr lang="cs-CZ" b="1" dirty="0"/>
              <a:t>Pohyb mimo EU</a:t>
            </a:r>
          </a:p>
          <a:p>
            <a:pPr lvl="1"/>
            <a:r>
              <a:rPr lang="cs-CZ" dirty="0"/>
              <a:t>Limitovaní nabízení non-EU fondů</a:t>
            </a:r>
          </a:p>
          <a:p>
            <a:pPr lvl="1"/>
            <a:r>
              <a:rPr lang="cs-CZ" dirty="0"/>
              <a:t>EU správci působící mimo EU</a:t>
            </a:r>
          </a:p>
          <a:p>
            <a:pPr lvl="1"/>
            <a:r>
              <a:rPr lang="cs-CZ" dirty="0"/>
              <a:t>Vzájemné investice na kapitálových trzích</a:t>
            </a:r>
          </a:p>
        </p:txBody>
      </p:sp>
    </p:spTree>
    <p:extLst>
      <p:ext uri="{BB962C8B-B14F-4D97-AF65-F5344CB8AC3E}">
        <p14:creationId xmlns:p14="http://schemas.microsoft.com/office/powerpoint/2010/main" val="21896083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10831-2E81-4134-A0B7-8975B8C88F67}"/>
              </a:ext>
            </a:extLst>
          </p:cNvPr>
          <p:cNvSpPr>
            <a:spLocks noGrp="1"/>
          </p:cNvSpPr>
          <p:nvPr>
            <p:ph type="title"/>
          </p:nvPr>
        </p:nvSpPr>
        <p:spPr/>
        <p:txBody>
          <a:bodyPr/>
          <a:lstStyle/>
          <a:p>
            <a:r>
              <a:rPr lang="cs-CZ" b="1" dirty="0"/>
              <a:t>Pokoutné kolektivní investování</a:t>
            </a:r>
          </a:p>
        </p:txBody>
      </p:sp>
      <p:sp>
        <p:nvSpPr>
          <p:cNvPr id="3" name="Content Placeholder 2">
            <a:extLst>
              <a:ext uri="{FF2B5EF4-FFF2-40B4-BE49-F238E27FC236}">
                <a16:creationId xmlns:a16="http://schemas.microsoft.com/office/drawing/2014/main" id="{D31C7E40-B842-4D45-97F1-17AC9DD5772A}"/>
              </a:ext>
            </a:extLst>
          </p:cNvPr>
          <p:cNvSpPr>
            <a:spLocks noGrp="1"/>
          </p:cNvSpPr>
          <p:nvPr>
            <p:ph idx="1"/>
          </p:nvPr>
        </p:nvSpPr>
        <p:spPr/>
        <p:txBody>
          <a:bodyPr/>
          <a:lstStyle/>
          <a:p>
            <a:r>
              <a:rPr lang="cs-CZ" b="1" dirty="0"/>
              <a:t>Zakázané aktivity – pokoutné fondy kolektivního investování</a:t>
            </a:r>
          </a:p>
          <a:p>
            <a:r>
              <a:rPr lang="cs-CZ" dirty="0"/>
              <a:t>Zákaz veřejného shromažďování (…) za účelem společného investování, má-li být návratnost/zisk závislá/ý na hodnotě výnosu majetku jinak než jako FKI</a:t>
            </a:r>
          </a:p>
          <a:p>
            <a:r>
              <a:rPr lang="cs-CZ" dirty="0"/>
              <a:t>§ 98 ZISIF</a:t>
            </a:r>
          </a:p>
        </p:txBody>
      </p:sp>
    </p:spTree>
    <p:extLst>
      <p:ext uri="{BB962C8B-B14F-4D97-AF65-F5344CB8AC3E}">
        <p14:creationId xmlns:p14="http://schemas.microsoft.com/office/powerpoint/2010/main" val="2273788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A0D04-9A61-43B0-8B31-026B257585FD}"/>
              </a:ext>
            </a:extLst>
          </p:cNvPr>
          <p:cNvSpPr>
            <a:spLocks noGrp="1"/>
          </p:cNvSpPr>
          <p:nvPr>
            <p:ph type="title"/>
          </p:nvPr>
        </p:nvSpPr>
        <p:spPr/>
        <p:txBody>
          <a:bodyPr/>
          <a:lstStyle/>
          <a:p>
            <a:endParaRPr lang="cs-CZ"/>
          </a:p>
        </p:txBody>
      </p:sp>
      <p:sp>
        <p:nvSpPr>
          <p:cNvPr id="3" name="Content Placeholder 2">
            <a:extLst>
              <a:ext uri="{FF2B5EF4-FFF2-40B4-BE49-F238E27FC236}">
                <a16:creationId xmlns:a16="http://schemas.microsoft.com/office/drawing/2014/main" id="{2C5EE510-0A0C-4A18-9A7D-41122E76B6A3}"/>
              </a:ext>
            </a:extLst>
          </p:cNvPr>
          <p:cNvSpPr>
            <a:spLocks noGrp="1"/>
          </p:cNvSpPr>
          <p:nvPr>
            <p:ph idx="1"/>
          </p:nvPr>
        </p:nvSpPr>
        <p:spPr/>
        <p:txBody>
          <a:bodyPr/>
          <a:lstStyle/>
          <a:p>
            <a:pPr marL="0" indent="0">
              <a:buNone/>
            </a:pPr>
            <a:endParaRPr lang="cs-CZ" dirty="0"/>
          </a:p>
          <a:p>
            <a:pPr marL="0" indent="0">
              <a:buNone/>
            </a:pPr>
            <a:endParaRPr lang="cs-CZ" dirty="0"/>
          </a:p>
          <a:p>
            <a:pPr marL="0" indent="0" algn="ctr">
              <a:buNone/>
            </a:pPr>
            <a:r>
              <a:rPr lang="cs-CZ" sz="3200" b="1" dirty="0"/>
              <a:t>Děkuji za pozornost!</a:t>
            </a:r>
          </a:p>
          <a:p>
            <a:pPr marL="0" indent="0">
              <a:buNone/>
            </a:pPr>
            <a:endParaRPr lang="cs-CZ" dirty="0"/>
          </a:p>
          <a:p>
            <a:pPr marL="0" indent="0" algn="ctr">
              <a:buNone/>
            </a:pPr>
            <a:r>
              <a:rPr lang="cs-CZ" i="1" dirty="0"/>
              <a:t>Případné dotazy prosím na katarina.kolbenhayerova@gmail.com</a:t>
            </a:r>
          </a:p>
        </p:txBody>
      </p:sp>
    </p:spTree>
    <p:extLst>
      <p:ext uri="{BB962C8B-B14F-4D97-AF65-F5344CB8AC3E}">
        <p14:creationId xmlns:p14="http://schemas.microsoft.com/office/powerpoint/2010/main" val="2234195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
        <p:nvSpPr>
          <p:cNvPr id="5" name="Rectangle: Rounded Corners 4">
            <a:extLst>
              <a:ext uri="{FF2B5EF4-FFF2-40B4-BE49-F238E27FC236}">
                <a16:creationId xmlns:a16="http://schemas.microsoft.com/office/drawing/2014/main" id="{37F928D6-0428-402C-AB99-82B836D760BB}"/>
              </a:ext>
            </a:extLst>
          </p:cNvPr>
          <p:cNvSpPr/>
          <p:nvPr/>
        </p:nvSpPr>
        <p:spPr>
          <a:xfrm>
            <a:off x="4862946" y="3512126"/>
            <a:ext cx="16348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Investiční fond</a:t>
            </a:r>
          </a:p>
        </p:txBody>
      </p:sp>
      <p:cxnSp>
        <p:nvCxnSpPr>
          <p:cNvPr id="7" name="Straight Arrow Connector 6">
            <a:extLst>
              <a:ext uri="{FF2B5EF4-FFF2-40B4-BE49-F238E27FC236}">
                <a16:creationId xmlns:a16="http://schemas.microsoft.com/office/drawing/2014/main" id="{02E0CF05-11F6-4B96-A250-9EE13681604D}"/>
              </a:ext>
            </a:extLst>
          </p:cNvPr>
          <p:cNvCxnSpPr>
            <a:cxnSpLocks/>
            <a:stCxn id="4" idx="3"/>
            <a:endCxn id="5" idx="1"/>
          </p:cNvCxnSpPr>
          <p:nvPr/>
        </p:nvCxnSpPr>
        <p:spPr>
          <a:xfrm>
            <a:off x="3311237" y="2583873"/>
            <a:ext cx="1551709" cy="1385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DB9661E-D269-4269-BCC6-DD44BF130DA6}"/>
              </a:ext>
            </a:extLst>
          </p:cNvPr>
          <p:cNvCxnSpPr>
            <a:cxnSpLocks/>
            <a:stCxn id="8" idx="3"/>
            <a:endCxn id="5" idx="1"/>
          </p:cNvCxnSpPr>
          <p:nvPr/>
        </p:nvCxnSpPr>
        <p:spPr>
          <a:xfrm flipV="1">
            <a:off x="3311237" y="3969326"/>
            <a:ext cx="155170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F3E4442-AD8E-48E4-B8C7-C0F18D29B9AC}"/>
              </a:ext>
            </a:extLst>
          </p:cNvPr>
          <p:cNvCxnSpPr>
            <a:cxnSpLocks/>
            <a:endCxn id="5" idx="1"/>
          </p:cNvCxnSpPr>
          <p:nvPr/>
        </p:nvCxnSpPr>
        <p:spPr>
          <a:xfrm flipV="1">
            <a:off x="3311237" y="3969326"/>
            <a:ext cx="1551709" cy="1385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2F4971-73EF-4847-A383-1C280698F236}"/>
              </a:ext>
            </a:extLst>
          </p:cNvPr>
          <p:cNvCxnSpPr>
            <a:cxnSpLocks/>
            <a:stCxn id="5" idx="3"/>
          </p:cNvCxnSpPr>
          <p:nvPr/>
        </p:nvCxnSpPr>
        <p:spPr>
          <a:xfrm>
            <a:off x="6497782" y="3969326"/>
            <a:ext cx="734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FEF42B21-AC0B-44F0-B7E9-B77E7AA60127}"/>
              </a:ext>
            </a:extLst>
          </p:cNvPr>
          <p:cNvSpPr/>
          <p:nvPr/>
        </p:nvSpPr>
        <p:spPr>
          <a:xfrm>
            <a:off x="7273636" y="1725108"/>
            <a:ext cx="3643745" cy="45577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Box 25">
            <a:extLst>
              <a:ext uri="{FF2B5EF4-FFF2-40B4-BE49-F238E27FC236}">
                <a16:creationId xmlns:a16="http://schemas.microsoft.com/office/drawing/2014/main" id="{81481DA5-C107-4D79-8AA5-158BBE08764C}"/>
              </a:ext>
            </a:extLst>
          </p:cNvPr>
          <p:cNvSpPr txBox="1"/>
          <p:nvPr/>
        </p:nvSpPr>
        <p:spPr>
          <a:xfrm>
            <a:off x="5721927" y="2914194"/>
            <a:ext cx="1422377" cy="369332"/>
          </a:xfrm>
          <a:prstGeom prst="rect">
            <a:avLst/>
          </a:prstGeom>
          <a:noFill/>
        </p:spPr>
        <p:txBody>
          <a:bodyPr wrap="none" rtlCol="0">
            <a:spAutoFit/>
          </a:bodyPr>
          <a:lstStyle/>
          <a:p>
            <a:r>
              <a:rPr lang="cs-CZ" dirty="0"/>
              <a:t>Diverzifikace </a:t>
            </a:r>
          </a:p>
        </p:txBody>
      </p:sp>
    </p:spTree>
    <p:extLst>
      <p:ext uri="{BB962C8B-B14F-4D97-AF65-F5344CB8AC3E}">
        <p14:creationId xmlns:p14="http://schemas.microsoft.com/office/powerpoint/2010/main" val="736528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936D-E653-44F7-8411-92E61B0ACA85}"/>
              </a:ext>
            </a:extLst>
          </p:cNvPr>
          <p:cNvSpPr>
            <a:spLocks noGrp="1"/>
          </p:cNvSpPr>
          <p:nvPr>
            <p:ph type="title"/>
          </p:nvPr>
        </p:nvSpPr>
        <p:spPr/>
        <p:txBody>
          <a:bodyPr/>
          <a:lstStyle/>
          <a:p>
            <a:r>
              <a:rPr lang="cs-CZ" b="1" dirty="0"/>
              <a:t>Podstata kolektivního investování</a:t>
            </a:r>
          </a:p>
        </p:txBody>
      </p:sp>
      <p:sp>
        <p:nvSpPr>
          <p:cNvPr id="4" name="Rectangle 3">
            <a:extLst>
              <a:ext uri="{FF2B5EF4-FFF2-40B4-BE49-F238E27FC236}">
                <a16:creationId xmlns:a16="http://schemas.microsoft.com/office/drawing/2014/main" id="{7FC1385D-490D-4377-9EED-C937BDB0F7EB}"/>
              </a:ext>
            </a:extLst>
          </p:cNvPr>
          <p:cNvSpPr/>
          <p:nvPr/>
        </p:nvSpPr>
        <p:spPr>
          <a:xfrm>
            <a:off x="1676401" y="2244436"/>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1</a:t>
            </a:r>
          </a:p>
        </p:txBody>
      </p:sp>
      <p:sp>
        <p:nvSpPr>
          <p:cNvPr id="8" name="Rectangle 7">
            <a:extLst>
              <a:ext uri="{FF2B5EF4-FFF2-40B4-BE49-F238E27FC236}">
                <a16:creationId xmlns:a16="http://schemas.microsoft.com/office/drawing/2014/main" id="{BA35B6EC-C0DA-427D-A3D4-AFB7B4F192E0}"/>
              </a:ext>
            </a:extLst>
          </p:cNvPr>
          <p:cNvSpPr/>
          <p:nvPr/>
        </p:nvSpPr>
        <p:spPr>
          <a:xfrm>
            <a:off x="1676401" y="3629890"/>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2</a:t>
            </a:r>
          </a:p>
        </p:txBody>
      </p:sp>
      <p:sp>
        <p:nvSpPr>
          <p:cNvPr id="9" name="Rectangle 8">
            <a:extLst>
              <a:ext uri="{FF2B5EF4-FFF2-40B4-BE49-F238E27FC236}">
                <a16:creationId xmlns:a16="http://schemas.microsoft.com/office/drawing/2014/main" id="{A31BC969-7437-41D5-B1D4-11BF6454BCFF}"/>
              </a:ext>
            </a:extLst>
          </p:cNvPr>
          <p:cNvSpPr/>
          <p:nvPr/>
        </p:nvSpPr>
        <p:spPr>
          <a:xfrm>
            <a:off x="1676401" y="5015344"/>
            <a:ext cx="1634836" cy="678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Investor 3</a:t>
            </a:r>
          </a:p>
        </p:txBody>
      </p:sp>
      <p:sp>
        <p:nvSpPr>
          <p:cNvPr id="10" name="Rectangle 9">
            <a:extLst>
              <a:ext uri="{FF2B5EF4-FFF2-40B4-BE49-F238E27FC236}">
                <a16:creationId xmlns:a16="http://schemas.microsoft.com/office/drawing/2014/main" id="{3BE1A077-9644-441E-898F-A33642B098EE}"/>
              </a:ext>
            </a:extLst>
          </p:cNvPr>
          <p:cNvSpPr/>
          <p:nvPr/>
        </p:nvSpPr>
        <p:spPr>
          <a:xfrm>
            <a:off x="8049491" y="2244436"/>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Cenné papíry</a:t>
            </a:r>
          </a:p>
        </p:txBody>
      </p:sp>
      <p:sp>
        <p:nvSpPr>
          <p:cNvPr id="11" name="Rectangle 10">
            <a:extLst>
              <a:ext uri="{FF2B5EF4-FFF2-40B4-BE49-F238E27FC236}">
                <a16:creationId xmlns:a16="http://schemas.microsoft.com/office/drawing/2014/main" id="{B245C48B-13C2-4C41-953B-0BECCE7F63F7}"/>
              </a:ext>
            </a:extLst>
          </p:cNvPr>
          <p:cNvSpPr/>
          <p:nvPr/>
        </p:nvSpPr>
        <p:spPr>
          <a:xfrm>
            <a:off x="8049491" y="3664528"/>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Nemovité věci</a:t>
            </a:r>
          </a:p>
        </p:txBody>
      </p:sp>
      <p:sp>
        <p:nvSpPr>
          <p:cNvPr id="12" name="Rectangle 11">
            <a:extLst>
              <a:ext uri="{FF2B5EF4-FFF2-40B4-BE49-F238E27FC236}">
                <a16:creationId xmlns:a16="http://schemas.microsoft.com/office/drawing/2014/main" id="{9485FDF2-07EA-4E10-AB48-C0F3B46B131D}"/>
              </a:ext>
            </a:extLst>
          </p:cNvPr>
          <p:cNvSpPr/>
          <p:nvPr/>
        </p:nvSpPr>
        <p:spPr>
          <a:xfrm>
            <a:off x="8049491" y="5015345"/>
            <a:ext cx="2092036" cy="678873"/>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Další aktiva</a:t>
            </a:r>
          </a:p>
        </p:txBody>
      </p:sp>
      <p:sp>
        <p:nvSpPr>
          <p:cNvPr id="5" name="Rectangle: Rounded Corners 4">
            <a:extLst>
              <a:ext uri="{FF2B5EF4-FFF2-40B4-BE49-F238E27FC236}">
                <a16:creationId xmlns:a16="http://schemas.microsoft.com/office/drawing/2014/main" id="{37F928D6-0428-402C-AB99-82B836D760BB}"/>
              </a:ext>
            </a:extLst>
          </p:cNvPr>
          <p:cNvSpPr/>
          <p:nvPr/>
        </p:nvSpPr>
        <p:spPr>
          <a:xfrm>
            <a:off x="4862946" y="3512126"/>
            <a:ext cx="163483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Investiční fond</a:t>
            </a:r>
          </a:p>
        </p:txBody>
      </p:sp>
      <p:cxnSp>
        <p:nvCxnSpPr>
          <p:cNvPr id="7" name="Straight Arrow Connector 6">
            <a:extLst>
              <a:ext uri="{FF2B5EF4-FFF2-40B4-BE49-F238E27FC236}">
                <a16:creationId xmlns:a16="http://schemas.microsoft.com/office/drawing/2014/main" id="{02E0CF05-11F6-4B96-A250-9EE13681604D}"/>
              </a:ext>
            </a:extLst>
          </p:cNvPr>
          <p:cNvCxnSpPr>
            <a:cxnSpLocks/>
            <a:stCxn id="4" idx="3"/>
            <a:endCxn id="5" idx="1"/>
          </p:cNvCxnSpPr>
          <p:nvPr/>
        </p:nvCxnSpPr>
        <p:spPr>
          <a:xfrm>
            <a:off x="3311237" y="2583873"/>
            <a:ext cx="1551709" cy="13854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DB9661E-D269-4269-BCC6-DD44BF130DA6}"/>
              </a:ext>
            </a:extLst>
          </p:cNvPr>
          <p:cNvCxnSpPr>
            <a:cxnSpLocks/>
            <a:stCxn id="8" idx="3"/>
            <a:endCxn id="5" idx="1"/>
          </p:cNvCxnSpPr>
          <p:nvPr/>
        </p:nvCxnSpPr>
        <p:spPr>
          <a:xfrm flipV="1">
            <a:off x="3311237" y="3969326"/>
            <a:ext cx="155170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F3E4442-AD8E-48E4-B8C7-C0F18D29B9AC}"/>
              </a:ext>
            </a:extLst>
          </p:cNvPr>
          <p:cNvCxnSpPr>
            <a:cxnSpLocks/>
            <a:endCxn id="5" idx="1"/>
          </p:cNvCxnSpPr>
          <p:nvPr/>
        </p:nvCxnSpPr>
        <p:spPr>
          <a:xfrm flipV="1">
            <a:off x="3311237" y="3969326"/>
            <a:ext cx="1551709" cy="1385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72F4971-73EF-4847-A383-1C280698F236}"/>
              </a:ext>
            </a:extLst>
          </p:cNvPr>
          <p:cNvCxnSpPr>
            <a:cxnSpLocks/>
          </p:cNvCxnSpPr>
          <p:nvPr/>
        </p:nvCxnSpPr>
        <p:spPr>
          <a:xfrm>
            <a:off x="6562447" y="3969326"/>
            <a:ext cx="7342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Rounded Corners 24">
            <a:extLst>
              <a:ext uri="{FF2B5EF4-FFF2-40B4-BE49-F238E27FC236}">
                <a16:creationId xmlns:a16="http://schemas.microsoft.com/office/drawing/2014/main" id="{FEF42B21-AC0B-44F0-B7E9-B77E7AA60127}"/>
              </a:ext>
            </a:extLst>
          </p:cNvPr>
          <p:cNvSpPr/>
          <p:nvPr/>
        </p:nvSpPr>
        <p:spPr>
          <a:xfrm>
            <a:off x="7273636" y="1725108"/>
            <a:ext cx="3643745" cy="45577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Box 25">
            <a:extLst>
              <a:ext uri="{FF2B5EF4-FFF2-40B4-BE49-F238E27FC236}">
                <a16:creationId xmlns:a16="http://schemas.microsoft.com/office/drawing/2014/main" id="{81481DA5-C107-4D79-8AA5-158BBE08764C}"/>
              </a:ext>
            </a:extLst>
          </p:cNvPr>
          <p:cNvSpPr txBox="1"/>
          <p:nvPr/>
        </p:nvSpPr>
        <p:spPr>
          <a:xfrm>
            <a:off x="5851259" y="6063298"/>
            <a:ext cx="1422377" cy="369332"/>
          </a:xfrm>
          <a:prstGeom prst="rect">
            <a:avLst/>
          </a:prstGeom>
          <a:noFill/>
        </p:spPr>
        <p:txBody>
          <a:bodyPr wrap="none" rtlCol="0">
            <a:spAutoFit/>
          </a:bodyPr>
          <a:lstStyle/>
          <a:p>
            <a:r>
              <a:rPr lang="cs-CZ" dirty="0"/>
              <a:t>Diverzifikace </a:t>
            </a:r>
          </a:p>
        </p:txBody>
      </p:sp>
      <p:sp>
        <p:nvSpPr>
          <p:cNvPr id="3" name="TextBox 2">
            <a:extLst>
              <a:ext uri="{FF2B5EF4-FFF2-40B4-BE49-F238E27FC236}">
                <a16:creationId xmlns:a16="http://schemas.microsoft.com/office/drawing/2014/main" id="{8B6593B5-ACAD-466E-9892-A372FA40E9F6}"/>
              </a:ext>
            </a:extLst>
          </p:cNvPr>
          <p:cNvSpPr txBox="1"/>
          <p:nvPr/>
        </p:nvSpPr>
        <p:spPr>
          <a:xfrm>
            <a:off x="3465703" y="3641343"/>
            <a:ext cx="1009315" cy="369332"/>
          </a:xfrm>
          <a:prstGeom prst="rect">
            <a:avLst/>
          </a:prstGeom>
          <a:noFill/>
        </p:spPr>
        <p:txBody>
          <a:bodyPr wrap="none" rtlCol="0">
            <a:spAutoFit/>
          </a:bodyPr>
          <a:lstStyle/>
          <a:p>
            <a:r>
              <a:rPr lang="cs-CZ" dirty="0"/>
              <a:t>Investice</a:t>
            </a:r>
          </a:p>
        </p:txBody>
      </p:sp>
      <p:sp>
        <p:nvSpPr>
          <p:cNvPr id="13" name="Oval 12">
            <a:extLst>
              <a:ext uri="{FF2B5EF4-FFF2-40B4-BE49-F238E27FC236}">
                <a16:creationId xmlns:a16="http://schemas.microsoft.com/office/drawing/2014/main" id="{15DDE213-07D5-4308-89AF-743C26C45131}"/>
              </a:ext>
            </a:extLst>
          </p:cNvPr>
          <p:cNvSpPr/>
          <p:nvPr/>
        </p:nvSpPr>
        <p:spPr>
          <a:xfrm>
            <a:off x="4814455" y="1936299"/>
            <a:ext cx="1731818" cy="1083024"/>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rPr>
              <a:t>Investiční společnost</a:t>
            </a:r>
          </a:p>
        </p:txBody>
      </p:sp>
      <p:cxnSp>
        <p:nvCxnSpPr>
          <p:cNvPr id="15" name="Straight Arrow Connector 14">
            <a:extLst>
              <a:ext uri="{FF2B5EF4-FFF2-40B4-BE49-F238E27FC236}">
                <a16:creationId xmlns:a16="http://schemas.microsoft.com/office/drawing/2014/main" id="{33E2C942-BEFD-4E98-BE69-2B4B40AEDDE7}"/>
              </a:ext>
            </a:extLst>
          </p:cNvPr>
          <p:cNvCxnSpPr>
            <a:cxnSpLocks/>
            <a:stCxn id="13" idx="4"/>
            <a:endCxn id="5" idx="0"/>
          </p:cNvCxnSpPr>
          <p:nvPr/>
        </p:nvCxnSpPr>
        <p:spPr>
          <a:xfrm>
            <a:off x="5680364" y="3019323"/>
            <a:ext cx="0" cy="4928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43CCAF1-684E-49F2-B278-FFB5AC79F9F5}"/>
              </a:ext>
            </a:extLst>
          </p:cNvPr>
          <p:cNvSpPr txBox="1"/>
          <p:nvPr/>
        </p:nvSpPr>
        <p:spPr>
          <a:xfrm>
            <a:off x="4227241" y="1506022"/>
            <a:ext cx="2906245" cy="369332"/>
          </a:xfrm>
          <a:prstGeom prst="rect">
            <a:avLst/>
          </a:prstGeom>
          <a:noFill/>
        </p:spPr>
        <p:txBody>
          <a:bodyPr wrap="none" rtlCol="0">
            <a:spAutoFit/>
          </a:bodyPr>
          <a:lstStyle/>
          <a:p>
            <a:r>
              <a:rPr lang="cs-CZ" dirty="0"/>
              <a:t>Obhospodařuje/administruje</a:t>
            </a:r>
          </a:p>
        </p:txBody>
      </p:sp>
      <p:sp>
        <p:nvSpPr>
          <p:cNvPr id="21" name="TextBox 20">
            <a:extLst>
              <a:ext uri="{FF2B5EF4-FFF2-40B4-BE49-F238E27FC236}">
                <a16:creationId xmlns:a16="http://schemas.microsoft.com/office/drawing/2014/main" id="{EEF3DEC9-B3DD-4656-B8D1-B177BA97F0EA}"/>
              </a:ext>
            </a:extLst>
          </p:cNvPr>
          <p:cNvSpPr txBox="1"/>
          <p:nvPr/>
        </p:nvSpPr>
        <p:spPr>
          <a:xfrm>
            <a:off x="6247173" y="4521321"/>
            <a:ext cx="1007968" cy="369332"/>
          </a:xfrm>
          <a:prstGeom prst="rect">
            <a:avLst/>
          </a:prstGeom>
          <a:noFill/>
        </p:spPr>
        <p:txBody>
          <a:bodyPr wrap="none" rtlCol="0">
            <a:spAutoFit/>
          </a:bodyPr>
          <a:lstStyle/>
          <a:p>
            <a:r>
              <a:rPr lang="cs-CZ" dirty="0"/>
              <a:t>Investice</a:t>
            </a:r>
          </a:p>
        </p:txBody>
      </p:sp>
    </p:spTree>
    <p:extLst>
      <p:ext uri="{BB962C8B-B14F-4D97-AF65-F5344CB8AC3E}">
        <p14:creationId xmlns:p14="http://schemas.microsoft.com/office/powerpoint/2010/main" val="70724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Právní</a:t>
            </a:r>
            <a:r>
              <a:rPr lang="en-US" b="1" dirty="0"/>
              <a:t> </a:t>
            </a:r>
            <a:r>
              <a:rPr lang="en-US" b="1" dirty="0" err="1"/>
              <a:t>úprava</a:t>
            </a:r>
            <a:endParaRPr lang="en-US" b="1" dirty="0"/>
          </a:p>
        </p:txBody>
      </p:sp>
      <p:sp>
        <p:nvSpPr>
          <p:cNvPr id="3" name="Content Placeholder 2"/>
          <p:cNvSpPr>
            <a:spLocks noGrp="1"/>
          </p:cNvSpPr>
          <p:nvPr>
            <p:ph idx="1"/>
          </p:nvPr>
        </p:nvSpPr>
        <p:spPr/>
        <p:txBody>
          <a:bodyPr/>
          <a:lstStyle/>
          <a:p>
            <a:r>
              <a:rPr lang="en-US" dirty="0" err="1"/>
              <a:t>Zákon</a:t>
            </a:r>
            <a:r>
              <a:rPr lang="en-US" dirty="0"/>
              <a:t> </a:t>
            </a:r>
            <a:r>
              <a:rPr lang="en-US" dirty="0" err="1"/>
              <a:t>č</a:t>
            </a:r>
            <a:r>
              <a:rPr lang="en-US" dirty="0"/>
              <a:t>. 243/2013 Sb., o </a:t>
            </a:r>
            <a:r>
              <a:rPr lang="en-US" dirty="0" err="1"/>
              <a:t>investičních</a:t>
            </a:r>
            <a:r>
              <a:rPr lang="en-US" dirty="0"/>
              <a:t> </a:t>
            </a:r>
            <a:r>
              <a:rPr lang="en-US" dirty="0" err="1"/>
              <a:t>společnostech</a:t>
            </a:r>
            <a:r>
              <a:rPr lang="en-US" dirty="0"/>
              <a:t> a </a:t>
            </a:r>
            <a:r>
              <a:rPr lang="en-US" dirty="0" err="1"/>
              <a:t>investičních</a:t>
            </a:r>
            <a:r>
              <a:rPr lang="en-US" dirty="0"/>
              <a:t> </a:t>
            </a:r>
            <a:r>
              <a:rPr lang="en-US" dirty="0" err="1"/>
              <a:t>fondech</a:t>
            </a:r>
            <a:endParaRPr lang="cs-CZ" dirty="0"/>
          </a:p>
          <a:p>
            <a:r>
              <a:rPr lang="cs-CZ" dirty="0"/>
              <a:t>Zákon č. 15/1998 Sb., o dohledu v oblasti kapitálového trhu</a:t>
            </a:r>
            <a:endParaRPr lang="en-US" dirty="0"/>
          </a:p>
          <a:p>
            <a:r>
              <a:rPr lang="en-US" dirty="0" err="1"/>
              <a:t>Provád</a:t>
            </a:r>
            <a:r>
              <a:rPr lang="cs-CZ" dirty="0" err="1"/>
              <a:t>ěcí</a:t>
            </a:r>
            <a:r>
              <a:rPr lang="cs-CZ" dirty="0"/>
              <a:t> vyhlášky ČNB a nařízení vlády</a:t>
            </a:r>
          </a:p>
          <a:p>
            <a:r>
              <a:rPr lang="cs-CZ" dirty="0"/>
              <a:t>Přímo použitelná nařízení EU v oblasti UCITS, AIFMD</a:t>
            </a:r>
          </a:p>
          <a:p>
            <a:r>
              <a:rPr lang="cs-CZ" dirty="0"/>
              <a:t>Podpůrné interpretační materiály ČNB a EU</a:t>
            </a:r>
          </a:p>
          <a:p>
            <a:r>
              <a:rPr lang="cs-CZ" dirty="0"/>
              <a:t>Obecné pokyny ESMA, </a:t>
            </a:r>
            <a:r>
              <a:rPr lang="cs-CZ" dirty="0" err="1"/>
              <a:t>Q</a:t>
            </a:r>
            <a:r>
              <a:rPr lang="cs-CZ" dirty="0"/>
              <a:t>/A, FAQ ČNB</a:t>
            </a:r>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963039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Historie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err="1"/>
              <a:t>První</a:t>
            </a:r>
            <a:r>
              <a:rPr lang="en-US" dirty="0"/>
              <a:t> </a:t>
            </a:r>
            <a:r>
              <a:rPr lang="en-US" dirty="0" err="1"/>
              <a:t>fondy</a:t>
            </a:r>
            <a:r>
              <a:rPr lang="en-US" dirty="0"/>
              <a:t> </a:t>
            </a:r>
            <a:r>
              <a:rPr lang="en-US" dirty="0" err="1"/>
              <a:t>vznikaly</a:t>
            </a:r>
            <a:r>
              <a:rPr lang="en-US" dirty="0"/>
              <a:t> v </a:t>
            </a:r>
            <a:r>
              <a:rPr lang="en-US" dirty="0" err="1"/>
              <a:t>Evrop</a:t>
            </a:r>
            <a:r>
              <a:rPr lang="cs-CZ" dirty="0" err="1"/>
              <a:t>ě</a:t>
            </a:r>
            <a:r>
              <a:rPr lang="cs-CZ" dirty="0"/>
              <a:t> na konci 18. století (Belgie, Nizozemí)</a:t>
            </a:r>
          </a:p>
          <a:p>
            <a:r>
              <a:rPr lang="cs-CZ" dirty="0"/>
              <a:t>V ČR až po roce 1990, a to v souvislosti s kupónovou privatizací </a:t>
            </a:r>
            <a:r>
              <a:rPr lang="mr-IN" dirty="0"/>
              <a:t>–</a:t>
            </a:r>
            <a:r>
              <a:rPr lang="cs-CZ" dirty="0"/>
              <a:t> nabídka akcií podniků a přes 300 investičních fondů</a:t>
            </a:r>
          </a:p>
          <a:p>
            <a:r>
              <a:rPr lang="cs-CZ" dirty="0"/>
              <a:t>Fondy získaly asi 73 % celkového majetku přiděleného pro první vlnu a 65 % majetku pro druhou vlnu</a:t>
            </a:r>
          </a:p>
          <a:p>
            <a:r>
              <a:rPr lang="cs-CZ" dirty="0"/>
              <a:t>na poč. 90. let – nedokonalá právní úprava kolektivního investování</a:t>
            </a:r>
          </a:p>
          <a:p>
            <a:r>
              <a:rPr lang="cs-CZ" dirty="0"/>
              <a:t>Rok 1991 vznik Asociace investičních společností a fondů – AISF</a:t>
            </a:r>
          </a:p>
          <a:p>
            <a:pPr lvl="1"/>
            <a:r>
              <a:rPr lang="cs-CZ" dirty="0"/>
              <a:t>Na počátku sdružovala 60 členů, v roce 1994 to již bylo 104 členů</a:t>
            </a:r>
          </a:p>
          <a:p>
            <a:r>
              <a:rPr lang="cs-CZ" dirty="0"/>
              <a:t>Od roku 1998 teprve státní dozor v podobě Komise pro cenné papíry </a:t>
            </a:r>
            <a:r>
              <a:rPr lang="mr-IN" dirty="0"/>
              <a:t>–</a:t>
            </a:r>
            <a:r>
              <a:rPr lang="cs-CZ" dirty="0"/>
              <a:t> do r. 2006, nyní pouze ČNB</a:t>
            </a:r>
          </a:p>
          <a:p>
            <a:r>
              <a:rPr lang="cs-CZ" dirty="0"/>
              <a:t>Se vstupem do EU podstatná změna právních předpisů</a:t>
            </a:r>
            <a:endParaRPr lang="en-US" dirty="0"/>
          </a:p>
        </p:txBody>
      </p:sp>
    </p:spTree>
    <p:extLst>
      <p:ext uri="{BB962C8B-B14F-4D97-AF65-F5344CB8AC3E}">
        <p14:creationId xmlns:p14="http://schemas.microsoft.com/office/powerpoint/2010/main" val="1301263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AA417-1B18-4948-BEC9-274105D9CE05}"/>
              </a:ext>
            </a:extLst>
          </p:cNvPr>
          <p:cNvSpPr>
            <a:spLocks noGrp="1"/>
          </p:cNvSpPr>
          <p:nvPr>
            <p:ph type="title"/>
          </p:nvPr>
        </p:nvSpPr>
        <p:spPr/>
        <p:txBody>
          <a:bodyPr/>
          <a:lstStyle/>
          <a:p>
            <a:r>
              <a:rPr lang="cs-CZ" b="1" dirty="0"/>
              <a:t>Druhy fondů</a:t>
            </a:r>
          </a:p>
        </p:txBody>
      </p:sp>
      <p:sp>
        <p:nvSpPr>
          <p:cNvPr id="3" name="Content Placeholder 2">
            <a:extLst>
              <a:ext uri="{FF2B5EF4-FFF2-40B4-BE49-F238E27FC236}">
                <a16:creationId xmlns:a16="http://schemas.microsoft.com/office/drawing/2014/main" id="{BB7F6BFD-AAE8-4C3B-8DBD-316A66F495EA}"/>
              </a:ext>
            </a:extLst>
          </p:cNvPr>
          <p:cNvSpPr>
            <a:spLocks noGrp="1"/>
          </p:cNvSpPr>
          <p:nvPr>
            <p:ph idx="1"/>
          </p:nvPr>
        </p:nvSpPr>
        <p:spPr/>
        <p:txBody>
          <a:bodyPr>
            <a:normAutofit fontScale="92500" lnSpcReduction="10000"/>
          </a:bodyPr>
          <a:lstStyle/>
          <a:p>
            <a:r>
              <a:rPr lang="cs-CZ" b="1" dirty="0"/>
              <a:t>Fondy kolektivního investování</a:t>
            </a:r>
          </a:p>
          <a:p>
            <a:pPr lvl="1"/>
            <a:r>
              <a:rPr lang="cs-CZ" dirty="0"/>
              <a:t>Podílový fond</a:t>
            </a:r>
          </a:p>
          <a:p>
            <a:pPr lvl="1"/>
            <a:r>
              <a:rPr lang="cs-CZ" dirty="0"/>
              <a:t>Akciová společnost</a:t>
            </a:r>
          </a:p>
          <a:p>
            <a:r>
              <a:rPr lang="cs-CZ" b="1" dirty="0"/>
              <a:t>Fondy kvalifikovaných investorů </a:t>
            </a:r>
            <a:r>
              <a:rPr lang="cs-CZ" dirty="0"/>
              <a:t>(fondy kvalifikovaných investorů nejsou určeny veřejnosti, jsou velmi rizikové a mají vysoké požadavky na minimální investice)</a:t>
            </a:r>
          </a:p>
          <a:p>
            <a:pPr lvl="1"/>
            <a:r>
              <a:rPr lang="cs-CZ" dirty="0"/>
              <a:t>Podílový fond</a:t>
            </a:r>
          </a:p>
          <a:p>
            <a:pPr lvl="1"/>
            <a:r>
              <a:rPr lang="cs-CZ" dirty="0"/>
              <a:t>Svěřenský fond</a:t>
            </a:r>
          </a:p>
          <a:p>
            <a:pPr lvl="1"/>
            <a:r>
              <a:rPr lang="cs-CZ" dirty="0"/>
              <a:t>Komanditní společnost</a:t>
            </a:r>
          </a:p>
          <a:p>
            <a:pPr lvl="1"/>
            <a:r>
              <a:rPr lang="cs-CZ" dirty="0"/>
              <a:t>Společnost s ručením omezeným</a:t>
            </a:r>
          </a:p>
          <a:p>
            <a:pPr lvl="1"/>
            <a:r>
              <a:rPr lang="cs-CZ" dirty="0"/>
              <a:t>Evropská společnost</a:t>
            </a:r>
          </a:p>
          <a:p>
            <a:pPr lvl="1"/>
            <a:r>
              <a:rPr lang="cs-CZ" dirty="0"/>
              <a:t>Družstvo</a:t>
            </a:r>
          </a:p>
        </p:txBody>
      </p:sp>
    </p:spTree>
    <p:extLst>
      <p:ext uri="{BB962C8B-B14F-4D97-AF65-F5344CB8AC3E}">
        <p14:creationId xmlns:p14="http://schemas.microsoft.com/office/powerpoint/2010/main" val="457486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TotalTime>
  <Words>2253</Words>
  <Application>Microsoft Macintosh PowerPoint</Application>
  <PresentationFormat>Širokoúhlá obrazovka</PresentationFormat>
  <Paragraphs>336</Paragraphs>
  <Slides>42</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42</vt:i4>
      </vt:variant>
    </vt:vector>
  </HeadingPairs>
  <TitlesOfParts>
    <vt:vector size="47" baseType="lpstr">
      <vt:lpstr>Arial</vt:lpstr>
      <vt:lpstr>Calibri</vt:lpstr>
      <vt:lpstr>Calibri Light</vt:lpstr>
      <vt:lpstr>Office Theme</vt:lpstr>
      <vt:lpstr>Acrobat Document</vt:lpstr>
      <vt:lpstr>Kolektivní investování</vt:lpstr>
      <vt:lpstr>Kolektivní investování</vt:lpstr>
      <vt:lpstr>Podstata kolektivního investování</vt:lpstr>
      <vt:lpstr>Podstata kolektivního investování</vt:lpstr>
      <vt:lpstr>Podstata kolektivního investování</vt:lpstr>
      <vt:lpstr>Podstata kolektivního investování</vt:lpstr>
      <vt:lpstr>Právní úprava</vt:lpstr>
      <vt:lpstr>Historie</vt:lpstr>
      <vt:lpstr>Druhy fondů</vt:lpstr>
      <vt:lpstr>Fond kolektivního investování (FKI)</vt:lpstr>
      <vt:lpstr>Standardní a speciální fondy</vt:lpstr>
      <vt:lpstr>Fondy podle skladby portfolia</vt:lpstr>
      <vt:lpstr>Fondy z hlediska předmětu investování</vt:lpstr>
      <vt:lpstr>Fondy podle institucionálního uspořádání</vt:lpstr>
      <vt:lpstr>Jednotlivé druhy fondů cenných papírů se liší zvolanou investiční politikou, resp. investiční strategií na</vt:lpstr>
      <vt:lpstr>Další formy</vt:lpstr>
      <vt:lpstr>Terminologie</vt:lpstr>
      <vt:lpstr>Ochrana investorů – transparentnost – informace investorům</vt:lpstr>
      <vt:lpstr>Ochrana investorů</vt:lpstr>
      <vt:lpstr>Výhody a nevýhody kolektivního investování</vt:lpstr>
      <vt:lpstr>Výhody a nevýhody kolektivního investování</vt:lpstr>
      <vt:lpstr>Fondy kvalifikovaných investorů</vt:lpstr>
      <vt:lpstr>Ochrana investorů – transparentnost – informace investorům</vt:lpstr>
      <vt:lpstr>Okruh investorů</vt:lpstr>
      <vt:lpstr>Statut</vt:lpstr>
      <vt:lpstr>Klíčové informace pro investory (KIID)</vt:lpstr>
      <vt:lpstr>Správa portfolia</vt:lpstr>
      <vt:lpstr>Infrastruktura investičních fondů</vt:lpstr>
      <vt:lpstr>Obhospodařovaní - činnost</vt:lpstr>
      <vt:lpstr>ZISIF – správa srovnatelná s obhospodařováním</vt:lpstr>
      <vt:lpstr>Alternativní fondy</vt:lpstr>
      <vt:lpstr>Administrace investičního fondu</vt:lpstr>
      <vt:lpstr>Administrátor</vt:lpstr>
      <vt:lpstr>Povolení k činnosti obhospodařovatele a administrátora</vt:lpstr>
      <vt:lpstr>Depozitář</vt:lpstr>
      <vt:lpstr>Hlavní podpůrce</vt:lpstr>
      <vt:lpstr>Celkové schéma kolektivního investování</vt:lpstr>
      <vt:lpstr>Průběžné povinnosti – reporting ČNB</vt:lpstr>
      <vt:lpstr>Dohled</vt:lpstr>
      <vt:lpstr>Zahraniční aspekty</vt:lpstr>
      <vt:lpstr>Pokoutné kolektivní investování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Kolektivní investování (Investiční fondy)</dc:title>
  <dc:creator>Katarína Kolbenhayerová</dc:creator>
  <cp:lastModifiedBy>Michal Janovec</cp:lastModifiedBy>
  <cp:revision>39</cp:revision>
  <dcterms:created xsi:type="dcterms:W3CDTF">2020-12-15T19:07:03Z</dcterms:created>
  <dcterms:modified xsi:type="dcterms:W3CDTF">2024-11-14T10:59:35Z</dcterms:modified>
</cp:coreProperties>
</file>