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9" r:id="rId5"/>
    <p:sldId id="258" r:id="rId6"/>
    <p:sldId id="278" r:id="rId7"/>
    <p:sldId id="259" r:id="rId8"/>
    <p:sldId id="264" r:id="rId9"/>
    <p:sldId id="260" r:id="rId10"/>
    <p:sldId id="263" r:id="rId11"/>
    <p:sldId id="268" r:id="rId12"/>
    <p:sldId id="269" r:id="rId13"/>
    <p:sldId id="270" r:id="rId14"/>
    <p:sldId id="271" r:id="rId15"/>
    <p:sldId id="261" r:id="rId16"/>
    <p:sldId id="265" r:id="rId17"/>
    <p:sldId id="262" r:id="rId18"/>
    <p:sldId id="266" r:id="rId19"/>
    <p:sldId id="267" r:id="rId20"/>
    <p:sldId id="274" r:id="rId21"/>
    <p:sldId id="272" r:id="rId22"/>
    <p:sldId id="275" r:id="rId23"/>
    <p:sldId id="273" r:id="rId2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8EE"/>
    <a:srgbClr val="F6FA66"/>
    <a:srgbClr val="0000CC"/>
    <a:srgbClr val="66FFFF"/>
    <a:srgbClr val="33CCFF"/>
    <a:srgbClr val="0033CC"/>
    <a:srgbClr val="CC0000"/>
    <a:srgbClr val="FAFCA2"/>
    <a:srgbClr val="EBF9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614777-4F9E-911A-B36C-6908B615FE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86AFBA-970F-7E64-6522-52108D52D7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F741EC-92F3-CE56-0483-017A2AD662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8D9A7-572F-436A-B7B4-BD09A83538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478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9240BC-150A-0A34-5328-710B08024D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6BD1D8-C0E9-B70A-C52A-9F80E9ACBC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4E1625-E3E8-6522-3F37-84B7F29459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AB0A2-A026-4637-AFAA-491FDB723F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875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73DA07-6416-B70F-71BD-012C10C263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593BA5-CEEB-B747-2B3F-72A703025C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4CCB17-F5B4-6152-5377-ADFE9A2AB9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01A52-1B3C-4FFC-926A-0876DA7846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674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5B29FC-4007-BA02-433D-B158B66AF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5A8F30-13D6-6C06-45CD-182FCC5D8D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893767-F052-D043-4581-29533F9618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6C7DB-984C-4E95-AA9F-A546201A22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474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1932B9-E428-34EB-9FA8-19AE3A220B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817269-B806-9A17-FF67-5182E9A39B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A9AFFF-E431-C7A9-2A4B-75BAAE317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1BDDC-C4FA-42C8-B020-320F86A771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75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0DD451-5882-6B4D-3F14-EFFE9D3F65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7C9E18-5644-A0B7-94B7-7313916A1D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01D337-1498-499A-2695-B313D0E028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F4824-E1B2-49CD-9EC7-99464BC474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312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1AD6887-81E9-6563-52E2-873E800244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D9675FE-0088-17ED-1679-083855DB29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217EBA1-F0FC-C0A7-8A1C-CF550F81C8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CB015-7158-4F18-ABB2-B861A5E055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629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2A7745-9FCF-435E-53A8-D6CA08F45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2880892-6849-589A-B591-C6F55EBCEC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ABE93F5-2659-4974-53E0-B3D2649DD9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CC6A1-ECB9-44F4-83B1-14FBF6E863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383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5B1086-D1BA-DE05-77B7-0658C58162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DDAED6-BBCB-2187-D858-A09150054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9550CF-A5A3-03EE-917D-2DBC6D5B99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37340-4A11-41C3-8AB6-3E32B81FE8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36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20953F-76C5-2675-5629-BD1ECFDC41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6E0D69-E2DC-A387-2576-F3B94999C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D842E5-404D-2BCA-5F45-02608ED92E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55117-994E-48FE-A835-8A644A665A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658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FFADF9-AAF5-0C67-DE7D-868A59A28E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3AB05B-BBAC-9191-A5E0-B132E3766E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F37643-78DE-71DB-EACD-A8F22CD7F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2A698-A31D-4E8F-A880-04757618A4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465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A90B5E7-5B2F-8B7D-9C85-9423688BC5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D226940-B8DA-B098-4B1C-750D05493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E752475-8526-677E-F77D-4020A4F44D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0E36893-497E-C650-F191-7370318BD6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17FCB7-1C70-E98E-D4E2-771DE37876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2175C03-DBD2-44ED-B70E-22ED73E0CB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70A2C9A-A2A0-27FD-DE36-D049C5C607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44601"/>
            <a:ext cx="7772400" cy="2355850"/>
          </a:xfrm>
          <a:solidFill>
            <a:srgbClr val="F6F61A"/>
          </a:solidFill>
        </p:spPr>
        <p:txBody>
          <a:bodyPr/>
          <a:lstStyle/>
          <a:p>
            <a:pPr eaLnBrk="1" hangingPunct="1"/>
            <a:r>
              <a:rPr lang="cs-CZ" altLang="cs-CZ" sz="5400" dirty="0"/>
              <a:t>Konzulární styky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3F04DF0-6084-7ED3-0E5D-36C61E5455A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60799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dirty="0"/>
              <a:t> </a:t>
            </a:r>
          </a:p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2800" dirty="0"/>
              <a:t>PVP Konzulární praxe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635AD51-2AE1-3B5D-5EBE-992A5A9F21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D9CCBD"/>
          </a:solidFill>
        </p:spPr>
        <p:txBody>
          <a:bodyPr/>
          <a:lstStyle/>
          <a:p>
            <a:pPr eaLnBrk="1" hangingPunct="1"/>
            <a:r>
              <a:rPr lang="cs-CZ" altLang="cs-CZ"/>
              <a:t>KONZULÁRNÍ FUNKCE - 2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4F90CFE-9447-1D0D-A84A-F32F814CE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773238"/>
            <a:ext cx="8640960" cy="4352925"/>
          </a:xfrm>
          <a:solidFill>
            <a:srgbClr val="E3F1E8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Speciální: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i="1" dirty="0"/>
              <a:t>cestovní doklady a </a:t>
            </a:r>
            <a:r>
              <a:rPr lang="cs-CZ" altLang="cs-CZ" i="1" dirty="0">
                <a:solidFill>
                  <a:srgbClr val="CC0000"/>
                </a:solidFill>
              </a:rPr>
              <a:t>víza, ověřování listin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pomoc </a:t>
            </a:r>
            <a:r>
              <a:rPr lang="cs-CZ" altLang="cs-CZ" dirty="0"/>
              <a:t>příslušníkům </a:t>
            </a:r>
            <a:r>
              <a:rPr lang="cs-CZ" altLang="cs-CZ" dirty="0" err="1"/>
              <a:t>vysíl</a:t>
            </a:r>
            <a:r>
              <a:rPr lang="cs-CZ" altLang="cs-CZ" dirty="0"/>
              <a:t>. státu – kritické situace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dirty="0"/>
              <a:t>při zadržení nebo uvěznění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notář, civilní matrikář, sňatky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dědické</a:t>
            </a:r>
            <a:r>
              <a:rPr lang="cs-CZ" altLang="cs-CZ" dirty="0"/>
              <a:t> věci – ochrana zájmů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nezletilí,</a:t>
            </a:r>
            <a:r>
              <a:rPr lang="cs-CZ" altLang="cs-CZ" dirty="0"/>
              <a:t> osoby bez plné způsobilosti: ochrana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zastupování před </a:t>
            </a:r>
            <a:r>
              <a:rPr lang="cs-CZ" altLang="cs-CZ" dirty="0">
                <a:solidFill>
                  <a:srgbClr val="CC0000"/>
                </a:solidFill>
              </a:rPr>
              <a:t>soudy:</a:t>
            </a:r>
            <a:r>
              <a:rPr lang="cs-CZ" altLang="cs-CZ" dirty="0"/>
              <a:t> ochrana, </a:t>
            </a:r>
            <a:r>
              <a:rPr lang="cs-CZ" altLang="cs-CZ" dirty="0" err="1"/>
              <a:t>nepřítomn</a:t>
            </a:r>
            <a:r>
              <a:rPr lang="cs-CZ" altLang="cs-CZ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doručování</a:t>
            </a:r>
            <a:r>
              <a:rPr lang="cs-CZ" altLang="cs-CZ" dirty="0"/>
              <a:t> soudních a </a:t>
            </a:r>
            <a:r>
              <a:rPr lang="cs-CZ" altLang="cs-CZ" dirty="0" err="1"/>
              <a:t>mimosoud</a:t>
            </a:r>
            <a:r>
              <a:rPr lang="cs-CZ" altLang="cs-CZ" dirty="0"/>
              <a:t>. písemností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7C5E5BA-B642-1C75-B64C-AEB01E500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 sz="2800" b="1" dirty="0"/>
              <a:t>Praktická agenda českých konzulátů, příp. zastupitelských úřadů v zahraničí:</a:t>
            </a:r>
            <a:endParaRPr lang="cs-CZ" altLang="cs-CZ" sz="2800" dirty="0">
              <a:solidFill>
                <a:srgbClr val="C00000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09E1AB8-E948-5A78-B86D-ECA2EC336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241924"/>
          </a:xfrm>
          <a:solidFill>
            <a:srgbClr val="E3F1E8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vystavení </a:t>
            </a:r>
            <a:r>
              <a:rPr lang="cs-CZ" altLang="cs-CZ" sz="2000" b="1" u="sng" dirty="0"/>
              <a:t>cestovního průkazu</a:t>
            </a:r>
            <a:r>
              <a:rPr lang="cs-CZ" altLang="cs-CZ" sz="2000" dirty="0"/>
              <a:t> při ztrátě cestovního dokladu </a:t>
            </a:r>
            <a:r>
              <a:rPr lang="cs-CZ" altLang="cs-CZ" sz="2000" dirty="0">
                <a:solidFill>
                  <a:srgbClr val="C00000"/>
                </a:solidFill>
              </a:rPr>
              <a:t>(nikoli vystavení nového pasu)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poskytnutí</a:t>
            </a:r>
            <a:r>
              <a:rPr lang="cs-CZ" altLang="cs-CZ" sz="2000" u="sng" dirty="0"/>
              <a:t> </a:t>
            </a:r>
            <a:r>
              <a:rPr lang="cs-CZ" altLang="cs-CZ" sz="2000" b="1" u="sng" dirty="0"/>
              <a:t>informací</a:t>
            </a:r>
            <a:r>
              <a:rPr lang="cs-CZ" altLang="cs-CZ" sz="2000" b="1" dirty="0"/>
              <a:t>,</a:t>
            </a:r>
            <a:r>
              <a:rPr lang="cs-CZ" altLang="cs-CZ" sz="2000" dirty="0"/>
              <a:t> příp. pomoci při obstarání finančních prostředků </a:t>
            </a:r>
            <a:r>
              <a:rPr lang="cs-CZ" altLang="cs-CZ" sz="2000" dirty="0">
                <a:solidFill>
                  <a:srgbClr val="C00000"/>
                </a:solidFill>
              </a:rPr>
              <a:t>(nikoli poskytnutí finančních prostředků)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u="sng" dirty="0"/>
              <a:t>informování příbuzných</a:t>
            </a:r>
            <a:r>
              <a:rPr lang="cs-CZ" altLang="cs-CZ" sz="2000" dirty="0"/>
              <a:t> při nehodách a úmrtích (v případě, že byly zastupitelskému úřadu ohlášeny)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pomoc při hledání zdravotnických zařízení, advokátů, tlumočníků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pomoc při </a:t>
            </a:r>
            <a:r>
              <a:rPr lang="cs-CZ" altLang="cs-CZ" sz="2000" b="1" u="sng" dirty="0"/>
              <a:t>repatriaci</a:t>
            </a:r>
            <a:r>
              <a:rPr lang="cs-CZ" altLang="cs-CZ" sz="2000" dirty="0"/>
              <a:t> nemocných, zraněných nebo zemřelých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 případě </a:t>
            </a:r>
            <a:r>
              <a:rPr lang="cs-CZ" altLang="cs-CZ" sz="2000" b="1" u="sng" dirty="0"/>
              <a:t>omezení osobní svobody</a:t>
            </a:r>
            <a:r>
              <a:rPr lang="cs-CZ" altLang="cs-CZ" sz="2000" dirty="0"/>
              <a:t> předávání informací příbuzným, zprostředkování právního zástupce na náklady zatčených osob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pomoc při zajišťování </a:t>
            </a:r>
            <a:r>
              <a:rPr lang="cs-CZ" altLang="cs-CZ" sz="2000" b="1" u="sng" dirty="0"/>
              <a:t>návštěv uvězněných osob,</a:t>
            </a:r>
            <a:r>
              <a:rPr lang="cs-CZ" altLang="cs-CZ" sz="2000" dirty="0"/>
              <a:t> upozorňování místních orgánů na zjevná porušování práv našich občanů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podnět k pátrání po </a:t>
            </a:r>
            <a:r>
              <a:rPr lang="cs-CZ" altLang="cs-CZ" sz="2000" b="1" u="sng" dirty="0"/>
              <a:t>pohřešovaných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zprostředkování </a:t>
            </a:r>
            <a:r>
              <a:rPr lang="cs-CZ" altLang="cs-CZ" sz="2000" b="1" u="sng" dirty="0"/>
              <a:t>naléhavých informací postiženým</a:t>
            </a:r>
            <a:r>
              <a:rPr lang="cs-CZ" altLang="cs-CZ" sz="2000" dirty="0"/>
              <a:t> nebo jejich příbuzným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zajištění </a:t>
            </a:r>
            <a:r>
              <a:rPr lang="cs-CZ" altLang="cs-CZ" sz="2000" b="1" u="sng" dirty="0"/>
              <a:t>ochrany nezletilých dětí,</a:t>
            </a:r>
            <a:r>
              <a:rPr lang="cs-CZ" altLang="cs-CZ" sz="2000" dirty="0"/>
              <a:t> které se nacházejí v zahraničí </a:t>
            </a:r>
            <a:r>
              <a:rPr lang="cs-CZ" altLang="cs-CZ" sz="2000" b="1" dirty="0"/>
              <a:t>bez doprovodu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F5B1802-94F2-F973-AF04-D77E0CF6C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282700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Co naopak český zastupitelský (konzulární) úřad udělat </a:t>
            </a:r>
            <a:r>
              <a:rPr lang="cs-CZ" altLang="cs-CZ" sz="3200" b="1" dirty="0">
                <a:solidFill>
                  <a:srgbClr val="C00000"/>
                </a:solidFill>
              </a:rPr>
              <a:t>nemůže:</a:t>
            </a:r>
            <a:endParaRPr lang="cs-CZ" altLang="cs-CZ" sz="3200" dirty="0">
              <a:solidFill>
                <a:srgbClr val="C00000"/>
              </a:solidFill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86613D8-0752-58ED-B153-06C217F25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4954561"/>
          </a:xfrm>
          <a:solidFill>
            <a:srgbClr val="FAFCA2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u="sng" dirty="0"/>
              <a:t>platit účty</a:t>
            </a:r>
            <a:r>
              <a:rPr lang="cs-CZ" altLang="cs-CZ" sz="2000" dirty="0"/>
              <a:t> za hotelové a jiné služby, pokuty, poplatky za pobyt v nemocnici a kauce při omezení osobní svobody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u="sng" dirty="0"/>
              <a:t>financovat další pobyt</a:t>
            </a:r>
            <a:r>
              <a:rPr lang="cs-CZ" altLang="cs-CZ" sz="2000" dirty="0"/>
              <a:t> v zahraničí při ztrátě finančních prostředků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vykonávat činnosti, které mají v náplni práce </a:t>
            </a:r>
            <a:r>
              <a:rPr lang="cs-CZ" altLang="cs-CZ" sz="2000" b="1" u="sng" dirty="0"/>
              <a:t>komerční instituce</a:t>
            </a:r>
            <a:r>
              <a:rPr lang="cs-CZ" altLang="cs-CZ" sz="2000" dirty="0"/>
              <a:t> jako jsou banky, cestovní kanceláře, zdravotní pojišťovny, advokáti, tlumočníci a detektivní kanceláře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vykonávat činnosti </a:t>
            </a:r>
            <a:r>
              <a:rPr lang="cs-CZ" altLang="cs-CZ" sz="2000" b="1" u="sng" dirty="0"/>
              <a:t>poštovního či pracovního úřadu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poskytovat pomoc při obstarání víza cizího státu a zaručit vstup na území cizího státu, </a:t>
            </a:r>
            <a:r>
              <a:rPr lang="cs-CZ" altLang="cs-CZ" sz="2000" i="1" dirty="0"/>
              <a:t>pokud občan nemá platný pas, resp. vízum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garantovat </a:t>
            </a:r>
            <a:r>
              <a:rPr lang="cs-CZ" altLang="cs-CZ" sz="2000" b="1" u="sng" dirty="0"/>
              <a:t>lepší péči</a:t>
            </a:r>
            <a:r>
              <a:rPr lang="cs-CZ" altLang="cs-CZ" sz="2000" dirty="0"/>
              <a:t> v nemocnicích či zacházení ve věznicích, než je místní standard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provádět </a:t>
            </a:r>
            <a:r>
              <a:rPr lang="cs-CZ" altLang="cs-CZ" sz="2000" b="1" dirty="0"/>
              <a:t>vyšetřování</a:t>
            </a:r>
            <a:r>
              <a:rPr lang="cs-CZ" altLang="cs-CZ" sz="2000" dirty="0"/>
              <a:t> protiprávního jednání, zasahovat do probíhajících </a:t>
            </a:r>
            <a:r>
              <a:rPr lang="cs-CZ" altLang="cs-CZ" sz="2000" b="1" u="sng" dirty="0"/>
              <a:t>soudních řízení</a:t>
            </a:r>
            <a:r>
              <a:rPr lang="cs-CZ" altLang="cs-CZ" sz="2000" dirty="0"/>
              <a:t> a vyvíjet činnost jako obhájce u soudu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u="sng" dirty="0"/>
              <a:t>přebírat náklady</a:t>
            </a:r>
            <a:r>
              <a:rPr lang="cs-CZ" altLang="cs-CZ" sz="2000" dirty="0"/>
              <a:t> pátrací nebo záchranné akce a náklady repatriace zemřelých do vlasti nebo náklady pohřbu v místě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FC0D5FA-3D5D-5907-0E2E-A7C08A854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pPr eaLnBrk="1" hangingPunct="1"/>
            <a:r>
              <a:rPr lang="cs-CZ" altLang="cs-CZ" sz="4000" b="1"/>
              <a:t>NÁROK NA KONZULÁRNÍ OCHRANU EU:</a:t>
            </a:r>
            <a:endParaRPr lang="cs-CZ" altLang="cs-CZ" sz="40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17C0A7B-83AA-4E8A-6B60-44C6DFE83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E7F8FD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/>
              <a:t>1) Jste </a:t>
            </a:r>
            <a:r>
              <a:rPr lang="cs-CZ" altLang="cs-CZ" sz="1600" b="1" i="1"/>
              <a:t>státním občanem České republiky;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2) Jste </a:t>
            </a:r>
            <a:r>
              <a:rPr lang="cs-CZ" altLang="cs-CZ" sz="1600" b="1" i="1"/>
              <a:t>v nouzi v zahraničí a potřebujete konzulární ochranu;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3) V zemi, kde se nacházíte, </a:t>
            </a:r>
            <a:r>
              <a:rPr lang="cs-CZ" altLang="cs-CZ" sz="1600" b="1" i="1"/>
              <a:t>není </a:t>
            </a:r>
            <a:r>
              <a:rPr lang="cs-CZ" altLang="cs-CZ" sz="1600" b="1" i="1">
                <a:solidFill>
                  <a:srgbClr val="0033CC"/>
                </a:solidFill>
              </a:rPr>
              <a:t>dostupné</a:t>
            </a:r>
            <a:r>
              <a:rPr lang="cs-CZ" altLang="cs-CZ" sz="1600"/>
              <a:t> diplomatické ani konzulární zastoupení České republiky.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Při splnění těchto podmínek můžete požádat o konzulární ochranu velvyslanectví nebo konzulát kteréhokoli členského státu EU, který vám poskytne pomoc tohoto typu:</a:t>
            </a:r>
          </a:p>
          <a:p>
            <a:pPr eaLnBrk="1" hangingPunct="1">
              <a:lnSpc>
                <a:spcPct val="140000"/>
              </a:lnSpc>
            </a:pPr>
            <a:r>
              <a:rPr lang="cs-CZ" altLang="cs-CZ" sz="1600"/>
              <a:t>· </a:t>
            </a:r>
            <a:r>
              <a:rPr lang="cs-CZ" altLang="cs-CZ" sz="1800"/>
              <a:t>pomoc v případě úmrtí;</a:t>
            </a:r>
            <a:br>
              <a:rPr lang="cs-CZ" altLang="cs-CZ" sz="1800"/>
            </a:br>
            <a:r>
              <a:rPr lang="cs-CZ" altLang="cs-CZ" sz="1800"/>
              <a:t>· pomoc v případě vážné nehody či nemoci;</a:t>
            </a:r>
            <a:br>
              <a:rPr lang="cs-CZ" altLang="cs-CZ" sz="1800"/>
            </a:br>
            <a:r>
              <a:rPr lang="cs-CZ" altLang="cs-CZ" sz="1800"/>
              <a:t>· pomoc v případě zatčení či zadržení;</a:t>
            </a:r>
            <a:br>
              <a:rPr lang="cs-CZ" altLang="cs-CZ" sz="1800"/>
            </a:br>
            <a:r>
              <a:rPr lang="cs-CZ" altLang="cs-CZ" sz="1800"/>
              <a:t>· pomoc obětem násilných trestných činů;</a:t>
            </a:r>
            <a:br>
              <a:rPr lang="cs-CZ" altLang="cs-CZ" sz="1800"/>
            </a:br>
            <a:r>
              <a:rPr lang="cs-CZ" altLang="cs-CZ" sz="1800"/>
              <a:t>· pomoc v nouzi a repatriace;</a:t>
            </a:r>
            <a:br>
              <a:rPr lang="cs-CZ" altLang="cs-CZ" sz="1800"/>
            </a:br>
            <a:r>
              <a:rPr lang="cs-CZ" altLang="cs-CZ" sz="1800"/>
              <a:t>· </a:t>
            </a:r>
            <a:r>
              <a:rPr lang="cs-CZ" altLang="cs-CZ" sz="1800">
                <a:solidFill>
                  <a:srgbClr val="C00000"/>
                </a:solidFill>
              </a:rPr>
              <a:t>vydání náhradního cestovního dokladu EU.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3F8AB2F-0238-9AA0-3022-286E42C3E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/>
              <a:t>NELZE OČEKÁVAT OD VELVYSLANECTVÍ NEBO KONZULÁTU JINÉHO ČLENSKÉHO STÁTU EU</a:t>
            </a:r>
            <a:endParaRPr lang="cs-CZ" altLang="cs-CZ" sz="240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AE984D9-4826-F16D-C5C2-DB619BBE24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· že bude </a:t>
            </a:r>
            <a:r>
              <a:rPr lang="cs-CZ" altLang="cs-CZ" sz="2400" b="1"/>
              <a:t>nahrazovat pomoc,</a:t>
            </a:r>
            <a:r>
              <a:rPr lang="cs-CZ" altLang="cs-CZ" sz="2400"/>
              <a:t> které se vám již dostalo nebo dostává od zastupitelské mise ČR, která je pro vás dostupná v zemi, kde se nacházíte;</a:t>
            </a:r>
            <a:br>
              <a:rPr lang="cs-CZ" altLang="cs-CZ" sz="2400"/>
            </a:br>
            <a:r>
              <a:rPr lang="cs-CZ" altLang="cs-CZ" sz="2400"/>
              <a:t>· že za vás </a:t>
            </a:r>
            <a:r>
              <a:rPr lang="cs-CZ" altLang="cs-CZ" sz="2400" b="1"/>
              <a:t>zaplatí účty</a:t>
            </a:r>
            <a:r>
              <a:rPr lang="cs-CZ" altLang="cs-CZ" sz="2400"/>
              <a:t> (za hotel, restaurace, nemocnice atd.);</a:t>
            </a:r>
            <a:br>
              <a:rPr lang="cs-CZ" altLang="cs-CZ" sz="2400"/>
            </a:br>
            <a:r>
              <a:rPr lang="cs-CZ" altLang="cs-CZ" sz="2400"/>
              <a:t>· že za vás </a:t>
            </a:r>
            <a:r>
              <a:rPr lang="cs-CZ" altLang="cs-CZ" sz="2400" b="1"/>
              <a:t>zaplatí letenky</a:t>
            </a:r>
            <a:r>
              <a:rPr lang="cs-CZ" altLang="cs-CZ" sz="2400"/>
              <a:t> na cestu domů nebo že bude kontaktovat cestovní kanceláře, hotely a letecké společnosti a </a:t>
            </a:r>
            <a:r>
              <a:rPr lang="cs-CZ" altLang="cs-CZ" sz="2400" b="1"/>
              <a:t>provádět rezervace</a:t>
            </a:r>
            <a:r>
              <a:rPr lang="cs-CZ" altLang="cs-CZ" sz="2400"/>
              <a:t> (pokud se nejedná o repatriaci);</a:t>
            </a:r>
            <a:br>
              <a:rPr lang="cs-CZ" altLang="cs-CZ" sz="2400"/>
            </a:br>
            <a:r>
              <a:rPr lang="cs-CZ" altLang="cs-CZ" sz="2400"/>
              <a:t>· že poskytne </a:t>
            </a:r>
            <a:r>
              <a:rPr lang="cs-CZ" altLang="cs-CZ" sz="2400" b="1"/>
              <a:t>přímou právní pomoc</a:t>
            </a:r>
            <a:r>
              <a:rPr lang="cs-CZ" altLang="cs-CZ" sz="2400"/>
              <a:t> a bude zasahovat do soudního řízení;</a:t>
            </a:r>
            <a:br>
              <a:rPr lang="cs-CZ" altLang="cs-CZ" sz="2400"/>
            </a:br>
            <a:r>
              <a:rPr lang="cs-CZ" altLang="cs-CZ" sz="2400"/>
              <a:t>· že bude poskytovat </a:t>
            </a:r>
            <a:r>
              <a:rPr lang="cs-CZ" altLang="cs-CZ" sz="2400" b="1"/>
              <a:t>turistické informace.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C72B13E-5A4A-9201-DA6F-1AD360094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A66"/>
          </a:solidFill>
        </p:spPr>
        <p:txBody>
          <a:bodyPr/>
          <a:lstStyle/>
          <a:p>
            <a:pPr eaLnBrk="1" hangingPunct="1"/>
            <a:r>
              <a:rPr lang="cs-CZ" altLang="cs-CZ" sz="4000"/>
              <a:t>Výsady a imunity – konzulární úřad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8450F12-BFAA-812D-61EE-9E0E43B9E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b="1" dirty="0"/>
              <a:t>Odlišnosti od diplomatických misí</a:t>
            </a:r>
          </a:p>
          <a:p>
            <a:pPr eaLnBrk="1" hangingPunct="1"/>
            <a:r>
              <a:rPr lang="cs-CZ" altLang="cs-CZ" sz="2800" dirty="0"/>
              <a:t>nedotknutelnost místností užší</a:t>
            </a:r>
          </a:p>
          <a:p>
            <a:pPr eaLnBrk="1" hangingPunct="1"/>
            <a:r>
              <a:rPr lang="cs-CZ" altLang="cs-CZ" sz="2800" dirty="0"/>
              <a:t>daňová imunita: konzulární místnosti, rezidence vedoucího KÚ</a:t>
            </a:r>
          </a:p>
          <a:p>
            <a:pPr eaLnBrk="1" hangingPunct="1">
              <a:buFontTx/>
              <a:buNone/>
            </a:pPr>
            <a:r>
              <a:rPr lang="cs-CZ" altLang="cs-CZ" sz="2800" b="1" dirty="0"/>
              <a:t>Další výsady (oproti </a:t>
            </a:r>
            <a:r>
              <a:rPr lang="cs-CZ" altLang="cs-CZ" sz="2800" b="1" dirty="0" err="1"/>
              <a:t>dipl</a:t>
            </a:r>
            <a:r>
              <a:rPr lang="cs-CZ" altLang="cs-CZ" sz="2800" b="1" dirty="0"/>
              <a:t>. misím)</a:t>
            </a:r>
          </a:p>
          <a:p>
            <a:pPr eaLnBrk="1" hangingPunct="1"/>
            <a:r>
              <a:rPr lang="cs-CZ" altLang="cs-CZ" sz="2800" dirty="0"/>
              <a:t>styk a spojení s příslušníky </a:t>
            </a:r>
            <a:r>
              <a:rPr lang="cs-CZ" altLang="cs-CZ" sz="2800" dirty="0" err="1"/>
              <a:t>vysíl</a:t>
            </a:r>
            <a:r>
              <a:rPr lang="cs-CZ" altLang="cs-CZ" sz="2800" dirty="0"/>
              <a:t>. státu = stejné</a:t>
            </a:r>
          </a:p>
          <a:p>
            <a:pPr eaLnBrk="1" hangingPunct="1"/>
            <a:r>
              <a:rPr lang="cs-CZ" altLang="cs-CZ" sz="2800" i="1" dirty="0"/>
              <a:t>povinnost orgánů přijímajícího státu </a:t>
            </a:r>
            <a:r>
              <a:rPr lang="cs-CZ" altLang="cs-CZ" sz="2800" b="1" i="1" dirty="0"/>
              <a:t>informovat KÚ o zadržení, předávání zpráv</a:t>
            </a:r>
          </a:p>
          <a:p>
            <a:pPr eaLnBrk="1" hangingPunct="1"/>
            <a:r>
              <a:rPr lang="cs-CZ" altLang="cs-CZ" sz="2800" b="1" i="1" dirty="0"/>
              <a:t>právo KÚ navštěvovat zadržené, zastupování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981F686-E288-C36C-3F31-5DDE46BFE4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A66"/>
          </a:solidFill>
        </p:spPr>
        <p:txBody>
          <a:bodyPr/>
          <a:lstStyle/>
          <a:p>
            <a:pPr eaLnBrk="1" hangingPunct="1"/>
            <a:r>
              <a:rPr lang="cs-CZ" altLang="cs-CZ"/>
              <a:t>Související výsady a imunity KÚ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1E46092-D308-1C1F-8CE0-BD321DF3A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i="1"/>
              <a:t>Povinnost přijímajícího státu informovat</a:t>
            </a:r>
            <a:r>
              <a:rPr lang="cs-CZ" altLang="cs-CZ" i="1"/>
              <a:t> o mimořádných událostech, smrti apod.</a:t>
            </a:r>
          </a:p>
          <a:p>
            <a:pPr eaLnBrk="1" hangingPunct="1"/>
            <a:r>
              <a:rPr lang="cs-CZ" altLang="cs-CZ" b="1" i="1"/>
              <a:t>spojení</a:t>
            </a:r>
            <a:r>
              <a:rPr lang="cs-CZ" altLang="cs-CZ" i="1"/>
              <a:t> s orgány přijímajícího státu, zejména místní orgány svého obvodu</a:t>
            </a:r>
          </a:p>
          <a:p>
            <a:pPr eaLnBrk="1" hangingPunct="1"/>
            <a:r>
              <a:rPr lang="cs-CZ" altLang="cs-CZ" i="1"/>
              <a:t>KÚ může za úkony </a:t>
            </a:r>
            <a:r>
              <a:rPr lang="cs-CZ" altLang="cs-CZ" b="1" i="1"/>
              <a:t>vybírat poplatky</a:t>
            </a:r>
            <a:r>
              <a:rPr lang="cs-CZ" altLang="cs-CZ" i="1"/>
              <a:t> podle svého práva, osvobození od daně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737053E-566B-69D4-FB51-B8FF4E11B4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AFCA2"/>
          </a:solidFill>
        </p:spPr>
        <p:txBody>
          <a:bodyPr/>
          <a:lstStyle/>
          <a:p>
            <a:pPr eaLnBrk="1" hangingPunct="1"/>
            <a:r>
              <a:rPr lang="cs-CZ" altLang="cs-CZ" sz="4000"/>
              <a:t>Výsady a imunity – </a:t>
            </a:r>
            <a:r>
              <a:rPr lang="cs-CZ" altLang="cs-CZ" sz="4000" b="1"/>
              <a:t>konzulární úředníci</a:t>
            </a:r>
            <a:r>
              <a:rPr lang="cs-CZ" altLang="cs-CZ" sz="4000"/>
              <a:t> (osoby) – odlišnosti -1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75037D7-93D4-562E-9F0B-EB55D05407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i="1" dirty="0">
                <a:solidFill>
                  <a:srgbClr val="CC0000"/>
                </a:solidFill>
              </a:rPr>
              <a:t>Trestní imunita:</a:t>
            </a:r>
            <a:r>
              <a:rPr lang="cs-CZ" altLang="cs-CZ" sz="2800" b="1" dirty="0">
                <a:solidFill>
                  <a:srgbClr val="CC0000"/>
                </a:solidFill>
              </a:rPr>
              <a:t> absolutní, ale</a:t>
            </a:r>
            <a:r>
              <a:rPr lang="cs-CZ" altLang="cs-CZ" sz="2800" dirty="0"/>
              <a:t> nevztahuje se na těžké zločiny + rozhodnutí soudu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solidFill>
                  <a:srgbClr val="CC0000"/>
                </a:solidFill>
              </a:rPr>
              <a:t>zadržení:</a:t>
            </a:r>
            <a:r>
              <a:rPr lang="cs-CZ" altLang="cs-CZ" sz="2800" dirty="0"/>
              <a:t> jen na základě pravomocného soudního rozhodnutí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povinnost účastnit se trestního řízení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oznámení zadržení vedoucímu KÚ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rgbClr val="CC0000"/>
                </a:solidFill>
              </a:rPr>
              <a:t>soudní (civ.) a správní imunita: funkční,</a:t>
            </a:r>
            <a:r>
              <a:rPr lang="cs-CZ" altLang="cs-CZ" sz="2800" dirty="0"/>
              <a:t> výjimky: soukromá smlouva, následky nehody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vozidlo, zavazadlo konzulárních úředníků nepodléhá prohlídce (u konzulárních zaměstnanců ano)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90C6B00-AAD0-88F6-858C-BF4DDF381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AFCA2"/>
          </a:solidFill>
        </p:spPr>
        <p:txBody>
          <a:bodyPr/>
          <a:lstStyle/>
          <a:p>
            <a:pPr eaLnBrk="1" hangingPunct="1"/>
            <a:r>
              <a:rPr lang="cs-CZ" altLang="cs-CZ" sz="4000"/>
              <a:t>Výsady a imunity – konzulární úředníci (osoby) – odlišnosti - 2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321068E-D11F-6B7A-4B3E-C4CE08DBA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b="1" dirty="0"/>
              <a:t>Povinnost podat svědectví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	- </a:t>
            </a:r>
            <a:r>
              <a:rPr lang="cs-CZ" altLang="cs-CZ" sz="2800" dirty="0" err="1"/>
              <a:t>konz</a:t>
            </a:r>
            <a:r>
              <a:rPr lang="cs-CZ" altLang="cs-CZ" sz="2800" dirty="0"/>
              <a:t>. úředníci mohou být vyzváni (nemusí se dostavit)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	- konzulární zaměstnanec nesmí odmítnout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	- svědectví konzulárního úředníka: šetřit a nevměšovat se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Vzdání se imunity: vysílající stát – výslovně a písemně (stejné)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06CA431-429E-4816-47E1-AB0172E3C7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Odchylky pro honorární konzuly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5452D92-B1F0-F2F4-4DB3-07AB3C5B64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Výsady a imunity: stejné, kromě těch, které z povahy věci nejsou slučitelné se státním občanstvím přijímajícího státu</a:t>
            </a:r>
          </a:p>
          <a:p>
            <a:pPr lvl="1" eaLnBrk="1" hangingPunct="1"/>
            <a:r>
              <a:rPr lang="cs-CZ" altLang="cs-CZ"/>
              <a:t>např. nedotknutelnost místností – ano</a:t>
            </a:r>
          </a:p>
          <a:p>
            <a:pPr lvl="1" eaLnBrk="1" hangingPunct="1"/>
            <a:r>
              <a:rPr lang="cs-CZ" altLang="cs-CZ"/>
              <a:t>imunita v případě dopravních přestupků - ne</a:t>
            </a:r>
          </a:p>
          <a:p>
            <a:pPr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821B7-BA59-3DCF-3633-98B2A6E4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právní úpravy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6BB319-6D6B-70D4-5E40-0A46FE05D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Vídeňská úmluva o konzulárních stycích (1963)</a:t>
            </a:r>
          </a:p>
          <a:p>
            <a:r>
              <a:rPr lang="cs-CZ" b="1" i="1" dirty="0"/>
              <a:t>konzulární úmluvy </a:t>
            </a:r>
            <a:r>
              <a:rPr lang="cs-CZ" dirty="0"/>
              <a:t>(dvoustranné) stanovící </a:t>
            </a:r>
            <a:r>
              <a:rPr lang="cs-CZ" dirty="0" err="1"/>
              <a:t>dvoustranně</a:t>
            </a:r>
            <a:r>
              <a:rPr lang="cs-CZ" dirty="0"/>
              <a:t> podrobnosti a odchylky</a:t>
            </a:r>
          </a:p>
        </p:txBody>
      </p:sp>
    </p:spTree>
    <p:extLst>
      <p:ext uri="{BB962C8B-B14F-4D97-AF65-F5344CB8AC3E}">
        <p14:creationId xmlns:p14="http://schemas.microsoft.com/office/powerpoint/2010/main" val="4254673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513F8685-6F39-CB82-5CD6-8F5898EE7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/>
              <a:t>Zvláštní mise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AF578D1D-45FF-E5F8-9A71-65A77A2B3B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eaLnBrk="1" hangingPunct="1"/>
            <a:r>
              <a:rPr lang="cs-CZ" altLang="cs-CZ" sz="2800"/>
              <a:t>= diplomacie ad hoc – rozvoj po 1. sv. válce</a:t>
            </a:r>
          </a:p>
          <a:p>
            <a:pPr eaLnBrk="1" hangingPunct="1"/>
            <a:r>
              <a:rPr lang="cs-CZ" altLang="cs-CZ" sz="2800"/>
              <a:t>když nelze použít běžné diplomatické cesty</a:t>
            </a:r>
          </a:p>
          <a:p>
            <a:pPr eaLnBrk="1" hangingPunct="1"/>
            <a:r>
              <a:rPr lang="cs-CZ" altLang="cs-CZ" sz="2800"/>
              <a:t>definice: dočasná mise zastupující stát, kterou vysílá jeden stát ke druhému s jeho souhlasem za účelem projednání určitých otázek nebo splnění určitého úkolu.</a:t>
            </a:r>
          </a:p>
          <a:p>
            <a:pPr eaLnBrk="1" hangingPunct="1"/>
            <a:r>
              <a:rPr lang="cs-CZ" altLang="cs-CZ" sz="2800"/>
              <a:t>nevyžaduje se agrément, jinak diplomatické výsady a imunity</a:t>
            </a:r>
          </a:p>
          <a:p>
            <a:pPr eaLnBrk="1" hangingPunct="1"/>
            <a:r>
              <a:rPr lang="cs-CZ" altLang="cs-CZ" sz="2800"/>
              <a:t>Vídeňská úmluva o zvláštních misích - přijata1969, v platnosti od 1985, ČSSR přistoupila 1976 (ČR a SR 1993)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A4013786-89CD-9417-A9EE-8D7CFEAFB2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98600"/>
          </a:xfrm>
          <a:solidFill>
            <a:srgbClr val="33CCFF"/>
          </a:solidFill>
        </p:spPr>
        <p:txBody>
          <a:bodyPr/>
          <a:lstStyle/>
          <a:p>
            <a:pPr eaLnBrk="1" hangingPunct="1"/>
            <a:r>
              <a:rPr lang="cs-CZ" altLang="cs-CZ"/>
              <a:t>Stálé mise při mezinárodních organizacích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A1A4DE31-A93D-4717-A5F6-AD2724DC9E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cs-CZ" altLang="cs-CZ"/>
              <a:t>OSN a přidružené: New-York, Ženeva, Vídeň</a:t>
            </a:r>
          </a:p>
          <a:p>
            <a:pPr eaLnBrk="1" hangingPunct="1"/>
            <a:r>
              <a:rPr lang="cs-CZ" altLang="cs-CZ"/>
              <a:t>UNESCO: Paříž</a:t>
            </a:r>
          </a:p>
          <a:p>
            <a:pPr eaLnBrk="1" hangingPunct="1"/>
            <a:r>
              <a:rPr lang="cs-CZ" altLang="cs-CZ"/>
              <a:t>EU, NATO: Brusel</a:t>
            </a:r>
          </a:p>
          <a:p>
            <a:pPr eaLnBrk="1" hangingPunct="1"/>
            <a:r>
              <a:rPr lang="cs-CZ" altLang="cs-CZ"/>
              <a:t>Rada Evropy: Štrasburk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MP: postavení jako diplomatické mise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E70B57D2-25CA-B712-E50B-0A69F10EAB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6FA66"/>
          </a:solidFill>
        </p:spPr>
        <p:txBody>
          <a:bodyPr/>
          <a:lstStyle/>
          <a:p>
            <a:r>
              <a:rPr lang="cs-CZ" altLang="cs-CZ" sz="3600"/>
              <a:t>Stálá mise u mezinárodní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607799-1549-B1D8-2C89-42DE88AB2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5314949"/>
          </a:xfrm>
        </p:spPr>
        <p:txBody>
          <a:bodyPr/>
          <a:lstStyle/>
          <a:p>
            <a:pPr>
              <a:defRPr/>
            </a:pPr>
            <a:r>
              <a:rPr lang="cs-CZ" sz="1800" dirty="0">
                <a:solidFill>
                  <a:srgbClr val="C00000"/>
                </a:solidFill>
              </a:rPr>
              <a:t>Stálá mise = mise </a:t>
            </a:r>
            <a:r>
              <a:rPr lang="cs-CZ" sz="1800" b="1" dirty="0">
                <a:solidFill>
                  <a:srgbClr val="C00000"/>
                </a:solidFill>
              </a:rPr>
              <a:t>trvalé povahy, zastupující stát, vyslaná členským státem </a:t>
            </a:r>
            <a:r>
              <a:rPr lang="cs-CZ" sz="1800" dirty="0">
                <a:solidFill>
                  <a:srgbClr val="C00000"/>
                </a:solidFill>
              </a:rPr>
              <a:t>mezinárodní organizace k této organizaci</a:t>
            </a:r>
          </a:p>
          <a:p>
            <a:pPr>
              <a:defRPr/>
            </a:pPr>
            <a:r>
              <a:rPr lang="cs-CZ" sz="1800" b="1" i="1" dirty="0">
                <a:solidFill>
                  <a:srgbClr val="0000CC"/>
                </a:solidFill>
              </a:rPr>
              <a:t>Režim diplomatických styků</a:t>
            </a:r>
          </a:p>
          <a:p>
            <a:pPr marL="0" indent="0">
              <a:buFontTx/>
              <a:buNone/>
              <a:defRPr/>
            </a:pPr>
            <a:endParaRPr lang="cs-CZ" sz="1800" b="1" dirty="0"/>
          </a:p>
          <a:p>
            <a:pPr marL="0" indent="0">
              <a:buFontTx/>
              <a:buNone/>
              <a:defRPr/>
            </a:pPr>
            <a:r>
              <a:rPr lang="cs-CZ" sz="1800" b="1" dirty="0"/>
              <a:t>Funkce:</a:t>
            </a:r>
          </a:p>
          <a:p>
            <a:pPr>
              <a:defRPr/>
            </a:pPr>
            <a:r>
              <a:rPr lang="cs-CZ" sz="1800" dirty="0"/>
              <a:t>zajišťuje diplomatické </a:t>
            </a:r>
            <a:r>
              <a:rPr lang="cs-CZ" sz="1800" b="1" dirty="0"/>
              <a:t>zastoupení vysílajícího státu u mezinárodní organizace,</a:t>
            </a:r>
          </a:p>
          <a:p>
            <a:pPr>
              <a:defRPr/>
            </a:pPr>
            <a:r>
              <a:rPr lang="cs-CZ" sz="1800" dirty="0"/>
              <a:t>udržuje potřebné spojení mezi vysílajícím státem a mezinárodní organizací,</a:t>
            </a:r>
          </a:p>
          <a:p>
            <a:pPr>
              <a:defRPr/>
            </a:pPr>
            <a:r>
              <a:rPr lang="cs-CZ" sz="1800" dirty="0"/>
              <a:t>jedná s mezinárodní organizací nebo v jejím rámci,</a:t>
            </a:r>
          </a:p>
          <a:p>
            <a:pPr>
              <a:defRPr/>
            </a:pPr>
            <a:r>
              <a:rPr lang="cs-CZ" sz="1800" dirty="0"/>
              <a:t>sleduje činnost mezinárodní organizace a informuje o ní svou vládu,</a:t>
            </a:r>
          </a:p>
          <a:p>
            <a:pPr>
              <a:defRPr/>
            </a:pPr>
            <a:r>
              <a:rPr lang="cs-CZ" sz="1800" dirty="0"/>
              <a:t>podporuje mezinárodní spolupráci za účelem uskutečnění cílů a zásad mezinárodní organizace </a:t>
            </a:r>
          </a:p>
          <a:p>
            <a:pPr>
              <a:defRPr/>
            </a:pPr>
            <a:endParaRPr lang="cs-CZ" sz="1800" dirty="0"/>
          </a:p>
          <a:p>
            <a:pPr marL="0" indent="0">
              <a:buFontTx/>
              <a:buNone/>
              <a:defRPr/>
            </a:pPr>
            <a:r>
              <a:rPr lang="cs-CZ" sz="1800" b="1" dirty="0"/>
              <a:t>Složení: </a:t>
            </a:r>
            <a:r>
              <a:rPr lang="cs-CZ" sz="1800" dirty="0"/>
              <a:t>vedoucí mise, další personál jako diplomatická mise</a:t>
            </a:r>
          </a:p>
          <a:p>
            <a:pPr>
              <a:defRPr/>
            </a:pPr>
            <a:r>
              <a:rPr lang="cs-CZ" sz="1800" dirty="0"/>
              <a:t>Hlavu mise pověřuje vysílající stát, je třeba </a:t>
            </a:r>
            <a:r>
              <a:rPr lang="cs-CZ" sz="1800" b="1" dirty="0" err="1">
                <a:solidFill>
                  <a:srgbClr val="FF0000"/>
                </a:solidFill>
              </a:rPr>
              <a:t>agrément</a:t>
            </a:r>
            <a:r>
              <a:rPr lang="cs-CZ" sz="1800" b="1" dirty="0">
                <a:solidFill>
                  <a:srgbClr val="FF0000"/>
                </a:solidFill>
              </a:rPr>
              <a:t> u státu sídla!!</a:t>
            </a:r>
          </a:p>
          <a:p>
            <a:pPr>
              <a:defRPr/>
            </a:pPr>
            <a:r>
              <a:rPr lang="cs-CZ" sz="1800" dirty="0"/>
              <a:t>Jedna osoba může být akreditována k více mezinárodním organizacím.</a:t>
            </a:r>
          </a:p>
          <a:p>
            <a:pPr marL="0" indent="0">
              <a:buFontTx/>
              <a:buNone/>
              <a:defRPr/>
            </a:pPr>
            <a:r>
              <a:rPr lang="cs-CZ" sz="1800" dirty="0"/>
              <a:t> 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7F1D3865-B097-B205-9792-E1E2E4CE0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498600"/>
          </a:xfrm>
          <a:solidFill>
            <a:srgbClr val="66FFFF"/>
          </a:solidFill>
        </p:spPr>
        <p:txBody>
          <a:bodyPr/>
          <a:lstStyle/>
          <a:p>
            <a:pPr eaLnBrk="1" hangingPunct="1"/>
            <a:r>
              <a:rPr lang="cs-CZ" altLang="cs-CZ" sz="4000"/>
              <a:t>Výsady a imunity mezinárodních organizaci ve státech sídla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66F5749A-D040-17EF-B4A6-0F2CE16260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eaLnBrk="1" hangingPunct="1"/>
            <a:r>
              <a:rPr lang="cs-CZ" altLang="cs-CZ" sz="2800"/>
              <a:t>Dohoda o sídle = rozhodující</a:t>
            </a:r>
          </a:p>
          <a:p>
            <a:pPr eaLnBrk="1" hangingPunct="1"/>
            <a:r>
              <a:rPr lang="cs-CZ" altLang="cs-CZ" sz="2800"/>
              <a:t>Samotné </a:t>
            </a:r>
            <a:r>
              <a:rPr lang="cs-CZ" altLang="cs-CZ" sz="2800">
                <a:solidFill>
                  <a:srgbClr val="C00000"/>
                </a:solidFill>
              </a:rPr>
              <a:t>organizace</a:t>
            </a:r>
            <a:r>
              <a:rPr lang="cs-CZ" altLang="cs-CZ" sz="2800"/>
              <a:t> (sekretariáty): jako diplomatické mise</a:t>
            </a:r>
          </a:p>
          <a:p>
            <a:pPr eaLnBrk="1" hangingPunct="1"/>
            <a:r>
              <a:rPr lang="cs-CZ" altLang="cs-CZ" sz="2800"/>
              <a:t>Mezinárodní </a:t>
            </a:r>
            <a:r>
              <a:rPr lang="cs-CZ" altLang="cs-CZ" sz="2800">
                <a:solidFill>
                  <a:srgbClr val="C00000"/>
                </a:solidFill>
              </a:rPr>
              <a:t>úředníci:</a:t>
            </a:r>
          </a:p>
          <a:p>
            <a:pPr eaLnBrk="1" hangingPunct="1"/>
            <a:r>
              <a:rPr lang="cs-CZ" altLang="cs-CZ" sz="2800"/>
              <a:t>D (directors) – jako diplomatičtí zástupci</a:t>
            </a:r>
          </a:p>
          <a:p>
            <a:pPr eaLnBrk="1" hangingPunct="1"/>
            <a:r>
              <a:rPr lang="cs-CZ" altLang="cs-CZ" sz="2800"/>
              <a:t>P (professional staff) – velmi </a:t>
            </a:r>
            <a:r>
              <a:rPr lang="cs-CZ" altLang="cs-CZ" sz="2800" b="1" i="1"/>
              <a:t>omezená funkční</a:t>
            </a:r>
          </a:p>
          <a:p>
            <a:pPr eaLnBrk="1" hangingPunct="1"/>
            <a:r>
              <a:rPr lang="cs-CZ" altLang="cs-CZ" sz="2800"/>
              <a:t>G (general staff) – ještě </a:t>
            </a:r>
            <a:r>
              <a:rPr lang="cs-CZ" altLang="cs-CZ" sz="2800" b="1" i="1"/>
              <a:t>více omezená funkční</a:t>
            </a:r>
          </a:p>
          <a:p>
            <a:pPr eaLnBrk="1" hangingPunct="1"/>
            <a:r>
              <a:rPr lang="cs-CZ" altLang="cs-CZ" sz="2800">
                <a:solidFill>
                  <a:srgbClr val="0000CC"/>
                </a:solidFill>
              </a:rPr>
              <a:t>Pracovní právo: vlastní pracovní řády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7A9413F-87A4-F875-F313-C829F4833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A66"/>
          </a:solidFill>
        </p:spPr>
        <p:txBody>
          <a:bodyPr/>
          <a:lstStyle/>
          <a:p>
            <a:pPr eaLnBrk="1" hangingPunct="1"/>
            <a:r>
              <a:rPr lang="cs-CZ" altLang="cs-CZ"/>
              <a:t>Konzulární úřady a obvody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8BEA9B0-6343-91EC-9A15-09FF03E356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úrovně a třídy vedoucích KÚ</a:t>
            </a:r>
          </a:p>
          <a:p>
            <a:pPr lvl="1" eaLnBrk="1" hangingPunct="1"/>
            <a:r>
              <a:rPr lang="cs-CZ" altLang="cs-CZ" b="1" i="1" dirty="0"/>
              <a:t>generální konzulát</a:t>
            </a:r>
          </a:p>
          <a:p>
            <a:pPr lvl="1" eaLnBrk="1" hangingPunct="1"/>
            <a:r>
              <a:rPr lang="cs-CZ" altLang="cs-CZ" dirty="0"/>
              <a:t>konzulát</a:t>
            </a:r>
          </a:p>
          <a:p>
            <a:pPr lvl="1" eaLnBrk="1" hangingPunct="1"/>
            <a:r>
              <a:rPr lang="cs-CZ" altLang="cs-CZ" dirty="0"/>
              <a:t>konzulární jednatelství (sezónní pobočka)</a:t>
            </a:r>
          </a:p>
          <a:p>
            <a:pPr eaLnBrk="1" hangingPunct="1"/>
            <a:r>
              <a:rPr lang="cs-CZ" altLang="cs-CZ" b="1" dirty="0"/>
              <a:t>konzulární obvody</a:t>
            </a:r>
          </a:p>
          <a:p>
            <a:pPr lvl="1" eaLnBrk="1" hangingPunct="1"/>
            <a:r>
              <a:rPr lang="cs-CZ" altLang="cs-CZ" dirty="0"/>
              <a:t>více v jednom státě, územní působnost konzula (úřadu)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4CE36-785D-4BCE-18D9-29C8B7117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Hodnosti pro členy úřadu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AEDC01-BF80-2F7F-3285-7F991EA21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cs-CZ" b="1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generální konzul</a:t>
            </a:r>
            <a:r>
              <a:rPr lang="cs-CZ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- pro rady - vyslance, případně velvyslance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konzul</a:t>
            </a:r>
            <a:r>
              <a:rPr lang="cs-CZ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- pro I. tajemníky a velvyslanecké rady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vicekonzul - </a:t>
            </a:r>
            <a:r>
              <a:rPr lang="cs-CZ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pro III. a II. tajemníky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konzulární jednatel</a:t>
            </a:r>
            <a:r>
              <a:rPr lang="cs-CZ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- pro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attaché</a:t>
            </a:r>
            <a:endParaRPr lang="cs-CZ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32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C6CE1B8-FEB0-00E1-5BE1-099C61229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89F396"/>
          </a:solidFill>
        </p:spPr>
        <p:txBody>
          <a:bodyPr/>
          <a:lstStyle/>
          <a:p>
            <a:pPr eaLnBrk="1" hangingPunct="1"/>
            <a:r>
              <a:rPr lang="cs-CZ" altLang="cs-CZ" sz="4000"/>
              <a:t>Kategorie vedoucích a členů </a:t>
            </a:r>
            <a:br>
              <a:rPr lang="cs-CZ" altLang="cs-CZ" sz="4000"/>
            </a:br>
            <a:r>
              <a:rPr lang="cs-CZ" altLang="cs-CZ" sz="4000"/>
              <a:t>konzulárních úřadů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467F29A-9239-F05D-A9C7-0ED2E317C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773238"/>
            <a:ext cx="8712968" cy="4536082"/>
          </a:xfrm>
          <a:solidFill>
            <a:srgbClr val="D7FDD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Profesionální</a:t>
            </a:r>
            <a:r>
              <a:rPr lang="cs-CZ" altLang="cs-CZ" dirty="0"/>
              <a:t> (z povolání) a </a:t>
            </a:r>
            <a:r>
              <a:rPr lang="cs-CZ" altLang="cs-CZ" b="1" dirty="0">
                <a:solidFill>
                  <a:srgbClr val="CC0000"/>
                </a:solidFill>
              </a:rPr>
              <a:t>honorární </a:t>
            </a:r>
            <a:r>
              <a:rPr lang="cs-CZ" altLang="cs-CZ" dirty="0"/>
              <a:t>(čestná funkce - obdobné pravomoci)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Kategorie členů KÚ: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vedoucí (generální konzul)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konzulární úředník (odborný pracovník)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konzulární zaměstnanec (admin. a tech. personál)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0033CC"/>
                </a:solidFill>
              </a:rPr>
              <a:t>Konzul zastupuje svůj stát u místních orgánů, nikoli u vlády přijímajícího státu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82BECBF-0453-48B1-A006-4543833BEE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1366838"/>
          </a:xfrm>
        </p:spPr>
        <p:txBody>
          <a:bodyPr/>
          <a:lstStyle/>
          <a:p>
            <a:pPr eaLnBrk="1" hangingPunct="1"/>
            <a:r>
              <a:rPr lang="cs-CZ" altLang="cs-CZ" dirty="0"/>
              <a:t>Struktura konzulárního úřadu</a:t>
            </a:r>
          </a:p>
        </p:txBody>
      </p:sp>
      <p:sp>
        <p:nvSpPr>
          <p:cNvPr id="11267" name="Oval 4">
            <a:extLst>
              <a:ext uri="{FF2B5EF4-FFF2-40B4-BE49-F238E27FC236}">
                <a16:creationId xmlns:a16="http://schemas.microsoft.com/office/drawing/2014/main" id="{43DE77B7-F322-4431-9220-C9E83887E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860800"/>
            <a:ext cx="649288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68" name="Oval 8">
            <a:extLst>
              <a:ext uri="{FF2B5EF4-FFF2-40B4-BE49-F238E27FC236}">
                <a16:creationId xmlns:a16="http://schemas.microsoft.com/office/drawing/2014/main" id="{BADE8935-858D-4362-9D1C-53D08C5E6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4923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69" name="Oval 9">
            <a:extLst>
              <a:ext uri="{FF2B5EF4-FFF2-40B4-BE49-F238E27FC236}">
                <a16:creationId xmlns:a16="http://schemas.microsoft.com/office/drawing/2014/main" id="{FB69B4A1-924B-492D-8332-A44F5250B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365625"/>
            <a:ext cx="360362" cy="360363"/>
          </a:xfrm>
          <a:prstGeom prst="ellipse">
            <a:avLst/>
          </a:prstGeom>
          <a:solidFill>
            <a:srgbClr val="0088EE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0" name="Oval 10">
            <a:extLst>
              <a:ext uri="{FF2B5EF4-FFF2-40B4-BE49-F238E27FC236}">
                <a16:creationId xmlns:a16="http://schemas.microsoft.com/office/drawing/2014/main" id="{B5D363AE-0539-44D4-935F-DA292F1C8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40052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1" name="Oval 11">
            <a:extLst>
              <a:ext uri="{FF2B5EF4-FFF2-40B4-BE49-F238E27FC236}">
                <a16:creationId xmlns:a16="http://schemas.microsoft.com/office/drawing/2014/main" id="{5BA2AA68-982D-482A-BEE6-46A9E85D8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8688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2" name="Oval 12">
            <a:extLst>
              <a:ext uri="{FF2B5EF4-FFF2-40B4-BE49-F238E27FC236}">
                <a16:creationId xmlns:a16="http://schemas.microsoft.com/office/drawing/2014/main" id="{E1113884-88AA-4981-9A21-A89DDE99C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5556" y="5263356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4" name="Oval 14">
            <a:extLst>
              <a:ext uri="{FF2B5EF4-FFF2-40B4-BE49-F238E27FC236}">
                <a16:creationId xmlns:a16="http://schemas.microsoft.com/office/drawing/2014/main" id="{879BD647-75CB-42A0-9B98-198DDBAE1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213100"/>
            <a:ext cx="360363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6" name="Oval 16">
            <a:extLst>
              <a:ext uri="{FF2B5EF4-FFF2-40B4-BE49-F238E27FC236}">
                <a16:creationId xmlns:a16="http://schemas.microsoft.com/office/drawing/2014/main" id="{AB9EF15F-8252-4281-A4B3-9ABCD147D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29241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8" name="Oval 21">
            <a:extLst>
              <a:ext uri="{FF2B5EF4-FFF2-40B4-BE49-F238E27FC236}">
                <a16:creationId xmlns:a16="http://schemas.microsoft.com/office/drawing/2014/main" id="{39A1E1D7-3324-469E-8339-6322053FA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5004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9" name="Oval 22">
            <a:extLst>
              <a:ext uri="{FF2B5EF4-FFF2-40B4-BE49-F238E27FC236}">
                <a16:creationId xmlns:a16="http://schemas.microsoft.com/office/drawing/2014/main" id="{C383FBB5-71D5-496A-8377-2BD781B62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29972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0" name="Oval 23">
            <a:extLst>
              <a:ext uri="{FF2B5EF4-FFF2-40B4-BE49-F238E27FC236}">
                <a16:creationId xmlns:a16="http://schemas.microsoft.com/office/drawing/2014/main" id="{1EC96896-BA3C-41FA-A6E1-F6E0930F0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5085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1" name="Oval 24">
            <a:extLst>
              <a:ext uri="{FF2B5EF4-FFF2-40B4-BE49-F238E27FC236}">
                <a16:creationId xmlns:a16="http://schemas.microsoft.com/office/drawing/2014/main" id="{36828281-8EB0-4351-8B4D-F4AA61B3B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5654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2" name="Oval 25">
            <a:extLst>
              <a:ext uri="{FF2B5EF4-FFF2-40B4-BE49-F238E27FC236}">
                <a16:creationId xmlns:a16="http://schemas.microsoft.com/office/drawing/2014/main" id="{5B3D15DC-3D65-4A17-92D9-F7AC3001E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933825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3" name="Oval 27">
            <a:extLst>
              <a:ext uri="{FF2B5EF4-FFF2-40B4-BE49-F238E27FC236}">
                <a16:creationId xmlns:a16="http://schemas.microsoft.com/office/drawing/2014/main" id="{2F5F733B-54D2-43E6-AFD5-273D89B72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8527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4" name="Oval 28">
            <a:extLst>
              <a:ext uri="{FF2B5EF4-FFF2-40B4-BE49-F238E27FC236}">
                <a16:creationId xmlns:a16="http://schemas.microsoft.com/office/drawing/2014/main" id="{D33D2023-1798-4B31-A4B5-3B419016A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4290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5" name="Oval 29">
            <a:extLst>
              <a:ext uri="{FF2B5EF4-FFF2-40B4-BE49-F238E27FC236}">
                <a16:creationId xmlns:a16="http://schemas.microsoft.com/office/drawing/2014/main" id="{20389BDF-CDFA-4F4A-B7B0-069C710C6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901" y="5049044"/>
            <a:ext cx="360362" cy="360362"/>
          </a:xfrm>
          <a:prstGeom prst="ellipse">
            <a:avLst/>
          </a:prstGeom>
          <a:solidFill>
            <a:srgbClr val="0088EE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7" name="Text Box 31">
            <a:extLst>
              <a:ext uri="{FF2B5EF4-FFF2-40B4-BE49-F238E27FC236}">
                <a16:creationId xmlns:a16="http://schemas.microsoft.com/office/drawing/2014/main" id="{CB504C10-33BE-42FC-BD68-F8ADB7969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786" y="2452628"/>
            <a:ext cx="23503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konzulární úředníci</a:t>
            </a:r>
          </a:p>
        </p:txBody>
      </p:sp>
      <p:sp>
        <p:nvSpPr>
          <p:cNvPr id="11288" name="Text Box 32">
            <a:extLst>
              <a:ext uri="{FF2B5EF4-FFF2-40B4-BE49-F238E27FC236}">
                <a16:creationId xmlns:a16="http://schemas.microsoft.com/office/drawing/2014/main" id="{85F012FD-AECE-4B22-9BDC-EE7B2C8DB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135313"/>
            <a:ext cx="2159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konzulární zaměstnanci</a:t>
            </a:r>
          </a:p>
        </p:txBody>
      </p:sp>
      <p:sp>
        <p:nvSpPr>
          <p:cNvPr id="11291" name="Oval 35">
            <a:extLst>
              <a:ext uri="{FF2B5EF4-FFF2-40B4-BE49-F238E27FC236}">
                <a16:creationId xmlns:a16="http://schemas.microsoft.com/office/drawing/2014/main" id="{3D035A37-209F-41FC-9C46-B2714CDEF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284538"/>
            <a:ext cx="360363" cy="3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92" name="Oval 36">
            <a:extLst>
              <a:ext uri="{FF2B5EF4-FFF2-40B4-BE49-F238E27FC236}">
                <a16:creationId xmlns:a16="http://schemas.microsoft.com/office/drawing/2014/main" id="{3CD03D05-3A2A-4020-9554-B70253993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05038"/>
            <a:ext cx="649287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93" name="Text Box 37">
            <a:extLst>
              <a:ext uri="{FF2B5EF4-FFF2-40B4-BE49-F238E27FC236}">
                <a16:creationId xmlns:a16="http://schemas.microsoft.com/office/drawing/2014/main" id="{49D2ED8F-C21C-47A0-A48D-A993273EC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968" y="2042433"/>
            <a:ext cx="40206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šéf úřadu (generální konzul)</a:t>
            </a:r>
          </a:p>
        </p:txBody>
      </p:sp>
      <p:sp>
        <p:nvSpPr>
          <p:cNvPr id="11294" name="Text Box 38">
            <a:extLst>
              <a:ext uri="{FF2B5EF4-FFF2-40B4-BE49-F238E27FC236}">
                <a16:creationId xmlns:a16="http://schemas.microsoft.com/office/drawing/2014/main" id="{7F3A529C-19BC-4CDD-97B3-C29AC6394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206750"/>
            <a:ext cx="14239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člen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personálu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úřadu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96E0692-311A-8E0E-A1EB-410C8B3D4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cs-CZ" altLang="cs-CZ"/>
              <a:t>Navázání styků, zřízení KÚ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106B55D-08F9-5361-0CCA-E9FB48F9ED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1F2F3"/>
          </a:solidFill>
        </p:spPr>
        <p:txBody>
          <a:bodyPr/>
          <a:lstStyle/>
          <a:p>
            <a:pPr eaLnBrk="1" hangingPunct="1"/>
            <a:r>
              <a:rPr lang="cs-CZ" altLang="cs-CZ"/>
              <a:t>dvoustrannou dohodou (úroveň, obvody..)</a:t>
            </a:r>
          </a:p>
          <a:p>
            <a:pPr eaLnBrk="1" hangingPunct="1"/>
            <a:r>
              <a:rPr lang="cs-CZ" altLang="cs-CZ" b="1" i="1">
                <a:solidFill>
                  <a:srgbClr val="CC0000"/>
                </a:solidFill>
              </a:rPr>
              <a:t>konzulární úmluvy</a:t>
            </a:r>
          </a:p>
          <a:p>
            <a:pPr eaLnBrk="1" hangingPunct="1"/>
            <a:r>
              <a:rPr lang="cs-CZ" altLang="cs-CZ"/>
              <a:t>diplomatické styky obvykle zahrnují konzulární, ne naopak</a:t>
            </a:r>
          </a:p>
          <a:p>
            <a:pPr eaLnBrk="1" hangingPunct="1"/>
            <a:r>
              <a:rPr lang="cs-CZ" altLang="cs-CZ"/>
              <a:t>konzulární styky mohou existovat samostatně</a:t>
            </a:r>
          </a:p>
          <a:p>
            <a:pPr eaLnBrk="1" hangingPunct="1"/>
            <a:r>
              <a:rPr lang="cs-CZ" altLang="cs-CZ" i="1">
                <a:solidFill>
                  <a:srgbClr val="0033CC"/>
                </a:solidFill>
              </a:rPr>
              <a:t>diplomatická mise: konzulární funkce</a:t>
            </a:r>
          </a:p>
          <a:p>
            <a:pPr eaLnBrk="1" hangingPunct="1"/>
            <a:r>
              <a:rPr lang="cs-CZ" altLang="cs-CZ"/>
              <a:t>KÚ může vykonávat diplomatické úkony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0CEC146-F525-7659-1D77-EE930BDC5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cs-CZ" altLang="cs-CZ"/>
              <a:t>Nástup funkce vedoucího KÚ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4A5914F-A113-7F35-F93F-239CF5A0C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1F2F3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4000" b="1">
                <a:solidFill>
                  <a:srgbClr val="CC0000"/>
                </a:solidFill>
              </a:rPr>
              <a:t>konzulský patent</a:t>
            </a:r>
            <a:r>
              <a:rPr lang="cs-CZ" altLang="cs-CZ" sz="4000"/>
              <a:t> (= „pověřovací listiny“)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4000" i="1">
                <a:solidFill>
                  <a:srgbClr val="006600"/>
                </a:solidFill>
              </a:rPr>
              <a:t>   (u diplomatů: skutečné pověřovací listiny)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4000" b="1">
                <a:solidFill>
                  <a:srgbClr val="CC0000"/>
                </a:solidFill>
              </a:rPr>
              <a:t>exequatur</a:t>
            </a:r>
            <a:r>
              <a:rPr lang="cs-CZ" altLang="cs-CZ" sz="4000"/>
              <a:t> = přivolení přijímajícího státu</a:t>
            </a:r>
            <a:r>
              <a:rPr lang="cs-CZ" altLang="cs-CZ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600" i="1">
                <a:solidFill>
                  <a:srgbClr val="006600"/>
                </a:solidFill>
              </a:rPr>
              <a:t>   (u diplomatů: agrément)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6AC2E6-C216-678E-85B4-39206D7085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D9CCBD"/>
          </a:solidFill>
        </p:spPr>
        <p:txBody>
          <a:bodyPr/>
          <a:lstStyle/>
          <a:p>
            <a:pPr eaLnBrk="1" hangingPunct="1"/>
            <a:r>
              <a:rPr lang="cs-CZ" altLang="cs-CZ"/>
              <a:t>KONZULÁRNÍ FUNKCE - 1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71376B5-812E-EAAD-C52B-D3DFEC3926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E3F1E8"/>
          </a:solidFill>
        </p:spPr>
        <p:txBody>
          <a:bodyPr/>
          <a:lstStyle/>
          <a:p>
            <a:pPr eaLnBrk="1" hangingPunct="1"/>
            <a:r>
              <a:rPr lang="cs-CZ" altLang="cs-CZ"/>
              <a:t>Obecné:</a:t>
            </a:r>
          </a:p>
          <a:p>
            <a:pPr lvl="1" eaLnBrk="1" hangingPunct="1"/>
            <a:r>
              <a:rPr lang="cs-CZ" altLang="cs-CZ" sz="3200"/>
              <a:t>ochrana zájmů vysílajícího státu a jeho příslušníků (protéger)</a:t>
            </a:r>
          </a:p>
          <a:p>
            <a:pPr lvl="1" eaLnBrk="1" hangingPunct="1"/>
            <a:r>
              <a:rPr lang="cs-CZ" altLang="cs-CZ" sz="3200"/>
              <a:t>podpora rozvoje obchodních, hospodářských, kulturních a vědeckých styků</a:t>
            </a:r>
          </a:p>
          <a:p>
            <a:pPr lvl="1" eaLnBrk="1" hangingPunct="1"/>
            <a:r>
              <a:rPr lang="cs-CZ" altLang="cs-CZ" sz="3200"/>
              <a:t>zjišťování stavu (informer)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1374</Words>
  <Application>Microsoft Office PowerPoint</Application>
  <PresentationFormat>Předvádění na obrazovce (4:3)</PresentationFormat>
  <Paragraphs>156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Georgia</vt:lpstr>
      <vt:lpstr>Výchozí návrh</vt:lpstr>
      <vt:lpstr>Konzulární styky</vt:lpstr>
      <vt:lpstr>Prameny právní úpravy</vt:lpstr>
      <vt:lpstr>Konzulární úřady a obvody</vt:lpstr>
      <vt:lpstr>Hodnosti pro členy úřadu</vt:lpstr>
      <vt:lpstr>Kategorie vedoucích a členů  konzulárních úřadů</vt:lpstr>
      <vt:lpstr>Struktura konzulárního úřadu</vt:lpstr>
      <vt:lpstr>Navázání styků, zřízení KÚ</vt:lpstr>
      <vt:lpstr>Nástup funkce vedoucího KÚ</vt:lpstr>
      <vt:lpstr>KONZULÁRNÍ FUNKCE - 1</vt:lpstr>
      <vt:lpstr>KONZULÁRNÍ FUNKCE - 2</vt:lpstr>
      <vt:lpstr>Praktická agenda českých konzulátů, příp. zastupitelských úřadů v zahraničí:</vt:lpstr>
      <vt:lpstr>Co naopak český zastupitelský (konzulární) úřad udělat nemůže:</vt:lpstr>
      <vt:lpstr>NÁROK NA KONZULÁRNÍ OCHRANU EU:</vt:lpstr>
      <vt:lpstr>NELZE OČEKÁVAT OD VELVYSLANECTVÍ NEBO KONZULÁTU JINÉHO ČLENSKÉHO STÁTU EU</vt:lpstr>
      <vt:lpstr>Výsady a imunity – konzulární úřad</vt:lpstr>
      <vt:lpstr>Související výsady a imunity KÚ</vt:lpstr>
      <vt:lpstr>Výsady a imunity – konzulární úředníci (osoby) – odlišnosti -1</vt:lpstr>
      <vt:lpstr>Výsady a imunity – konzulární úředníci (osoby) – odlišnosti - 2</vt:lpstr>
      <vt:lpstr>Odchylky pro honorární konzuly</vt:lpstr>
      <vt:lpstr>Zvláštní mise</vt:lpstr>
      <vt:lpstr>Stálé mise při mezinárodních organizacích</vt:lpstr>
      <vt:lpstr>Stálá mise u mezinárodní organizace</vt:lpstr>
      <vt:lpstr>Výsady a imunity mezinárodních organizaci ve státech sídla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Konzulární styky</dc:title>
  <dc:creator>1224</dc:creator>
  <cp:lastModifiedBy>Vladimír Týč</cp:lastModifiedBy>
  <cp:revision>32</cp:revision>
  <dcterms:created xsi:type="dcterms:W3CDTF">2009-11-10T12:32:02Z</dcterms:created>
  <dcterms:modified xsi:type="dcterms:W3CDTF">2024-12-15T20:31:34Z</dcterms:modified>
</cp:coreProperties>
</file>