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43"/>
  </p:notesMasterIdLst>
  <p:handoutMasterIdLst>
    <p:handoutMasterId r:id="rId44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458" r:id="rId37"/>
    <p:sldId id="457" r:id="rId38"/>
    <p:sldId id="459" r:id="rId39"/>
    <p:sldId id="460" r:id="rId40"/>
    <p:sldId id="390" r:id="rId41"/>
    <p:sldId id="391" r:id="rId4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2970" autoAdjust="0"/>
  </p:normalViewPr>
  <p:slideViewPr>
    <p:cSldViewPr>
      <p:cViewPr varScale="1">
        <p:scale>
          <a:sx n="121" d="100"/>
          <a:sy n="121" d="100"/>
        </p:scale>
        <p:origin x="3432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Příklady z rozhodovací praxe </a:t>
            </a:r>
            <a:r>
              <a:rPr lang="cs-CZ" dirty="0">
                <a:solidFill>
                  <a:srgbClr val="FFC000"/>
                </a:solidFill>
              </a:rPr>
              <a:t>Evropského soudu pro lidská práva </a:t>
            </a:r>
            <a:r>
              <a:rPr lang="cs-CZ" dirty="0"/>
              <a:t>a Soudního dvora EU v trestních věcech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900" dirty="0"/>
              <a:t>Prof. JUDr. Jaroslav </a:t>
            </a:r>
            <a:r>
              <a:rPr lang="cs-CZ" sz="2900" dirty="0" err="1"/>
              <a:t>Fenyk</a:t>
            </a:r>
            <a:r>
              <a:rPr lang="cs-CZ" sz="2900" dirty="0"/>
              <a:t>, Ph.D., </a:t>
            </a:r>
            <a:r>
              <a:rPr lang="cs-CZ" sz="2900" dirty="0" err="1"/>
              <a:t>DSc</a:t>
            </a:r>
            <a:r>
              <a:rPr lang="cs-CZ" dirty="0"/>
              <a:t>.</a:t>
            </a:r>
          </a:p>
          <a:p>
            <a:r>
              <a:rPr lang="cs-CZ" dirty="0"/>
              <a:t>Evropské  trestní právo 2024</a:t>
            </a: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Právo na (bezplatnou) pomoc tlumočníka</a:t>
            </a:r>
          </a:p>
          <a:p>
            <a:pPr algn="just">
              <a:buFontTx/>
              <a:buChar char="-"/>
            </a:pPr>
            <a:r>
              <a:rPr lang="cs-CZ" sz="2800" dirty="0"/>
              <a:t>Cílem je zabránit nerovnosti mezi obviněnými (</a:t>
            </a:r>
            <a:r>
              <a:rPr lang="cs-CZ" sz="2800" dirty="0" err="1"/>
              <a:t>Luedicke</a:t>
            </a:r>
            <a:r>
              <a:rPr lang="cs-CZ" sz="2800" dirty="0"/>
              <a:t> v. Německo 1978)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/>
              <a:t>Práva se lze vzdát (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na celé řízení i na styk obviněného s obhájcem( </a:t>
            </a:r>
            <a:r>
              <a:rPr lang="cs-CZ" sz="2800" dirty="0" err="1"/>
              <a:t>Luedicke</a:t>
            </a:r>
            <a:r>
              <a:rPr lang="cs-CZ" sz="2800" dirty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II. Soudní dvůr Evropské unie </a:t>
            </a:r>
            <a:br>
              <a:rPr lang="cs-CZ" dirty="0"/>
            </a:br>
            <a:r>
              <a:rPr lang="cs-CZ" dirty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 </a:t>
            </a:r>
            <a:r>
              <a:rPr lang="cs-CZ" sz="2200" dirty="0"/>
              <a:t>27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Zasedání v plénu, ve velkém senátu (13 soudců), v senátech složených z 5 nebo 3 soudců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/>
              <a:t>Plní funkci jakéhosi „ústavního soudu“ pro komunitární právo</a:t>
            </a:r>
          </a:p>
          <a:p>
            <a:pPr algn="just"/>
            <a:r>
              <a:rPr lang="cs-CZ" sz="2200" dirty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Rozhoduje také o </a:t>
            </a:r>
            <a:r>
              <a:rPr lang="cs-CZ" sz="2200" b="1" dirty="0"/>
              <a:t>předběžných otázkách</a:t>
            </a:r>
            <a:r>
              <a:rPr lang="cs-CZ" sz="2200" dirty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otázka před soudem členského státu, </a:t>
            </a:r>
            <a:r>
              <a:rPr lang="cs-CZ" sz="2200" b="1" dirty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při jednání před soudem členského státu </a:t>
            </a:r>
            <a:r>
              <a:rPr lang="cs-CZ" sz="22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SDEU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Starší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Casati</a:t>
            </a:r>
            <a:r>
              <a:rPr lang="cs-CZ" sz="2200" b="1" dirty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Hüseyin</a:t>
            </a:r>
            <a:r>
              <a:rPr lang="cs-CZ" sz="2200" b="1" dirty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Stefano</a:t>
            </a:r>
            <a:r>
              <a:rPr lang="cs-CZ" sz="2200" b="1" dirty="0"/>
              <a:t> </a:t>
            </a:r>
            <a:r>
              <a:rPr lang="cs-CZ" sz="2200" b="1" dirty="0" err="1"/>
              <a:t>Meloni</a:t>
            </a:r>
            <a:r>
              <a:rPr lang="cs-CZ" sz="2200" b="1" dirty="0"/>
              <a:t>, </a:t>
            </a:r>
            <a:r>
              <a:rPr lang="cs-CZ" sz="2200" b="1" dirty="0" err="1"/>
              <a:t>č..j</a:t>
            </a:r>
            <a:r>
              <a:rPr lang="cs-CZ" sz="2200" b="1" dirty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/>
              <a:t>Casati</a:t>
            </a:r>
            <a:r>
              <a:rPr lang="cs-CZ" b="1" dirty="0"/>
              <a:t>, </a:t>
            </a:r>
            <a:r>
              <a:rPr lang="cs-CZ" dirty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I. Evropský soud pro lidská práva</a:t>
            </a:r>
            <a:br>
              <a:rPr lang="cs-CZ" dirty="0"/>
            </a:br>
            <a:r>
              <a:rPr lang="cs-CZ" dirty="0"/>
              <a:t>(Štrasburk)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Ian William Cowan, </a:t>
            </a:r>
            <a:r>
              <a:rPr lang="cs-CZ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Právo na stejné zacházení vyplývá přímo z komunitárního práva a nemůže záviset na existenci reciproční 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Komunitární právo zajišťuje FO právo cestovat do jiných členských států, </a:t>
            </a:r>
            <a:r>
              <a:rPr lang="cs-CZ" sz="2200" dirty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ym typeface="Wingdings" pitchFamily="2" charset="2"/>
              </a:rPr>
              <a:t>   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Donatella Calfa, </a:t>
            </a:r>
            <a:r>
              <a:rPr lang="cs-CZ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D. </a:t>
            </a:r>
            <a:r>
              <a:rPr lang="cs-CZ" sz="2200" dirty="0" err="1"/>
              <a:t>Calfa</a:t>
            </a:r>
            <a:r>
              <a:rPr lang="cs-CZ" sz="2200" dirty="0"/>
              <a:t> nebylo prokázáno, že by svým jednáním skutečně a dostatečně ohrozila základní společenský zájem na veřejném pořádku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Hüseyin Gözütok C-187/01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Občan Turecka, který žil v Nizozemí a provozoval </a:t>
            </a:r>
            <a:r>
              <a:rPr lang="cs-CZ" sz="2200" dirty="0" err="1"/>
              <a:t>coffee-shop</a:t>
            </a:r>
            <a:r>
              <a:rPr lang="cs-CZ" sz="2200" dirty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souladu s NIZ TZ bylo trestní stíhání proti němu zastaveno SZ po zaplacení pokuty.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Německé OČTŘ informovány o pohybu značného množství peněz na jeho účtu, zahájeno trestní stíhání pro obchodování s omamnými látkami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>
                <a:solidFill>
                  <a:srgbClr val="F6910A"/>
                </a:solidFill>
              </a:rPr>
              <a:t>zastavil trestní stíhání proto, že podle čl. 54 SPÚ jsou německé orgány vázány pravomocným rozhodnutím nizozemských orgánů o stejném skutku.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 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/>
              <a:t>Otázka Belgického soudu, </a:t>
            </a:r>
            <a:r>
              <a:rPr lang="cs-CZ" sz="2200" dirty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</a:t>
            </a:r>
            <a:r>
              <a:rPr lang="cs-CZ" sz="2200" b="1" dirty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povinnosti</a:t>
            </a:r>
            <a:r>
              <a:rPr lang="cs-CZ" sz="2200" dirty="0"/>
              <a:t>, zejména zaplatil částku stanovenou státním 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 tomu, aby se na skutek vztahovala zásada ne bis in idem, </a:t>
            </a:r>
            <a:r>
              <a:rPr lang="cs-CZ" sz="2200" dirty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/>
              <a:t>Mario Filimeno Miraglia C-469/03</a:t>
            </a:r>
            <a:endParaRPr lang="cs-CZ" sz="4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Pokud 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a posouzení věci samé </a:t>
            </a:r>
            <a:r>
              <a:rPr lang="cs-CZ" sz="2200" dirty="0"/>
              <a:t>(uložení 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stát, není toto rozhodnutí o zastavení překážkou věci rozhodnuté</a:t>
            </a:r>
            <a:r>
              <a:rPr lang="cs-CZ" sz="2200" dirty="0"/>
              <a:t> 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/>
              <a:t>Otázka, zda články 2, 3 a 8 odst. 4 rámcového rozhodnutí musí být vykládány tak,</a:t>
            </a:r>
            <a:r>
              <a:rPr lang="cs-CZ" sz="2200" dirty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EU</a:t>
            </a:r>
            <a:endParaRPr lang="en-US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/>
              <a:t>Von C0lson </a:t>
            </a:r>
            <a:r>
              <a:rPr lang="cs-CZ" sz="2200" b="1" dirty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Kolpinghuis</a:t>
            </a:r>
            <a:r>
              <a:rPr lang="cs-CZ" sz="2200" b="1" dirty="0"/>
              <a:t> 80/86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Marleasing</a:t>
            </a:r>
            <a:r>
              <a:rPr lang="cs-CZ" sz="2200" b="1" dirty="0"/>
              <a:t>  C- 108/88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C– 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C– 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C– 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C– 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Kraaijenbrink</a:t>
            </a:r>
            <a:r>
              <a:rPr lang="cs-CZ" sz="2200" b="1" dirty="0"/>
              <a:t> C- 367/05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Charakteristika ESLP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/>
              <a:t>Mezinárodní soud složený se stejného počtu soudců, jako  je počet členských států RE, které ratifikovaly  Úmluvu – 46 ( ne všechny státy ratifikovaly protokoly)</a:t>
            </a:r>
          </a:p>
          <a:p>
            <a:r>
              <a:rPr lang="cs-CZ" sz="2400" dirty="0"/>
              <a:t>Musí být vyčerpány účinné prostředky nápravy na národní úrovni, 6 měsíců na podání (úplné) stížnosti</a:t>
            </a:r>
          </a:p>
          <a:p>
            <a:r>
              <a:rPr lang="cs-CZ" sz="2400" dirty="0"/>
              <a:t>Soudci nehájí zájmy konkrétního státu</a:t>
            </a:r>
          </a:p>
          <a:p>
            <a:r>
              <a:rPr lang="cs-CZ" sz="2400" dirty="0"/>
              <a:t>Návrh rozhodnutí připravuje Kancelář ( právní referenti), rozhoduje  samosoudce, 3 členný senát, velký senát</a:t>
            </a:r>
          </a:p>
          <a:p>
            <a:r>
              <a:rPr lang="cs-CZ" sz="2400" dirty="0"/>
              <a:t>14. protokol zavádí rozhodování o odmítnutí stížnosti jedním soudcem, dále charakterizuje tzv. podstatnou újmu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/>
              <a:t>Kolpinghuis 80/86</a:t>
            </a:r>
            <a:endParaRPr lang="cs-CZ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>
                <a:solidFill>
                  <a:srgbClr val="F6910A"/>
                </a:solidFill>
              </a:rPr>
              <a:t>Směrnice</a:t>
            </a:r>
            <a:r>
              <a:rPr lang="cs-CZ" sz="2200" dirty="0"/>
              <a:t>, jejíž obsah je dostatečně jednoznačný a nepodmíněný, </a:t>
            </a:r>
            <a:r>
              <a:rPr lang="cs-CZ" sz="2200" dirty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/>
              <a:t>Ale </a:t>
            </a:r>
            <a:r>
              <a:rPr lang="cs-CZ" sz="2200" dirty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/>
              <a:t>I když směrnice není implementována, mají orgány státu </a:t>
            </a:r>
            <a:r>
              <a:rPr lang="cs-CZ" sz="2200" dirty="0">
                <a:solidFill>
                  <a:srgbClr val="F6910A"/>
                </a:solidFill>
              </a:rPr>
              <a:t>povinnost </a:t>
            </a:r>
            <a:r>
              <a:rPr lang="cs-CZ" sz="2200" dirty="0" err="1">
                <a:solidFill>
                  <a:srgbClr val="F6910A"/>
                </a:solidFill>
              </a:rPr>
              <a:t>eurokonformního</a:t>
            </a:r>
            <a:r>
              <a:rPr lang="cs-CZ" sz="2200" dirty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/>
              <a:t>Povinnost soudu k </a:t>
            </a:r>
            <a:r>
              <a:rPr lang="cs-CZ" sz="2200" dirty="0" err="1"/>
              <a:t>eurokonformnímu</a:t>
            </a:r>
            <a:r>
              <a:rPr lang="cs-CZ" sz="2200" dirty="0"/>
              <a:t> výkladu by </a:t>
            </a:r>
            <a:r>
              <a:rPr lang="cs-CZ" sz="2200" dirty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/>
              <a:t>za konání, které by bez </a:t>
            </a:r>
            <a:r>
              <a:rPr lang="cs-CZ" sz="2200" dirty="0" err="1"/>
              <a:t>eurokonformního</a:t>
            </a:r>
            <a:r>
              <a:rPr lang="cs-CZ" sz="2200" dirty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/>
              <a:t>Van </a:t>
            </a:r>
            <a:r>
              <a:rPr lang="cs-CZ" b="1" dirty="0" err="1"/>
              <a:t>Esbroeck</a:t>
            </a:r>
            <a:r>
              <a:rPr lang="cs-CZ" b="1" dirty="0"/>
              <a:t> C– 436/04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Otázka, </a:t>
            </a:r>
            <a:r>
              <a:rPr lang="cs-CZ" sz="2200" dirty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/>
              <a:t>sm</a:t>
            </a:r>
            <a:r>
              <a:rPr lang="cs-CZ" sz="2200" dirty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/>
              <a:t>v okamžiku posuzování podmínek </a:t>
            </a:r>
            <a:r>
              <a:rPr lang="cs-CZ" sz="2200" dirty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/>
              <a:t>Van Straaten C– 150/05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NIZ za dovoz heroinu zproštěn obžaloby – </a:t>
            </a:r>
            <a:r>
              <a:rPr lang="cs-CZ" sz="2200" b="1" dirty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/>
              <a:t>stíhané v různých smluvních státech Schengenské prováděcí úmluvy, </a:t>
            </a:r>
            <a:r>
              <a:rPr lang="cs-CZ" sz="2200" dirty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/>
              <a:t>zakotvená v čl. 54 Prováděcí úmluvy </a:t>
            </a:r>
            <a:r>
              <a:rPr lang="cs-CZ" sz="2200" dirty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Kretzinger C– 288/05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>
                <a:solidFill>
                  <a:srgbClr val="F6910A"/>
                </a:solidFill>
              </a:rPr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Konečné posouzení v tomto ohledu je věcí příslušných vnitrostátních orgánů.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/>
              <a:t>Kraaijenbrink</a:t>
            </a:r>
            <a:r>
              <a:rPr lang="cs-CZ" b="1" dirty="0"/>
              <a:t> C- 367/05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/>
              <a:t>sm</a:t>
            </a:r>
            <a:r>
              <a:rPr lang="cs-CZ" sz="2200" dirty="0"/>
              <a:t>. státě, a jednak ve směnění peněžních částek rovněž pocházejících z takového nedovoleného obchodu ve směnárnách v jiném </a:t>
            </a:r>
            <a:r>
              <a:rPr lang="cs-CZ" sz="2200" dirty="0" err="1"/>
              <a:t>sm</a:t>
            </a:r>
            <a:r>
              <a:rPr lang="cs-CZ" sz="2200" dirty="0"/>
              <a:t>. státě, </a:t>
            </a:r>
            <a:r>
              <a:rPr lang="cs-CZ" sz="2200" dirty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/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Meloni</a:t>
            </a:r>
            <a:r>
              <a:rPr lang="cs-CZ" b="1" dirty="0"/>
              <a:t> C- 399/11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Trestný čin podvodu v Itálii, pachatel vycestoval do Španělska, nevydán ( kauce)</a:t>
            </a:r>
          </a:p>
          <a:p>
            <a:r>
              <a:rPr lang="cs-CZ" sz="2400" dirty="0"/>
              <a:t>Pachatel v Itálii odsouzen na 10 let v nepřítomnosti</a:t>
            </a:r>
          </a:p>
          <a:p>
            <a:r>
              <a:rPr lang="cs-CZ" sz="2400" dirty="0"/>
              <a:t>Italská úprava nepřipouští odvolání po návratu do domovského státu</a:t>
            </a:r>
          </a:p>
          <a:p>
            <a:r>
              <a:rPr lang="cs-CZ" sz="2400" dirty="0"/>
              <a:t>2002 Evropský zatýkací rozkaz vydaný v Itálii k VT</a:t>
            </a:r>
          </a:p>
          <a:p>
            <a:r>
              <a:rPr lang="cs-CZ" sz="2400" dirty="0" err="1"/>
              <a:t>Šp</a:t>
            </a:r>
            <a:r>
              <a:rPr lang="cs-CZ" sz="2400" dirty="0"/>
              <a:t>. Soudce položil předběžnou otázku ESD „ zda má být pachatel předán do I, není-li zde opravný prostředek</a:t>
            </a:r>
          </a:p>
          <a:p>
            <a:r>
              <a:rPr lang="cs-CZ" sz="2400" dirty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/>
              <a:t>a) RREZR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Nejnovější rozhodnutí 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Evropskému zatýkacímu rozkazu:</a:t>
            </a:r>
          </a:p>
          <a:p>
            <a:r>
              <a:rPr lang="cs-CZ" dirty="0"/>
              <a:t>C 717/18-X ze dne 3.3. 2020 : „ v případě veřejného schvalování terorismu  je třeba k posouzení oboustranné trestnosti ( Španělsko - Belgie)  zohlednit délku trestu stanovená stanovenou španělským trestním právem za spáchané skutky ( horní hranice nejméně 3 roky). Při změně trestní sazby zákonem je rozhodující sazba v okamžiku vydání EZR.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238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Spojené věci </a:t>
            </a:r>
            <a:r>
              <a:rPr lang="cs-CZ" dirty="0" err="1"/>
              <a:t>Aranyosi</a:t>
            </a:r>
            <a:r>
              <a:rPr lang="cs-CZ" dirty="0"/>
              <a:t> a </a:t>
            </a:r>
            <a:r>
              <a:rPr lang="cs-CZ" dirty="0" err="1"/>
              <a:t>Caldadaru</a:t>
            </a:r>
            <a:r>
              <a:rPr lang="cs-CZ" dirty="0"/>
              <a:t> C-404/15 PPU a C-659/15 PPU : „ skutečné nebezpečí porušení zákazu nelidského a ponižujícího zacházení může založit povinnost odložit výkon EZR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962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Případ Artur </a:t>
            </a:r>
            <a:r>
              <a:rPr lang="cs-CZ" dirty="0" err="1"/>
              <a:t>Celmer</a:t>
            </a:r>
            <a:r>
              <a:rPr lang="cs-CZ" dirty="0"/>
              <a:t> – ( C 619/18 ze dne 24.6. 2019 Irsko </a:t>
            </a:r>
            <a:r>
              <a:rPr lang="cs-CZ" dirty="0" err="1"/>
              <a:t>vs</a:t>
            </a:r>
            <a:r>
              <a:rPr lang="cs-CZ"/>
              <a:t> Polsko)  </a:t>
            </a:r>
            <a:r>
              <a:rPr lang="cs-CZ" dirty="0"/>
              <a:t>„ Odmítnutí vykonat EZR musí být výjimečné. Je to však možné v případě, existuje-li skutečné nebezpečí, že bude porušeno základní právo osoby, proti níž je vydán EZR, na nezávislý soud, a tudíž podstata jejího práva na spravedlivý proces“ </a:t>
            </a:r>
          </a:p>
          <a:p>
            <a:r>
              <a:rPr lang="cs-CZ" dirty="0"/>
              <a:t> Aktuální případ </a:t>
            </a:r>
            <a:r>
              <a:rPr lang="cs-CZ" dirty="0" err="1"/>
              <a:t>Ekaterina</a:t>
            </a:r>
            <a:r>
              <a:rPr lang="cs-CZ" dirty="0"/>
              <a:t> a </a:t>
            </a:r>
            <a:r>
              <a:rPr lang="cs-CZ" dirty="0" err="1"/>
              <a:t>Conrad</a:t>
            </a:r>
            <a:r>
              <a:rPr lang="cs-CZ" dirty="0"/>
              <a:t> </a:t>
            </a:r>
            <a:r>
              <a:rPr lang="cs-CZ" dirty="0" err="1"/>
              <a:t>Hertogovi</a:t>
            </a:r>
            <a:r>
              <a:rPr lang="cs-CZ" dirty="0"/>
              <a:t> - Nizozemsko </a:t>
            </a:r>
            <a:r>
              <a:rPr lang="cs-CZ" dirty="0" err="1"/>
              <a:t>vs</a:t>
            </a:r>
            <a:r>
              <a:rPr lang="cs-CZ" dirty="0"/>
              <a:t> Polsko, stanovisko generálního advokáta </a:t>
            </a:r>
            <a:r>
              <a:rPr lang="cs-CZ" dirty="0" err="1"/>
              <a:t>Campose</a:t>
            </a:r>
            <a:r>
              <a:rPr lang="cs-CZ" dirty="0"/>
              <a:t> </a:t>
            </a:r>
            <a:r>
              <a:rPr lang="cs-CZ" dirty="0" err="1"/>
              <a:t>Sáncheze-Bordony</a:t>
            </a:r>
            <a:r>
              <a:rPr lang="cs-CZ" dirty="0"/>
              <a:t> ve spojených věcech C-354/20 PPU a C-412/20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295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„ vystavující justiční orgán v RR o EZR“ – spojené věci C-508/18 OG a C-82/19 PPU ( německá státní zastupitelství) a věc C-509/18 ( NSZ Litvy): „ Německá státní zastupitelství neposkytují dostatečnou záruku nezávislosti na výkonné moci, aby mohla vydat EZR, zatímco NSZ Litvy naopak ano.“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64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Právní rámec </a:t>
            </a:r>
            <a:r>
              <a:rPr lang="cs-CZ" dirty="0"/>
              <a:t>– Úmluva o ochraně lidských práv a základních svobod ( EÚLP)</a:t>
            </a:r>
          </a:p>
          <a:p>
            <a:r>
              <a:rPr lang="cs-CZ" dirty="0"/>
              <a:t>Hlavní procesní záruky </a:t>
            </a:r>
            <a:r>
              <a:rPr lang="cs-CZ" dirty="0">
                <a:solidFill>
                  <a:srgbClr val="FF0000"/>
                </a:solidFill>
              </a:rPr>
              <a:t>spravedlivého trestního řízení </a:t>
            </a:r>
            <a:r>
              <a:rPr lang="cs-CZ" dirty="0"/>
              <a:t>– čl. 6 odst.1 EÚLP</a:t>
            </a:r>
          </a:p>
          <a:p>
            <a:r>
              <a:rPr lang="cs-CZ" dirty="0">
                <a:solidFill>
                  <a:srgbClr val="FF0000"/>
                </a:solidFill>
              </a:rPr>
              <a:t>Právo na obhajobu </a:t>
            </a:r>
            <a:r>
              <a:rPr lang="cs-CZ" dirty="0"/>
              <a:t>– čl. 6 odst.3 EÚLP</a:t>
            </a:r>
          </a:p>
          <a:p>
            <a:r>
              <a:rPr lang="cs-CZ" dirty="0"/>
              <a:t>Jde o práva minimální, výčet není vyčerpávající</a:t>
            </a:r>
          </a:p>
          <a:p>
            <a:r>
              <a:rPr lang="cs-CZ" dirty="0"/>
              <a:t>Cíl : je zajistit spravedlnost řízení jako celku</a:t>
            </a:r>
          </a:p>
          <a:p>
            <a:r>
              <a:rPr lang="cs-CZ" dirty="0"/>
              <a:t>Vztahuje se </a:t>
            </a:r>
            <a:r>
              <a:rPr lang="cs-CZ" dirty="0">
                <a:solidFill>
                  <a:srgbClr val="FF0000"/>
                </a:solidFill>
              </a:rPr>
              <a:t>na obviněného, </a:t>
            </a:r>
            <a:r>
              <a:rPr lang="cs-CZ" dirty="0"/>
              <a:t>kde úloha obhájce fakticky začíná ( lze však v ČR vztáhnout i na podezřelého mladistvého)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Ivor</a:t>
            </a:r>
            <a:r>
              <a:rPr lang="cs-CZ" dirty="0"/>
              <a:t>, J., Klimek, L. Záhora, J. Trestné právo </a:t>
            </a:r>
            <a:r>
              <a:rPr lang="cs-CZ" dirty="0" err="1"/>
              <a:t>Európskej</a:t>
            </a:r>
            <a:r>
              <a:rPr lang="cs-CZ" dirty="0"/>
              <a:t> </a:t>
            </a:r>
            <a:r>
              <a:rPr lang="cs-CZ" dirty="0" err="1"/>
              <a:t>únie</a:t>
            </a:r>
            <a:r>
              <a:rPr lang="cs-CZ" dirty="0"/>
              <a:t> a jeho vplyv na </a:t>
            </a:r>
            <a:r>
              <a:rPr lang="cs-CZ" dirty="0" err="1"/>
              <a:t>právny</a:t>
            </a:r>
            <a:r>
              <a:rPr lang="cs-CZ" dirty="0"/>
              <a:t> </a:t>
            </a:r>
            <a:r>
              <a:rPr lang="cs-CZ" dirty="0" err="1"/>
              <a:t>poriadok</a:t>
            </a:r>
            <a:r>
              <a:rPr lang="cs-CZ" dirty="0"/>
              <a:t> </a:t>
            </a:r>
            <a:r>
              <a:rPr lang="cs-CZ" dirty="0" err="1"/>
              <a:t>Slovenskej</a:t>
            </a:r>
            <a:r>
              <a:rPr lang="cs-CZ" dirty="0"/>
              <a:t> republiky, Bratislava, </a:t>
            </a:r>
            <a:r>
              <a:rPr lang="cs-CZ" dirty="0" err="1"/>
              <a:t>Eurokodex</a:t>
            </a:r>
            <a:r>
              <a:rPr lang="cs-CZ" dirty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Biolley-Labayle-Poelemans-Weyembergh</a:t>
            </a:r>
            <a:r>
              <a:rPr lang="cs-CZ" dirty="0"/>
              <a:t>, </a:t>
            </a:r>
            <a:r>
              <a:rPr lang="cs-CZ" dirty="0" err="1"/>
              <a:t>Code</a:t>
            </a:r>
            <a:r>
              <a:rPr lang="cs-CZ" dirty="0"/>
              <a:t>  de </a:t>
            </a:r>
            <a:r>
              <a:rPr lang="cs-CZ" dirty="0" err="1"/>
              <a:t>droit</a:t>
            </a:r>
            <a:r>
              <a:rPr lang="cs-CZ" dirty="0"/>
              <a:t> </a:t>
            </a:r>
            <a:r>
              <a:rPr lang="cs-CZ" dirty="0" err="1"/>
              <a:t>pénal</a:t>
            </a:r>
            <a:r>
              <a:rPr lang="cs-CZ" dirty="0"/>
              <a:t> de </a:t>
            </a:r>
            <a:r>
              <a:rPr lang="cs-CZ" dirty="0" err="1"/>
              <a:t>l´Union</a:t>
            </a:r>
            <a:r>
              <a:rPr lang="cs-CZ" dirty="0"/>
              <a:t> </a:t>
            </a:r>
            <a:r>
              <a:rPr lang="cs-CZ" dirty="0" err="1"/>
              <a:t>européenne</a:t>
            </a:r>
            <a:r>
              <a:rPr lang="cs-CZ" dirty="0"/>
              <a:t>, </a:t>
            </a:r>
            <a:r>
              <a:rPr lang="cs-CZ" dirty="0" err="1"/>
              <a:t>Bruylant</a:t>
            </a:r>
            <a:r>
              <a:rPr lang="cs-CZ" dirty="0"/>
              <a:t>, Paris, 2013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Právo na obhajobu podle EÚLP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Čl. 6 odst. 3 EÚLP: </a:t>
            </a:r>
            <a:r>
              <a:rPr lang="cs-CZ" sz="2000" dirty="0"/>
              <a:t>„Každý,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/>
              <a:t>být 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němu;</a:t>
            </a:r>
          </a:p>
          <a:p>
            <a:pPr algn="just"/>
            <a:r>
              <a:rPr lang="cs-CZ" sz="2000" dirty="0"/>
              <a:t>mít 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obhajovat 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vyslýchat</a:t>
            </a:r>
            <a:r>
              <a:rPr lang="cs-CZ" sz="2000" dirty="0"/>
              <a:t> nebo dát vyslýchat svědky proti sobě a dosáhnout předvolání a výslech svědků ve svůj prospěch za stejných podmínek, jako svědků proti sobě;</a:t>
            </a:r>
          </a:p>
          <a:p>
            <a:pPr algn="just"/>
            <a:r>
              <a:rPr lang="cs-CZ" sz="2000" dirty="0"/>
              <a:t>mít 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/>
              <a:t>Osobní informace o tom, že je obviněn ( </a:t>
            </a:r>
            <a:r>
              <a:rPr lang="cs-CZ" dirty="0" err="1"/>
              <a:t>Pélissier</a:t>
            </a:r>
            <a:r>
              <a:rPr lang="cs-CZ" dirty="0"/>
              <a:t>  a </a:t>
            </a:r>
            <a:r>
              <a:rPr lang="cs-CZ" dirty="0" err="1"/>
              <a:t>Sassi</a:t>
            </a:r>
            <a:r>
              <a:rPr lang="cs-CZ" dirty="0"/>
              <a:t> v. Francie 1999)</a:t>
            </a:r>
          </a:p>
          <a:p>
            <a:pPr algn="just">
              <a:buFontTx/>
              <a:buChar char="-"/>
            </a:pPr>
            <a:r>
              <a:rPr lang="cs-CZ" dirty="0"/>
              <a:t>Písemně nebo ústně ( </a:t>
            </a:r>
            <a:r>
              <a:rPr lang="cs-CZ" dirty="0" err="1"/>
              <a:t>Kamasinski</a:t>
            </a:r>
            <a:r>
              <a:rPr lang="cs-CZ" dirty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/>
              <a:t>Za účelem přípravy obhajoby ( </a:t>
            </a:r>
            <a:r>
              <a:rPr lang="cs-CZ" dirty="0" err="1"/>
              <a:t>Bricmont</a:t>
            </a:r>
            <a:r>
              <a:rPr lang="cs-CZ" dirty="0"/>
              <a:t> v. Belgie 1986)</a:t>
            </a:r>
          </a:p>
          <a:p>
            <a:pPr algn="just">
              <a:buFontTx/>
              <a:buChar char="-"/>
            </a:pPr>
            <a:r>
              <a:rPr lang="cs-CZ" dirty="0"/>
              <a:t>Definice skutku a jeho právní kvalifikace včetně jejich změn ( </a:t>
            </a:r>
            <a:r>
              <a:rPr lang="cs-CZ" dirty="0" err="1"/>
              <a:t>Mattoccia</a:t>
            </a:r>
            <a:r>
              <a:rPr lang="cs-CZ" dirty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/>
              <a:t>Podobně při doručení obžaloby ( </a:t>
            </a:r>
            <a:r>
              <a:rPr lang="cs-CZ" dirty="0" err="1"/>
              <a:t>Brozicek</a:t>
            </a:r>
            <a:r>
              <a:rPr lang="cs-CZ" dirty="0"/>
              <a:t> v. Itálie 1989).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/>
              <a:t>Částečně odstraňuje nevyváženost mezi oprávněními    orgánů činných v trestním řízením a obviněným ( </a:t>
            </a:r>
            <a:r>
              <a:rPr lang="cs-CZ" dirty="0" err="1"/>
              <a:t>Can</a:t>
            </a:r>
            <a:r>
              <a:rPr lang="cs-CZ" dirty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/>
              <a:t>Oprávnění obviněného mají umožnit komplexní ( přiměřený čas a obsah) obhajobu ( </a:t>
            </a:r>
            <a:r>
              <a:rPr lang="cs-CZ" dirty="0" err="1"/>
              <a:t>Campbell</a:t>
            </a:r>
            <a:r>
              <a:rPr lang="cs-CZ" dirty="0"/>
              <a:t> a </a:t>
            </a:r>
            <a:r>
              <a:rPr lang="cs-CZ" dirty="0" err="1"/>
              <a:t>Fell</a:t>
            </a:r>
            <a:r>
              <a:rPr lang="cs-CZ" dirty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/>
              <a:t>Právo obviněného seznámit se s výsledky vyšetřování ( </a:t>
            </a:r>
            <a:r>
              <a:rPr lang="cs-CZ" dirty="0" err="1"/>
              <a:t>Jaspers</a:t>
            </a:r>
            <a:r>
              <a:rPr lang="cs-CZ" dirty="0"/>
              <a:t> v. Belgie 1981)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>
                <a:solidFill>
                  <a:srgbClr val="FF0000"/>
                </a:solidFill>
              </a:rPr>
              <a:t>Obhajovat se osobně nebo za pomoci obhájce </a:t>
            </a:r>
          </a:p>
          <a:p>
            <a:pPr marL="0" indent="0" algn="just">
              <a:buNone/>
            </a:pPr>
            <a:r>
              <a:rPr lang="cs-CZ" sz="2400" dirty="0"/>
              <a:t>- </a:t>
            </a:r>
            <a:r>
              <a:rPr lang="cs-CZ" sz="2000" dirty="0"/>
              <a:t>Právo volby, zda sám nebo s pomocí obhájce( </a:t>
            </a:r>
            <a:r>
              <a:rPr lang="cs-CZ" sz="2000" dirty="0" err="1"/>
              <a:t>Godi</a:t>
            </a:r>
            <a:r>
              <a:rPr lang="cs-CZ" sz="2000" dirty="0"/>
              <a:t> v. Itálie 1984)</a:t>
            </a:r>
          </a:p>
          <a:p>
            <a:pPr marL="0" indent="0" algn="just">
              <a:buNone/>
            </a:pPr>
            <a:r>
              <a:rPr lang="cs-CZ" sz="2000" dirty="0"/>
              <a:t>- Obviněný nemůže být nucen, aby se obhajoval sám ( Tomasi v. Francie 1992, </a:t>
            </a:r>
            <a:r>
              <a:rPr lang="cs-CZ" sz="2000" dirty="0" err="1"/>
              <a:t>Pakelli</a:t>
            </a:r>
            <a:r>
              <a:rPr lang="cs-CZ" sz="2000" dirty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/>
              <a:t>- Otázka svobody projevu obviněného ( </a:t>
            </a:r>
            <a:r>
              <a:rPr lang="cs-CZ" sz="2000" dirty="0" err="1"/>
              <a:t>Brandstetter</a:t>
            </a:r>
            <a:r>
              <a:rPr lang="cs-CZ" sz="2000" dirty="0"/>
              <a:t> v. Rakousko 1981)</a:t>
            </a:r>
          </a:p>
          <a:p>
            <a:pPr marL="0" indent="0" algn="just">
              <a:buNone/>
            </a:pPr>
            <a:r>
              <a:rPr lang="cs-CZ" sz="2000" dirty="0"/>
              <a:t>- Obhajoba je zaručena ve všech stadiích trestního řízení od okamžiku obvinění ( </a:t>
            </a:r>
            <a:r>
              <a:rPr lang="cs-CZ" sz="2000" dirty="0" err="1"/>
              <a:t>Imbroscia</a:t>
            </a:r>
            <a:r>
              <a:rPr lang="cs-CZ" sz="2000" dirty="0"/>
              <a:t> v. Švýcarsko 1993, </a:t>
            </a:r>
            <a:r>
              <a:rPr lang="cs-CZ" sz="2000" dirty="0" err="1"/>
              <a:t>Quaranta</a:t>
            </a:r>
            <a:r>
              <a:rPr lang="cs-CZ" sz="2000" dirty="0"/>
              <a:t> v. Švýcarsko, John Murray a </a:t>
            </a:r>
            <a:r>
              <a:rPr lang="cs-CZ" sz="2000" dirty="0" err="1"/>
              <a:t>Averil</a:t>
            </a:r>
            <a:r>
              <a:rPr lang="cs-CZ" sz="2000" dirty="0"/>
              <a:t> v. Spojené království 1996 a 2000), včetně opravného řízení ( </a:t>
            </a:r>
            <a:r>
              <a:rPr lang="cs-CZ" sz="2000" dirty="0" err="1"/>
              <a:t>Artico</a:t>
            </a:r>
            <a:r>
              <a:rPr lang="cs-CZ" sz="2000" dirty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/>
              <a:t>Právo na bezplatnou obhajobu ( </a:t>
            </a:r>
            <a:r>
              <a:rPr lang="cs-CZ" sz="2000" dirty="0" err="1"/>
              <a:t>Benham</a:t>
            </a:r>
            <a:r>
              <a:rPr lang="cs-CZ" sz="2000" dirty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/>
              <a:t>Zákaz vynucení doznání ( </a:t>
            </a:r>
            <a:r>
              <a:rPr lang="cs-CZ" sz="2000" dirty="0" err="1"/>
              <a:t>Barbera</a:t>
            </a:r>
            <a:r>
              <a:rPr lang="cs-CZ" sz="2000" dirty="0"/>
              <a:t> et. Al. V. Španělsko 1988, </a:t>
            </a:r>
            <a:r>
              <a:rPr lang="cs-CZ" sz="2000" dirty="0" err="1"/>
              <a:t>Magee</a:t>
            </a:r>
            <a:r>
              <a:rPr lang="cs-CZ" sz="2000" dirty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Vyslýchat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/>
              <a:t>Právo na slyšení svědka v hlavním líčení ( </a:t>
            </a:r>
            <a:r>
              <a:rPr lang="cs-CZ" sz="2400" dirty="0" err="1"/>
              <a:t>Kostovski</a:t>
            </a:r>
            <a:r>
              <a:rPr lang="cs-CZ" sz="2400" dirty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/>
              <a:t>Za svědky se považují i spoluobviněný, znalec, tajný agent a poškozený ( </a:t>
            </a:r>
            <a:r>
              <a:rPr lang="cs-CZ" sz="2400" dirty="0" err="1"/>
              <a:t>Bönisch</a:t>
            </a:r>
            <a:r>
              <a:rPr lang="cs-CZ" sz="2400" dirty="0"/>
              <a:t>  v. Rakousko 1985, </a:t>
            </a:r>
            <a:r>
              <a:rPr lang="cs-CZ" sz="2400" dirty="0" err="1"/>
              <a:t>Luca</a:t>
            </a:r>
            <a:r>
              <a:rPr lang="cs-CZ" sz="2400" dirty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/>
              <a:t>Pravidla pro výslech anonymního svědka ( </a:t>
            </a:r>
            <a:r>
              <a:rPr lang="cs-CZ" sz="2400" dirty="0" err="1"/>
              <a:t>Kostovski</a:t>
            </a:r>
            <a:r>
              <a:rPr lang="cs-CZ" sz="2400" dirty="0"/>
              <a:t> v. Nizozemsko 1989, Van </a:t>
            </a:r>
            <a:r>
              <a:rPr lang="cs-CZ" sz="2400" dirty="0" err="1"/>
              <a:t>Mechelen</a:t>
            </a:r>
            <a:r>
              <a:rPr lang="cs-CZ" sz="2400" dirty="0"/>
              <a:t> et al. V. Nizozemsko 1997, Kok. V. Nizozemsko 2000, </a:t>
            </a:r>
            <a:r>
              <a:rPr lang="cs-CZ" sz="2400" dirty="0" err="1"/>
              <a:t>Lüdi</a:t>
            </a:r>
            <a:r>
              <a:rPr lang="cs-CZ" sz="2400" dirty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2971</TotalTime>
  <Words>3207</Words>
  <Application>Microsoft Office PowerPoint</Application>
  <PresentationFormat>Předvádění na obrazovce (4:3)</PresentationFormat>
  <Paragraphs>252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Constantia</vt:lpstr>
      <vt:lpstr>Wingdings</vt:lpstr>
      <vt:lpstr>Wingdings 2</vt:lpstr>
      <vt:lpstr>Tok</vt:lpstr>
      <vt:lpstr>Příklady z rozhodovací praxe Evropského soudu pro lidská práva a Soudního dvora EU v trestních věcech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Nejnovější rozhodnutí SD EU</vt:lpstr>
      <vt:lpstr>Prezentace aplikace PowerPoint</vt:lpstr>
      <vt:lpstr>Prezentace aplikace PowerPoint</vt:lpstr>
      <vt:lpstr>Prezentace aplikace PowerPoint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AK Fenyk</cp:lastModifiedBy>
  <cp:revision>266</cp:revision>
  <dcterms:created xsi:type="dcterms:W3CDTF">2009-11-06T15:48:11Z</dcterms:created>
  <dcterms:modified xsi:type="dcterms:W3CDTF">2024-11-11T10:26:21Z</dcterms:modified>
</cp:coreProperties>
</file>