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56" r:id="rId2"/>
    <p:sldId id="258" r:id="rId3"/>
    <p:sldId id="286"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80" r:id="rId20"/>
    <p:sldId id="281" r:id="rId21"/>
    <p:sldId id="283" r:id="rId22"/>
    <p:sldId id="284" r:id="rId23"/>
    <p:sldId id="285" r:id="rId24"/>
    <p:sldId id="287" r:id="rId25"/>
    <p:sldId id="288" r:id="rId26"/>
    <p:sldId id="289" r:id="rId27"/>
    <p:sldId id="290" r:id="rId28"/>
    <p:sldId id="291" r:id="rId29"/>
    <p:sldId id="292" r:id="rId30"/>
  </p:sldIdLst>
  <p:sldSz cx="13004800" cy="9753600"/>
  <p:notesSz cx="6858000" cy="9144000"/>
  <p:defaultTextStyle>
    <a:defPPr marL="0" marR="0" indent="0" algn="l" defTabSz="914279"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4123" rtl="0" fontAlgn="auto" latinLnBrk="0" hangingPunct="0">
      <a:lnSpc>
        <a:spcPct val="100000"/>
      </a:lnSpc>
      <a:spcBef>
        <a:spcPts val="2400"/>
      </a:spcBef>
      <a:spcAft>
        <a:spcPts val="0"/>
      </a:spcAft>
      <a:buClrTx/>
      <a:buSzTx/>
      <a:buFontTx/>
      <a:buNone/>
      <a:tabLst/>
      <a:defRPr kumimoji="0" sz="1999"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1pPr>
    <a:lvl2pPr marL="0" marR="0" indent="0" algn="l" defTabSz="584123" rtl="0" fontAlgn="auto" latinLnBrk="0" hangingPunct="0">
      <a:lnSpc>
        <a:spcPct val="100000"/>
      </a:lnSpc>
      <a:spcBef>
        <a:spcPts val="2400"/>
      </a:spcBef>
      <a:spcAft>
        <a:spcPts val="0"/>
      </a:spcAft>
      <a:buClrTx/>
      <a:buSzTx/>
      <a:buFontTx/>
      <a:buNone/>
      <a:tabLst/>
      <a:defRPr kumimoji="0" sz="1999"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2pPr>
    <a:lvl3pPr marL="0" marR="0" indent="0" algn="l" defTabSz="584123" rtl="0" fontAlgn="auto" latinLnBrk="0" hangingPunct="0">
      <a:lnSpc>
        <a:spcPct val="100000"/>
      </a:lnSpc>
      <a:spcBef>
        <a:spcPts val="2400"/>
      </a:spcBef>
      <a:spcAft>
        <a:spcPts val="0"/>
      </a:spcAft>
      <a:buClrTx/>
      <a:buSzTx/>
      <a:buFontTx/>
      <a:buNone/>
      <a:tabLst/>
      <a:defRPr kumimoji="0" sz="1999"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3pPr>
    <a:lvl4pPr marL="0" marR="0" indent="0" algn="l" defTabSz="584123" rtl="0" fontAlgn="auto" latinLnBrk="0" hangingPunct="0">
      <a:lnSpc>
        <a:spcPct val="100000"/>
      </a:lnSpc>
      <a:spcBef>
        <a:spcPts val="2400"/>
      </a:spcBef>
      <a:spcAft>
        <a:spcPts val="0"/>
      </a:spcAft>
      <a:buClrTx/>
      <a:buSzTx/>
      <a:buFontTx/>
      <a:buNone/>
      <a:tabLst/>
      <a:defRPr kumimoji="0" sz="1999"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4pPr>
    <a:lvl5pPr marL="0" marR="0" indent="0" algn="l" defTabSz="584123" rtl="0" fontAlgn="auto" latinLnBrk="0" hangingPunct="0">
      <a:lnSpc>
        <a:spcPct val="100000"/>
      </a:lnSpc>
      <a:spcBef>
        <a:spcPts val="2400"/>
      </a:spcBef>
      <a:spcAft>
        <a:spcPts val="0"/>
      </a:spcAft>
      <a:buClrTx/>
      <a:buSzTx/>
      <a:buFontTx/>
      <a:buNone/>
      <a:tabLst/>
      <a:defRPr kumimoji="0" sz="1999"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5pPr>
    <a:lvl6pPr marL="0" marR="0" indent="0" algn="l" defTabSz="584123" rtl="0" fontAlgn="auto" latinLnBrk="0" hangingPunct="0">
      <a:lnSpc>
        <a:spcPct val="100000"/>
      </a:lnSpc>
      <a:spcBef>
        <a:spcPts val="2400"/>
      </a:spcBef>
      <a:spcAft>
        <a:spcPts val="0"/>
      </a:spcAft>
      <a:buClrTx/>
      <a:buSzTx/>
      <a:buFontTx/>
      <a:buNone/>
      <a:tabLst/>
      <a:defRPr kumimoji="0" sz="1999"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6pPr>
    <a:lvl7pPr marL="0" marR="0" indent="0" algn="l" defTabSz="584123" rtl="0" fontAlgn="auto" latinLnBrk="0" hangingPunct="0">
      <a:lnSpc>
        <a:spcPct val="100000"/>
      </a:lnSpc>
      <a:spcBef>
        <a:spcPts val="2400"/>
      </a:spcBef>
      <a:spcAft>
        <a:spcPts val="0"/>
      </a:spcAft>
      <a:buClrTx/>
      <a:buSzTx/>
      <a:buFontTx/>
      <a:buNone/>
      <a:tabLst/>
      <a:defRPr kumimoji="0" sz="1999"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7pPr>
    <a:lvl8pPr marL="0" marR="0" indent="0" algn="l" defTabSz="584123" rtl="0" fontAlgn="auto" latinLnBrk="0" hangingPunct="0">
      <a:lnSpc>
        <a:spcPct val="100000"/>
      </a:lnSpc>
      <a:spcBef>
        <a:spcPts val="2400"/>
      </a:spcBef>
      <a:spcAft>
        <a:spcPts val="0"/>
      </a:spcAft>
      <a:buClrTx/>
      <a:buSzTx/>
      <a:buFontTx/>
      <a:buNone/>
      <a:tabLst/>
      <a:defRPr kumimoji="0" sz="1999"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8pPr>
    <a:lvl9pPr marL="0" marR="0" indent="0" algn="l" defTabSz="584123" rtl="0" fontAlgn="auto" latinLnBrk="0" hangingPunct="0">
      <a:lnSpc>
        <a:spcPct val="100000"/>
      </a:lnSpc>
      <a:spcBef>
        <a:spcPts val="2400"/>
      </a:spcBef>
      <a:spcAft>
        <a:spcPts val="0"/>
      </a:spcAft>
      <a:buClrTx/>
      <a:buSzTx/>
      <a:buFontTx/>
      <a:buNone/>
      <a:tabLst/>
      <a:defRPr kumimoji="0" sz="1999"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venir Next Medium"/>
          <a:ea typeface="Avenir Next Medium"/>
          <a:cs typeface="Avenir Next Medium"/>
        </a:font>
        <a:schemeClr val="accent1"/>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a:tcStyle>
        <a:tcBdr/>
        <a:fill>
          <a:solidFill>
            <a:schemeClr val="accent1">
              <a:hueOff val="178262"/>
              <a:satOff val="-8651"/>
              <a:lumOff val="-7254"/>
              <a:alpha val="29000"/>
            </a:scheme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Row>
  </a:tblStyle>
  <a:tblStyle styleId="{C7B018BB-80A7-4F77-B60F-C8B233D01FF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chemeClr val="accent6">
              <a:alpha val="25000"/>
            </a:schemeClr>
          </a:solidFill>
        </a:fill>
      </a:tcStyle>
    </a:band2H>
    <a:firstCol>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A01D73"/>
          </a:solid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firstRow>
  </a:tblStyle>
  <a:tblStyle styleId="{EEE7283C-3CF3-47DC-8721-378D4A62B22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chemeClr val="accent5">
              <a:hueOff val="-239254"/>
              <a:lumOff val="-1399"/>
            </a:schemeClr>
          </a:solidFill>
        </a:fill>
      </a:tcStyle>
    </a:firstRow>
  </a:tblStyle>
  <a:tblStyle styleId="{CF821DB8-F4EB-4A41-A1BA-3FCAFE7338EE}"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a:tcStyle>
        <a:tcBdr/>
        <a:fill>
          <a:solidFill>
            <a:srgbClr val="D4EB9B">
              <a:alpha val="26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88900" cap="flat">
              <a:solidFill>
                <a:srgbClr val="5F6568"/>
              </a:solidFill>
              <a:prstDash val="solid"/>
              <a:miter lim="400000"/>
            </a:ln>
          </a:top>
          <a:bottom>
            <a:ln w="12700" cap="flat">
              <a:noFill/>
              <a:miter lim="400000"/>
            </a:ln>
          </a:bottom>
          <a:insideH>
            <a:ln w="25400" cap="flat">
              <a:solidFill>
                <a:srgbClr val="D4EB9B">
                  <a:alpha val="26000"/>
                </a:srgbClr>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D4EB9B">
                  <a:alpha val="26000"/>
                </a:srgbClr>
              </a:solidFill>
              <a:prstDash val="solid"/>
              <a:miter lim="400000"/>
            </a:ln>
          </a:insideH>
          <a:insideV>
            <a:ln w="12700" cap="flat">
              <a:noFill/>
              <a:miter lim="400000"/>
            </a:ln>
          </a:insideV>
        </a:tcBdr>
        <a:fill>
          <a:solidFill>
            <a:srgbClr val="147882"/>
          </a:solidFill>
        </a:fill>
      </a:tcStyle>
    </a:firstRow>
  </a:tblStyle>
  <a:tblStyle styleId="{33BA23B1-9221-436E-865A-0063620EA4FD}" styleName="">
    <a:tblBg/>
    <a:wholeTbl>
      <a:tcTxStyle b="off" i="off">
        <a:font>
          <a:latin typeface="Avenir Next Medium"/>
          <a:ea typeface="Avenir Next Medium"/>
          <a:cs typeface="Avenir Next Medium"/>
        </a:font>
        <a:srgbClr val="FFFFFF"/>
      </a:tcTxStyle>
      <a:tcStyle>
        <a:tcBdr>
          <a:left>
            <a:ln w="12700" cap="flat">
              <a:noFill/>
              <a:miter lim="400000"/>
            </a:ln>
          </a:left>
          <a:right>
            <a:ln w="12700" cap="flat">
              <a:noFill/>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alpha val="75000"/>
            </a:srgbClr>
          </a:solidFill>
        </a:fill>
      </a:tcStyle>
    </a:wholeTbl>
    <a:band2H>
      <a:tcTxStyle/>
      <a:tcStyle>
        <a:tcBdr/>
        <a:fill>
          <a:solidFill>
            <a:srgbClr val="686A6A">
              <a:alpha val="85000"/>
            </a:srgbClr>
          </a:solidFill>
        </a:fill>
      </a:tcStyle>
    </a:band2H>
    <a:firstCol>
      <a:tcTxStyle b="on" i="off">
        <a:font>
          <a:latin typeface="Avenir Next Demi Bold"/>
          <a:ea typeface="Avenir Next Demi Bold"/>
          <a:cs typeface="Avenir Next Demi Bold"/>
        </a:font>
        <a:srgbClr val="222222"/>
      </a:tcTxStyle>
      <a:tcStyle>
        <a:tcBdr>
          <a:left>
            <a:ln w="12700" cap="flat">
              <a:noFill/>
              <a:miter lim="400000"/>
            </a:ln>
          </a:left>
          <a:right>
            <a:ln w="63500" cap="flat">
              <a:solidFill>
                <a:srgbClr val="222222"/>
              </a:solidFill>
              <a:prstDash val="solid"/>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686A6A">
              <a:alpha val="85000"/>
            </a:srgbClr>
          </a:solidFill>
        </a:fill>
      </a:tcStyle>
    </a:firstCol>
    <a:la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63500" cap="flat">
              <a:solidFill>
                <a:srgbClr val="222222"/>
              </a:solidFill>
              <a:prstDash val="solid"/>
              <a:miter lim="400000"/>
            </a:ln>
          </a:top>
          <a:bottom>
            <a:ln w="12700" cap="flat">
              <a:noFill/>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12700" cap="flat">
              <a:noFill/>
              <a:miter lim="400000"/>
            </a:ln>
          </a:top>
          <a:bottom>
            <a:ln w="635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firstRow>
  </a:tblStyle>
  <a:tblStyle styleId="{2708684C-4D16-4618-839F-0558EEFCDFE6}" styleName="">
    <a:tblBg/>
    <a:wholeTbl>
      <a:tcTxStyle b="off" i="off">
        <a:font>
          <a:latin typeface="Avenir Next Medium"/>
          <a:ea typeface="Avenir Next Medium"/>
          <a:cs typeface="Avenir Next Medium"/>
        </a:font>
        <a:srgbClr val="838787"/>
      </a:tcTxStyle>
      <a:tcStyle>
        <a:tcBdr>
          <a:left>
            <a:ln w="25400" cap="flat">
              <a:solidFill>
                <a:srgbClr val="5F6568"/>
              </a:solidFill>
              <a:prstDash val="solid"/>
              <a:miter lim="400000"/>
            </a:ln>
          </a:left>
          <a:right>
            <a:ln w="254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wholeTbl>
    <a:band2H>
      <a:tcTxStyle/>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635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25400" cap="flat">
              <a:solidFill>
                <a:srgbClr val="5F6568"/>
              </a:solidFill>
              <a:prstDash val="solid"/>
              <a:miter lim="400000"/>
            </a:ln>
          </a:left>
          <a:right>
            <a:ln w="25400" cap="flat">
              <a:solidFill>
                <a:srgbClr val="5F6568"/>
              </a:solidFill>
              <a:prstDash val="solid"/>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35"/>
    <p:restoredTop sz="75444"/>
  </p:normalViewPr>
  <p:slideViewPr>
    <p:cSldViewPr snapToGrid="0" snapToObjects="1">
      <p:cViewPr>
        <p:scale>
          <a:sx n="69" d="100"/>
          <a:sy n="69" d="100"/>
        </p:scale>
        <p:origin x="520" y="-48"/>
      </p:cViewPr>
      <p:guideLst/>
    </p:cSldViewPr>
  </p:slideViewPr>
  <p:notesTextViewPr>
    <p:cViewPr>
      <p:scale>
        <a:sx n="1" d="1"/>
        <a:sy n="1" d="1"/>
      </p:scale>
      <p:origin x="0" y="-112"/>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List_Microsoft_Excelu.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cs-CZ"/>
  <c:roundedCorners val="0"/>
  <c:style val="2"/>
  <c:chart>
    <c:autoTitleDeleted val="1"/>
    <c:plotArea>
      <c:layout>
        <c:manualLayout>
          <c:layoutTarget val="inner"/>
          <c:xMode val="edge"/>
          <c:yMode val="edge"/>
          <c:x val="3.2217200000000001E-2"/>
          <c:y val="2.53285E-2"/>
          <c:w val="0.475327"/>
          <c:h val="0.92693099999999995"/>
        </c:manualLayout>
      </c:layout>
      <c:barChart>
        <c:barDir val="col"/>
        <c:grouping val="stacked"/>
        <c:varyColors val="0"/>
        <c:ser>
          <c:idx val="0"/>
          <c:order val="0"/>
          <c:tx>
            <c:strRef>
              <c:f>Sheet1!$A$2</c:f>
              <c:strCache>
                <c:ptCount val="1"/>
                <c:pt idx="0">
                  <c:v>přiměřená pravděpodobnost</c:v>
                </c:pt>
              </c:strCache>
            </c:strRef>
          </c:tx>
          <c:spPr>
            <a:solidFill>
              <a:schemeClr val="accent3">
                <a:hueOff val="-1187647"/>
                <a:satOff val="22407"/>
                <a:lumOff val="18627"/>
              </a:schemeClr>
            </a:solidFill>
            <a:ln w="12700" cap="flat">
              <a:noFill/>
              <a:miter lim="400000"/>
            </a:ln>
            <a:effectLst/>
          </c:spPr>
          <c:invertIfNegative val="0"/>
          <c:cat>
            <c:strRef>
              <c:f>Sheet1!$B$1:$B$1</c:f>
              <c:strCache>
                <c:ptCount val="1"/>
              </c:strCache>
            </c:strRef>
          </c:cat>
          <c:val>
            <c:numRef>
              <c:f>Sheet1!$B$2:$B$2</c:f>
              <c:numCache>
                <c:formatCode>General</c:formatCode>
                <c:ptCount val="1"/>
                <c:pt idx="0">
                  <c:v>20</c:v>
                </c:pt>
              </c:numCache>
            </c:numRef>
          </c:val>
          <c:extLst>
            <c:ext xmlns:c16="http://schemas.microsoft.com/office/drawing/2014/chart" uri="{C3380CC4-5D6E-409C-BE32-E72D297353CC}">
              <c16:uniqueId val="{00000000-BC62-7A44-9C4D-333DE376A1DE}"/>
            </c:ext>
          </c:extLst>
        </c:ser>
        <c:ser>
          <c:idx val="1"/>
          <c:order val="1"/>
          <c:tx>
            <c:strRef>
              <c:f>Sheet1!$A$3</c:f>
              <c:strCache>
                <c:ptCount val="1"/>
                <c:pt idx="0">
                  <c:v>reálné nebezpečí</c:v>
                </c:pt>
              </c:strCache>
            </c:strRef>
          </c:tx>
          <c:spPr>
            <a:solidFill>
              <a:schemeClr val="accent3"/>
            </a:solidFill>
            <a:ln w="12700" cap="flat">
              <a:noFill/>
              <a:miter lim="400000"/>
            </a:ln>
            <a:effectLst/>
          </c:spPr>
          <c:invertIfNegative val="0"/>
          <c:cat>
            <c:strRef>
              <c:f>Sheet1!$B$1:$B$1</c:f>
              <c:strCache>
                <c:ptCount val="1"/>
              </c:strCache>
            </c:strRef>
          </c:cat>
          <c:val>
            <c:numRef>
              <c:f>Sheet1!$B$3:$B$3</c:f>
              <c:numCache>
                <c:formatCode>General</c:formatCode>
                <c:ptCount val="1"/>
                <c:pt idx="0">
                  <c:v>5</c:v>
                </c:pt>
              </c:numCache>
            </c:numRef>
          </c:val>
          <c:extLst>
            <c:ext xmlns:c16="http://schemas.microsoft.com/office/drawing/2014/chart" uri="{C3380CC4-5D6E-409C-BE32-E72D297353CC}">
              <c16:uniqueId val="{00000001-BC62-7A44-9C4D-333DE376A1DE}"/>
            </c:ext>
          </c:extLst>
        </c:ser>
        <c:ser>
          <c:idx val="2"/>
          <c:order val="2"/>
          <c:tx>
            <c:strRef>
              <c:f>Sheet1!$A$4</c:f>
              <c:strCache>
                <c:ptCount val="1"/>
                <c:pt idx="0">
                  <c:v>balance of probabilities</c:v>
                </c:pt>
              </c:strCache>
            </c:strRef>
          </c:tx>
          <c:spPr>
            <a:solidFill>
              <a:srgbClr val="547A47"/>
            </a:solidFill>
            <a:ln w="12700" cap="flat">
              <a:noFill/>
              <a:miter lim="400000"/>
            </a:ln>
            <a:effectLst/>
          </c:spPr>
          <c:invertIfNegative val="0"/>
          <c:cat>
            <c:strRef>
              <c:f>Sheet1!$B$1:$B$1</c:f>
              <c:strCache>
                <c:ptCount val="1"/>
              </c:strCache>
            </c:strRef>
          </c:cat>
          <c:val>
            <c:numRef>
              <c:f>Sheet1!$B$4:$B$4</c:f>
              <c:numCache>
                <c:formatCode>General</c:formatCode>
                <c:ptCount val="1"/>
                <c:pt idx="0">
                  <c:v>26</c:v>
                </c:pt>
              </c:numCache>
            </c:numRef>
          </c:val>
          <c:extLst>
            <c:ext xmlns:c16="http://schemas.microsoft.com/office/drawing/2014/chart" uri="{C3380CC4-5D6E-409C-BE32-E72D297353CC}">
              <c16:uniqueId val="{00000002-BC62-7A44-9C4D-333DE376A1DE}"/>
            </c:ext>
          </c:extLst>
        </c:ser>
        <c:ser>
          <c:idx val="3"/>
          <c:order val="3"/>
          <c:tx>
            <c:strRef>
              <c:f>Sheet1!$A$5</c:f>
              <c:strCache>
                <c:ptCount val="1"/>
                <c:pt idx="0">
                  <c:v>nade vší pochybnost</c:v>
                </c:pt>
              </c:strCache>
            </c:strRef>
          </c:tx>
          <c:spPr>
            <a:solidFill>
              <a:srgbClr val="3C5634"/>
            </a:solidFill>
            <a:ln w="12700" cap="flat">
              <a:noFill/>
              <a:miter lim="400000"/>
            </a:ln>
            <a:effectLst/>
          </c:spPr>
          <c:invertIfNegative val="0"/>
          <c:cat>
            <c:strRef>
              <c:f>Sheet1!$B$1:$B$1</c:f>
              <c:strCache>
                <c:ptCount val="1"/>
              </c:strCache>
            </c:strRef>
          </c:cat>
          <c:val>
            <c:numRef>
              <c:f>Sheet1!$B$5:$B$5</c:f>
              <c:numCache>
                <c:formatCode>General</c:formatCode>
                <c:ptCount val="1"/>
                <c:pt idx="0">
                  <c:v>49</c:v>
                </c:pt>
              </c:numCache>
            </c:numRef>
          </c:val>
          <c:extLst>
            <c:ext xmlns:c16="http://schemas.microsoft.com/office/drawing/2014/chart" uri="{C3380CC4-5D6E-409C-BE32-E72D297353CC}">
              <c16:uniqueId val="{00000003-BC62-7A44-9C4D-333DE376A1DE}"/>
            </c:ext>
          </c:extLst>
        </c:ser>
        <c:dLbls>
          <c:showLegendKey val="0"/>
          <c:showVal val="0"/>
          <c:showCatName val="0"/>
          <c:showSerName val="0"/>
          <c:showPercent val="0"/>
          <c:showBubbleSize val="0"/>
        </c:dLbls>
        <c:gapWidth val="40"/>
        <c:overlap val="10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sz="1110" b="0" i="0" u="none" strike="noStrike">
                <a:solidFill>
                  <a:srgbClr val="000000"/>
                </a:solidFill>
                <a:latin typeface="Helvetica Neue"/>
              </a:defRPr>
            </a:pPr>
            <a:endParaRPr lang="cs-CZ"/>
          </a:p>
        </c:txPr>
        <c:crossAx val="2094734553"/>
        <c:crosses val="autoZero"/>
        <c:auto val="1"/>
        <c:lblAlgn val="ctr"/>
        <c:lblOffset val="100"/>
        <c:noMultiLvlLbl val="1"/>
      </c:catAx>
      <c:valAx>
        <c:axId val="2094734553"/>
        <c:scaling>
          <c:orientation val="minMax"/>
        </c:scaling>
        <c:delete val="0"/>
        <c:axPos val="l"/>
        <c:majorGridlines>
          <c:spPr>
            <a:ln w="635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sz="1110" b="0" i="0" u="none" strike="noStrike">
                <a:solidFill>
                  <a:srgbClr val="000000"/>
                </a:solidFill>
                <a:latin typeface="Helvetica Neue"/>
              </a:defRPr>
            </a:pPr>
            <a:endParaRPr lang="cs-CZ"/>
          </a:p>
        </c:txPr>
        <c:crossAx val="2094734552"/>
        <c:crosses val="autoZero"/>
        <c:crossBetween val="between"/>
        <c:majorUnit val="25"/>
        <c:minorUnit val="12.5"/>
      </c:valAx>
      <c:spPr>
        <a:noFill/>
        <a:ln w="12700" cap="flat">
          <a:noFill/>
          <a:miter lim="400000"/>
        </a:ln>
        <a:effectLst/>
      </c:spPr>
    </c:plotArea>
    <c:legend>
      <c:legendPos val="r"/>
      <c:layout>
        <c:manualLayout>
          <c:xMode val="edge"/>
          <c:yMode val="edge"/>
          <c:x val="0.51074699999999995"/>
          <c:y val="0.35233300000000001"/>
          <c:w val="0.48925299999999999"/>
          <c:h val="0.29792200000000002"/>
        </c:manualLayout>
      </c:layout>
      <c:overlay val="1"/>
      <c:spPr>
        <a:noFill/>
        <a:ln w="12700" cap="flat">
          <a:noFill/>
          <a:miter lim="400000"/>
        </a:ln>
        <a:effectLst/>
      </c:spPr>
      <c:txPr>
        <a:bodyPr rot="0"/>
        <a:lstStyle/>
        <a:p>
          <a:pPr>
            <a:defRPr sz="2920" b="0" i="0" u="none" strike="noStrike">
              <a:solidFill>
                <a:srgbClr val="838787"/>
              </a:solidFill>
              <a:latin typeface="Helvetica Neue"/>
            </a:defRPr>
          </a:pPr>
          <a:endParaRPr lang="cs-CZ"/>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 name="Shape 163"/>
          <p:cNvSpPr>
            <a:spLocks noGrp="1" noRot="1" noChangeAspect="1"/>
          </p:cNvSpPr>
          <p:nvPr>
            <p:ph type="sldImg"/>
          </p:nvPr>
        </p:nvSpPr>
        <p:spPr>
          <a:xfrm>
            <a:off x="1143000" y="685800"/>
            <a:ext cx="4572000" cy="3429000"/>
          </a:xfrm>
          <a:prstGeom prst="rect">
            <a:avLst/>
          </a:prstGeom>
        </p:spPr>
        <p:txBody>
          <a:bodyPr/>
          <a:lstStyle/>
          <a:p>
            <a:endParaRPr/>
          </a:p>
        </p:txBody>
      </p:sp>
      <p:sp>
        <p:nvSpPr>
          <p:cNvPr id="164" name="Shape 16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140" latinLnBrk="0">
      <a:lnSpc>
        <a:spcPct val="117999"/>
      </a:lnSpc>
      <a:defRPr sz="2200">
        <a:latin typeface="Helvetica Neue"/>
        <a:ea typeface="Helvetica Neue"/>
        <a:cs typeface="Helvetica Neue"/>
        <a:sym typeface="Helvetica Neue"/>
      </a:defRPr>
    </a:lvl1pPr>
    <a:lvl2pPr indent="228570" defTabSz="457140" latinLnBrk="0">
      <a:lnSpc>
        <a:spcPct val="117999"/>
      </a:lnSpc>
      <a:defRPr sz="2200">
        <a:latin typeface="Helvetica Neue"/>
        <a:ea typeface="Helvetica Neue"/>
        <a:cs typeface="Helvetica Neue"/>
        <a:sym typeface="Helvetica Neue"/>
      </a:defRPr>
    </a:lvl2pPr>
    <a:lvl3pPr indent="457140" defTabSz="457140" latinLnBrk="0">
      <a:lnSpc>
        <a:spcPct val="117999"/>
      </a:lnSpc>
      <a:defRPr sz="2200">
        <a:latin typeface="Helvetica Neue"/>
        <a:ea typeface="Helvetica Neue"/>
        <a:cs typeface="Helvetica Neue"/>
        <a:sym typeface="Helvetica Neue"/>
      </a:defRPr>
    </a:lvl3pPr>
    <a:lvl4pPr indent="685709" defTabSz="457140" latinLnBrk="0">
      <a:lnSpc>
        <a:spcPct val="117999"/>
      </a:lnSpc>
      <a:defRPr sz="2200">
        <a:latin typeface="Helvetica Neue"/>
        <a:ea typeface="Helvetica Neue"/>
        <a:cs typeface="Helvetica Neue"/>
        <a:sym typeface="Helvetica Neue"/>
      </a:defRPr>
    </a:lvl4pPr>
    <a:lvl5pPr indent="914279" defTabSz="457140" latinLnBrk="0">
      <a:lnSpc>
        <a:spcPct val="117999"/>
      </a:lnSpc>
      <a:defRPr sz="2200">
        <a:latin typeface="Helvetica Neue"/>
        <a:ea typeface="Helvetica Neue"/>
        <a:cs typeface="Helvetica Neue"/>
        <a:sym typeface="Helvetica Neue"/>
      </a:defRPr>
    </a:lvl5pPr>
    <a:lvl6pPr indent="1142849" defTabSz="457140" latinLnBrk="0">
      <a:lnSpc>
        <a:spcPct val="117999"/>
      </a:lnSpc>
      <a:defRPr sz="2200">
        <a:latin typeface="Helvetica Neue"/>
        <a:ea typeface="Helvetica Neue"/>
        <a:cs typeface="Helvetica Neue"/>
        <a:sym typeface="Helvetica Neue"/>
      </a:defRPr>
    </a:lvl6pPr>
    <a:lvl7pPr indent="1371420" defTabSz="457140" latinLnBrk="0">
      <a:lnSpc>
        <a:spcPct val="117999"/>
      </a:lnSpc>
      <a:defRPr sz="2200">
        <a:latin typeface="Helvetica Neue"/>
        <a:ea typeface="Helvetica Neue"/>
        <a:cs typeface="Helvetica Neue"/>
        <a:sym typeface="Helvetica Neue"/>
      </a:defRPr>
    </a:lvl7pPr>
    <a:lvl8pPr indent="1599990" defTabSz="457140" latinLnBrk="0">
      <a:lnSpc>
        <a:spcPct val="117999"/>
      </a:lnSpc>
      <a:defRPr sz="2200">
        <a:latin typeface="Helvetica Neue"/>
        <a:ea typeface="Helvetica Neue"/>
        <a:cs typeface="Helvetica Neue"/>
        <a:sym typeface="Helvetica Neue"/>
      </a:defRPr>
    </a:lvl8pPr>
    <a:lvl9pPr indent="1828560" defTabSz="45714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Pokud extradice vede k důsledkům nepříznivě ovlivňujícím požívání práv garantovaných Úmluvou, a tyto důsledky nejsou příliš vzdálené, může to vést k aktivaci závazků smluvního státu. </a:t>
            </a:r>
          </a:p>
          <a:p>
            <a:r>
              <a:rPr lang="cs-CZ" dirty="0"/>
              <a:t>Bylo by neslučitelné s hodnotami, na kterých Úmluva stojí, aby členský stát mohl vědomě odevzdat osobu jinému státu, pokud jsou zde závažné důvody domnívat se, že by byl vystaven mučení nebo čelil reálné hrozbě nelidského nebo ponižujícího zacházení. </a:t>
            </a:r>
          </a:p>
        </p:txBody>
      </p:sp>
    </p:spTree>
    <p:extLst>
      <p:ext uri="{BB962C8B-B14F-4D97-AF65-F5344CB8AC3E}">
        <p14:creationId xmlns:p14="http://schemas.microsoft.com/office/powerpoint/2010/main" val="303233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a:t>D. v UK: </a:t>
            </a:r>
            <a:r>
              <a:rPr lang="cs-CZ" dirty="0"/>
              <a:t>Stěžovatel trval na tom, že jeho přemístění by ho odsoudilo k tomu, aby strávil zbývající dny v bolestech a utrpení v podmínkách izolace a bez řádné lékařské péče, čímž by nejen urychlil jeho smrt, ale také vytvořil nelidské a ponižující podmínky pro konec jeho života. </a:t>
            </a:r>
          </a:p>
          <a:p>
            <a:r>
              <a:rPr lang="cs-CZ" dirty="0"/>
              <a:t>Bylo rozhodnuto, že jeho náhlé propuštění ze zařízení a odloučení od svých pečovatelů ve Spojeném království by uspíšily jeho smrt a že v St </a:t>
            </a:r>
            <a:r>
              <a:rPr lang="cs-CZ" dirty="0" err="1"/>
              <a:t>Kits</a:t>
            </a:r>
            <a:r>
              <a:rPr lang="cs-CZ" dirty="0"/>
              <a:t> existuje vážné nebezpečí nepříznivých podmínek, které by ho vystavily akutnímu a duševnímu fyzickému utrpení. Vzhledem k jeho výjimečným okolnostem as ohledem na kritickou fázi jeho smrtelné nemoci ESLP konstatoval, že realizace jeho vyhoštění by znamenala nelidské zacházení v rozporu s čl. 3. </a:t>
            </a:r>
          </a:p>
          <a:p>
            <a:pPr algn="just">
              <a:lnSpc>
                <a:spcPct val="115000"/>
              </a:lnSpc>
              <a:spcAft>
                <a:spcPts val="1000"/>
              </a:spcAft>
            </a:pPr>
            <a:r>
              <a:rPr lang="cs-CZ" b="1" dirty="0" err="1"/>
              <a:t>Paposhvili</a:t>
            </a:r>
            <a:r>
              <a:rPr lang="cs-CZ" b="1" dirty="0"/>
              <a:t>: </a:t>
            </a:r>
            <a:r>
              <a:rPr lang="cs-CZ" sz="1800" b="0" u="none" dirty="0">
                <a:effectLst/>
                <a:latin typeface="Times New Roman" panose="02020603050405020304" pitchFamily="18" charset="0"/>
                <a:ea typeface="Calibri" panose="020F0502020204030204" pitchFamily="34" charset="0"/>
                <a:cs typeface="Times New Roman" panose="02020603050405020304" pitchFamily="18" charset="0"/>
              </a:rPr>
              <a:t>k porušení článku 3 Evropské úmluvy může dojít i v situaci, kdy je vyhošťována vážně nemocná osoba, u níž závažné důvody zakládají domněnku, že ačkoliv není v bezprostředním ohrožení života, nedostatek vhodné péče či přístupu k ní v přijímající zemi představuje riziko skutečného nebezpečí vážného, rychlého a nevratného zhoršení jejího zdravotního stavu vedoucího k intenzivnímu utrpení nebo výraznému snížení předpokládané délky života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(srov. bod 183 rozsudku).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cs-CZ" sz="1800" b="0" u="none" dirty="0">
                <a:effectLst/>
                <a:latin typeface="Times New Roman" panose="02020603050405020304" pitchFamily="18" charset="0"/>
                <a:ea typeface="Calibri" panose="020F0502020204030204" pitchFamily="34" charset="0"/>
                <a:cs typeface="Times New Roman" panose="02020603050405020304" pitchFamily="18" charset="0"/>
              </a:rPr>
              <a:t>Dle ESLP dopad vyhoštění musí být posouzen porovnáním zdravotního stavu cizince před vyhoštěním a toho, jak by se vyvíjel po transferu do přijímacího státu. Zároveň musí příslušné orgány ověřit nejen to, zda je zdravotní péče obecně dostupná v přijímajícím státě dostatečná a vhodná k léčbě onemocnění tak, aby vyhošťovaná osoba nebyla vystavena zacházení v rozporu s článkem 3 Úmluvy (srov. bod 189) ale musí vzít v potaz i to, </a:t>
            </a:r>
            <a:r>
              <a:rPr lang="cs-CZ" sz="1800" b="1" u="none" dirty="0">
                <a:effectLst/>
                <a:latin typeface="Times New Roman" panose="02020603050405020304" pitchFamily="18" charset="0"/>
                <a:ea typeface="Calibri" panose="020F0502020204030204" pitchFamily="34" charset="0"/>
                <a:cs typeface="Times New Roman" panose="02020603050405020304" pitchFamily="18" charset="0"/>
              </a:rPr>
              <a:t>zda tato osoba bude mít v přijímajícím státě reálný přístup k vhodné péči a zdravotnickým zařízením, jakož i náklady spojené s léčbou, sociální a rodinné vazby a vzdálenost, kterou musí překonat, aby přístup k péči získala </a:t>
            </a:r>
            <a:r>
              <a:rPr lang="cs-CZ" sz="1800" b="0" u="none" dirty="0">
                <a:effectLst/>
                <a:latin typeface="Times New Roman" panose="02020603050405020304" pitchFamily="18" charset="0"/>
                <a:ea typeface="Calibri" panose="020F0502020204030204" pitchFamily="34" charset="0"/>
                <a:cs typeface="Times New Roman" panose="02020603050405020304" pitchFamily="18" charset="0"/>
              </a:rPr>
              <a:t>(bod 190). V případě pochybností je povinností </a:t>
            </a:r>
            <a:r>
              <a:rPr lang="cs-CZ" sz="1800" b="0" u="none" dirty="0" err="1">
                <a:effectLst/>
                <a:latin typeface="Times New Roman" panose="02020603050405020304" pitchFamily="18" charset="0"/>
                <a:ea typeface="Calibri" panose="020F0502020204030204" pitchFamily="34" charset="0"/>
                <a:cs typeface="Times New Roman" panose="02020603050405020304" pitchFamily="18" charset="0"/>
              </a:rPr>
              <a:t>vyhošťujícího</a:t>
            </a:r>
            <a:r>
              <a:rPr lang="cs-CZ" sz="1800" b="0" u="none" dirty="0">
                <a:effectLst/>
                <a:latin typeface="Times New Roman" panose="02020603050405020304" pitchFamily="18" charset="0"/>
                <a:ea typeface="Calibri" panose="020F0502020204030204" pitchFamily="34" charset="0"/>
                <a:cs typeface="Times New Roman" panose="02020603050405020304" pitchFamily="18" charset="0"/>
              </a:rPr>
              <a:t> státu opatřit si záruky, které by případnému zacházení v rozporu s článkem 3 Úmluvy zabránily (bod 191).</a:t>
            </a:r>
            <a:endParaRPr lang="cs-CZ" sz="1800" b="0" u="none"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b="1" dirty="0"/>
          </a:p>
        </p:txBody>
      </p:sp>
    </p:spTree>
    <p:extLst>
      <p:ext uri="{BB962C8B-B14F-4D97-AF65-F5344CB8AC3E}">
        <p14:creationId xmlns:p14="http://schemas.microsoft.com/office/powerpoint/2010/main" val="1015677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Název a podtitul">
    <p:bg>
      <p:bgPr>
        <a:solidFill>
          <a:srgbClr val="222222"/>
        </a:solidFill>
        <a:effectLst/>
      </p:bgPr>
    </p:bg>
    <p:spTree>
      <p:nvGrpSpPr>
        <p:cNvPr id="1" name=""/>
        <p:cNvGrpSpPr/>
        <p:nvPr/>
      </p:nvGrpSpPr>
      <p:grpSpPr>
        <a:xfrm>
          <a:off x="0" y="0"/>
          <a:ext cx="0" cy="0"/>
          <a:chOff x="0" y="0"/>
          <a:chExt cx="0" cy="0"/>
        </a:xfrm>
      </p:grpSpPr>
      <p:sp>
        <p:nvSpPr>
          <p:cNvPr id="12" name="Čára"/>
          <p:cNvSpPr/>
          <p:nvPr/>
        </p:nvSpPr>
        <p:spPr>
          <a:xfrm flipV="1">
            <a:off x="406400" y="6140895"/>
            <a:ext cx="12192000" cy="263"/>
          </a:xfrm>
          <a:prstGeom prst="line">
            <a:avLst/>
          </a:prstGeom>
          <a:ln w="38100">
            <a:solidFill>
              <a:srgbClr val="A6AAA9"/>
            </a:solidFill>
            <a:miter lim="400000"/>
          </a:ln>
        </p:spPr>
        <p:txBody>
          <a:bodyPr lIns="50800" tIns="50800" rIns="50800" bIns="50800" anchor="ctr"/>
          <a:lstStyle/>
          <a:p>
            <a:pPr marL="514413" indent="-514413" defTabSz="457255">
              <a:spcBef>
                <a:spcPts val="0"/>
              </a:spcBef>
              <a:defRPr sz="2800">
                <a:solidFill>
                  <a:srgbClr val="000000"/>
                </a:solidFill>
                <a:latin typeface="Helvetica"/>
                <a:ea typeface="Helvetica"/>
                <a:cs typeface="Helvetica"/>
                <a:sym typeface="Helvetica"/>
              </a:defRPr>
            </a:pPr>
            <a:endParaRPr sz="2801"/>
          </a:p>
        </p:txBody>
      </p:sp>
      <p:sp>
        <p:nvSpPr>
          <p:cNvPr id="13" name="Text názvu"/>
          <p:cNvSpPr txBox="1">
            <a:spLocks noGrp="1"/>
          </p:cNvSpPr>
          <p:nvPr>
            <p:ph type="title"/>
          </p:nvPr>
        </p:nvSpPr>
        <p:spPr>
          <a:xfrm>
            <a:off x="406400" y="6426201"/>
            <a:ext cx="12192000" cy="2705100"/>
          </a:xfrm>
          <a:prstGeom prst="rect">
            <a:avLst/>
          </a:prstGeom>
        </p:spPr>
        <p:txBody>
          <a:bodyPr/>
          <a:lstStyle>
            <a:lvl1pPr>
              <a:spcBef>
                <a:spcPts val="0"/>
              </a:spcBef>
              <a:defRPr sz="17002">
                <a:solidFill>
                  <a:schemeClr val="accent1"/>
                </a:solidFill>
              </a:defRPr>
            </a:lvl1pPr>
          </a:lstStyle>
          <a:p>
            <a:r>
              <a:t>Text názvu</a:t>
            </a:r>
          </a:p>
        </p:txBody>
      </p:sp>
      <p:sp>
        <p:nvSpPr>
          <p:cNvPr id="14" name="Text úrovně 1…"/>
          <p:cNvSpPr txBox="1">
            <a:spLocks noGrp="1"/>
          </p:cNvSpPr>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1pPr>
            <a:lvl2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2pPr>
            <a:lvl3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3pPr>
            <a:lvl4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4pPr>
            <a:lvl5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5pPr>
          </a:lstStyle>
          <a:p>
            <a:r>
              <a:t>Text úrovně 1</a:t>
            </a:r>
          </a:p>
          <a:p>
            <a:pPr lvl="1"/>
            <a:r>
              <a:t>Text úrovně 2</a:t>
            </a:r>
          </a:p>
          <a:p>
            <a:pPr lvl="2"/>
            <a:r>
              <a:t>Text úrovně 3</a:t>
            </a:r>
          </a:p>
          <a:p>
            <a:pPr lvl="3"/>
            <a:r>
              <a:t>Text úrovně 4</a:t>
            </a:r>
          </a:p>
          <a:p>
            <a:pPr lvl="4"/>
            <a:r>
              <a:t>Text úrovně 5</a:t>
            </a:r>
          </a:p>
        </p:txBody>
      </p:sp>
      <p:sp>
        <p:nvSpPr>
          <p:cNvPr id="15" name="Číslo snímku"/>
          <p:cNvSpPr txBox="1">
            <a:spLocks noGrp="1"/>
          </p:cNvSpPr>
          <p:nvPr>
            <p:ph type="sldNum" sz="quarter" idx="2"/>
          </p:nvPr>
        </p:nvSpPr>
        <p:spPr>
          <a:xfrm>
            <a:off x="12168529" y="431801"/>
            <a:ext cx="432811" cy="39805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Odrážky">
    <p:bg>
      <p:bgPr>
        <a:solidFill>
          <a:srgbClr val="222222"/>
        </a:solidFill>
        <a:effectLst/>
      </p:bgPr>
    </p:bg>
    <p:spTree>
      <p:nvGrpSpPr>
        <p:cNvPr id="1" name=""/>
        <p:cNvGrpSpPr/>
        <p:nvPr/>
      </p:nvGrpSpPr>
      <p:grpSpPr>
        <a:xfrm>
          <a:off x="0" y="0"/>
          <a:ext cx="0" cy="0"/>
          <a:chOff x="0" y="0"/>
          <a:chExt cx="0" cy="0"/>
        </a:xfrm>
      </p:grpSpPr>
      <p:sp>
        <p:nvSpPr>
          <p:cNvPr id="102" name="Text"/>
          <p:cNvSpPr txBox="1">
            <a:spLocks noGrp="1"/>
          </p:cNvSpPr>
          <p:nvPr>
            <p:ph type="body" sz="quarter" idx="21"/>
          </p:nvPr>
        </p:nvSpPr>
        <p:spPr>
          <a:xfrm>
            <a:off x="406400" y="516342"/>
            <a:ext cx="11176000" cy="398058"/>
          </a:xfrm>
          <a:prstGeom prst="rect">
            <a:avLst/>
          </a:prstGeom>
        </p:spPr>
        <p:txBody>
          <a:bodyPr anchor="b">
            <a:spAutoFit/>
          </a:bodyPr>
          <a:lstStyle>
            <a:lvl1pPr marL="0" indent="0" defTabSz="457255">
              <a:lnSpc>
                <a:spcPct val="80000"/>
              </a:lnSpc>
              <a:spcBef>
                <a:spcPts val="0"/>
              </a:spcBef>
              <a:buClrTx/>
              <a:buSzTx/>
              <a:buFontTx/>
              <a:buNone/>
              <a:defRPr sz="2400" cap="all" spc="120">
                <a:solidFill>
                  <a:srgbClr val="838787"/>
                </a:solidFill>
                <a:latin typeface="DIN Alternate Bold"/>
                <a:ea typeface="DIN Alternate Bold"/>
                <a:cs typeface="DIN Alternate Bold"/>
                <a:sym typeface="DIN Alternate Bold"/>
              </a:defRPr>
            </a:lvl1pPr>
          </a:lstStyle>
          <a:p>
            <a:r>
              <a:t>Text</a:t>
            </a:r>
          </a:p>
        </p:txBody>
      </p:sp>
      <p:sp>
        <p:nvSpPr>
          <p:cNvPr id="103" name="Text úrovně 1…"/>
          <p:cNvSpPr txBox="1">
            <a:spLocks noGrp="1"/>
          </p:cNvSpPr>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r>
              <a:t>Text úrovně 1</a:t>
            </a:r>
          </a:p>
          <a:p>
            <a:pPr lvl="1"/>
            <a:r>
              <a:t>Text úrovně 2</a:t>
            </a:r>
          </a:p>
          <a:p>
            <a:pPr lvl="2"/>
            <a:r>
              <a:t>Text úrovně 3</a:t>
            </a:r>
          </a:p>
          <a:p>
            <a:pPr lvl="3"/>
            <a:r>
              <a:t>Text úrovně 4</a:t>
            </a:r>
          </a:p>
          <a:p>
            <a:pPr lvl="4"/>
            <a:r>
              <a:t>Text úrovně 5</a:t>
            </a:r>
          </a:p>
        </p:txBody>
      </p:sp>
      <p:sp>
        <p:nvSpPr>
          <p:cNvPr id="104"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Fotografie - 3 na výšku">
    <p:bg>
      <p:bgPr>
        <a:solidFill>
          <a:srgbClr val="222222"/>
        </a:solidFill>
        <a:effectLst/>
      </p:bgPr>
    </p:bg>
    <p:spTree>
      <p:nvGrpSpPr>
        <p:cNvPr id="1" name=""/>
        <p:cNvGrpSpPr/>
        <p:nvPr/>
      </p:nvGrpSpPr>
      <p:grpSpPr>
        <a:xfrm>
          <a:off x="0" y="0"/>
          <a:ext cx="0" cy="0"/>
          <a:chOff x="0" y="0"/>
          <a:chExt cx="0" cy="0"/>
        </a:xfrm>
      </p:grpSpPr>
      <p:sp>
        <p:nvSpPr>
          <p:cNvPr id="111" name="Obrázek"/>
          <p:cNvSpPr>
            <a:spLocks noGrp="1"/>
          </p:cNvSpPr>
          <p:nvPr>
            <p:ph type="pic" sz="half" idx="21"/>
          </p:nvPr>
        </p:nvSpPr>
        <p:spPr>
          <a:xfrm>
            <a:off x="5463162" y="-90804"/>
            <a:ext cx="8585201" cy="5043805"/>
          </a:xfrm>
          <a:prstGeom prst="rect">
            <a:avLst/>
          </a:prstGeom>
        </p:spPr>
        <p:txBody>
          <a:bodyPr lIns="91439" tIns="45719" rIns="91439" bIns="45719">
            <a:noAutofit/>
          </a:bodyPr>
          <a:lstStyle/>
          <a:p>
            <a:endParaRPr/>
          </a:p>
        </p:txBody>
      </p:sp>
      <p:sp>
        <p:nvSpPr>
          <p:cNvPr id="112" name="Obrázek"/>
          <p:cNvSpPr>
            <a:spLocks noGrp="1"/>
          </p:cNvSpPr>
          <p:nvPr>
            <p:ph type="pic" sz="half" idx="22"/>
          </p:nvPr>
        </p:nvSpPr>
        <p:spPr>
          <a:xfrm>
            <a:off x="5918718" y="4660901"/>
            <a:ext cx="7669766" cy="5219700"/>
          </a:xfrm>
          <a:prstGeom prst="rect">
            <a:avLst/>
          </a:prstGeom>
        </p:spPr>
        <p:txBody>
          <a:bodyPr lIns="91439" tIns="45719" rIns="91439" bIns="45719">
            <a:noAutofit/>
          </a:bodyPr>
          <a:lstStyle/>
          <a:p>
            <a:endParaRPr/>
          </a:p>
        </p:txBody>
      </p:sp>
      <p:sp>
        <p:nvSpPr>
          <p:cNvPr id="113" name="Obrázek"/>
          <p:cNvSpPr>
            <a:spLocks noGrp="1"/>
          </p:cNvSpPr>
          <p:nvPr>
            <p:ph type="pic" idx="23"/>
          </p:nvPr>
        </p:nvSpPr>
        <p:spPr>
          <a:xfrm>
            <a:off x="-1016000" y="-12700"/>
            <a:ext cx="8860898" cy="9779000"/>
          </a:xfrm>
          <a:prstGeom prst="rect">
            <a:avLst/>
          </a:prstGeom>
        </p:spPr>
        <p:txBody>
          <a:bodyPr lIns="91439" tIns="45719" rIns="91439" bIns="45719">
            <a:noAutofit/>
          </a:bodyPr>
          <a:lstStyle/>
          <a:p>
            <a:endParaRPr/>
          </a:p>
        </p:txBody>
      </p:sp>
      <p:sp>
        <p:nvSpPr>
          <p:cNvPr id="114"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itát">
    <p:bg>
      <p:bgPr>
        <a:solidFill>
          <a:srgbClr val="222222"/>
        </a:solidFill>
        <a:effectLst/>
      </p:bgPr>
    </p:bg>
    <p:spTree>
      <p:nvGrpSpPr>
        <p:cNvPr id="1" name=""/>
        <p:cNvGrpSpPr/>
        <p:nvPr/>
      </p:nvGrpSpPr>
      <p:grpSpPr>
        <a:xfrm>
          <a:off x="0" y="0"/>
          <a:ext cx="0" cy="0"/>
          <a:chOff x="0" y="0"/>
          <a:chExt cx="0" cy="0"/>
        </a:xfrm>
      </p:grpSpPr>
      <p:sp>
        <p:nvSpPr>
          <p:cNvPr id="121" name="Popisek"/>
          <p:cNvSpPr/>
          <p:nvPr/>
        </p:nvSpPr>
        <p:spPr>
          <a:xfrm>
            <a:off x="469900" y="2362207"/>
            <a:ext cx="12065000" cy="5229225"/>
          </a:xfrm>
          <a:custGeom>
            <a:avLst/>
            <a:gdLst/>
            <a:ahLst/>
            <a:cxnLst>
              <a:cxn ang="0">
                <a:pos x="wd2" y="hd2"/>
              </a:cxn>
              <a:cxn ang="5400000">
                <a:pos x="wd2" y="hd2"/>
              </a:cxn>
              <a:cxn ang="10800000">
                <a:pos x="wd2" y="hd2"/>
              </a:cxn>
              <a:cxn ang="16200000">
                <a:pos x="wd2" y="hd2"/>
              </a:cxn>
            </a:cxnLst>
            <a:rect l="0" t="0" r="r" b="b"/>
            <a:pathLst>
              <a:path w="21600" h="21600" extrusionOk="0">
                <a:moveTo>
                  <a:pt x="224" y="0"/>
                </a:moveTo>
                <a:cubicBezTo>
                  <a:pt x="100" y="0"/>
                  <a:pt x="0" y="232"/>
                  <a:pt x="0" y="516"/>
                </a:cubicBezTo>
                <a:lnTo>
                  <a:pt x="0" y="18789"/>
                </a:lnTo>
                <a:cubicBezTo>
                  <a:pt x="0" y="19073"/>
                  <a:pt x="100" y="19305"/>
                  <a:pt x="224" y="19305"/>
                </a:cubicBezTo>
                <a:lnTo>
                  <a:pt x="17228" y="19305"/>
                </a:lnTo>
                <a:lnTo>
                  <a:pt x="17850" y="21600"/>
                </a:lnTo>
                <a:lnTo>
                  <a:pt x="18471" y="19305"/>
                </a:lnTo>
                <a:lnTo>
                  <a:pt x="21376" y="19305"/>
                </a:lnTo>
                <a:cubicBezTo>
                  <a:pt x="21500" y="19305"/>
                  <a:pt x="21600" y="19073"/>
                  <a:pt x="21600" y="18789"/>
                </a:cubicBezTo>
                <a:lnTo>
                  <a:pt x="21600" y="516"/>
                </a:lnTo>
                <a:cubicBezTo>
                  <a:pt x="21600" y="232"/>
                  <a:pt x="21500" y="0"/>
                  <a:pt x="21376" y="0"/>
                </a:cubicBezTo>
                <a:lnTo>
                  <a:pt x="224" y="0"/>
                </a:lnTo>
                <a:close/>
              </a:path>
            </a:pathLst>
          </a:custGeom>
          <a:solidFill>
            <a:schemeClr val="accent1"/>
          </a:solidFill>
          <a:ln w="12700">
            <a:miter lim="400000"/>
          </a:ln>
        </p:spPr>
        <p:txBody>
          <a:bodyPr lIns="50800" tIns="50800" rIns="50800" bIns="50800" anchor="ctr"/>
          <a:lstStyle/>
          <a:p>
            <a:pPr algn="ctr">
              <a:lnSpc>
                <a:spcPct val="80000"/>
              </a:lnSpc>
              <a:spcBef>
                <a:spcPts val="0"/>
              </a:spcBef>
              <a:defRPr sz="2800" cap="all">
                <a:solidFill>
                  <a:srgbClr val="FFFFFF"/>
                </a:solidFill>
                <a:latin typeface="+mn-lt"/>
                <a:ea typeface="+mn-ea"/>
                <a:cs typeface="+mn-cs"/>
                <a:sym typeface="DIN Condensed Bold"/>
              </a:defRPr>
            </a:pPr>
            <a:endParaRPr sz="2801"/>
          </a:p>
        </p:txBody>
      </p:sp>
      <p:sp>
        <p:nvSpPr>
          <p:cNvPr id="122" name="Sem napište citát."/>
          <p:cNvSpPr txBox="1">
            <a:spLocks noGrp="1"/>
          </p:cNvSpPr>
          <p:nvPr>
            <p:ph type="body" sz="quarter" idx="21"/>
          </p:nvPr>
        </p:nvSpPr>
        <p:spPr>
          <a:xfrm>
            <a:off x="889000" y="2908305"/>
            <a:ext cx="11226800" cy="1275349"/>
          </a:xfrm>
          <a:prstGeom prst="rect">
            <a:avLst/>
          </a:prstGeom>
        </p:spPr>
        <p:txBody>
          <a:bodyPr>
            <a:spAutoFit/>
          </a:bodyPr>
          <a:lstStyle>
            <a:lvl1pPr marL="0" indent="0">
              <a:lnSpc>
                <a:spcPct val="80000"/>
              </a:lnSpc>
              <a:spcBef>
                <a:spcPts val="0"/>
              </a:spcBef>
              <a:buClrTx/>
              <a:buSzTx/>
              <a:buFontTx/>
              <a:buNone/>
              <a:defRPr sz="9401" cap="all">
                <a:solidFill>
                  <a:srgbClr val="FFFFFF"/>
                </a:solidFill>
                <a:latin typeface="+mn-lt"/>
                <a:ea typeface="+mn-ea"/>
                <a:cs typeface="+mn-cs"/>
                <a:sym typeface="DIN Condensed Bold"/>
              </a:defRPr>
            </a:lvl1pPr>
          </a:lstStyle>
          <a:p>
            <a:r>
              <a:t>Sem napište citát.</a:t>
            </a:r>
          </a:p>
        </p:txBody>
      </p:sp>
      <p:sp>
        <p:nvSpPr>
          <p:cNvPr id="123" name="Josef Novák"/>
          <p:cNvSpPr txBox="1">
            <a:spLocks noGrp="1"/>
          </p:cNvSpPr>
          <p:nvPr>
            <p:ph type="body" sz="quarter" idx="22"/>
          </p:nvPr>
        </p:nvSpPr>
        <p:spPr>
          <a:xfrm>
            <a:off x="406400" y="7789337"/>
            <a:ext cx="12192000" cy="851067"/>
          </a:xfrm>
          <a:prstGeom prst="rect">
            <a:avLst/>
          </a:prstGeom>
        </p:spPr>
        <p:txBody>
          <a:bodyPr>
            <a:spAutoFit/>
          </a:bodyPr>
          <a:lstStyle>
            <a:lvl1pPr marL="0" indent="0" algn="r">
              <a:lnSpc>
                <a:spcPct val="80000"/>
              </a:lnSpc>
              <a:spcBef>
                <a:spcPts val="0"/>
              </a:spcBef>
              <a:buClrTx/>
              <a:buSzTx/>
              <a:buFontTx/>
              <a:buNone/>
              <a:defRPr sz="6000">
                <a:solidFill>
                  <a:srgbClr val="838787"/>
                </a:solidFill>
                <a:latin typeface="+mn-lt"/>
                <a:ea typeface="+mn-ea"/>
                <a:cs typeface="+mn-cs"/>
                <a:sym typeface="DIN Condensed Bold"/>
              </a:defRPr>
            </a:lvl1pPr>
          </a:lstStyle>
          <a:p>
            <a:r>
              <a:t>Josef Novák</a:t>
            </a:r>
          </a:p>
        </p:txBody>
      </p:sp>
      <p:sp>
        <p:nvSpPr>
          <p:cNvPr id="124" name="Text"/>
          <p:cNvSpPr txBox="1">
            <a:spLocks noGrp="1"/>
          </p:cNvSpPr>
          <p:nvPr>
            <p:ph type="body" sz="quarter" idx="23"/>
          </p:nvPr>
        </p:nvSpPr>
        <p:spPr>
          <a:xfrm>
            <a:off x="406400" y="516342"/>
            <a:ext cx="11176000" cy="398058"/>
          </a:xfrm>
          <a:prstGeom prst="rect">
            <a:avLst/>
          </a:prstGeom>
        </p:spPr>
        <p:txBody>
          <a:bodyPr anchor="b">
            <a:spAutoFit/>
          </a:bodyPr>
          <a:lstStyle>
            <a:lvl1pPr marL="0" indent="0" defTabSz="457255">
              <a:lnSpc>
                <a:spcPct val="80000"/>
              </a:lnSpc>
              <a:spcBef>
                <a:spcPts val="0"/>
              </a:spcBef>
              <a:buClrTx/>
              <a:buSzTx/>
              <a:buFontTx/>
              <a:buNone/>
              <a:defRPr sz="2400" cap="all" spc="120">
                <a:solidFill>
                  <a:srgbClr val="838787"/>
                </a:solidFill>
                <a:latin typeface="DIN Alternate Bold"/>
                <a:ea typeface="DIN Alternate Bold"/>
                <a:cs typeface="DIN Alternate Bold"/>
                <a:sym typeface="DIN Alternate Bold"/>
              </a:defRPr>
            </a:lvl1pPr>
          </a:lstStyle>
          <a:p>
            <a:r>
              <a:t>Text</a:t>
            </a:r>
          </a:p>
        </p:txBody>
      </p:sp>
      <p:sp>
        <p:nvSpPr>
          <p:cNvPr id="125"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Alternativní citát">
    <p:bg>
      <p:bgPr>
        <a:solidFill>
          <a:schemeClr val="accent1"/>
        </a:solidFill>
        <a:effectLst/>
      </p:bgPr>
    </p:bg>
    <p:spTree>
      <p:nvGrpSpPr>
        <p:cNvPr id="1" name=""/>
        <p:cNvGrpSpPr/>
        <p:nvPr/>
      </p:nvGrpSpPr>
      <p:grpSpPr>
        <a:xfrm>
          <a:off x="0" y="0"/>
          <a:ext cx="0" cy="0"/>
          <a:chOff x="0" y="0"/>
          <a:chExt cx="0" cy="0"/>
        </a:xfrm>
      </p:grpSpPr>
      <p:sp>
        <p:nvSpPr>
          <p:cNvPr id="132" name="Sem napište citát."/>
          <p:cNvSpPr txBox="1">
            <a:spLocks noGrp="1"/>
          </p:cNvSpPr>
          <p:nvPr>
            <p:ph type="body" sz="quarter" idx="21"/>
          </p:nvPr>
        </p:nvSpPr>
        <p:spPr>
          <a:xfrm>
            <a:off x="5892801" y="2641604"/>
            <a:ext cx="6705600" cy="2432717"/>
          </a:xfrm>
          <a:prstGeom prst="rect">
            <a:avLst/>
          </a:prstGeom>
        </p:spPr>
        <p:txBody>
          <a:bodyPr>
            <a:spAutoFit/>
          </a:bodyPr>
          <a:lstStyle>
            <a:lvl1pPr marL="0" indent="0">
              <a:lnSpc>
                <a:spcPct val="80000"/>
              </a:lnSpc>
              <a:spcBef>
                <a:spcPts val="0"/>
              </a:spcBef>
              <a:buClrTx/>
              <a:buSzTx/>
              <a:buFontTx/>
              <a:buNone/>
              <a:defRPr sz="9401" cap="all">
                <a:solidFill>
                  <a:srgbClr val="FFFFFF"/>
                </a:solidFill>
                <a:latin typeface="+mn-lt"/>
                <a:ea typeface="+mn-ea"/>
                <a:cs typeface="+mn-cs"/>
                <a:sym typeface="DIN Condensed Bold"/>
              </a:defRPr>
            </a:lvl1pPr>
          </a:lstStyle>
          <a:p>
            <a:r>
              <a:t>Sem napište citát.</a:t>
            </a:r>
          </a:p>
        </p:txBody>
      </p:sp>
      <p:sp>
        <p:nvSpPr>
          <p:cNvPr id="133" name="Obrázek"/>
          <p:cNvSpPr>
            <a:spLocks noGrp="1"/>
          </p:cNvSpPr>
          <p:nvPr>
            <p:ph type="pic" idx="22"/>
          </p:nvPr>
        </p:nvSpPr>
        <p:spPr>
          <a:xfrm>
            <a:off x="-1016000" y="-12700"/>
            <a:ext cx="8860898" cy="9779000"/>
          </a:xfrm>
          <a:prstGeom prst="rect">
            <a:avLst/>
          </a:prstGeom>
        </p:spPr>
        <p:txBody>
          <a:bodyPr lIns="91439" tIns="45719" rIns="91439" bIns="45719">
            <a:noAutofit/>
          </a:bodyPr>
          <a:lstStyle/>
          <a:p>
            <a:endParaRPr/>
          </a:p>
        </p:txBody>
      </p:sp>
      <p:sp>
        <p:nvSpPr>
          <p:cNvPr id="134" name="Josef Novák"/>
          <p:cNvSpPr txBox="1">
            <a:spLocks noGrp="1"/>
          </p:cNvSpPr>
          <p:nvPr>
            <p:ph type="body" sz="quarter" idx="23"/>
          </p:nvPr>
        </p:nvSpPr>
        <p:spPr>
          <a:xfrm>
            <a:off x="5892801" y="7708175"/>
            <a:ext cx="6705600" cy="1025922"/>
          </a:xfrm>
          <a:prstGeom prst="rect">
            <a:avLst/>
          </a:prstGeom>
        </p:spPr>
        <p:txBody>
          <a:bodyPr anchor="ctr">
            <a:spAutoFit/>
          </a:bodyPr>
          <a:lstStyle>
            <a:lvl1pPr marL="0" indent="0" defTabSz="457255">
              <a:spcBef>
                <a:spcPts val="0"/>
              </a:spcBef>
              <a:buClrTx/>
              <a:buSzTx/>
              <a:buFontTx/>
              <a:buNone/>
              <a:defRPr sz="6000">
                <a:solidFill>
                  <a:srgbClr val="232323"/>
                </a:solidFill>
                <a:latin typeface="+mn-lt"/>
                <a:ea typeface="+mn-ea"/>
                <a:cs typeface="+mn-cs"/>
                <a:sym typeface="DIN Condensed Bold"/>
              </a:defRPr>
            </a:lvl1pPr>
          </a:lstStyle>
          <a:p>
            <a:r>
              <a:t>Josef Novák</a:t>
            </a:r>
          </a:p>
        </p:txBody>
      </p:sp>
      <p:sp>
        <p:nvSpPr>
          <p:cNvPr id="135"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Fotka">
    <p:bg>
      <p:bgPr>
        <a:solidFill>
          <a:srgbClr val="222222"/>
        </a:solidFill>
        <a:effectLst/>
      </p:bgPr>
    </p:bg>
    <p:spTree>
      <p:nvGrpSpPr>
        <p:cNvPr id="1" name=""/>
        <p:cNvGrpSpPr/>
        <p:nvPr/>
      </p:nvGrpSpPr>
      <p:grpSpPr>
        <a:xfrm>
          <a:off x="0" y="0"/>
          <a:ext cx="0" cy="0"/>
          <a:chOff x="0" y="0"/>
          <a:chExt cx="0" cy="0"/>
        </a:xfrm>
      </p:grpSpPr>
      <p:sp>
        <p:nvSpPr>
          <p:cNvPr id="142" name="Obrázek"/>
          <p:cNvSpPr>
            <a:spLocks noGrp="1"/>
          </p:cNvSpPr>
          <p:nvPr>
            <p:ph type="pic" idx="21"/>
          </p:nvPr>
        </p:nvSpPr>
        <p:spPr>
          <a:xfrm>
            <a:off x="-914396" y="-12700"/>
            <a:ext cx="14814645" cy="9779000"/>
          </a:xfrm>
          <a:prstGeom prst="rect">
            <a:avLst/>
          </a:prstGeom>
        </p:spPr>
        <p:txBody>
          <a:bodyPr lIns="91439" tIns="45719" rIns="91439" bIns="45719">
            <a:noAutofit/>
          </a:bodyPr>
          <a:lstStyle/>
          <a:p>
            <a:endParaRPr/>
          </a:p>
        </p:txBody>
      </p:sp>
      <p:sp>
        <p:nvSpPr>
          <p:cNvPr id="14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Prázdný">
    <p:bg>
      <p:bgPr>
        <a:solidFill>
          <a:srgbClr val="222222"/>
        </a:solidFill>
        <a:effectLst/>
      </p:bgPr>
    </p:bg>
    <p:spTree>
      <p:nvGrpSpPr>
        <p:cNvPr id="1" name=""/>
        <p:cNvGrpSpPr/>
        <p:nvPr/>
      </p:nvGrpSpPr>
      <p:grpSpPr>
        <a:xfrm>
          <a:off x="0" y="0"/>
          <a:ext cx="0" cy="0"/>
          <a:chOff x="0" y="0"/>
          <a:chExt cx="0" cy="0"/>
        </a:xfrm>
      </p:grpSpPr>
      <p:sp>
        <p:nvSpPr>
          <p:cNvPr id="150"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Alternativní prázdný">
    <p:spTree>
      <p:nvGrpSpPr>
        <p:cNvPr id="1" name=""/>
        <p:cNvGrpSpPr/>
        <p:nvPr/>
      </p:nvGrpSpPr>
      <p:grpSpPr>
        <a:xfrm>
          <a:off x="0" y="0"/>
          <a:ext cx="0" cy="0"/>
          <a:chOff x="0" y="0"/>
          <a:chExt cx="0" cy="0"/>
        </a:xfrm>
      </p:grpSpPr>
      <p:sp>
        <p:nvSpPr>
          <p:cNvPr id="157"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Fotografie - na šířku">
    <p:bg>
      <p:bgPr>
        <a:solidFill>
          <a:srgbClr val="222222"/>
        </a:solidFill>
        <a:effectLst/>
      </p:bgPr>
    </p:bg>
    <p:spTree>
      <p:nvGrpSpPr>
        <p:cNvPr id="1" name=""/>
        <p:cNvGrpSpPr/>
        <p:nvPr/>
      </p:nvGrpSpPr>
      <p:grpSpPr>
        <a:xfrm>
          <a:off x="0" y="0"/>
          <a:ext cx="0" cy="0"/>
          <a:chOff x="0" y="0"/>
          <a:chExt cx="0" cy="0"/>
        </a:xfrm>
      </p:grpSpPr>
      <p:sp>
        <p:nvSpPr>
          <p:cNvPr id="22" name="Obrázek"/>
          <p:cNvSpPr>
            <a:spLocks noGrp="1"/>
          </p:cNvSpPr>
          <p:nvPr>
            <p:ph type="pic" idx="21"/>
          </p:nvPr>
        </p:nvSpPr>
        <p:spPr>
          <a:xfrm>
            <a:off x="-914396" y="-12700"/>
            <a:ext cx="14814645" cy="9779000"/>
          </a:xfrm>
          <a:prstGeom prst="rect">
            <a:avLst/>
          </a:prstGeom>
        </p:spPr>
        <p:txBody>
          <a:bodyPr lIns="91439" tIns="45719" rIns="91439" bIns="45719">
            <a:noAutofit/>
          </a:bodyPr>
          <a:lstStyle/>
          <a:p>
            <a:endParaRPr/>
          </a:p>
        </p:txBody>
      </p:sp>
      <p:sp>
        <p:nvSpPr>
          <p:cNvPr id="23" name="Čára"/>
          <p:cNvSpPr/>
          <p:nvPr/>
        </p:nvSpPr>
        <p:spPr>
          <a:xfrm flipV="1">
            <a:off x="406400" y="6140895"/>
            <a:ext cx="12192000" cy="263"/>
          </a:xfrm>
          <a:prstGeom prst="line">
            <a:avLst/>
          </a:prstGeom>
          <a:ln w="38100">
            <a:solidFill>
              <a:srgbClr val="A6AAA9"/>
            </a:solidFill>
            <a:miter lim="400000"/>
          </a:ln>
        </p:spPr>
        <p:txBody>
          <a:bodyPr lIns="50800" tIns="50800" rIns="50800" bIns="50800" anchor="ctr"/>
          <a:lstStyle/>
          <a:p>
            <a:pPr marL="514413" indent="-514413" defTabSz="457255">
              <a:spcBef>
                <a:spcPts val="0"/>
              </a:spcBef>
              <a:defRPr sz="2800">
                <a:solidFill>
                  <a:srgbClr val="000000"/>
                </a:solidFill>
                <a:latin typeface="Helvetica"/>
                <a:ea typeface="Helvetica"/>
                <a:cs typeface="Helvetica"/>
                <a:sym typeface="Helvetica"/>
              </a:defRPr>
            </a:pPr>
            <a:endParaRPr sz="2801"/>
          </a:p>
        </p:txBody>
      </p:sp>
      <p:sp>
        <p:nvSpPr>
          <p:cNvPr id="24" name="Text názvu"/>
          <p:cNvSpPr txBox="1">
            <a:spLocks noGrp="1"/>
          </p:cNvSpPr>
          <p:nvPr>
            <p:ph type="title"/>
          </p:nvPr>
        </p:nvSpPr>
        <p:spPr>
          <a:xfrm>
            <a:off x="406400" y="6426201"/>
            <a:ext cx="12192000" cy="2705100"/>
          </a:xfrm>
          <a:prstGeom prst="rect">
            <a:avLst/>
          </a:prstGeom>
        </p:spPr>
        <p:txBody>
          <a:bodyPr/>
          <a:lstStyle>
            <a:lvl1pPr>
              <a:spcBef>
                <a:spcPts val="0"/>
              </a:spcBef>
              <a:defRPr sz="17002">
                <a:solidFill>
                  <a:schemeClr val="accent1"/>
                </a:solidFill>
              </a:defRPr>
            </a:lvl1pPr>
          </a:lstStyle>
          <a:p>
            <a:r>
              <a:t>Text názvu</a:t>
            </a:r>
          </a:p>
        </p:txBody>
      </p:sp>
      <p:sp>
        <p:nvSpPr>
          <p:cNvPr id="25" name="Text úrovně 1…"/>
          <p:cNvSpPr txBox="1">
            <a:spLocks noGrp="1"/>
          </p:cNvSpPr>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1pPr>
            <a:lvl2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2pPr>
            <a:lvl3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3pPr>
            <a:lvl4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4pPr>
            <a:lvl5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5pPr>
          </a:lstStyle>
          <a:p>
            <a:r>
              <a:t>Text úrovně 1</a:t>
            </a:r>
          </a:p>
          <a:p>
            <a:pPr lvl="1"/>
            <a:r>
              <a:t>Text úrovně 2</a:t>
            </a:r>
          </a:p>
          <a:p>
            <a:pPr lvl="2"/>
            <a:r>
              <a:t>Text úrovně 3</a:t>
            </a:r>
          </a:p>
          <a:p>
            <a:pPr lvl="3"/>
            <a:r>
              <a:t>Text úrovně 4</a:t>
            </a:r>
          </a:p>
          <a:p>
            <a:pPr lvl="4"/>
            <a:r>
              <a:t>Text úrovně 5</a:t>
            </a:r>
          </a:p>
        </p:txBody>
      </p:sp>
      <p:sp>
        <p:nvSpPr>
          <p:cNvPr id="26" name="Číslo snímku"/>
          <p:cNvSpPr txBox="1">
            <a:spLocks noGrp="1"/>
          </p:cNvSpPr>
          <p:nvPr>
            <p:ph type="sldNum" sz="quarter" idx="2"/>
          </p:nvPr>
        </p:nvSpPr>
        <p:spPr>
          <a:xfrm>
            <a:off x="12168529" y="431801"/>
            <a:ext cx="432811" cy="39805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Alternativní název a podtitul">
    <p:spTree>
      <p:nvGrpSpPr>
        <p:cNvPr id="1" name=""/>
        <p:cNvGrpSpPr/>
        <p:nvPr/>
      </p:nvGrpSpPr>
      <p:grpSpPr>
        <a:xfrm>
          <a:off x="0" y="0"/>
          <a:ext cx="0" cy="0"/>
          <a:chOff x="0" y="0"/>
          <a:chExt cx="0" cy="0"/>
        </a:xfrm>
      </p:grpSpPr>
      <p:sp>
        <p:nvSpPr>
          <p:cNvPr id="33" name="Čára"/>
          <p:cNvSpPr/>
          <p:nvPr/>
        </p:nvSpPr>
        <p:spPr>
          <a:xfrm flipV="1">
            <a:off x="406400" y="6140895"/>
            <a:ext cx="12192000" cy="263"/>
          </a:xfrm>
          <a:prstGeom prst="line">
            <a:avLst/>
          </a:prstGeom>
          <a:ln w="38100">
            <a:solidFill>
              <a:srgbClr val="A6AAA9"/>
            </a:solidFill>
            <a:miter lim="400000"/>
          </a:ln>
        </p:spPr>
        <p:txBody>
          <a:bodyPr lIns="50800" tIns="50800" rIns="50800" bIns="50800" anchor="ctr"/>
          <a:lstStyle/>
          <a:p>
            <a:pPr marL="514413" indent="-514413" defTabSz="457255">
              <a:spcBef>
                <a:spcPts val="0"/>
              </a:spcBef>
              <a:defRPr sz="2800">
                <a:solidFill>
                  <a:srgbClr val="000000"/>
                </a:solidFill>
                <a:latin typeface="Helvetica"/>
                <a:ea typeface="Helvetica"/>
                <a:cs typeface="Helvetica"/>
                <a:sym typeface="Helvetica"/>
              </a:defRPr>
            </a:pPr>
            <a:endParaRPr sz="2801"/>
          </a:p>
        </p:txBody>
      </p:sp>
      <p:sp>
        <p:nvSpPr>
          <p:cNvPr id="34" name="Text názvu"/>
          <p:cNvSpPr txBox="1">
            <a:spLocks noGrp="1"/>
          </p:cNvSpPr>
          <p:nvPr>
            <p:ph type="title"/>
          </p:nvPr>
        </p:nvSpPr>
        <p:spPr>
          <a:xfrm>
            <a:off x="406400" y="6426201"/>
            <a:ext cx="12192000" cy="2705100"/>
          </a:xfrm>
          <a:prstGeom prst="rect">
            <a:avLst/>
          </a:prstGeom>
        </p:spPr>
        <p:txBody>
          <a:bodyPr/>
          <a:lstStyle>
            <a:lvl1pPr>
              <a:spcBef>
                <a:spcPts val="0"/>
              </a:spcBef>
              <a:defRPr sz="17002">
                <a:solidFill>
                  <a:schemeClr val="accent1"/>
                </a:solidFill>
              </a:defRPr>
            </a:lvl1pPr>
          </a:lstStyle>
          <a:p>
            <a:r>
              <a:t>Text názvu</a:t>
            </a:r>
          </a:p>
        </p:txBody>
      </p:sp>
      <p:sp>
        <p:nvSpPr>
          <p:cNvPr id="35" name="Text úrovně 1…"/>
          <p:cNvSpPr txBox="1">
            <a:spLocks noGrp="1"/>
          </p:cNvSpPr>
          <p:nvPr>
            <p:ph type="body" sz="quarter" idx="1"/>
          </p:nvPr>
        </p:nvSpPr>
        <p:spPr>
          <a:xfrm>
            <a:off x="406400" y="4267200"/>
            <a:ext cx="12192000" cy="1803400"/>
          </a:xfrm>
          <a:prstGeom prst="rect">
            <a:avLst/>
          </a:prstGeom>
        </p:spPr>
        <p:txBody>
          <a:bodyPr anchor="b"/>
          <a:lstStyle>
            <a:lvl1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1pPr>
            <a:lvl2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2pPr>
            <a:lvl3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3pPr>
            <a:lvl4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4pPr>
            <a:lvl5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5pPr>
          </a:lstStyle>
          <a:p>
            <a:r>
              <a:t>Text úrovně 1</a:t>
            </a:r>
          </a:p>
          <a:p>
            <a:pPr lvl="1"/>
            <a:r>
              <a:t>Text úrovně 2</a:t>
            </a:r>
          </a:p>
          <a:p>
            <a:pPr lvl="2"/>
            <a:r>
              <a:t>Text úrovně 3</a:t>
            </a:r>
          </a:p>
          <a:p>
            <a:pPr lvl="3"/>
            <a:r>
              <a:t>Text úrovně 4</a:t>
            </a:r>
          </a:p>
          <a:p>
            <a:pPr lvl="4"/>
            <a:r>
              <a:t>Text úrovně 5</a:t>
            </a:r>
          </a:p>
        </p:txBody>
      </p:sp>
      <p:sp>
        <p:nvSpPr>
          <p:cNvPr id="36" name="Číslo snímku"/>
          <p:cNvSpPr txBox="1">
            <a:spLocks noGrp="1"/>
          </p:cNvSpPr>
          <p:nvPr>
            <p:ph type="sldNum" sz="quarter" idx="2"/>
          </p:nvPr>
        </p:nvSpPr>
        <p:spPr>
          <a:xfrm>
            <a:off x="12135948" y="419100"/>
            <a:ext cx="432811" cy="39805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Název - ve středu">
    <p:bg>
      <p:bgPr>
        <a:solidFill>
          <a:srgbClr val="222222"/>
        </a:solidFill>
        <a:effectLst/>
      </p:bgPr>
    </p:bg>
    <p:spTree>
      <p:nvGrpSpPr>
        <p:cNvPr id="1" name=""/>
        <p:cNvGrpSpPr/>
        <p:nvPr/>
      </p:nvGrpSpPr>
      <p:grpSpPr>
        <a:xfrm>
          <a:off x="0" y="0"/>
          <a:ext cx="0" cy="0"/>
          <a:chOff x="0" y="0"/>
          <a:chExt cx="0" cy="0"/>
        </a:xfrm>
      </p:grpSpPr>
      <p:sp>
        <p:nvSpPr>
          <p:cNvPr id="43" name="Text názvu"/>
          <p:cNvSpPr txBox="1">
            <a:spLocks noGrp="1"/>
          </p:cNvSpPr>
          <p:nvPr>
            <p:ph type="title"/>
          </p:nvPr>
        </p:nvSpPr>
        <p:spPr>
          <a:xfrm>
            <a:off x="406400" y="4038600"/>
            <a:ext cx="12192000" cy="4521200"/>
          </a:xfrm>
          <a:prstGeom prst="rect">
            <a:avLst/>
          </a:prstGeom>
        </p:spPr>
        <p:txBody>
          <a:bodyPr/>
          <a:lstStyle>
            <a:lvl1pPr>
              <a:spcBef>
                <a:spcPts val="0"/>
              </a:spcBef>
              <a:defRPr sz="17002">
                <a:solidFill>
                  <a:schemeClr val="accent1"/>
                </a:solidFill>
              </a:defRPr>
            </a:lvl1pPr>
          </a:lstStyle>
          <a:p>
            <a:r>
              <a:t>Text názvu</a:t>
            </a:r>
          </a:p>
        </p:txBody>
      </p:sp>
      <p:sp>
        <p:nvSpPr>
          <p:cNvPr id="44" name="Číslo snímku"/>
          <p:cNvSpPr txBox="1">
            <a:spLocks noGrp="1"/>
          </p:cNvSpPr>
          <p:nvPr>
            <p:ph type="sldNum" sz="quarter" idx="2"/>
          </p:nvPr>
        </p:nvSpPr>
        <p:spPr>
          <a:xfrm>
            <a:off x="12168529" y="431801"/>
            <a:ext cx="432811" cy="39805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Fotografie - na výšku">
    <p:bg>
      <p:bgPr>
        <a:solidFill>
          <a:srgbClr val="222222"/>
        </a:solidFill>
        <a:effectLst/>
      </p:bgPr>
    </p:bg>
    <p:spTree>
      <p:nvGrpSpPr>
        <p:cNvPr id="1" name=""/>
        <p:cNvGrpSpPr/>
        <p:nvPr/>
      </p:nvGrpSpPr>
      <p:grpSpPr>
        <a:xfrm>
          <a:off x="0" y="0"/>
          <a:ext cx="0" cy="0"/>
          <a:chOff x="0" y="0"/>
          <a:chExt cx="0" cy="0"/>
        </a:xfrm>
      </p:grpSpPr>
      <p:sp>
        <p:nvSpPr>
          <p:cNvPr id="51" name="Čára"/>
          <p:cNvSpPr/>
          <p:nvPr/>
        </p:nvSpPr>
        <p:spPr>
          <a:xfrm flipV="1">
            <a:off x="5892801" y="6141018"/>
            <a:ext cx="6705600" cy="145"/>
          </a:xfrm>
          <a:prstGeom prst="line">
            <a:avLst/>
          </a:prstGeom>
          <a:ln w="38100">
            <a:solidFill>
              <a:srgbClr val="A6AAA9"/>
            </a:solidFill>
            <a:miter lim="400000"/>
          </a:ln>
        </p:spPr>
        <p:txBody>
          <a:bodyPr lIns="50800" tIns="50800" rIns="50800" bIns="50800" anchor="ctr"/>
          <a:lstStyle/>
          <a:p>
            <a:pPr marL="514413" indent="-514413" defTabSz="457255">
              <a:spcBef>
                <a:spcPts val="0"/>
              </a:spcBef>
              <a:defRPr sz="2800">
                <a:solidFill>
                  <a:srgbClr val="000000"/>
                </a:solidFill>
                <a:latin typeface="Helvetica"/>
                <a:ea typeface="Helvetica"/>
                <a:cs typeface="Helvetica"/>
                <a:sym typeface="Helvetica"/>
              </a:defRPr>
            </a:pPr>
            <a:endParaRPr sz="2801"/>
          </a:p>
        </p:txBody>
      </p:sp>
      <p:sp>
        <p:nvSpPr>
          <p:cNvPr id="52" name="Obrázek"/>
          <p:cNvSpPr>
            <a:spLocks noGrp="1"/>
          </p:cNvSpPr>
          <p:nvPr>
            <p:ph type="pic" idx="21"/>
          </p:nvPr>
        </p:nvSpPr>
        <p:spPr>
          <a:xfrm>
            <a:off x="-1016000" y="-12700"/>
            <a:ext cx="8860898" cy="9779000"/>
          </a:xfrm>
          <a:prstGeom prst="rect">
            <a:avLst/>
          </a:prstGeom>
        </p:spPr>
        <p:txBody>
          <a:bodyPr lIns="91439" tIns="45719" rIns="91439" bIns="45719">
            <a:noAutofit/>
          </a:bodyPr>
          <a:lstStyle/>
          <a:p>
            <a:endParaRPr/>
          </a:p>
        </p:txBody>
      </p:sp>
      <p:sp>
        <p:nvSpPr>
          <p:cNvPr id="53" name="Text názvu"/>
          <p:cNvSpPr txBox="1">
            <a:spLocks noGrp="1"/>
          </p:cNvSpPr>
          <p:nvPr>
            <p:ph type="title"/>
          </p:nvPr>
        </p:nvSpPr>
        <p:spPr>
          <a:xfrm>
            <a:off x="5892801" y="6426201"/>
            <a:ext cx="6705600" cy="2705100"/>
          </a:xfrm>
          <a:prstGeom prst="rect">
            <a:avLst/>
          </a:prstGeom>
        </p:spPr>
        <p:txBody>
          <a:bodyPr/>
          <a:lstStyle>
            <a:lvl1pPr>
              <a:spcBef>
                <a:spcPts val="0"/>
              </a:spcBef>
              <a:defRPr sz="17002">
                <a:solidFill>
                  <a:schemeClr val="accent1"/>
                </a:solidFill>
              </a:defRPr>
            </a:lvl1pPr>
          </a:lstStyle>
          <a:p>
            <a:r>
              <a:t>Text názvu</a:t>
            </a:r>
          </a:p>
        </p:txBody>
      </p:sp>
      <p:sp>
        <p:nvSpPr>
          <p:cNvPr id="54" name="Text úrovně 1…"/>
          <p:cNvSpPr txBox="1">
            <a:spLocks noGrp="1"/>
          </p:cNvSpPr>
          <p:nvPr>
            <p:ph type="body" sz="quarter" idx="1"/>
          </p:nvPr>
        </p:nvSpPr>
        <p:spPr>
          <a:xfrm>
            <a:off x="5892801" y="4267200"/>
            <a:ext cx="6705600" cy="1803400"/>
          </a:xfrm>
          <a:prstGeom prst="rect">
            <a:avLst/>
          </a:prstGeom>
        </p:spPr>
        <p:txBody>
          <a:bodyPr anchor="b"/>
          <a:lstStyle>
            <a:lvl1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1pPr>
            <a:lvl2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2pPr>
            <a:lvl3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3pPr>
            <a:lvl4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4pPr>
            <a:lvl5pPr marL="0" indent="0">
              <a:lnSpc>
                <a:spcPct val="80000"/>
              </a:lnSpc>
              <a:spcBef>
                <a:spcPts val="2300"/>
              </a:spcBef>
              <a:buClrTx/>
              <a:buSzTx/>
              <a:buFontTx/>
              <a:buNone/>
              <a:defRPr sz="5400" cap="all">
                <a:solidFill>
                  <a:srgbClr val="A6AAA9"/>
                </a:solidFill>
                <a:latin typeface="DIN Alternate Bold"/>
                <a:ea typeface="DIN Alternate Bold"/>
                <a:cs typeface="DIN Alternate Bold"/>
                <a:sym typeface="DIN Alternate Bold"/>
              </a:defRPr>
            </a:lvl5pPr>
          </a:lstStyle>
          <a:p>
            <a:r>
              <a:t>Text úrovně 1</a:t>
            </a:r>
          </a:p>
          <a:p>
            <a:pPr lvl="1"/>
            <a:r>
              <a:t>Text úrovně 2</a:t>
            </a:r>
          </a:p>
          <a:p>
            <a:pPr lvl="2"/>
            <a:r>
              <a:t>Text úrovně 3</a:t>
            </a:r>
          </a:p>
          <a:p>
            <a:pPr lvl="3"/>
            <a:r>
              <a:t>Text úrovně 4</a:t>
            </a:r>
          </a:p>
          <a:p>
            <a:pPr lvl="4"/>
            <a:r>
              <a:t>Text úrovně 5</a:t>
            </a:r>
          </a:p>
        </p:txBody>
      </p:sp>
      <p:sp>
        <p:nvSpPr>
          <p:cNvPr id="55" name="Číslo snímku"/>
          <p:cNvSpPr txBox="1">
            <a:spLocks noGrp="1"/>
          </p:cNvSpPr>
          <p:nvPr>
            <p:ph type="sldNum" sz="quarter" idx="2"/>
          </p:nvPr>
        </p:nvSpPr>
        <p:spPr>
          <a:xfrm>
            <a:off x="12168529" y="431801"/>
            <a:ext cx="432811" cy="398058"/>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Název - nahoře">
    <p:spTree>
      <p:nvGrpSpPr>
        <p:cNvPr id="1" name=""/>
        <p:cNvGrpSpPr/>
        <p:nvPr/>
      </p:nvGrpSpPr>
      <p:grpSpPr>
        <a:xfrm>
          <a:off x="0" y="0"/>
          <a:ext cx="0" cy="0"/>
          <a:chOff x="0" y="0"/>
          <a:chExt cx="0" cy="0"/>
        </a:xfrm>
      </p:grpSpPr>
      <p:sp>
        <p:nvSpPr>
          <p:cNvPr id="62" name="Text"/>
          <p:cNvSpPr txBox="1">
            <a:spLocks noGrp="1"/>
          </p:cNvSpPr>
          <p:nvPr>
            <p:ph type="body" sz="quarter" idx="21"/>
          </p:nvPr>
        </p:nvSpPr>
        <p:spPr>
          <a:xfrm>
            <a:off x="406400" y="516342"/>
            <a:ext cx="11176000" cy="398058"/>
          </a:xfrm>
          <a:prstGeom prst="rect">
            <a:avLst/>
          </a:prstGeom>
        </p:spPr>
        <p:txBody>
          <a:bodyPr anchor="b">
            <a:spAutoFit/>
          </a:bodyPr>
          <a:lstStyle>
            <a:lvl1pPr marL="0" indent="0" defTabSz="457255">
              <a:lnSpc>
                <a:spcPct val="80000"/>
              </a:lnSpc>
              <a:spcBef>
                <a:spcPts val="0"/>
              </a:spcBef>
              <a:buClrTx/>
              <a:buSzTx/>
              <a:buFontTx/>
              <a:buNone/>
              <a:defRPr sz="2400" cap="all" spc="120">
                <a:solidFill>
                  <a:srgbClr val="838787"/>
                </a:solidFill>
                <a:latin typeface="DIN Alternate Bold"/>
                <a:ea typeface="DIN Alternate Bold"/>
                <a:cs typeface="DIN Alternate Bold"/>
                <a:sym typeface="DIN Alternate Bold"/>
              </a:defRPr>
            </a:lvl1pPr>
          </a:lstStyle>
          <a:p>
            <a:r>
              <a:t>Text</a:t>
            </a:r>
          </a:p>
        </p:txBody>
      </p:sp>
      <p:sp>
        <p:nvSpPr>
          <p:cNvPr id="63" name="Text názvu"/>
          <p:cNvSpPr txBox="1">
            <a:spLocks noGrp="1"/>
          </p:cNvSpPr>
          <p:nvPr>
            <p:ph type="title"/>
          </p:nvPr>
        </p:nvSpPr>
        <p:spPr>
          <a:prstGeom prst="rect">
            <a:avLst/>
          </a:prstGeom>
        </p:spPr>
        <p:txBody>
          <a:bodyPr/>
          <a:lstStyle/>
          <a:p>
            <a:r>
              <a:t>Text názvu</a:t>
            </a:r>
          </a:p>
        </p:txBody>
      </p:sp>
      <p:sp>
        <p:nvSpPr>
          <p:cNvPr id="64"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Název a odrážky">
    <p:bg>
      <p:bgPr>
        <a:solidFill>
          <a:srgbClr val="222222"/>
        </a:solidFill>
        <a:effectLst/>
      </p:bgPr>
    </p:bg>
    <p:spTree>
      <p:nvGrpSpPr>
        <p:cNvPr id="1" name=""/>
        <p:cNvGrpSpPr/>
        <p:nvPr/>
      </p:nvGrpSpPr>
      <p:grpSpPr>
        <a:xfrm>
          <a:off x="0" y="0"/>
          <a:ext cx="0" cy="0"/>
          <a:chOff x="0" y="0"/>
          <a:chExt cx="0" cy="0"/>
        </a:xfrm>
      </p:grpSpPr>
      <p:sp>
        <p:nvSpPr>
          <p:cNvPr id="71" name="Text"/>
          <p:cNvSpPr txBox="1">
            <a:spLocks noGrp="1"/>
          </p:cNvSpPr>
          <p:nvPr>
            <p:ph type="body" sz="quarter" idx="21"/>
          </p:nvPr>
        </p:nvSpPr>
        <p:spPr>
          <a:xfrm>
            <a:off x="406400" y="516342"/>
            <a:ext cx="11176000" cy="398058"/>
          </a:xfrm>
          <a:prstGeom prst="rect">
            <a:avLst/>
          </a:prstGeom>
        </p:spPr>
        <p:txBody>
          <a:bodyPr anchor="b">
            <a:spAutoFit/>
          </a:bodyPr>
          <a:lstStyle>
            <a:lvl1pPr marL="0" indent="0" defTabSz="457255">
              <a:lnSpc>
                <a:spcPct val="80000"/>
              </a:lnSpc>
              <a:spcBef>
                <a:spcPts val="0"/>
              </a:spcBef>
              <a:buClrTx/>
              <a:buSzTx/>
              <a:buFontTx/>
              <a:buNone/>
              <a:defRPr sz="2400" cap="all" spc="120">
                <a:solidFill>
                  <a:srgbClr val="838787"/>
                </a:solidFill>
                <a:latin typeface="DIN Alternate Bold"/>
                <a:ea typeface="DIN Alternate Bold"/>
                <a:cs typeface="DIN Alternate Bold"/>
                <a:sym typeface="DIN Alternate Bold"/>
              </a:defRPr>
            </a:lvl1pPr>
          </a:lstStyle>
          <a:p>
            <a:r>
              <a:t>Text</a:t>
            </a:r>
          </a:p>
        </p:txBody>
      </p:sp>
      <p:sp>
        <p:nvSpPr>
          <p:cNvPr id="72" name="Text názvu"/>
          <p:cNvSpPr txBox="1">
            <a:spLocks noGrp="1"/>
          </p:cNvSpPr>
          <p:nvPr>
            <p:ph type="title"/>
          </p:nvPr>
        </p:nvSpPr>
        <p:spPr>
          <a:prstGeom prst="rect">
            <a:avLst/>
          </a:prstGeom>
        </p:spPr>
        <p:txBody>
          <a:bodyPr/>
          <a:lstStyle/>
          <a:p>
            <a:r>
              <a:t>Text názvu</a:t>
            </a:r>
          </a:p>
        </p:txBody>
      </p:sp>
      <p:sp>
        <p:nvSpPr>
          <p:cNvPr id="73" name="Text úrovně 1…"/>
          <p:cNvSpPr txBox="1">
            <a:spLocks noGrp="1"/>
          </p:cNvSpPr>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r>
              <a:t>Text úrovně 1</a:t>
            </a:r>
          </a:p>
          <a:p>
            <a:pPr lvl="1"/>
            <a:r>
              <a:t>Text úrovně 2</a:t>
            </a:r>
          </a:p>
          <a:p>
            <a:pPr lvl="2"/>
            <a:r>
              <a:t>Text úrovně 3</a:t>
            </a:r>
          </a:p>
          <a:p>
            <a:pPr lvl="3"/>
            <a:r>
              <a:t>Text úrovně 4</a:t>
            </a:r>
          </a:p>
          <a:p>
            <a:pPr lvl="4"/>
            <a:r>
              <a:t>Text úrovně 5</a:t>
            </a:r>
          </a:p>
        </p:txBody>
      </p:sp>
      <p:sp>
        <p:nvSpPr>
          <p:cNvPr id="74"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Alternativní název a odrážky">
    <p:spTree>
      <p:nvGrpSpPr>
        <p:cNvPr id="1" name=""/>
        <p:cNvGrpSpPr/>
        <p:nvPr/>
      </p:nvGrpSpPr>
      <p:grpSpPr>
        <a:xfrm>
          <a:off x="0" y="0"/>
          <a:ext cx="0" cy="0"/>
          <a:chOff x="0" y="0"/>
          <a:chExt cx="0" cy="0"/>
        </a:xfrm>
      </p:grpSpPr>
      <p:sp>
        <p:nvSpPr>
          <p:cNvPr id="81" name="Text"/>
          <p:cNvSpPr txBox="1">
            <a:spLocks noGrp="1"/>
          </p:cNvSpPr>
          <p:nvPr>
            <p:ph type="body" sz="quarter" idx="21"/>
          </p:nvPr>
        </p:nvSpPr>
        <p:spPr>
          <a:xfrm>
            <a:off x="406400" y="516342"/>
            <a:ext cx="11176000" cy="398058"/>
          </a:xfrm>
          <a:prstGeom prst="rect">
            <a:avLst/>
          </a:prstGeom>
        </p:spPr>
        <p:txBody>
          <a:bodyPr anchor="b">
            <a:spAutoFit/>
          </a:bodyPr>
          <a:lstStyle>
            <a:lvl1pPr marL="0" indent="0" defTabSz="457255">
              <a:lnSpc>
                <a:spcPct val="80000"/>
              </a:lnSpc>
              <a:spcBef>
                <a:spcPts val="0"/>
              </a:spcBef>
              <a:buClrTx/>
              <a:buSzTx/>
              <a:buFontTx/>
              <a:buNone/>
              <a:defRPr sz="2400" cap="all" spc="120">
                <a:solidFill>
                  <a:srgbClr val="838787"/>
                </a:solidFill>
                <a:latin typeface="DIN Alternate Bold"/>
                <a:ea typeface="DIN Alternate Bold"/>
                <a:cs typeface="DIN Alternate Bold"/>
                <a:sym typeface="DIN Alternate Bold"/>
              </a:defRPr>
            </a:lvl1pPr>
          </a:lstStyle>
          <a:p>
            <a:r>
              <a:t>Text</a:t>
            </a:r>
          </a:p>
        </p:txBody>
      </p:sp>
      <p:sp>
        <p:nvSpPr>
          <p:cNvPr id="82" name="Text názvu"/>
          <p:cNvSpPr txBox="1">
            <a:spLocks noGrp="1"/>
          </p:cNvSpPr>
          <p:nvPr>
            <p:ph type="title"/>
          </p:nvPr>
        </p:nvSpPr>
        <p:spPr>
          <a:prstGeom prst="rect">
            <a:avLst/>
          </a:prstGeom>
        </p:spPr>
        <p:txBody>
          <a:bodyPr/>
          <a:lstStyle/>
          <a:p>
            <a:r>
              <a:t>Text názvu</a:t>
            </a:r>
          </a:p>
        </p:txBody>
      </p:sp>
      <p:sp>
        <p:nvSpPr>
          <p:cNvPr id="83" name="Text úrovně 1…"/>
          <p:cNvSpPr txBox="1">
            <a:spLocks noGrp="1"/>
          </p:cNvSpPr>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r>
              <a:t>Text úrovně 1</a:t>
            </a:r>
          </a:p>
          <a:p>
            <a:pPr lvl="1"/>
            <a:r>
              <a:t>Text úrovně 2</a:t>
            </a:r>
          </a:p>
          <a:p>
            <a:pPr lvl="2"/>
            <a:r>
              <a:t>Text úrovně 3</a:t>
            </a:r>
          </a:p>
          <a:p>
            <a:pPr lvl="3"/>
            <a:r>
              <a:t>Text úrovně 4</a:t>
            </a:r>
          </a:p>
          <a:p>
            <a:pPr lvl="4"/>
            <a:r>
              <a:t>Text úrovně 5</a:t>
            </a:r>
          </a:p>
        </p:txBody>
      </p:sp>
      <p:sp>
        <p:nvSpPr>
          <p:cNvPr id="84"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Název, odrážky, fotka">
    <p:bg>
      <p:bgPr>
        <a:solidFill>
          <a:srgbClr val="222222"/>
        </a:solidFill>
        <a:effectLst/>
      </p:bgPr>
    </p:bg>
    <p:spTree>
      <p:nvGrpSpPr>
        <p:cNvPr id="1" name=""/>
        <p:cNvGrpSpPr/>
        <p:nvPr/>
      </p:nvGrpSpPr>
      <p:grpSpPr>
        <a:xfrm>
          <a:off x="0" y="0"/>
          <a:ext cx="0" cy="0"/>
          <a:chOff x="0" y="0"/>
          <a:chExt cx="0" cy="0"/>
        </a:xfrm>
      </p:grpSpPr>
      <p:sp>
        <p:nvSpPr>
          <p:cNvPr id="91" name="Text"/>
          <p:cNvSpPr txBox="1">
            <a:spLocks noGrp="1"/>
          </p:cNvSpPr>
          <p:nvPr>
            <p:ph type="body" sz="quarter" idx="21"/>
          </p:nvPr>
        </p:nvSpPr>
        <p:spPr>
          <a:xfrm>
            <a:off x="406400" y="516342"/>
            <a:ext cx="11176000" cy="398058"/>
          </a:xfrm>
          <a:prstGeom prst="rect">
            <a:avLst/>
          </a:prstGeom>
        </p:spPr>
        <p:txBody>
          <a:bodyPr anchor="b">
            <a:spAutoFit/>
          </a:bodyPr>
          <a:lstStyle>
            <a:lvl1pPr marL="0" indent="0" defTabSz="457255">
              <a:lnSpc>
                <a:spcPct val="80000"/>
              </a:lnSpc>
              <a:spcBef>
                <a:spcPts val="0"/>
              </a:spcBef>
              <a:buClrTx/>
              <a:buSzTx/>
              <a:buFontTx/>
              <a:buNone/>
              <a:defRPr sz="2400" cap="all" spc="120">
                <a:solidFill>
                  <a:srgbClr val="838787"/>
                </a:solidFill>
                <a:latin typeface="DIN Alternate Bold"/>
                <a:ea typeface="DIN Alternate Bold"/>
                <a:cs typeface="DIN Alternate Bold"/>
                <a:sym typeface="DIN Alternate Bold"/>
              </a:defRPr>
            </a:lvl1pPr>
          </a:lstStyle>
          <a:p>
            <a:r>
              <a:t>Text</a:t>
            </a:r>
          </a:p>
        </p:txBody>
      </p:sp>
      <p:sp>
        <p:nvSpPr>
          <p:cNvPr id="92" name="Obrázek"/>
          <p:cNvSpPr>
            <a:spLocks noGrp="1"/>
          </p:cNvSpPr>
          <p:nvPr>
            <p:ph type="pic" idx="22"/>
          </p:nvPr>
        </p:nvSpPr>
        <p:spPr>
          <a:xfrm>
            <a:off x="6665380" y="1219200"/>
            <a:ext cx="7445457" cy="8216900"/>
          </a:xfrm>
          <a:prstGeom prst="rect">
            <a:avLst/>
          </a:prstGeom>
        </p:spPr>
        <p:txBody>
          <a:bodyPr lIns="91439" tIns="45719" rIns="91439" bIns="45719">
            <a:noAutofit/>
          </a:bodyPr>
          <a:lstStyle/>
          <a:p>
            <a:endParaRPr/>
          </a:p>
        </p:txBody>
      </p:sp>
      <p:sp>
        <p:nvSpPr>
          <p:cNvPr id="93" name="Text názvu"/>
          <p:cNvSpPr txBox="1">
            <a:spLocks noGrp="1"/>
          </p:cNvSpPr>
          <p:nvPr>
            <p:ph type="title"/>
          </p:nvPr>
        </p:nvSpPr>
        <p:spPr>
          <a:xfrm>
            <a:off x="406400" y="1536700"/>
            <a:ext cx="6299200" cy="723900"/>
          </a:xfrm>
          <a:prstGeom prst="rect">
            <a:avLst/>
          </a:prstGeom>
        </p:spPr>
        <p:txBody>
          <a:bodyPr/>
          <a:lstStyle/>
          <a:p>
            <a:r>
              <a:t>Text názvu</a:t>
            </a:r>
          </a:p>
        </p:txBody>
      </p:sp>
      <p:sp>
        <p:nvSpPr>
          <p:cNvPr id="94" name="Text úrovně 1…"/>
          <p:cNvSpPr txBox="1">
            <a:spLocks noGrp="1"/>
          </p:cNvSpPr>
          <p:nvPr>
            <p:ph type="body" sz="half" idx="1"/>
          </p:nvPr>
        </p:nvSpPr>
        <p:spPr>
          <a:xfrm>
            <a:off x="406400" y="2743200"/>
            <a:ext cx="6299200" cy="6108700"/>
          </a:xfrm>
          <a:prstGeom prst="rect">
            <a:avLst/>
          </a:prstGeom>
        </p:spPr>
        <p:txBody>
          <a:bodyPr/>
          <a:lstStyle>
            <a:lvl1pPr>
              <a:buClr>
                <a:schemeClr val="accent1"/>
              </a:buClr>
              <a:buChar char="▸"/>
              <a:defRPr sz="2801">
                <a:solidFill>
                  <a:srgbClr val="838787"/>
                </a:solidFill>
                <a:latin typeface="Avenir Next Medium"/>
                <a:ea typeface="Avenir Next Medium"/>
                <a:cs typeface="Avenir Next Medium"/>
                <a:sym typeface="Avenir Next Medium"/>
              </a:defRPr>
            </a:lvl1pPr>
            <a:lvl2pPr>
              <a:buClr>
                <a:schemeClr val="accent1"/>
              </a:buClr>
              <a:buChar char="▸"/>
              <a:defRPr sz="2801">
                <a:solidFill>
                  <a:srgbClr val="838787"/>
                </a:solidFill>
                <a:latin typeface="Avenir Next Medium"/>
                <a:ea typeface="Avenir Next Medium"/>
                <a:cs typeface="Avenir Next Medium"/>
                <a:sym typeface="Avenir Next Medium"/>
              </a:defRPr>
            </a:lvl2pPr>
            <a:lvl3pPr>
              <a:buClr>
                <a:schemeClr val="accent1"/>
              </a:buClr>
              <a:buChar char="▸"/>
              <a:defRPr sz="2801">
                <a:solidFill>
                  <a:srgbClr val="838787"/>
                </a:solidFill>
                <a:latin typeface="Avenir Next Medium"/>
                <a:ea typeface="Avenir Next Medium"/>
                <a:cs typeface="Avenir Next Medium"/>
                <a:sym typeface="Avenir Next Medium"/>
              </a:defRPr>
            </a:lvl3pPr>
            <a:lvl4pPr>
              <a:buClr>
                <a:schemeClr val="accent1"/>
              </a:buClr>
              <a:buChar char="▸"/>
              <a:defRPr sz="2801">
                <a:solidFill>
                  <a:srgbClr val="838787"/>
                </a:solidFill>
                <a:latin typeface="Avenir Next Medium"/>
                <a:ea typeface="Avenir Next Medium"/>
                <a:cs typeface="Avenir Next Medium"/>
                <a:sym typeface="Avenir Next Medium"/>
              </a:defRPr>
            </a:lvl4pPr>
            <a:lvl5pPr>
              <a:buClr>
                <a:schemeClr val="accent1"/>
              </a:buClr>
              <a:buChar char="▸"/>
              <a:defRPr sz="2801">
                <a:solidFill>
                  <a:srgbClr val="838787"/>
                </a:solidFill>
                <a:latin typeface="Avenir Next Medium"/>
                <a:ea typeface="Avenir Next Medium"/>
                <a:cs typeface="Avenir Next Medium"/>
                <a:sym typeface="Avenir Next Medium"/>
              </a:defRPr>
            </a:lvl5pPr>
          </a:lstStyle>
          <a:p>
            <a:r>
              <a:t>Text úrovně 1</a:t>
            </a:r>
          </a:p>
          <a:p>
            <a:pPr lvl="1"/>
            <a:r>
              <a:t>Text úrovně 2</a:t>
            </a:r>
          </a:p>
          <a:p>
            <a:pPr lvl="2"/>
            <a:r>
              <a:t>Text úrovně 3</a:t>
            </a:r>
          </a:p>
          <a:p>
            <a:pPr lvl="3"/>
            <a:r>
              <a:t>Text úrovně 4</a:t>
            </a:r>
          </a:p>
          <a:p>
            <a:pPr lvl="4"/>
            <a:r>
              <a:t>Text úrovně 5</a:t>
            </a:r>
          </a:p>
        </p:txBody>
      </p:sp>
      <p:sp>
        <p:nvSpPr>
          <p:cNvPr id="95"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Čára"/>
          <p:cNvSpPr/>
          <p:nvPr/>
        </p:nvSpPr>
        <p:spPr>
          <a:xfrm flipV="1">
            <a:off x="406400" y="993166"/>
            <a:ext cx="12192000" cy="263"/>
          </a:xfrm>
          <a:prstGeom prst="line">
            <a:avLst/>
          </a:prstGeom>
          <a:ln w="25400">
            <a:solidFill>
              <a:srgbClr val="A6AAA9"/>
            </a:solidFill>
            <a:miter lim="400000"/>
          </a:ln>
        </p:spPr>
        <p:txBody>
          <a:bodyPr lIns="50800" tIns="50800" rIns="50800" bIns="50800" anchor="ctr"/>
          <a:lstStyle/>
          <a:p>
            <a:pPr marL="514413" indent="-514413" defTabSz="457255">
              <a:spcBef>
                <a:spcPts val="0"/>
              </a:spcBef>
              <a:defRPr sz="2800">
                <a:solidFill>
                  <a:srgbClr val="000000"/>
                </a:solidFill>
                <a:latin typeface="Helvetica"/>
                <a:ea typeface="Helvetica"/>
                <a:cs typeface="Helvetica"/>
                <a:sym typeface="Helvetica"/>
              </a:defRPr>
            </a:pPr>
            <a:endParaRPr sz="2801"/>
          </a:p>
        </p:txBody>
      </p:sp>
      <p:sp>
        <p:nvSpPr>
          <p:cNvPr id="3" name="Text názvu"/>
          <p:cNvSpPr txBox="1">
            <a:spLocks noGrp="1"/>
          </p:cNvSpPr>
          <p:nvPr>
            <p:ph type="title"/>
          </p:nvPr>
        </p:nvSpPr>
        <p:spPr>
          <a:xfrm>
            <a:off x="406400" y="1536700"/>
            <a:ext cx="12192000" cy="7239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Text názvu</a:t>
            </a:r>
          </a:p>
        </p:txBody>
      </p:sp>
      <p:sp>
        <p:nvSpPr>
          <p:cNvPr id="4" name="Text úrovně 1…"/>
          <p:cNvSpPr txBox="1">
            <a:spLocks noGrp="1"/>
          </p:cNvSpPr>
          <p:nvPr>
            <p:ph type="body" idx="1"/>
          </p:nvPr>
        </p:nvSpPr>
        <p:spPr>
          <a:xfrm>
            <a:off x="406400" y="2743200"/>
            <a:ext cx="12192000" cy="6108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Text úrovně 1</a:t>
            </a:r>
          </a:p>
          <a:p>
            <a:pPr lvl="1"/>
            <a:r>
              <a:t>Text úrovně 2</a:t>
            </a:r>
          </a:p>
          <a:p>
            <a:pPr lvl="2"/>
            <a:r>
              <a:t>Text úrovně 3</a:t>
            </a:r>
          </a:p>
          <a:p>
            <a:pPr lvl="3"/>
            <a:r>
              <a:t>Text úrovně 4</a:t>
            </a:r>
          </a:p>
          <a:p>
            <a:pPr lvl="4"/>
            <a:r>
              <a:t>Text úrovně 5</a:t>
            </a:r>
          </a:p>
        </p:txBody>
      </p:sp>
      <p:sp>
        <p:nvSpPr>
          <p:cNvPr id="5" name="Číslo snímku"/>
          <p:cNvSpPr txBox="1">
            <a:spLocks noGrp="1"/>
          </p:cNvSpPr>
          <p:nvPr>
            <p:ph type="sldNum" sz="quarter" idx="2"/>
          </p:nvPr>
        </p:nvSpPr>
        <p:spPr>
          <a:xfrm>
            <a:off x="12160711" y="431801"/>
            <a:ext cx="432811" cy="398058"/>
          </a:xfrm>
          <a:prstGeom prst="rect">
            <a:avLst/>
          </a:prstGeom>
          <a:ln w="12700">
            <a:miter lim="400000"/>
          </a:ln>
        </p:spPr>
        <p:txBody>
          <a:bodyPr wrap="none" lIns="50800" tIns="50800" rIns="50800" bIns="50800">
            <a:spAutoFit/>
          </a:bodyPr>
          <a:lstStyle>
            <a:lvl1pPr algn="r">
              <a:lnSpc>
                <a:spcPct val="80000"/>
              </a:lnSpc>
              <a:spcBef>
                <a:spcPts val="0"/>
              </a:spcBef>
              <a:defRPr sz="2400">
                <a:latin typeface="DIN Alternate Bold"/>
                <a:ea typeface="DIN Alternate Bold"/>
                <a:cs typeface="DIN Alternate Bold"/>
                <a:sym typeface="DIN Alternate Bold"/>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med"/>
  <p:txStyles>
    <p:titleStyle>
      <a:lvl1pPr marL="0" marR="0" indent="0" algn="l" defTabSz="584270" rtl="0" latinLnBrk="0">
        <a:lnSpc>
          <a:spcPct val="80000"/>
        </a:lnSpc>
        <a:spcBef>
          <a:spcPts val="2801"/>
        </a:spcBef>
        <a:spcAft>
          <a:spcPts val="0"/>
        </a:spcAft>
        <a:buClrTx/>
        <a:buSzTx/>
        <a:buFontTx/>
        <a:buNone/>
        <a:tabLst/>
        <a:defRPr sz="6000" b="0" i="0" u="none" strike="noStrike" cap="all" spc="0" baseline="0">
          <a:solidFill>
            <a:schemeClr val="accent3"/>
          </a:solidFill>
          <a:uFillTx/>
          <a:latin typeface="+mn-lt"/>
          <a:ea typeface="+mn-ea"/>
          <a:cs typeface="+mn-cs"/>
          <a:sym typeface="DIN Condensed Bold"/>
        </a:defRPr>
      </a:lvl1pPr>
      <a:lvl2pPr marL="0" marR="0" indent="0" algn="l" defTabSz="584270" rtl="0" latinLnBrk="0">
        <a:lnSpc>
          <a:spcPct val="80000"/>
        </a:lnSpc>
        <a:spcBef>
          <a:spcPts val="2801"/>
        </a:spcBef>
        <a:spcAft>
          <a:spcPts val="0"/>
        </a:spcAft>
        <a:buClrTx/>
        <a:buSzTx/>
        <a:buFontTx/>
        <a:buNone/>
        <a:tabLst/>
        <a:defRPr sz="6000" b="0" i="0" u="none" strike="noStrike" cap="all" spc="0" baseline="0">
          <a:solidFill>
            <a:schemeClr val="accent3"/>
          </a:solidFill>
          <a:uFillTx/>
          <a:latin typeface="+mn-lt"/>
          <a:ea typeface="+mn-ea"/>
          <a:cs typeface="+mn-cs"/>
          <a:sym typeface="DIN Condensed Bold"/>
        </a:defRPr>
      </a:lvl2pPr>
      <a:lvl3pPr marL="0" marR="0" indent="0" algn="l" defTabSz="584270" rtl="0" latinLnBrk="0">
        <a:lnSpc>
          <a:spcPct val="80000"/>
        </a:lnSpc>
        <a:spcBef>
          <a:spcPts val="2801"/>
        </a:spcBef>
        <a:spcAft>
          <a:spcPts val="0"/>
        </a:spcAft>
        <a:buClrTx/>
        <a:buSzTx/>
        <a:buFontTx/>
        <a:buNone/>
        <a:tabLst/>
        <a:defRPr sz="6000" b="0" i="0" u="none" strike="noStrike" cap="all" spc="0" baseline="0">
          <a:solidFill>
            <a:schemeClr val="accent3"/>
          </a:solidFill>
          <a:uFillTx/>
          <a:latin typeface="+mn-lt"/>
          <a:ea typeface="+mn-ea"/>
          <a:cs typeface="+mn-cs"/>
          <a:sym typeface="DIN Condensed Bold"/>
        </a:defRPr>
      </a:lvl3pPr>
      <a:lvl4pPr marL="0" marR="0" indent="0" algn="l" defTabSz="584270" rtl="0" latinLnBrk="0">
        <a:lnSpc>
          <a:spcPct val="80000"/>
        </a:lnSpc>
        <a:spcBef>
          <a:spcPts val="2801"/>
        </a:spcBef>
        <a:spcAft>
          <a:spcPts val="0"/>
        </a:spcAft>
        <a:buClrTx/>
        <a:buSzTx/>
        <a:buFontTx/>
        <a:buNone/>
        <a:tabLst/>
        <a:defRPr sz="6000" b="0" i="0" u="none" strike="noStrike" cap="all" spc="0" baseline="0">
          <a:solidFill>
            <a:schemeClr val="accent3"/>
          </a:solidFill>
          <a:uFillTx/>
          <a:latin typeface="+mn-lt"/>
          <a:ea typeface="+mn-ea"/>
          <a:cs typeface="+mn-cs"/>
          <a:sym typeface="DIN Condensed Bold"/>
        </a:defRPr>
      </a:lvl4pPr>
      <a:lvl5pPr marL="0" marR="0" indent="0" algn="l" defTabSz="584270" rtl="0" latinLnBrk="0">
        <a:lnSpc>
          <a:spcPct val="80000"/>
        </a:lnSpc>
        <a:spcBef>
          <a:spcPts val="2801"/>
        </a:spcBef>
        <a:spcAft>
          <a:spcPts val="0"/>
        </a:spcAft>
        <a:buClrTx/>
        <a:buSzTx/>
        <a:buFontTx/>
        <a:buNone/>
        <a:tabLst/>
        <a:defRPr sz="6000" b="0" i="0" u="none" strike="noStrike" cap="all" spc="0" baseline="0">
          <a:solidFill>
            <a:schemeClr val="accent3"/>
          </a:solidFill>
          <a:uFillTx/>
          <a:latin typeface="+mn-lt"/>
          <a:ea typeface="+mn-ea"/>
          <a:cs typeface="+mn-cs"/>
          <a:sym typeface="DIN Condensed Bold"/>
        </a:defRPr>
      </a:lvl5pPr>
      <a:lvl6pPr marL="0" marR="0" indent="0" algn="l" defTabSz="584270" rtl="0" latinLnBrk="0">
        <a:lnSpc>
          <a:spcPct val="80000"/>
        </a:lnSpc>
        <a:spcBef>
          <a:spcPts val="2801"/>
        </a:spcBef>
        <a:spcAft>
          <a:spcPts val="0"/>
        </a:spcAft>
        <a:buClrTx/>
        <a:buSzTx/>
        <a:buFontTx/>
        <a:buNone/>
        <a:tabLst/>
        <a:defRPr sz="6000" b="0" i="0" u="none" strike="noStrike" cap="all" spc="0" baseline="0">
          <a:solidFill>
            <a:schemeClr val="accent3"/>
          </a:solidFill>
          <a:uFillTx/>
          <a:latin typeface="+mn-lt"/>
          <a:ea typeface="+mn-ea"/>
          <a:cs typeface="+mn-cs"/>
          <a:sym typeface="DIN Condensed Bold"/>
        </a:defRPr>
      </a:lvl6pPr>
      <a:lvl7pPr marL="0" marR="0" indent="0" algn="l" defTabSz="584270" rtl="0" latinLnBrk="0">
        <a:lnSpc>
          <a:spcPct val="80000"/>
        </a:lnSpc>
        <a:spcBef>
          <a:spcPts val="2801"/>
        </a:spcBef>
        <a:spcAft>
          <a:spcPts val="0"/>
        </a:spcAft>
        <a:buClrTx/>
        <a:buSzTx/>
        <a:buFontTx/>
        <a:buNone/>
        <a:tabLst/>
        <a:defRPr sz="6000" b="0" i="0" u="none" strike="noStrike" cap="all" spc="0" baseline="0">
          <a:solidFill>
            <a:schemeClr val="accent3"/>
          </a:solidFill>
          <a:uFillTx/>
          <a:latin typeface="+mn-lt"/>
          <a:ea typeface="+mn-ea"/>
          <a:cs typeface="+mn-cs"/>
          <a:sym typeface="DIN Condensed Bold"/>
        </a:defRPr>
      </a:lvl7pPr>
      <a:lvl8pPr marL="0" marR="0" indent="0" algn="l" defTabSz="584270" rtl="0" latinLnBrk="0">
        <a:lnSpc>
          <a:spcPct val="80000"/>
        </a:lnSpc>
        <a:spcBef>
          <a:spcPts val="2801"/>
        </a:spcBef>
        <a:spcAft>
          <a:spcPts val="0"/>
        </a:spcAft>
        <a:buClrTx/>
        <a:buSzTx/>
        <a:buFontTx/>
        <a:buNone/>
        <a:tabLst/>
        <a:defRPr sz="6000" b="0" i="0" u="none" strike="noStrike" cap="all" spc="0" baseline="0">
          <a:solidFill>
            <a:schemeClr val="accent3"/>
          </a:solidFill>
          <a:uFillTx/>
          <a:latin typeface="+mn-lt"/>
          <a:ea typeface="+mn-ea"/>
          <a:cs typeface="+mn-cs"/>
          <a:sym typeface="DIN Condensed Bold"/>
        </a:defRPr>
      </a:lvl8pPr>
      <a:lvl9pPr marL="0" marR="0" indent="0" algn="l" defTabSz="584270" rtl="0" latinLnBrk="0">
        <a:lnSpc>
          <a:spcPct val="80000"/>
        </a:lnSpc>
        <a:spcBef>
          <a:spcPts val="2801"/>
        </a:spcBef>
        <a:spcAft>
          <a:spcPts val="0"/>
        </a:spcAft>
        <a:buClrTx/>
        <a:buSzTx/>
        <a:buFontTx/>
        <a:buNone/>
        <a:tabLst/>
        <a:defRPr sz="6000" b="0" i="0" u="none" strike="noStrike" cap="all" spc="0" baseline="0">
          <a:solidFill>
            <a:schemeClr val="accent3"/>
          </a:solidFill>
          <a:uFillTx/>
          <a:latin typeface="+mn-lt"/>
          <a:ea typeface="+mn-ea"/>
          <a:cs typeface="+mn-cs"/>
          <a:sym typeface="DIN Condensed Bold"/>
        </a:defRPr>
      </a:lvl9pPr>
    </p:titleStyle>
    <p:bodyStyle>
      <a:lvl1pPr marL="444554" marR="0" indent="-444554" algn="l" defTabSz="584270" rtl="0" latinLnBrk="0">
        <a:lnSpc>
          <a:spcPct val="100000"/>
        </a:lnSpc>
        <a:spcBef>
          <a:spcPts val="2801"/>
        </a:spcBef>
        <a:spcAft>
          <a:spcPts val="0"/>
        </a:spcAft>
        <a:buClr>
          <a:schemeClr val="accent1">
            <a:satOff val="-4060"/>
          </a:schemeClr>
        </a:buClr>
        <a:buSzPct val="104999"/>
        <a:buFont typeface="Avenir Next Regular"/>
        <a:buChar char="‣"/>
        <a:tabLst/>
        <a:defRPr sz="3401" b="0" i="0" u="none" strike="noStrike" cap="none" spc="0" baseline="0">
          <a:solidFill>
            <a:srgbClr val="222222"/>
          </a:solidFill>
          <a:uFillTx/>
          <a:latin typeface="Avenir Next Regular"/>
          <a:ea typeface="Avenir Next Regular"/>
          <a:cs typeface="Avenir Next Regular"/>
          <a:sym typeface="Avenir Next Regular"/>
        </a:defRPr>
      </a:lvl1pPr>
      <a:lvl2pPr marL="889108" marR="0" indent="-444554" algn="l" defTabSz="584270" rtl="0" latinLnBrk="0">
        <a:lnSpc>
          <a:spcPct val="100000"/>
        </a:lnSpc>
        <a:spcBef>
          <a:spcPts val="2801"/>
        </a:spcBef>
        <a:spcAft>
          <a:spcPts val="0"/>
        </a:spcAft>
        <a:buClr>
          <a:schemeClr val="accent1">
            <a:satOff val="-4060"/>
          </a:schemeClr>
        </a:buClr>
        <a:buSzPct val="104999"/>
        <a:buFont typeface="Avenir Next Regular"/>
        <a:buChar char="‣"/>
        <a:tabLst/>
        <a:defRPr sz="3401" b="0" i="0" u="none" strike="noStrike" cap="none" spc="0" baseline="0">
          <a:solidFill>
            <a:srgbClr val="222222"/>
          </a:solidFill>
          <a:uFillTx/>
          <a:latin typeface="Avenir Next Regular"/>
          <a:ea typeface="Avenir Next Regular"/>
          <a:cs typeface="Avenir Next Regular"/>
          <a:sym typeface="Avenir Next Regular"/>
        </a:defRPr>
      </a:lvl2pPr>
      <a:lvl3pPr marL="1333660" marR="0" indent="-444554" algn="l" defTabSz="584270" rtl="0" latinLnBrk="0">
        <a:lnSpc>
          <a:spcPct val="100000"/>
        </a:lnSpc>
        <a:spcBef>
          <a:spcPts val="2801"/>
        </a:spcBef>
        <a:spcAft>
          <a:spcPts val="0"/>
        </a:spcAft>
        <a:buClr>
          <a:schemeClr val="accent1">
            <a:satOff val="-4060"/>
          </a:schemeClr>
        </a:buClr>
        <a:buSzPct val="104999"/>
        <a:buFont typeface="Avenir Next Regular"/>
        <a:buChar char="‣"/>
        <a:tabLst/>
        <a:defRPr sz="3401" b="0" i="0" u="none" strike="noStrike" cap="none" spc="0" baseline="0">
          <a:solidFill>
            <a:srgbClr val="222222"/>
          </a:solidFill>
          <a:uFillTx/>
          <a:latin typeface="Avenir Next Regular"/>
          <a:ea typeface="Avenir Next Regular"/>
          <a:cs typeface="Avenir Next Regular"/>
          <a:sym typeface="Avenir Next Regular"/>
        </a:defRPr>
      </a:lvl3pPr>
      <a:lvl4pPr marL="1778214" marR="0" indent="-444554" algn="l" defTabSz="584270" rtl="0" latinLnBrk="0">
        <a:lnSpc>
          <a:spcPct val="100000"/>
        </a:lnSpc>
        <a:spcBef>
          <a:spcPts val="2801"/>
        </a:spcBef>
        <a:spcAft>
          <a:spcPts val="0"/>
        </a:spcAft>
        <a:buClr>
          <a:schemeClr val="accent1">
            <a:satOff val="-4060"/>
          </a:schemeClr>
        </a:buClr>
        <a:buSzPct val="104999"/>
        <a:buFont typeface="Avenir Next Regular"/>
        <a:buChar char="‣"/>
        <a:tabLst/>
        <a:defRPr sz="3401" b="0" i="0" u="none" strike="noStrike" cap="none" spc="0" baseline="0">
          <a:solidFill>
            <a:srgbClr val="222222"/>
          </a:solidFill>
          <a:uFillTx/>
          <a:latin typeface="Avenir Next Regular"/>
          <a:ea typeface="Avenir Next Regular"/>
          <a:cs typeface="Avenir Next Regular"/>
          <a:sym typeface="Avenir Next Regular"/>
        </a:defRPr>
      </a:lvl4pPr>
      <a:lvl5pPr marL="2222767" marR="0" indent="-444554" algn="l" defTabSz="584270" rtl="0" latinLnBrk="0">
        <a:lnSpc>
          <a:spcPct val="100000"/>
        </a:lnSpc>
        <a:spcBef>
          <a:spcPts val="2801"/>
        </a:spcBef>
        <a:spcAft>
          <a:spcPts val="0"/>
        </a:spcAft>
        <a:buClr>
          <a:schemeClr val="accent1">
            <a:satOff val="-4060"/>
          </a:schemeClr>
        </a:buClr>
        <a:buSzPct val="104999"/>
        <a:buFont typeface="Avenir Next Regular"/>
        <a:buChar char="‣"/>
        <a:tabLst/>
        <a:defRPr sz="3401" b="0" i="0" u="none" strike="noStrike" cap="none" spc="0" baseline="0">
          <a:solidFill>
            <a:srgbClr val="222222"/>
          </a:solidFill>
          <a:uFillTx/>
          <a:latin typeface="Avenir Next Regular"/>
          <a:ea typeface="Avenir Next Regular"/>
          <a:cs typeface="Avenir Next Regular"/>
          <a:sym typeface="Avenir Next Regular"/>
        </a:defRPr>
      </a:lvl5pPr>
      <a:lvl6pPr marL="2667320" marR="0" indent="-444554" algn="l" defTabSz="584270" rtl="0" latinLnBrk="0">
        <a:lnSpc>
          <a:spcPct val="100000"/>
        </a:lnSpc>
        <a:spcBef>
          <a:spcPts val="2801"/>
        </a:spcBef>
        <a:spcAft>
          <a:spcPts val="0"/>
        </a:spcAft>
        <a:buClr>
          <a:schemeClr val="accent1">
            <a:satOff val="-4060"/>
          </a:schemeClr>
        </a:buClr>
        <a:buSzPct val="104999"/>
        <a:buFont typeface="Avenir Next Regular"/>
        <a:buChar char="‣"/>
        <a:tabLst/>
        <a:defRPr sz="3401" b="0" i="0" u="none" strike="noStrike" cap="none" spc="0" baseline="0">
          <a:solidFill>
            <a:srgbClr val="222222"/>
          </a:solidFill>
          <a:uFillTx/>
          <a:latin typeface="Avenir Next Regular"/>
          <a:ea typeface="Avenir Next Regular"/>
          <a:cs typeface="Avenir Next Regular"/>
          <a:sym typeface="Avenir Next Regular"/>
        </a:defRPr>
      </a:lvl6pPr>
      <a:lvl7pPr marL="3111874" marR="0" indent="-444554" algn="l" defTabSz="584270" rtl="0" latinLnBrk="0">
        <a:lnSpc>
          <a:spcPct val="100000"/>
        </a:lnSpc>
        <a:spcBef>
          <a:spcPts val="2801"/>
        </a:spcBef>
        <a:spcAft>
          <a:spcPts val="0"/>
        </a:spcAft>
        <a:buClr>
          <a:schemeClr val="accent1">
            <a:satOff val="-4060"/>
          </a:schemeClr>
        </a:buClr>
        <a:buSzPct val="104999"/>
        <a:buFont typeface="Avenir Next Regular"/>
        <a:buChar char="‣"/>
        <a:tabLst/>
        <a:defRPr sz="3401" b="0" i="0" u="none" strike="noStrike" cap="none" spc="0" baseline="0">
          <a:solidFill>
            <a:srgbClr val="222222"/>
          </a:solidFill>
          <a:uFillTx/>
          <a:latin typeface="Avenir Next Regular"/>
          <a:ea typeface="Avenir Next Regular"/>
          <a:cs typeface="Avenir Next Regular"/>
          <a:sym typeface="Avenir Next Regular"/>
        </a:defRPr>
      </a:lvl7pPr>
      <a:lvl8pPr marL="3556427" marR="0" indent="-444554" algn="l" defTabSz="584270" rtl="0" latinLnBrk="0">
        <a:lnSpc>
          <a:spcPct val="100000"/>
        </a:lnSpc>
        <a:spcBef>
          <a:spcPts val="2801"/>
        </a:spcBef>
        <a:spcAft>
          <a:spcPts val="0"/>
        </a:spcAft>
        <a:buClr>
          <a:schemeClr val="accent1">
            <a:satOff val="-4060"/>
          </a:schemeClr>
        </a:buClr>
        <a:buSzPct val="104999"/>
        <a:buFont typeface="Avenir Next Regular"/>
        <a:buChar char="‣"/>
        <a:tabLst/>
        <a:defRPr sz="3401" b="0" i="0" u="none" strike="noStrike" cap="none" spc="0" baseline="0">
          <a:solidFill>
            <a:srgbClr val="222222"/>
          </a:solidFill>
          <a:uFillTx/>
          <a:latin typeface="Avenir Next Regular"/>
          <a:ea typeface="Avenir Next Regular"/>
          <a:cs typeface="Avenir Next Regular"/>
          <a:sym typeface="Avenir Next Regular"/>
        </a:defRPr>
      </a:lvl8pPr>
      <a:lvl9pPr marL="4000980" marR="0" indent="-444554" algn="l" defTabSz="584270" rtl="0" latinLnBrk="0">
        <a:lnSpc>
          <a:spcPct val="100000"/>
        </a:lnSpc>
        <a:spcBef>
          <a:spcPts val="2801"/>
        </a:spcBef>
        <a:spcAft>
          <a:spcPts val="0"/>
        </a:spcAft>
        <a:buClr>
          <a:schemeClr val="accent1">
            <a:satOff val="-4060"/>
          </a:schemeClr>
        </a:buClr>
        <a:buSzPct val="104999"/>
        <a:buFont typeface="Avenir Next Regular"/>
        <a:buChar char="‣"/>
        <a:tabLst/>
        <a:defRPr sz="3401" b="0" i="0" u="none" strike="noStrike" cap="none" spc="0" baseline="0">
          <a:solidFill>
            <a:srgbClr val="222222"/>
          </a:solidFill>
          <a:uFillTx/>
          <a:latin typeface="Avenir Next Regular"/>
          <a:ea typeface="Avenir Next Regular"/>
          <a:cs typeface="Avenir Next Regular"/>
          <a:sym typeface="Avenir Next Regular"/>
        </a:defRPr>
      </a:lvl9pPr>
    </p:bodyStyle>
    <p:otherStyle>
      <a:lvl1pPr marL="0" marR="0" indent="0" algn="r" defTabSz="58427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Bold"/>
        </a:defRPr>
      </a:lvl1pPr>
      <a:lvl2pPr marL="0" marR="0" indent="228628" algn="r" defTabSz="58427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Bold"/>
        </a:defRPr>
      </a:lvl2pPr>
      <a:lvl3pPr marL="0" marR="0" indent="457255" algn="r" defTabSz="58427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Bold"/>
        </a:defRPr>
      </a:lvl3pPr>
      <a:lvl4pPr marL="0" marR="0" indent="685883" algn="r" defTabSz="58427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Bold"/>
        </a:defRPr>
      </a:lvl4pPr>
      <a:lvl5pPr marL="0" marR="0" indent="914510" algn="r" defTabSz="58427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Bold"/>
        </a:defRPr>
      </a:lvl5pPr>
      <a:lvl6pPr marL="0" marR="0" indent="1143137" algn="r" defTabSz="58427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Bold"/>
        </a:defRPr>
      </a:lvl6pPr>
      <a:lvl7pPr marL="0" marR="0" indent="1371765" algn="r" defTabSz="58427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Bold"/>
        </a:defRPr>
      </a:lvl7pPr>
      <a:lvl8pPr marL="0" marR="0" indent="1600392" algn="r" defTabSz="58427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Bold"/>
        </a:defRPr>
      </a:lvl8pPr>
      <a:lvl9pPr marL="0" marR="0" indent="1829020" algn="r" defTabSz="584270" latinLnBrk="0">
        <a:lnSpc>
          <a:spcPct val="8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DIN Alternate Bold"/>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Doplňková ochrana"/>
          <p:cNvSpPr txBox="1">
            <a:spLocks noGrp="1"/>
          </p:cNvSpPr>
          <p:nvPr>
            <p:ph type="title"/>
          </p:nvPr>
        </p:nvSpPr>
        <p:spPr>
          <a:xfrm>
            <a:off x="406400" y="4555861"/>
            <a:ext cx="12192000" cy="1604698"/>
          </a:xfrm>
          <a:prstGeom prst="rect">
            <a:avLst/>
          </a:prstGeom>
        </p:spPr>
        <p:txBody>
          <a:bodyPr>
            <a:normAutofit fontScale="90000"/>
          </a:bodyPr>
          <a:lstStyle>
            <a:lvl1pPr defTabSz="438150">
              <a:lnSpc>
                <a:spcPct val="100000"/>
              </a:lnSpc>
              <a:defRPr sz="11625">
                <a:solidFill>
                  <a:schemeClr val="accent3"/>
                </a:solidFill>
              </a:defRPr>
            </a:lvl1pPr>
          </a:lstStyle>
          <a:p>
            <a:r>
              <a:rPr dirty="0" err="1"/>
              <a:t>Doplňková</a:t>
            </a:r>
            <a:r>
              <a:rPr dirty="0"/>
              <a:t> </a:t>
            </a:r>
            <a:r>
              <a:rPr dirty="0" err="1"/>
              <a:t>ochrana</a:t>
            </a:r>
            <a:endParaRPr dirty="0"/>
          </a:p>
        </p:txBody>
      </p:sp>
      <p:sp>
        <p:nvSpPr>
          <p:cNvPr id="167" name="Stanislava Sládeková"/>
          <p:cNvSpPr txBox="1">
            <a:spLocks noGrp="1"/>
          </p:cNvSpPr>
          <p:nvPr>
            <p:ph type="body" sz="quarter" idx="1"/>
          </p:nvPr>
        </p:nvSpPr>
        <p:spPr>
          <a:xfrm>
            <a:off x="406400" y="6160563"/>
            <a:ext cx="12192000" cy="703793"/>
          </a:xfrm>
          <a:prstGeom prst="rect">
            <a:avLst/>
          </a:prstGeom>
        </p:spPr>
        <p:txBody>
          <a:bodyPr/>
          <a:lstStyle>
            <a:lvl1pPr defTabSz="531622">
              <a:spcBef>
                <a:spcPts val="2000"/>
              </a:spcBef>
              <a:defRPr sz="4095"/>
            </a:lvl1pPr>
          </a:lstStyle>
          <a:p>
            <a:r>
              <a:rPr dirty="0"/>
              <a:t>Stanislava Sládeková</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doplňková ochrana"/>
          <p:cNvSpPr txBox="1">
            <a:spLocks noGrp="1"/>
          </p:cNvSpPr>
          <p:nvPr>
            <p:ph type="body" idx="21"/>
          </p:nvPr>
        </p:nvSpPr>
        <p:spPr>
          <a:prstGeom prst="rect">
            <a:avLst/>
          </a:prstGeom>
        </p:spPr>
        <p:txBody>
          <a:bodyPr/>
          <a:lstStyle/>
          <a:p>
            <a:r>
              <a:t>doplňková ochrana</a:t>
            </a:r>
          </a:p>
        </p:txBody>
      </p:sp>
      <p:sp>
        <p:nvSpPr>
          <p:cNvPr id="216" name="Vážná újma v situaci ozbrojeného konfliktu"/>
          <p:cNvSpPr txBox="1">
            <a:spLocks noGrp="1"/>
          </p:cNvSpPr>
          <p:nvPr>
            <p:ph type="title"/>
          </p:nvPr>
        </p:nvSpPr>
        <p:spPr>
          <a:prstGeom prst="rect">
            <a:avLst/>
          </a:prstGeom>
        </p:spPr>
        <p:txBody>
          <a:bodyPr/>
          <a:lstStyle>
            <a:lvl1pPr defTabSz="467359">
              <a:spcBef>
                <a:spcPts val="2200"/>
              </a:spcBef>
              <a:defRPr sz="4800"/>
            </a:lvl1pPr>
          </a:lstStyle>
          <a:p>
            <a:r>
              <a:t>Vážná újma v situaci ozbrojeného konfliktu</a:t>
            </a:r>
          </a:p>
        </p:txBody>
      </p:sp>
      <p:sp>
        <p:nvSpPr>
          <p:cNvPr id="217" name="země původu žadatele o mezinárodní ochranu se nachází v situaci mezinárodního nebo vnitřního ozbrojeného konfliktu;…"/>
          <p:cNvSpPr txBox="1">
            <a:spLocks noGrp="1"/>
          </p:cNvSpPr>
          <p:nvPr>
            <p:ph type="body" idx="4294967295"/>
          </p:nvPr>
        </p:nvSpPr>
        <p:spPr>
          <a:xfrm>
            <a:off x="406400" y="2791182"/>
            <a:ext cx="12192000" cy="6604091"/>
          </a:xfrm>
          <a:prstGeom prst="rect">
            <a:avLst/>
          </a:prstGeom>
        </p:spPr>
        <p:txBody>
          <a:bodyPr/>
          <a:lstStyle/>
          <a:p>
            <a:pPr marL="228628" indent="-228628">
              <a:buClr>
                <a:schemeClr val="accent3"/>
              </a:buClr>
              <a:buSzPct val="100000"/>
              <a:buAutoNum type="romanUcParenBoth"/>
            </a:pPr>
            <a:r>
              <a:rPr dirty="0"/>
              <a:t> </a:t>
            </a:r>
            <a:r>
              <a:rPr dirty="0" err="1"/>
              <a:t>země</a:t>
            </a:r>
            <a:r>
              <a:rPr dirty="0"/>
              <a:t> </a:t>
            </a:r>
            <a:r>
              <a:rPr dirty="0" err="1"/>
              <a:t>původu</a:t>
            </a:r>
            <a:r>
              <a:rPr dirty="0"/>
              <a:t> </a:t>
            </a:r>
            <a:r>
              <a:rPr dirty="0" err="1"/>
              <a:t>žadatele</a:t>
            </a:r>
            <a:r>
              <a:rPr dirty="0"/>
              <a:t> o </a:t>
            </a:r>
            <a:r>
              <a:rPr dirty="0" err="1"/>
              <a:t>mezinárodní</a:t>
            </a:r>
            <a:r>
              <a:rPr dirty="0"/>
              <a:t> </a:t>
            </a:r>
            <a:r>
              <a:rPr dirty="0" err="1"/>
              <a:t>ochranu</a:t>
            </a:r>
            <a:r>
              <a:rPr dirty="0"/>
              <a:t> se </a:t>
            </a:r>
            <a:r>
              <a:rPr dirty="0" err="1"/>
              <a:t>nachází</a:t>
            </a:r>
            <a:r>
              <a:rPr dirty="0"/>
              <a:t> v </a:t>
            </a:r>
            <a:r>
              <a:rPr dirty="0" err="1"/>
              <a:t>situaci</a:t>
            </a:r>
            <a:r>
              <a:rPr dirty="0"/>
              <a:t> </a:t>
            </a:r>
            <a:r>
              <a:rPr dirty="0" err="1"/>
              <a:t>mezinárodního</a:t>
            </a:r>
            <a:r>
              <a:rPr dirty="0"/>
              <a:t> </a:t>
            </a:r>
            <a:r>
              <a:rPr dirty="0" err="1"/>
              <a:t>nebo</a:t>
            </a:r>
            <a:r>
              <a:rPr dirty="0"/>
              <a:t> </a:t>
            </a:r>
            <a:r>
              <a:rPr dirty="0" err="1"/>
              <a:t>vnitřního</a:t>
            </a:r>
            <a:r>
              <a:rPr dirty="0"/>
              <a:t> </a:t>
            </a:r>
            <a:r>
              <a:rPr b="1" dirty="0" err="1"/>
              <a:t>ozbrojeného</a:t>
            </a:r>
            <a:r>
              <a:rPr b="1" dirty="0"/>
              <a:t> </a:t>
            </a:r>
            <a:r>
              <a:rPr b="1" dirty="0" err="1"/>
              <a:t>konfliktu</a:t>
            </a:r>
            <a:r>
              <a:rPr dirty="0"/>
              <a:t>;</a:t>
            </a:r>
          </a:p>
          <a:p>
            <a:pPr lvl="1">
              <a:buClr>
                <a:schemeClr val="accent3"/>
              </a:buClr>
              <a:defRPr sz="2900"/>
            </a:pPr>
            <a:r>
              <a:rPr dirty="0" err="1"/>
              <a:t>stojí</a:t>
            </a:r>
            <a:r>
              <a:rPr dirty="0"/>
              <a:t>-li </a:t>
            </a:r>
            <a:r>
              <a:rPr dirty="0" err="1"/>
              <a:t>řádná</a:t>
            </a:r>
            <a:r>
              <a:rPr dirty="0"/>
              <a:t> </a:t>
            </a:r>
            <a:r>
              <a:rPr dirty="0" err="1"/>
              <a:t>armáda</a:t>
            </a:r>
            <a:r>
              <a:rPr dirty="0"/>
              <a:t> </a:t>
            </a:r>
            <a:r>
              <a:rPr dirty="0" err="1"/>
              <a:t>státu</a:t>
            </a:r>
            <a:r>
              <a:rPr dirty="0"/>
              <a:t> </a:t>
            </a:r>
            <a:r>
              <a:rPr dirty="0" err="1"/>
              <a:t>proti</a:t>
            </a:r>
            <a:r>
              <a:rPr dirty="0"/>
              <a:t> </a:t>
            </a:r>
            <a:r>
              <a:rPr dirty="0" err="1"/>
              <a:t>jedné</a:t>
            </a:r>
            <a:r>
              <a:rPr dirty="0"/>
              <a:t> </a:t>
            </a:r>
            <a:r>
              <a:rPr dirty="0" err="1"/>
              <a:t>nebo</a:t>
            </a:r>
            <a:r>
              <a:rPr dirty="0"/>
              <a:t> </a:t>
            </a:r>
            <a:r>
              <a:rPr dirty="0" err="1"/>
              <a:t>několika</a:t>
            </a:r>
            <a:r>
              <a:rPr dirty="0"/>
              <a:t> </a:t>
            </a:r>
            <a:r>
              <a:rPr dirty="0" err="1"/>
              <a:t>ozbrojeným</a:t>
            </a:r>
            <a:r>
              <a:rPr dirty="0"/>
              <a:t> </a:t>
            </a:r>
            <a:r>
              <a:rPr dirty="0" err="1"/>
              <a:t>skupinám</a:t>
            </a:r>
            <a:r>
              <a:rPr dirty="0"/>
              <a:t>, </a:t>
            </a:r>
            <a:r>
              <a:rPr dirty="0" err="1"/>
              <a:t>nebo</a:t>
            </a:r>
            <a:r>
              <a:rPr dirty="0"/>
              <a:t> </a:t>
            </a:r>
            <a:r>
              <a:rPr dirty="0" err="1"/>
              <a:t>stojí</a:t>
            </a:r>
            <a:r>
              <a:rPr dirty="0"/>
              <a:t>-li </a:t>
            </a:r>
            <a:r>
              <a:rPr dirty="0" err="1"/>
              <a:t>proti</a:t>
            </a:r>
            <a:r>
              <a:rPr dirty="0"/>
              <a:t> </a:t>
            </a:r>
            <a:r>
              <a:rPr dirty="0" err="1"/>
              <a:t>sobě</a:t>
            </a:r>
            <a:r>
              <a:rPr dirty="0"/>
              <a:t> </a:t>
            </a:r>
            <a:r>
              <a:rPr dirty="0" err="1"/>
              <a:t>dvě</a:t>
            </a:r>
            <a:r>
              <a:rPr dirty="0"/>
              <a:t> </a:t>
            </a:r>
            <a:r>
              <a:rPr dirty="0" err="1"/>
              <a:t>nebo</a:t>
            </a:r>
            <a:r>
              <a:rPr dirty="0"/>
              <a:t> </a:t>
            </a:r>
            <a:r>
              <a:rPr dirty="0" err="1"/>
              <a:t>více</a:t>
            </a:r>
            <a:r>
              <a:rPr dirty="0"/>
              <a:t> </a:t>
            </a:r>
            <a:r>
              <a:rPr dirty="0" err="1"/>
              <a:t>ozbrojených</a:t>
            </a:r>
            <a:r>
              <a:rPr dirty="0"/>
              <a:t> </a:t>
            </a:r>
            <a:r>
              <a:rPr dirty="0" err="1"/>
              <a:t>skupin</a:t>
            </a:r>
            <a:r>
              <a:rPr dirty="0"/>
              <a:t>, </a:t>
            </a:r>
            <a:r>
              <a:rPr dirty="0" err="1"/>
              <a:t>aniž</a:t>
            </a:r>
            <a:r>
              <a:rPr dirty="0"/>
              <a:t> je </a:t>
            </a:r>
            <a:r>
              <a:rPr dirty="0" err="1"/>
              <a:t>nezbytné</a:t>
            </a:r>
            <a:r>
              <a:rPr dirty="0"/>
              <a:t>, aby </a:t>
            </a:r>
            <a:r>
              <a:rPr dirty="0" err="1"/>
              <a:t>tento</a:t>
            </a:r>
            <a:r>
              <a:rPr dirty="0"/>
              <a:t> </a:t>
            </a:r>
            <a:r>
              <a:rPr dirty="0" err="1"/>
              <a:t>konflikt</a:t>
            </a:r>
            <a:r>
              <a:rPr dirty="0"/>
              <a:t> </a:t>
            </a:r>
            <a:r>
              <a:rPr dirty="0" err="1"/>
              <a:t>mohl</a:t>
            </a:r>
            <a:r>
              <a:rPr dirty="0"/>
              <a:t> </a:t>
            </a:r>
            <a:r>
              <a:rPr dirty="0" err="1"/>
              <a:t>být</a:t>
            </a:r>
            <a:r>
              <a:rPr dirty="0"/>
              <a:t> </a:t>
            </a:r>
            <a:r>
              <a:rPr dirty="0" err="1"/>
              <a:t>kvalifikován</a:t>
            </a:r>
            <a:r>
              <a:rPr dirty="0"/>
              <a:t> </a:t>
            </a:r>
            <a:r>
              <a:rPr dirty="0" err="1"/>
              <a:t>jako</a:t>
            </a:r>
            <a:r>
              <a:rPr dirty="0"/>
              <a:t> </a:t>
            </a:r>
            <a:r>
              <a:rPr dirty="0" err="1"/>
              <a:t>ozbrojený</a:t>
            </a:r>
            <a:r>
              <a:rPr dirty="0"/>
              <a:t> </a:t>
            </a:r>
            <a:r>
              <a:rPr dirty="0" err="1"/>
              <a:t>konflikt</a:t>
            </a:r>
            <a:r>
              <a:rPr dirty="0"/>
              <a:t>, </a:t>
            </a:r>
            <a:r>
              <a:rPr dirty="0" err="1"/>
              <a:t>který</a:t>
            </a:r>
            <a:r>
              <a:rPr dirty="0"/>
              <a:t> </a:t>
            </a:r>
            <a:r>
              <a:rPr dirty="0" err="1"/>
              <a:t>nemá</a:t>
            </a:r>
            <a:r>
              <a:rPr dirty="0"/>
              <a:t> </a:t>
            </a:r>
            <a:r>
              <a:rPr dirty="0" err="1"/>
              <a:t>mezinárodní</a:t>
            </a:r>
            <a:r>
              <a:rPr dirty="0"/>
              <a:t> </a:t>
            </a:r>
            <a:r>
              <a:rPr dirty="0" err="1"/>
              <a:t>ráz</a:t>
            </a:r>
            <a:r>
              <a:rPr dirty="0"/>
              <a:t> </a:t>
            </a:r>
            <a:r>
              <a:rPr dirty="0" err="1"/>
              <a:t>ve</a:t>
            </a:r>
            <a:r>
              <a:rPr dirty="0"/>
              <a:t> </a:t>
            </a:r>
            <a:r>
              <a:rPr dirty="0" err="1"/>
              <a:t>smyslu</a:t>
            </a:r>
            <a:r>
              <a:rPr dirty="0"/>
              <a:t> </a:t>
            </a:r>
            <a:r>
              <a:rPr dirty="0" err="1"/>
              <a:t>mezinárodního</a:t>
            </a:r>
            <a:r>
              <a:rPr dirty="0"/>
              <a:t> </a:t>
            </a:r>
            <a:r>
              <a:rPr dirty="0" err="1"/>
              <a:t>humanitárního</a:t>
            </a:r>
            <a:r>
              <a:rPr dirty="0"/>
              <a:t> </a:t>
            </a:r>
            <a:r>
              <a:rPr dirty="0" err="1"/>
              <a:t>práva</a:t>
            </a:r>
            <a:r>
              <a:rPr dirty="0"/>
              <a:t> (SDEU Diakité, C‑285/12)</a:t>
            </a:r>
          </a:p>
        </p:txBody>
      </p:sp>
      <p:sp>
        <p:nvSpPr>
          <p:cNvPr id="218" name="Číslo snímku"/>
          <p:cNvSpPr txBox="1">
            <a:spLocks noGrp="1"/>
          </p:cNvSpPr>
          <p:nvPr>
            <p:ph type="sldNum" sz="quarter" idx="4294967295"/>
          </p:nvPr>
        </p:nvSpPr>
        <p:spPr>
          <a:xfrm>
            <a:off x="12200856"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doplňková ochrana"/>
          <p:cNvSpPr txBox="1">
            <a:spLocks noGrp="1"/>
          </p:cNvSpPr>
          <p:nvPr>
            <p:ph type="body" idx="21"/>
          </p:nvPr>
        </p:nvSpPr>
        <p:spPr>
          <a:prstGeom prst="rect">
            <a:avLst/>
          </a:prstGeom>
        </p:spPr>
        <p:txBody>
          <a:bodyPr/>
          <a:lstStyle/>
          <a:p>
            <a:r>
              <a:t>doplňková ochrana</a:t>
            </a:r>
          </a:p>
        </p:txBody>
      </p:sp>
      <p:sp>
        <p:nvSpPr>
          <p:cNvPr id="221" name="Vážná újma v situaci ozbrojeného konfliktu"/>
          <p:cNvSpPr txBox="1">
            <a:spLocks noGrp="1"/>
          </p:cNvSpPr>
          <p:nvPr>
            <p:ph type="title"/>
          </p:nvPr>
        </p:nvSpPr>
        <p:spPr>
          <a:prstGeom prst="rect">
            <a:avLst/>
          </a:prstGeom>
        </p:spPr>
        <p:txBody>
          <a:bodyPr/>
          <a:lstStyle>
            <a:lvl1pPr defTabSz="467359">
              <a:spcBef>
                <a:spcPts val="2200"/>
              </a:spcBef>
              <a:defRPr sz="4800"/>
            </a:lvl1pPr>
          </a:lstStyle>
          <a:p>
            <a:r>
              <a:rPr lang="cs-CZ" dirty="0"/>
              <a:t>Civilista</a:t>
            </a:r>
            <a:endParaRPr dirty="0"/>
          </a:p>
        </p:txBody>
      </p:sp>
      <p:sp>
        <p:nvSpPr>
          <p:cNvPr id="222" name="žadatel o mezinárodní ochranu je civilista…"/>
          <p:cNvSpPr txBox="1">
            <a:spLocks noGrp="1"/>
          </p:cNvSpPr>
          <p:nvPr>
            <p:ph type="body" idx="4294967295"/>
          </p:nvPr>
        </p:nvSpPr>
        <p:spPr>
          <a:xfrm>
            <a:off x="406400" y="2743200"/>
            <a:ext cx="12192000" cy="6604090"/>
          </a:xfrm>
          <a:prstGeom prst="rect">
            <a:avLst/>
          </a:prstGeom>
        </p:spPr>
        <p:txBody>
          <a:bodyPr/>
          <a:lstStyle/>
          <a:p>
            <a:pPr marL="228628" indent="-228628">
              <a:buClr>
                <a:schemeClr val="accent3"/>
              </a:buClr>
              <a:buSzPct val="100000"/>
              <a:buAutoNum type="romanUcParenBoth" startAt="2"/>
            </a:pPr>
            <a:r>
              <a:t> žadatel o mezinárodní ochranu je </a:t>
            </a:r>
            <a:r>
              <a:rPr b="1"/>
              <a:t>civilista</a:t>
            </a:r>
          </a:p>
          <a:p>
            <a:pPr lvl="1">
              <a:spcBef>
                <a:spcPts val="2000"/>
              </a:spcBef>
              <a:buClr>
                <a:schemeClr val="accent3"/>
              </a:buClr>
              <a:defRPr sz="2900"/>
            </a:pPr>
            <a:r>
              <a:t>každá osoba, která není členem ozbrojených sil některé ze stran ozbrojeného konfliktu a aktivně se neúčastní bojových operací</a:t>
            </a:r>
          </a:p>
          <a:p>
            <a:pPr lvl="1">
              <a:spcBef>
                <a:spcPts val="2000"/>
              </a:spcBef>
              <a:buClr>
                <a:schemeClr val="accent3"/>
              </a:buClr>
              <a:defRPr sz="2900"/>
            </a:pPr>
            <a:r>
              <a:t>včetně bývalých příslušníků ozbrojených složek, pokud se </a:t>
            </a:r>
            <a:r>
              <a:rPr b="1"/>
              <a:t>skutečně</a:t>
            </a:r>
            <a:r>
              <a:t> a </a:t>
            </a:r>
            <a:r>
              <a:rPr b="1"/>
              <a:t>trvale</a:t>
            </a:r>
            <a:r>
              <a:t> vzdali činnosti</a:t>
            </a:r>
          </a:p>
          <a:p>
            <a:pPr lvl="1">
              <a:spcBef>
                <a:spcPts val="2000"/>
              </a:spcBef>
              <a:buClr>
                <a:schemeClr val="accent3"/>
              </a:buClr>
              <a:defRPr sz="2900"/>
            </a:pPr>
            <a:r>
              <a:t>rozhodující je situace žadatele po návratu</a:t>
            </a:r>
          </a:p>
          <a:p>
            <a:pPr lvl="1">
              <a:spcBef>
                <a:spcPts val="2000"/>
              </a:spcBef>
              <a:buClr>
                <a:schemeClr val="accent3"/>
              </a:buClr>
              <a:defRPr sz="2900"/>
            </a:pPr>
            <a:r>
              <a:t>v pochybnostech ve prospěch </a:t>
            </a:r>
          </a:p>
        </p:txBody>
      </p:sp>
      <p:sp>
        <p:nvSpPr>
          <p:cNvPr id="223" name="Číslo snímku"/>
          <p:cNvSpPr txBox="1">
            <a:spLocks noGrp="1"/>
          </p:cNvSpPr>
          <p:nvPr>
            <p:ph type="sldNum" sz="quarter" idx="4294967295"/>
          </p:nvPr>
        </p:nvSpPr>
        <p:spPr>
          <a:xfrm>
            <a:off x="12200856"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11</a:t>
            </a:fld>
            <a:endParaRPr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doplňková ochrana"/>
          <p:cNvSpPr txBox="1">
            <a:spLocks noGrp="1"/>
          </p:cNvSpPr>
          <p:nvPr>
            <p:ph type="body" idx="21"/>
          </p:nvPr>
        </p:nvSpPr>
        <p:spPr>
          <a:prstGeom prst="rect">
            <a:avLst/>
          </a:prstGeom>
        </p:spPr>
        <p:txBody>
          <a:bodyPr/>
          <a:lstStyle/>
          <a:p>
            <a:r>
              <a:t>doplňková ochrana</a:t>
            </a:r>
          </a:p>
        </p:txBody>
      </p:sp>
      <p:sp>
        <p:nvSpPr>
          <p:cNvPr id="226" name="Vážná újma v situaci ozbrojeného konfliktu"/>
          <p:cNvSpPr txBox="1">
            <a:spLocks noGrp="1"/>
          </p:cNvSpPr>
          <p:nvPr>
            <p:ph type="title"/>
          </p:nvPr>
        </p:nvSpPr>
        <p:spPr>
          <a:xfrm>
            <a:off x="406400" y="1317409"/>
            <a:ext cx="12192000" cy="723901"/>
          </a:xfrm>
          <a:prstGeom prst="rect">
            <a:avLst/>
          </a:prstGeom>
        </p:spPr>
        <p:txBody>
          <a:bodyPr/>
          <a:lstStyle>
            <a:lvl1pPr defTabSz="467359">
              <a:spcBef>
                <a:spcPts val="2200"/>
              </a:spcBef>
              <a:defRPr sz="4800"/>
            </a:lvl1pPr>
          </a:lstStyle>
          <a:p>
            <a:pPr marL="0" indent="0" defTabSz="356405">
              <a:spcBef>
                <a:spcPts val="1700"/>
              </a:spcBef>
              <a:buClrTx/>
              <a:buSzTx/>
              <a:buNone/>
              <a:defRPr sz="2074" b="1"/>
            </a:pPr>
            <a:r>
              <a:rPr lang="cs-CZ" sz="4800" dirty="0"/>
              <a:t>Indikátory civilního statusu </a:t>
            </a:r>
          </a:p>
        </p:txBody>
      </p:sp>
      <p:sp>
        <p:nvSpPr>
          <p:cNvPr id="227" name="Indikátory civilního statusu…"/>
          <p:cNvSpPr txBox="1">
            <a:spLocks noGrp="1"/>
          </p:cNvSpPr>
          <p:nvPr>
            <p:ph type="body" idx="4294967295"/>
          </p:nvPr>
        </p:nvSpPr>
        <p:spPr>
          <a:xfrm>
            <a:off x="406400" y="2352592"/>
            <a:ext cx="12192000" cy="7197813"/>
          </a:xfrm>
          <a:prstGeom prst="rect">
            <a:avLst/>
          </a:prstGeom>
        </p:spPr>
        <p:txBody>
          <a:bodyPr>
            <a:normAutofit/>
          </a:bodyPr>
          <a:lstStyle/>
          <a:p>
            <a:pPr marL="271177" indent="-271177" defTabSz="356405">
              <a:spcBef>
                <a:spcPts val="700"/>
              </a:spcBef>
              <a:buClr>
                <a:schemeClr val="accent3"/>
              </a:buClr>
              <a:defRPr sz="2074"/>
            </a:pPr>
            <a:r>
              <a:rPr lang="cs-CZ" sz="2400" dirty="0"/>
              <a:t>Osoba, která není stranou konfliktu a pouze se snaží žít dál bez ohledu na konfliktní situaci</a:t>
            </a:r>
          </a:p>
          <a:p>
            <a:pPr marL="271177" indent="-271177" defTabSz="356405">
              <a:spcBef>
                <a:spcPts val="700"/>
              </a:spcBef>
              <a:buClr>
                <a:schemeClr val="accent3"/>
              </a:buClr>
              <a:defRPr sz="2135"/>
            </a:pPr>
            <a:r>
              <a:rPr lang="cs-CZ" sz="2400" dirty="0"/>
              <a:t>Osoby, které se neúčastní nebo by se aktivně neúčastnily nepřátelských akcí.</a:t>
            </a:r>
          </a:p>
          <a:p>
            <a:pPr marL="271177" indent="-271177" defTabSz="356405">
              <a:spcBef>
                <a:spcPts val="700"/>
              </a:spcBef>
              <a:buClr>
                <a:schemeClr val="accent3"/>
              </a:buClr>
              <a:defRPr sz="2135"/>
            </a:pPr>
            <a:r>
              <a:rPr lang="cs-CZ" sz="2400" dirty="0"/>
              <a:t>Aktivní účast na nepřátelských akcích není omezena na otevřené nošení zbraní, ale mohla by také zahrnovat významnou logistickou a/nebo administrativní podporu pro bojovníky.</a:t>
            </a:r>
          </a:p>
          <a:p>
            <a:pPr marL="271177" indent="-271177" defTabSz="356405">
              <a:spcBef>
                <a:spcPts val="700"/>
              </a:spcBef>
              <a:buClr>
                <a:schemeClr val="accent3"/>
              </a:buClr>
              <a:defRPr sz="2135"/>
            </a:pPr>
            <a:r>
              <a:rPr lang="cs-CZ" sz="2400" dirty="0"/>
              <a:t>Osoby, které se dobrovolně účastní ozbrojených skupin, pravděpodobně nebudou považovány za civilisty.</a:t>
            </a:r>
          </a:p>
          <a:p>
            <a:pPr marL="271177" indent="-271177" defTabSz="356405">
              <a:spcBef>
                <a:spcPts val="700"/>
              </a:spcBef>
              <a:buClr>
                <a:schemeClr val="accent3"/>
              </a:buClr>
              <a:defRPr sz="2135"/>
            </a:pPr>
            <a:r>
              <a:rPr lang="cs-CZ" sz="2400" dirty="0"/>
              <a:t>Měla by se zkoumat role jednotlivce v organizaci. Je třeba zohlednit, zda jednotlivec jednal (nebo by jednal) pod nátlakem. Na druhou stranu je také třeba vzít v úvahu, že například zdánlivě civilní politická reprezentace v povstaleckém povstání by mohla být zodpovědná za rozhodnutí vedoucí k zabíjení.</a:t>
            </a:r>
          </a:p>
          <a:p>
            <a:pPr marL="271177" indent="-271177" defTabSz="356405">
              <a:spcBef>
                <a:spcPts val="700"/>
              </a:spcBef>
              <a:buClr>
                <a:schemeClr val="accent3"/>
              </a:buClr>
              <a:defRPr sz="2135"/>
            </a:pPr>
            <a:r>
              <a:rPr lang="cs-CZ" sz="2400" dirty="0"/>
              <a:t>U jednotlivců pracujících pro vojenské instituce, včetně vojenských nemocnic, může být sporné, zda se mají považováni za civilisty, obzvláště pokud jsou povinni dodržovat vojenská pravidla velení.</a:t>
            </a:r>
          </a:p>
          <a:p>
            <a:pPr marL="271177" indent="-271177" defTabSz="356405">
              <a:spcBef>
                <a:spcPts val="700"/>
              </a:spcBef>
              <a:buClr>
                <a:schemeClr val="accent3"/>
              </a:buClr>
              <a:defRPr sz="2135"/>
            </a:pPr>
            <a:r>
              <a:rPr lang="cs-CZ" sz="2400" dirty="0"/>
              <a:t>Jednotlivec s civilním úkolem v armádě, jako je lékař, může být považován za civilistu, pokud tento post s sebou nenese vojenskou hodnost.</a:t>
            </a:r>
          </a:p>
        </p:txBody>
      </p:sp>
      <p:sp>
        <p:nvSpPr>
          <p:cNvPr id="228" name="Číslo snímku"/>
          <p:cNvSpPr txBox="1">
            <a:spLocks noGrp="1"/>
          </p:cNvSpPr>
          <p:nvPr>
            <p:ph type="sldNum" sz="quarter" idx="4294967295"/>
          </p:nvPr>
        </p:nvSpPr>
        <p:spPr>
          <a:xfrm>
            <a:off x="12195979"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doplňková ochrana"/>
          <p:cNvSpPr txBox="1">
            <a:spLocks noGrp="1"/>
          </p:cNvSpPr>
          <p:nvPr>
            <p:ph type="body" idx="21"/>
          </p:nvPr>
        </p:nvSpPr>
        <p:spPr>
          <a:prstGeom prst="rect">
            <a:avLst/>
          </a:prstGeom>
        </p:spPr>
        <p:txBody>
          <a:bodyPr/>
          <a:lstStyle/>
          <a:p>
            <a:r>
              <a:t>doplňková ochrana</a:t>
            </a:r>
          </a:p>
        </p:txBody>
      </p:sp>
      <p:sp>
        <p:nvSpPr>
          <p:cNvPr id="231" name="Vážná újma v situaci ozbrojeného konfliktu"/>
          <p:cNvSpPr txBox="1">
            <a:spLocks noGrp="1"/>
          </p:cNvSpPr>
          <p:nvPr>
            <p:ph type="title"/>
          </p:nvPr>
        </p:nvSpPr>
        <p:spPr>
          <a:prstGeom prst="rect">
            <a:avLst/>
          </a:prstGeom>
        </p:spPr>
        <p:txBody>
          <a:bodyPr/>
          <a:lstStyle>
            <a:lvl1pPr defTabSz="467359">
              <a:spcBef>
                <a:spcPts val="2200"/>
              </a:spcBef>
              <a:defRPr sz="4800"/>
            </a:lvl1pPr>
          </a:lstStyle>
          <a:p>
            <a:r>
              <a:rPr lang="cs-CZ" dirty="0"/>
              <a:t>důkazní standard </a:t>
            </a:r>
            <a:endParaRPr dirty="0"/>
          </a:p>
        </p:txBody>
      </p:sp>
      <p:sp>
        <p:nvSpPr>
          <p:cNvPr id="232" name="žadatel o mezinárodní ochranu by byl v souvislosti s tímto konfliktem v zemi původu vystaven vážnému a individuálnímu ohrožení života nebo tělesné integrity z důvodu svévolného (nerozlišujícího) násilí…"/>
          <p:cNvSpPr txBox="1">
            <a:spLocks noGrp="1"/>
          </p:cNvSpPr>
          <p:nvPr>
            <p:ph type="body" sz="half" idx="4294967295"/>
          </p:nvPr>
        </p:nvSpPr>
        <p:spPr>
          <a:xfrm>
            <a:off x="444868" y="2791182"/>
            <a:ext cx="6001994" cy="6108701"/>
          </a:xfrm>
          <a:prstGeom prst="rect">
            <a:avLst/>
          </a:prstGeom>
        </p:spPr>
        <p:txBody>
          <a:bodyPr/>
          <a:lstStyle/>
          <a:p>
            <a:pPr marL="0" indent="0" defTabSz="449887">
              <a:spcBef>
                <a:spcPts val="2100"/>
              </a:spcBef>
              <a:buClr>
                <a:schemeClr val="accent3"/>
              </a:buClr>
              <a:buSzPct val="100000"/>
              <a:buAutoNum type="romanUcParenBoth" startAt="3"/>
              <a:defRPr sz="2618"/>
            </a:pPr>
            <a:r>
              <a:t> žadatel o mezinárodní ochranu by byl v souvislosti s tímto konfliktem v zemi původu vystaven vážnému a individuálnímu ohrožení života nebo tělesné integrity z důvodu svévolného (nerozlišujícího) násilí</a:t>
            </a:r>
          </a:p>
          <a:p>
            <a:pPr marL="342305" indent="-342305" defTabSz="449887">
              <a:spcBef>
                <a:spcPts val="2100"/>
              </a:spcBef>
              <a:buClr>
                <a:schemeClr val="accent3"/>
              </a:buClr>
              <a:defRPr sz="2618"/>
            </a:pPr>
            <a:r>
              <a:t>SDEU: </a:t>
            </a:r>
            <a:r>
              <a:rPr i="1"/>
              <a:t>Elgafaji C-465/2007</a:t>
            </a:r>
            <a:r>
              <a:t> - čím vyšší intenzita svévolného nerozlišujícího násilí, tým menší důkazní břemeno žadatele ohledně jeho individuální situace</a:t>
            </a:r>
          </a:p>
        </p:txBody>
      </p:sp>
      <p:sp>
        <p:nvSpPr>
          <p:cNvPr id="233" name="Číslo snímku"/>
          <p:cNvSpPr txBox="1">
            <a:spLocks noGrp="1"/>
          </p:cNvSpPr>
          <p:nvPr>
            <p:ph type="sldNum" sz="quarter" idx="4294967295"/>
          </p:nvPr>
        </p:nvSpPr>
        <p:spPr>
          <a:xfrm>
            <a:off x="12179046"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13</a:t>
            </a:fld>
            <a:endParaRPr/>
          </a:p>
        </p:txBody>
      </p:sp>
      <p:sp>
        <p:nvSpPr>
          <p:cNvPr id="240" name="Spojnice"/>
          <p:cNvSpPr/>
          <p:nvPr/>
        </p:nvSpPr>
        <p:spPr>
          <a:xfrm>
            <a:off x="7642703" y="3145678"/>
            <a:ext cx="4633047" cy="372272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4046" y="15139"/>
                  <a:pt x="6846" y="7939"/>
                  <a:pt x="0" y="0"/>
                </a:cubicBezTo>
              </a:path>
            </a:pathLst>
          </a:custGeom>
          <a:ln w="76200">
            <a:solidFill>
              <a:schemeClr val="accent3"/>
            </a:solidFill>
            <a:miter lim="400000"/>
            <a:headEnd type="arrow"/>
            <a:tailEnd type="oval"/>
          </a:ln>
          <a:effectLst>
            <a:outerShdw blurRad="63500" dist="25400" dir="5400000" rotWithShape="0">
              <a:srgbClr val="000000">
                <a:alpha val="50000"/>
              </a:srgbClr>
            </a:outerShdw>
          </a:effectLst>
        </p:spPr>
        <p:txBody>
          <a:bodyPr/>
          <a:lstStyle/>
          <a:p>
            <a:endParaRPr sz="3347"/>
          </a:p>
        </p:txBody>
      </p:sp>
      <p:sp>
        <p:nvSpPr>
          <p:cNvPr id="235" name="intenzita nerozlišujícího násilí"/>
          <p:cNvSpPr txBox="1"/>
          <p:nvPr/>
        </p:nvSpPr>
        <p:spPr>
          <a:xfrm rot="16200000">
            <a:off x="4907397" y="4672716"/>
            <a:ext cx="4097140" cy="4081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r>
              <a:rPr sz="3347" dirty="0" err="1"/>
              <a:t>intenzita</a:t>
            </a:r>
            <a:r>
              <a:rPr sz="3347" dirty="0"/>
              <a:t> </a:t>
            </a:r>
            <a:r>
              <a:rPr sz="3347" dirty="0" err="1"/>
              <a:t>nerozlišujícího</a:t>
            </a:r>
            <a:r>
              <a:rPr sz="3347" dirty="0"/>
              <a:t> </a:t>
            </a:r>
            <a:r>
              <a:rPr sz="3347" dirty="0" err="1"/>
              <a:t>násilí</a:t>
            </a:r>
            <a:endParaRPr sz="3347" dirty="0"/>
          </a:p>
        </p:txBody>
      </p:sp>
      <p:sp>
        <p:nvSpPr>
          <p:cNvPr id="236" name="Čára"/>
          <p:cNvSpPr/>
          <p:nvPr/>
        </p:nvSpPr>
        <p:spPr>
          <a:xfrm flipV="1">
            <a:off x="7491965" y="3076875"/>
            <a:ext cx="1" cy="3916685"/>
          </a:xfrm>
          <a:prstGeom prst="line">
            <a:avLst/>
          </a:prstGeom>
          <a:ln w="25400">
            <a:solidFill>
              <a:srgbClr val="000000"/>
            </a:solidFill>
            <a:miter lim="400000"/>
            <a:tailEnd type="triangle"/>
          </a:ln>
        </p:spPr>
        <p:txBody>
          <a:bodyPr lIns="50800" tIns="50800" rIns="50800" bIns="50800" anchor="ctr"/>
          <a:lstStyle/>
          <a:p>
            <a:pPr algn="ctr">
              <a:lnSpc>
                <a:spcPct val="80000"/>
              </a:lnSpc>
              <a:spcBef>
                <a:spcPts val="0"/>
              </a:spcBef>
              <a:defRPr sz="2800" cap="all">
                <a:latin typeface="+mn-lt"/>
                <a:ea typeface="+mn-ea"/>
                <a:cs typeface="+mn-cs"/>
                <a:sym typeface="DIN Condensed Bold"/>
              </a:defRPr>
            </a:pPr>
            <a:endParaRPr sz="2801"/>
          </a:p>
        </p:txBody>
      </p:sp>
      <p:sp>
        <p:nvSpPr>
          <p:cNvPr id="237" name="Čára"/>
          <p:cNvSpPr/>
          <p:nvPr/>
        </p:nvSpPr>
        <p:spPr>
          <a:xfrm>
            <a:off x="7462855" y="6968209"/>
            <a:ext cx="4939125" cy="1"/>
          </a:xfrm>
          <a:prstGeom prst="line">
            <a:avLst/>
          </a:prstGeom>
          <a:ln w="25400">
            <a:solidFill>
              <a:srgbClr val="000000"/>
            </a:solidFill>
            <a:miter lim="400000"/>
            <a:tailEnd type="triangle"/>
          </a:ln>
        </p:spPr>
        <p:txBody>
          <a:bodyPr lIns="50800" tIns="50800" rIns="50800" bIns="50800" anchor="ctr"/>
          <a:lstStyle/>
          <a:p>
            <a:pPr algn="ctr">
              <a:lnSpc>
                <a:spcPct val="80000"/>
              </a:lnSpc>
              <a:spcBef>
                <a:spcPts val="0"/>
              </a:spcBef>
              <a:defRPr sz="2800" cap="all">
                <a:latin typeface="+mn-lt"/>
                <a:ea typeface="+mn-ea"/>
                <a:cs typeface="+mn-cs"/>
                <a:sym typeface="DIN Condensed Bold"/>
              </a:defRPr>
            </a:pPr>
            <a:endParaRPr sz="2801"/>
          </a:p>
        </p:txBody>
      </p:sp>
      <p:sp>
        <p:nvSpPr>
          <p:cNvPr id="238" name="dokazování individuální hrozby"/>
          <p:cNvSpPr txBox="1"/>
          <p:nvPr/>
        </p:nvSpPr>
        <p:spPr>
          <a:xfrm>
            <a:off x="7642703" y="7363406"/>
            <a:ext cx="4759277" cy="4070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r>
              <a:rPr sz="3347" dirty="0" err="1"/>
              <a:t>dokazování</a:t>
            </a:r>
            <a:r>
              <a:rPr sz="3347" dirty="0"/>
              <a:t> </a:t>
            </a:r>
            <a:r>
              <a:rPr sz="3347" dirty="0" err="1"/>
              <a:t>individuální</a:t>
            </a:r>
            <a:r>
              <a:rPr sz="3347" dirty="0"/>
              <a:t> </a:t>
            </a:r>
            <a:r>
              <a:rPr sz="3347" dirty="0" err="1"/>
              <a:t>hrozby</a:t>
            </a:r>
            <a:endParaRPr sz="3347" dirty="0"/>
          </a:p>
        </p:txBody>
      </p:sp>
      <p:sp>
        <p:nvSpPr>
          <p:cNvPr id="239" name="totální konflikt"/>
          <p:cNvSpPr txBox="1"/>
          <p:nvPr/>
        </p:nvSpPr>
        <p:spPr>
          <a:xfrm>
            <a:off x="7873240" y="2969370"/>
            <a:ext cx="2307975" cy="5027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1900"/>
            </a:pPr>
            <a:r>
              <a:rPr sz="2600"/>
              <a:t>totální</a:t>
            </a:r>
            <a:r>
              <a:rPr sz="1900"/>
              <a:t> </a:t>
            </a:r>
            <a:r>
              <a:rPr sz="2600"/>
              <a:t>konflikt</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doplňková ochrana"/>
          <p:cNvSpPr txBox="1">
            <a:spLocks noGrp="1"/>
          </p:cNvSpPr>
          <p:nvPr>
            <p:ph type="body" idx="21"/>
          </p:nvPr>
        </p:nvSpPr>
        <p:spPr>
          <a:prstGeom prst="rect">
            <a:avLst/>
          </a:prstGeom>
        </p:spPr>
        <p:txBody>
          <a:bodyPr/>
          <a:lstStyle/>
          <a:p>
            <a:r>
              <a:t>doplňková ochrana</a:t>
            </a:r>
          </a:p>
        </p:txBody>
      </p:sp>
      <p:sp>
        <p:nvSpPr>
          <p:cNvPr id="243" name="Vážná újma v situaci ozbrojeného konfliktu"/>
          <p:cNvSpPr txBox="1">
            <a:spLocks noGrp="1"/>
          </p:cNvSpPr>
          <p:nvPr>
            <p:ph type="title"/>
          </p:nvPr>
        </p:nvSpPr>
        <p:spPr>
          <a:prstGeom prst="rect">
            <a:avLst/>
          </a:prstGeom>
        </p:spPr>
        <p:txBody>
          <a:bodyPr/>
          <a:lstStyle>
            <a:lvl1pPr defTabSz="467359">
              <a:spcBef>
                <a:spcPts val="2200"/>
              </a:spcBef>
              <a:defRPr sz="4800"/>
            </a:lvl1pPr>
          </a:lstStyle>
          <a:p>
            <a:r>
              <a:rPr dirty="0" err="1"/>
              <a:t>Vážná</a:t>
            </a:r>
            <a:r>
              <a:rPr dirty="0"/>
              <a:t> </a:t>
            </a:r>
            <a:r>
              <a:rPr dirty="0" err="1"/>
              <a:t>újma</a:t>
            </a:r>
            <a:r>
              <a:rPr dirty="0"/>
              <a:t> v </a:t>
            </a:r>
            <a:r>
              <a:rPr dirty="0" err="1"/>
              <a:t>situaci</a:t>
            </a:r>
            <a:r>
              <a:rPr dirty="0"/>
              <a:t> </a:t>
            </a:r>
            <a:r>
              <a:rPr dirty="0" err="1"/>
              <a:t>ozbrojeného</a:t>
            </a:r>
            <a:r>
              <a:rPr dirty="0"/>
              <a:t> </a:t>
            </a:r>
            <a:r>
              <a:rPr dirty="0" err="1"/>
              <a:t>konfliktu</a:t>
            </a:r>
            <a:endParaRPr dirty="0"/>
          </a:p>
        </p:txBody>
      </p:sp>
      <p:sp>
        <p:nvSpPr>
          <p:cNvPr id="244" name="pokud nejde o totální konflikt, musí žadatel prokázat dostatečnou míru individualizace…"/>
          <p:cNvSpPr txBox="1">
            <a:spLocks noGrp="1"/>
          </p:cNvSpPr>
          <p:nvPr>
            <p:ph type="body" idx="4294967295"/>
          </p:nvPr>
        </p:nvSpPr>
        <p:spPr>
          <a:xfrm>
            <a:off x="444869" y="2791182"/>
            <a:ext cx="12115064" cy="6108701"/>
          </a:xfrm>
          <a:prstGeom prst="rect">
            <a:avLst/>
          </a:prstGeom>
        </p:spPr>
        <p:txBody>
          <a:bodyPr/>
          <a:lstStyle/>
          <a:p>
            <a:pPr>
              <a:buClr>
                <a:schemeClr val="accent3"/>
              </a:buClr>
            </a:pPr>
            <a:r>
              <a:t>pokud nejde o totální konflikt, musí žadatel prokázat dostatečnou míru individualizace</a:t>
            </a:r>
          </a:p>
          <a:p>
            <a:pPr marL="635077" lvl="1" indent="-635077">
              <a:buClr>
                <a:schemeClr val="accent3"/>
              </a:buClr>
              <a:buSzPct val="100000"/>
              <a:buFont typeface="Calibri"/>
              <a:buAutoNum type="arabicParenBoth"/>
            </a:pPr>
            <a:r>
              <a:t>již utrpěl vážnou újmu/byl vystaven přímým hrozbám vážné újmy;</a:t>
            </a:r>
          </a:p>
          <a:p>
            <a:pPr marL="635077" lvl="1" indent="-635077">
              <a:buClr>
                <a:schemeClr val="accent3"/>
              </a:buClr>
              <a:buSzPct val="100000"/>
              <a:buFont typeface="Calibri"/>
              <a:buAutoNum type="arabicParenBoth"/>
            </a:pPr>
            <a:r>
              <a:t>ozbrojený konflikt probíhá právě v tom regionu jeho země původu, ve kterém pobýval</a:t>
            </a:r>
          </a:p>
          <a:p>
            <a:pPr marL="635077" lvl="1" indent="-635077">
              <a:buClr>
                <a:schemeClr val="accent3"/>
              </a:buClr>
              <a:buSzPct val="100000"/>
              <a:buFont typeface="Calibri"/>
              <a:buAutoNum type="arabicParenBoth"/>
            </a:pPr>
            <a:r>
              <a:t>jsou u něj dány jiné faktory (ať už osobní,rodinné či jiné), které zvyšují riziko (5 Azs 28/2008)</a:t>
            </a:r>
          </a:p>
        </p:txBody>
      </p:sp>
      <p:sp>
        <p:nvSpPr>
          <p:cNvPr id="245" name="Číslo snímku"/>
          <p:cNvSpPr txBox="1">
            <a:spLocks noGrp="1"/>
          </p:cNvSpPr>
          <p:nvPr>
            <p:ph type="sldNum" sz="quarter" idx="4294967295"/>
          </p:nvPr>
        </p:nvSpPr>
        <p:spPr>
          <a:xfrm>
            <a:off x="12162388"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doplňková ochrana"/>
          <p:cNvSpPr txBox="1">
            <a:spLocks noGrp="1"/>
          </p:cNvSpPr>
          <p:nvPr>
            <p:ph type="body" idx="21"/>
          </p:nvPr>
        </p:nvSpPr>
        <p:spPr>
          <a:prstGeom prst="rect">
            <a:avLst/>
          </a:prstGeom>
        </p:spPr>
        <p:txBody>
          <a:bodyPr/>
          <a:lstStyle/>
          <a:p>
            <a:r>
              <a:t>doplňková ochrana</a:t>
            </a:r>
          </a:p>
        </p:txBody>
      </p:sp>
      <p:sp>
        <p:nvSpPr>
          <p:cNvPr id="248" name="Vážná újma v situaci ozbrojeného konfliktu"/>
          <p:cNvSpPr txBox="1">
            <a:spLocks noGrp="1"/>
          </p:cNvSpPr>
          <p:nvPr>
            <p:ph type="title"/>
          </p:nvPr>
        </p:nvSpPr>
        <p:spPr>
          <a:prstGeom prst="rect">
            <a:avLst/>
          </a:prstGeom>
        </p:spPr>
        <p:txBody>
          <a:bodyPr/>
          <a:lstStyle>
            <a:lvl1pPr defTabSz="467359">
              <a:spcBef>
                <a:spcPts val="2200"/>
              </a:spcBef>
              <a:defRPr sz="4800"/>
            </a:lvl1pPr>
          </a:lstStyle>
          <a:p>
            <a:r>
              <a:rPr lang="cs-CZ" dirty="0"/>
              <a:t>svévolné násilí</a:t>
            </a:r>
            <a:endParaRPr dirty="0"/>
          </a:p>
        </p:txBody>
      </p:sp>
      <p:sp>
        <p:nvSpPr>
          <p:cNvPr id="249" name="svévolné násilí: předpokládá, že se takové násilí může rozšířit na osoby bez ohledu na jejich osobní situaci…"/>
          <p:cNvSpPr txBox="1">
            <a:spLocks noGrp="1"/>
          </p:cNvSpPr>
          <p:nvPr>
            <p:ph type="body" idx="4294967295"/>
          </p:nvPr>
        </p:nvSpPr>
        <p:spPr>
          <a:xfrm>
            <a:off x="444869" y="2791182"/>
            <a:ext cx="12115064" cy="6108701"/>
          </a:xfrm>
          <a:prstGeom prst="rect">
            <a:avLst/>
          </a:prstGeom>
        </p:spPr>
        <p:txBody>
          <a:bodyPr/>
          <a:lstStyle/>
          <a:p>
            <a:pPr marL="382316" indent="-382316" defTabSz="502472">
              <a:spcBef>
                <a:spcPts val="2400"/>
              </a:spcBef>
              <a:buClr>
                <a:schemeClr val="accent3"/>
              </a:buClr>
              <a:defRPr sz="2924"/>
            </a:pPr>
            <a:r>
              <a:rPr lang="cs-CZ" dirty="0"/>
              <a:t>předpokládá, že se takové násilí může rozšířit na osoby bez ohledu na jejich osobní situaci</a:t>
            </a:r>
          </a:p>
          <a:p>
            <a:pPr marL="928480" indent="-382316" defTabSz="502472">
              <a:spcBef>
                <a:spcPts val="0"/>
              </a:spcBef>
              <a:buClr>
                <a:schemeClr val="accent3"/>
              </a:buClr>
              <a:defRPr sz="2924"/>
            </a:pPr>
            <a:r>
              <a:rPr lang="cs-CZ" dirty="0"/>
              <a:t>masivní cílené bombardování, </a:t>
            </a:r>
          </a:p>
          <a:p>
            <a:pPr marL="928480" indent="-382316" defTabSz="502472">
              <a:spcBef>
                <a:spcPts val="0"/>
              </a:spcBef>
              <a:buClr>
                <a:schemeClr val="accent3"/>
              </a:buClr>
              <a:defRPr sz="2924"/>
            </a:pPr>
            <a:r>
              <a:rPr lang="cs-CZ" dirty="0"/>
              <a:t>letecké bombardování, </a:t>
            </a:r>
          </a:p>
          <a:p>
            <a:pPr marL="928480" indent="-382316" defTabSz="502472">
              <a:spcBef>
                <a:spcPts val="0"/>
              </a:spcBef>
              <a:buClr>
                <a:schemeClr val="accent3"/>
              </a:buClr>
              <a:defRPr sz="2924"/>
            </a:pPr>
            <a:r>
              <a:rPr lang="cs-CZ" dirty="0"/>
              <a:t>guerillové útoky, </a:t>
            </a:r>
          </a:p>
          <a:p>
            <a:pPr marL="928480" indent="-382316" defTabSz="502472">
              <a:spcBef>
                <a:spcPts val="0"/>
              </a:spcBef>
              <a:buClr>
                <a:schemeClr val="accent3"/>
              </a:buClr>
              <a:defRPr sz="2924"/>
            </a:pPr>
            <a:r>
              <a:rPr lang="cs-CZ" dirty="0"/>
              <a:t>obléhání, </a:t>
            </a:r>
          </a:p>
          <a:p>
            <a:pPr marL="928480" indent="-382316" defTabSz="502472">
              <a:spcBef>
                <a:spcPts val="0"/>
              </a:spcBef>
              <a:buClr>
                <a:schemeClr val="accent3"/>
              </a:buClr>
              <a:defRPr sz="2924"/>
            </a:pPr>
            <a:r>
              <a:rPr lang="cs-CZ" dirty="0"/>
              <a:t>ostřelovači, </a:t>
            </a:r>
          </a:p>
          <a:p>
            <a:pPr marL="928480" indent="-382316" defTabSz="502472">
              <a:spcBef>
                <a:spcPts val="0"/>
              </a:spcBef>
              <a:buClr>
                <a:schemeClr val="accent3"/>
              </a:buClr>
              <a:defRPr sz="2924"/>
            </a:pPr>
            <a:r>
              <a:rPr lang="cs-CZ" dirty="0"/>
              <a:t>čety smrti, </a:t>
            </a:r>
          </a:p>
          <a:p>
            <a:pPr marL="928480" indent="-382316" defTabSz="502472">
              <a:spcBef>
                <a:spcPts val="0"/>
              </a:spcBef>
              <a:buClr>
                <a:schemeClr val="accent3"/>
              </a:buClr>
              <a:defRPr sz="2924"/>
            </a:pPr>
            <a:r>
              <a:rPr lang="cs-CZ" dirty="0"/>
              <a:t>útoky na veřejných místech, </a:t>
            </a:r>
          </a:p>
          <a:p>
            <a:pPr marL="928480" indent="-382316" defTabSz="502472">
              <a:spcBef>
                <a:spcPts val="0"/>
              </a:spcBef>
              <a:buClr>
                <a:schemeClr val="accent3"/>
              </a:buClr>
              <a:defRPr sz="2924"/>
            </a:pPr>
            <a:r>
              <a:rPr lang="cs-CZ" dirty="0"/>
              <a:t>rabování, </a:t>
            </a:r>
          </a:p>
          <a:p>
            <a:pPr marL="928480" indent="-382316" defTabSz="502472">
              <a:spcBef>
                <a:spcPts val="0"/>
              </a:spcBef>
              <a:buClr>
                <a:schemeClr val="accent3"/>
              </a:buClr>
              <a:defRPr sz="2924"/>
            </a:pPr>
            <a:r>
              <a:rPr lang="cs-CZ" dirty="0"/>
              <a:t>použití improvizovaných výbušných zařízení (IED) atd.</a:t>
            </a:r>
          </a:p>
        </p:txBody>
      </p:sp>
      <p:sp>
        <p:nvSpPr>
          <p:cNvPr id="250" name="Číslo snímku"/>
          <p:cNvSpPr txBox="1">
            <a:spLocks noGrp="1"/>
          </p:cNvSpPr>
          <p:nvPr>
            <p:ph type="sldNum" sz="quarter" idx="4294967295"/>
          </p:nvPr>
        </p:nvSpPr>
        <p:spPr>
          <a:xfrm>
            <a:off x="12200856"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doplňková ochrana"/>
          <p:cNvSpPr txBox="1">
            <a:spLocks noGrp="1"/>
          </p:cNvSpPr>
          <p:nvPr>
            <p:ph type="body" idx="21"/>
          </p:nvPr>
        </p:nvSpPr>
        <p:spPr>
          <a:prstGeom prst="rect">
            <a:avLst/>
          </a:prstGeom>
        </p:spPr>
        <p:txBody>
          <a:bodyPr/>
          <a:lstStyle/>
          <a:p>
            <a:r>
              <a:t>doplňková ochrana</a:t>
            </a:r>
          </a:p>
        </p:txBody>
      </p:sp>
      <p:sp>
        <p:nvSpPr>
          <p:cNvPr id="253" name="Vážná újma v situaci ozbrojeného konfliktu"/>
          <p:cNvSpPr txBox="1">
            <a:spLocks noGrp="1"/>
          </p:cNvSpPr>
          <p:nvPr>
            <p:ph type="title"/>
          </p:nvPr>
        </p:nvSpPr>
        <p:spPr>
          <a:xfrm>
            <a:off x="406400" y="1536700"/>
            <a:ext cx="12192000" cy="1057210"/>
          </a:xfrm>
          <a:prstGeom prst="rect">
            <a:avLst/>
          </a:prstGeom>
        </p:spPr>
        <p:txBody>
          <a:bodyPr>
            <a:normAutofit/>
          </a:bodyPr>
          <a:lstStyle>
            <a:lvl1pPr defTabSz="467359">
              <a:spcBef>
                <a:spcPts val="2200"/>
              </a:spcBef>
              <a:defRPr sz="4800"/>
            </a:lvl1pPr>
          </a:lstStyle>
          <a:p>
            <a:pPr marL="355643" indent="-355643" defTabSz="467415">
              <a:spcBef>
                <a:spcPts val="2200"/>
              </a:spcBef>
              <a:buClr>
                <a:schemeClr val="accent3"/>
              </a:buClr>
              <a:defRPr sz="2720"/>
            </a:pPr>
            <a:r>
              <a:rPr lang="cs-CZ" sz="4400" dirty="0"/>
              <a:t>úroveň násilí - indikátory</a:t>
            </a:r>
          </a:p>
        </p:txBody>
      </p:sp>
      <p:sp>
        <p:nvSpPr>
          <p:cNvPr id="254" name="úroveň násilí - indikátory…"/>
          <p:cNvSpPr txBox="1">
            <a:spLocks noGrp="1"/>
          </p:cNvSpPr>
          <p:nvPr>
            <p:ph type="body" idx="4294967295"/>
          </p:nvPr>
        </p:nvSpPr>
        <p:spPr>
          <a:xfrm>
            <a:off x="444869" y="2791182"/>
            <a:ext cx="12115064" cy="6108701"/>
          </a:xfrm>
          <a:prstGeom prst="rect">
            <a:avLst/>
          </a:prstGeom>
        </p:spPr>
        <p:txBody>
          <a:bodyPr/>
          <a:lstStyle/>
          <a:p>
            <a:pPr marL="458788" indent="-349250" defTabSz="467415">
              <a:spcBef>
                <a:spcPts val="0"/>
              </a:spcBef>
              <a:buClr>
                <a:schemeClr val="accent3"/>
              </a:buClr>
              <a:defRPr sz="2720"/>
            </a:pPr>
            <a:r>
              <a:rPr lang="cs-CZ" dirty="0"/>
              <a:t>strany v konfliktu, jejich relativní vojenská síla, stupeň jejich organizace; </a:t>
            </a:r>
          </a:p>
          <a:p>
            <a:pPr marL="458788" indent="-349250" defTabSz="467415">
              <a:spcBef>
                <a:spcPts val="0"/>
              </a:spcBef>
              <a:buClr>
                <a:schemeClr val="accent3"/>
              </a:buClr>
              <a:defRPr sz="2720"/>
            </a:pPr>
            <a:r>
              <a:rPr lang="cs-CZ" dirty="0"/>
              <a:t>intenzita ozbrojených střetů</a:t>
            </a:r>
          </a:p>
          <a:p>
            <a:pPr marL="458788" indent="-349250" defTabSz="467415">
              <a:spcBef>
                <a:spcPts val="0"/>
              </a:spcBef>
              <a:buClr>
                <a:schemeClr val="accent3"/>
              </a:buClr>
              <a:defRPr sz="2720"/>
            </a:pPr>
            <a:r>
              <a:rPr lang="cs-CZ" dirty="0"/>
              <a:t>použité metody a taktiky vedení války (riziko civilních obětí); </a:t>
            </a:r>
          </a:p>
          <a:p>
            <a:pPr marL="458788" indent="-349250" defTabSz="467415">
              <a:spcBef>
                <a:spcPts val="0"/>
              </a:spcBef>
              <a:buClr>
                <a:schemeClr val="accent3"/>
              </a:buClr>
              <a:defRPr sz="2720"/>
            </a:pPr>
            <a:r>
              <a:rPr lang="cs-CZ" dirty="0"/>
              <a:t>druh použitých zbraní; </a:t>
            </a:r>
          </a:p>
          <a:p>
            <a:pPr marL="458788" indent="-349250" defTabSz="467415">
              <a:spcBef>
                <a:spcPts val="0"/>
              </a:spcBef>
              <a:buClr>
                <a:schemeClr val="accent3"/>
              </a:buClr>
              <a:defRPr sz="2720"/>
            </a:pPr>
            <a:r>
              <a:rPr lang="cs-CZ" dirty="0"/>
              <a:t>geografický rozsah bojů (lokalizovaný nebo rozšířený); </a:t>
            </a:r>
          </a:p>
          <a:p>
            <a:pPr marL="458788" indent="-349250" defTabSz="467415">
              <a:spcBef>
                <a:spcPts val="0"/>
              </a:spcBef>
              <a:buClr>
                <a:schemeClr val="accent3"/>
              </a:buClr>
              <a:defRPr sz="2720"/>
            </a:pPr>
            <a:r>
              <a:rPr lang="cs-CZ" dirty="0"/>
              <a:t>počet civilistů zabitých, zraněných a vysídlených v důsledku bojů;</a:t>
            </a:r>
          </a:p>
          <a:p>
            <a:pPr marL="458788" indent="-349250" defTabSz="467415">
              <a:spcBef>
                <a:spcPts val="0"/>
              </a:spcBef>
              <a:buClr>
                <a:schemeClr val="accent3"/>
              </a:buClr>
              <a:defRPr sz="2720"/>
            </a:pPr>
            <a:r>
              <a:rPr lang="cs-CZ" dirty="0"/>
              <a:t>(ne)schopnost státu chránit své občany před násilím</a:t>
            </a:r>
          </a:p>
          <a:p>
            <a:pPr marL="458788" indent="-349250" defTabSz="467415">
              <a:spcBef>
                <a:spcPts val="0"/>
              </a:spcBef>
              <a:buClr>
                <a:schemeClr val="accent3"/>
              </a:buClr>
              <a:defRPr sz="2720"/>
            </a:pPr>
            <a:r>
              <a:rPr lang="cs-CZ" dirty="0"/>
              <a:t>socioekonomické podmínky (hodnocení ekonomických a jiných forem pomoci ze strany mezinárodních organizací a </a:t>
            </a:r>
            <a:r>
              <a:rPr lang="cs-CZ" dirty="0" err="1"/>
              <a:t>NGOs</a:t>
            </a:r>
            <a:r>
              <a:rPr lang="cs-CZ" dirty="0"/>
              <a:t>);</a:t>
            </a:r>
          </a:p>
          <a:p>
            <a:pPr marL="458788" indent="-349250" defTabSz="467415">
              <a:spcBef>
                <a:spcPts val="0"/>
              </a:spcBef>
              <a:buClr>
                <a:schemeClr val="accent3"/>
              </a:buClr>
              <a:defRPr sz="2720"/>
            </a:pPr>
            <a:r>
              <a:rPr lang="cs-CZ" dirty="0"/>
              <a:t>kumulativní účinky dlouhotrvajících ozbrojených konfliktů </a:t>
            </a:r>
          </a:p>
        </p:txBody>
      </p:sp>
      <p:sp>
        <p:nvSpPr>
          <p:cNvPr id="255" name="Číslo snímku"/>
          <p:cNvSpPr txBox="1">
            <a:spLocks noGrp="1"/>
          </p:cNvSpPr>
          <p:nvPr>
            <p:ph type="sldNum" sz="quarter" idx="4294967295"/>
          </p:nvPr>
        </p:nvSpPr>
        <p:spPr>
          <a:xfrm>
            <a:off x="12162388"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16</a:t>
            </a:fld>
            <a:endParaRPr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doplňková ochrana"/>
          <p:cNvSpPr txBox="1">
            <a:spLocks noGrp="1"/>
          </p:cNvSpPr>
          <p:nvPr>
            <p:ph type="body" idx="21"/>
          </p:nvPr>
        </p:nvSpPr>
        <p:spPr>
          <a:prstGeom prst="rect">
            <a:avLst/>
          </a:prstGeom>
        </p:spPr>
        <p:txBody>
          <a:bodyPr/>
          <a:lstStyle/>
          <a:p>
            <a:r>
              <a:t>doplňková ochrana</a:t>
            </a:r>
          </a:p>
        </p:txBody>
      </p:sp>
      <p:sp>
        <p:nvSpPr>
          <p:cNvPr id="258" name="Vážná újma v situaci ozbrojeného konfliktu"/>
          <p:cNvSpPr txBox="1">
            <a:spLocks noGrp="1"/>
          </p:cNvSpPr>
          <p:nvPr>
            <p:ph type="title"/>
          </p:nvPr>
        </p:nvSpPr>
        <p:spPr>
          <a:prstGeom prst="rect">
            <a:avLst/>
          </a:prstGeom>
        </p:spPr>
        <p:txBody>
          <a:bodyPr>
            <a:normAutofit/>
          </a:bodyPr>
          <a:lstStyle>
            <a:lvl1pPr defTabSz="467359">
              <a:spcBef>
                <a:spcPts val="2200"/>
              </a:spcBef>
              <a:defRPr sz="4800"/>
            </a:lvl1pPr>
          </a:lstStyle>
          <a:p>
            <a:pPr marL="355643" indent="-355643" defTabSz="467415">
              <a:spcBef>
                <a:spcPts val="2200"/>
              </a:spcBef>
              <a:buClr>
                <a:schemeClr val="accent3"/>
              </a:buClr>
              <a:defRPr sz="2720"/>
            </a:pPr>
            <a:r>
              <a:rPr lang="cs-CZ" sz="4400" dirty="0"/>
              <a:t>úroveň násilí</a:t>
            </a:r>
          </a:p>
        </p:txBody>
      </p:sp>
      <p:sp>
        <p:nvSpPr>
          <p:cNvPr id="259" name="úroveň násilí - SDEU: C-901/19 CF, DN proti SRN, 10. 6. 2021…"/>
          <p:cNvSpPr txBox="1">
            <a:spLocks noGrp="1"/>
          </p:cNvSpPr>
          <p:nvPr>
            <p:ph type="body" idx="4294967295"/>
          </p:nvPr>
        </p:nvSpPr>
        <p:spPr>
          <a:xfrm>
            <a:off x="444869" y="2791182"/>
            <a:ext cx="12115064" cy="6108701"/>
          </a:xfrm>
          <a:prstGeom prst="rect">
            <a:avLst/>
          </a:prstGeom>
        </p:spPr>
        <p:txBody>
          <a:bodyPr/>
          <a:lstStyle/>
          <a:p>
            <a:pPr marL="320078" indent="-320078" defTabSz="420675">
              <a:spcBef>
                <a:spcPts val="2000"/>
              </a:spcBef>
              <a:buClr>
                <a:schemeClr val="accent3"/>
              </a:buClr>
              <a:defRPr sz="2448" b="1"/>
            </a:pPr>
            <a:r>
              <a:rPr lang="cs-CZ" dirty="0"/>
              <a:t>SDEU: C-901/19 CF, DN proti SRN, 10. 6. 2021</a:t>
            </a:r>
          </a:p>
          <a:p>
            <a:pPr marL="0" indent="0" defTabSz="420675">
              <a:spcBef>
                <a:spcPts val="2000"/>
              </a:spcBef>
              <a:buClrTx/>
              <a:buSzTx/>
              <a:buNone/>
              <a:defRPr sz="2448"/>
            </a:pPr>
            <a:r>
              <a:rPr lang="cs-CZ" dirty="0"/>
              <a:t>1) Článek 15 písm. c) [kvalifikační] směrnice musí být vykládán v tom smyslu, že brání výkladu vnitrostátní právní úpravy, podle které v případě, že civilista není sám konkrétně v ohrožení z důvodu skutečností, které jsou příznačné pro jeho osobní situaci, je konstatování existence vážného a individuálního ohrožení života nebo nedotknutelnosti tohoto civilisty v důsledku „svévolného násilí během ozbrojeného konfliktu“ ve smyslu tohoto ustanovení podmíněno tím, že </a:t>
            </a:r>
            <a:r>
              <a:rPr lang="cs-CZ" i="1" dirty="0"/>
              <a:t>poměr mezi počtem obětí v dané oblasti a celkovým počtem jednotlivců, které tvoří obyvatelstvo této oblasti, dosáhne stanovené hranice.</a:t>
            </a:r>
          </a:p>
          <a:p>
            <a:pPr marL="0" indent="0" defTabSz="420675">
              <a:spcBef>
                <a:spcPts val="2000"/>
              </a:spcBef>
              <a:buClrTx/>
              <a:buSzTx/>
              <a:buNone/>
              <a:defRPr sz="2448"/>
            </a:pPr>
            <a:r>
              <a:rPr lang="cs-CZ" dirty="0"/>
              <a:t>2) Článek 15 písm. c) směrnice 2011/95 musí být vykládán v tom smyslu, že pro určení existence „vážného a individuálního ohrožení“ ve smyslu tohoto ustanovení je vyžadováno komplexní zohlednění všech okolností konkrétního případu, zejména těch, kterými se vyznačuje situace země původu žadatele.</a:t>
            </a:r>
          </a:p>
        </p:txBody>
      </p:sp>
      <p:sp>
        <p:nvSpPr>
          <p:cNvPr id="260" name="Číslo snímku"/>
          <p:cNvSpPr txBox="1">
            <a:spLocks noGrp="1"/>
          </p:cNvSpPr>
          <p:nvPr>
            <p:ph type="sldNum" sz="quarter" idx="4294967295"/>
          </p:nvPr>
        </p:nvSpPr>
        <p:spPr>
          <a:xfrm>
            <a:off x="12162388"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Doplňková ochrana"/>
          <p:cNvSpPr txBox="1">
            <a:spLocks noGrp="1"/>
          </p:cNvSpPr>
          <p:nvPr>
            <p:ph type="body" idx="21"/>
          </p:nvPr>
        </p:nvSpPr>
        <p:spPr>
          <a:prstGeom prst="rect">
            <a:avLst/>
          </a:prstGeom>
        </p:spPr>
        <p:txBody>
          <a:bodyPr/>
          <a:lstStyle/>
          <a:p>
            <a:r>
              <a:t>Doplňková ochrana</a:t>
            </a:r>
          </a:p>
        </p:txBody>
      </p:sp>
      <p:sp>
        <p:nvSpPr>
          <p:cNvPr id="273" name="DO za účelem sloučení rodiny - § 14b"/>
          <p:cNvSpPr txBox="1">
            <a:spLocks noGrp="1"/>
          </p:cNvSpPr>
          <p:nvPr>
            <p:ph type="title"/>
          </p:nvPr>
        </p:nvSpPr>
        <p:spPr>
          <a:xfrm>
            <a:off x="406400" y="1316413"/>
            <a:ext cx="12192000" cy="723901"/>
          </a:xfrm>
          <a:prstGeom prst="rect">
            <a:avLst/>
          </a:prstGeom>
        </p:spPr>
        <p:txBody>
          <a:bodyPr/>
          <a:lstStyle>
            <a:lvl1pPr defTabSz="467359">
              <a:spcBef>
                <a:spcPts val="2200"/>
              </a:spcBef>
              <a:defRPr sz="4800"/>
            </a:lvl1pPr>
          </a:lstStyle>
          <a:p>
            <a:r>
              <a:t>DO za účelem sloučení rodiny - § 14b</a:t>
            </a:r>
          </a:p>
        </p:txBody>
      </p:sp>
      <p:sp>
        <p:nvSpPr>
          <p:cNvPr id="274" name="v případě hodném zvláštního zřetele…"/>
          <p:cNvSpPr txBox="1">
            <a:spLocks noGrp="1"/>
          </p:cNvSpPr>
          <p:nvPr>
            <p:ph type="body" idx="4294967295"/>
          </p:nvPr>
        </p:nvSpPr>
        <p:spPr>
          <a:xfrm>
            <a:off x="406400" y="2221019"/>
            <a:ext cx="12192000" cy="7153003"/>
          </a:xfrm>
          <a:prstGeom prst="rect">
            <a:avLst/>
          </a:prstGeom>
        </p:spPr>
        <p:txBody>
          <a:bodyPr/>
          <a:lstStyle/>
          <a:p>
            <a:pPr marL="320078" indent="-320078" defTabSz="420675">
              <a:spcBef>
                <a:spcPts val="2000"/>
              </a:spcBef>
              <a:buClr>
                <a:schemeClr val="accent3"/>
              </a:buClr>
              <a:defRPr sz="2448"/>
            </a:pPr>
            <a:r>
              <a:t>v případě hodném zvláštního zřetele </a:t>
            </a:r>
          </a:p>
          <a:p>
            <a:pPr marL="320078" indent="-320078" defTabSz="420675">
              <a:spcBef>
                <a:spcPts val="2000"/>
              </a:spcBef>
              <a:buClr>
                <a:schemeClr val="accent3"/>
              </a:buClr>
              <a:defRPr sz="2448"/>
            </a:pPr>
            <a:r>
              <a:t>i když sám nesplňuje podmínky pro udělení DO</a:t>
            </a:r>
          </a:p>
          <a:p>
            <a:pPr marL="320078" indent="-320078" defTabSz="420675">
              <a:spcBef>
                <a:spcPts val="2000"/>
              </a:spcBef>
              <a:buClr>
                <a:schemeClr val="accent3"/>
              </a:buClr>
              <a:defRPr sz="2448"/>
            </a:pPr>
            <a:r>
              <a:t>rodinnému příslušníkovi:</a:t>
            </a:r>
          </a:p>
          <a:p>
            <a:pPr marL="484689" lvl="1" indent="-164613" defTabSz="420675">
              <a:spcBef>
                <a:spcPts val="2000"/>
              </a:spcBef>
              <a:buClr>
                <a:schemeClr val="accent3"/>
              </a:buClr>
              <a:buSzPct val="100000"/>
              <a:buAutoNum type="alphaLcParenBoth"/>
              <a:defRPr sz="2448"/>
            </a:pPr>
            <a:r>
              <a:t> manžel nebo partner osoby požívající DO</a:t>
            </a:r>
          </a:p>
          <a:p>
            <a:pPr marL="1280314" lvl="3" indent="-320078" defTabSz="420675">
              <a:spcBef>
                <a:spcPts val="2000"/>
              </a:spcBef>
              <a:buClr>
                <a:schemeClr val="accent3"/>
              </a:buClr>
              <a:defRPr sz="2448"/>
            </a:pPr>
            <a:r>
              <a:t>trvání manželství/partnerství před udělením doplňkové ochrany cizinci</a:t>
            </a:r>
          </a:p>
          <a:p>
            <a:pPr marL="484689" lvl="1" indent="-164613" defTabSz="420675">
              <a:spcBef>
                <a:spcPts val="2000"/>
              </a:spcBef>
              <a:buClr>
                <a:schemeClr val="accent3"/>
              </a:buClr>
              <a:buSzPct val="100000"/>
              <a:buAutoNum type="alphaLcParenBoth"/>
              <a:defRPr sz="2448"/>
            </a:pPr>
            <a:r>
              <a:t> svobodné dítě osoby požívající DO, které je mladší 18 let,</a:t>
            </a:r>
          </a:p>
          <a:p>
            <a:pPr marL="484689" lvl="1" indent="-164613" defTabSz="420675">
              <a:spcBef>
                <a:spcPts val="2000"/>
              </a:spcBef>
              <a:buClr>
                <a:schemeClr val="accent3"/>
              </a:buClr>
              <a:buSzPct val="100000"/>
              <a:buAutoNum type="alphaLcParenBoth"/>
              <a:defRPr sz="2448"/>
            </a:pPr>
            <a:r>
              <a:t> rodič osoby požívající DO, která je mladší 18 let,</a:t>
            </a:r>
          </a:p>
          <a:p>
            <a:pPr marL="484689" lvl="1" indent="-164613" defTabSz="420675">
              <a:spcBef>
                <a:spcPts val="2000"/>
              </a:spcBef>
              <a:buClr>
                <a:schemeClr val="accent3"/>
              </a:buClr>
              <a:buSzPct val="100000"/>
              <a:buAutoNum type="alphaLcParenBoth"/>
              <a:defRPr sz="2448"/>
            </a:pPr>
            <a:r>
              <a:t> zletilá osoba odpovídající za nezletilou osobu bez doprovodu,</a:t>
            </a:r>
          </a:p>
          <a:p>
            <a:pPr marL="484689" lvl="1" indent="-164613" defTabSz="420675">
              <a:spcBef>
                <a:spcPts val="2000"/>
              </a:spcBef>
              <a:buClr>
                <a:schemeClr val="accent3"/>
              </a:buClr>
              <a:buSzPct val="100000"/>
              <a:buAutoNum type="alphaLcParenBoth"/>
              <a:defRPr sz="2448"/>
            </a:pPr>
            <a:r>
              <a:t> svobodný sourozenec osoby požívající DO, který je mladší 18 let</a:t>
            </a:r>
          </a:p>
          <a:p>
            <a:pPr marL="320078" indent="-320078" defTabSz="420675">
              <a:spcBef>
                <a:spcPts val="2000"/>
              </a:spcBef>
              <a:buClr>
                <a:schemeClr val="accent3"/>
              </a:buClr>
              <a:defRPr sz="2448"/>
            </a:pPr>
            <a:r>
              <a:t>omezení v případě polygamního manželství pouze na první manželku osoby požívající DO</a:t>
            </a:r>
          </a:p>
        </p:txBody>
      </p:sp>
      <p:sp>
        <p:nvSpPr>
          <p:cNvPr id="275" name="Číslo snímku"/>
          <p:cNvSpPr txBox="1">
            <a:spLocks noGrp="1"/>
          </p:cNvSpPr>
          <p:nvPr>
            <p:ph type="sldNum" sz="quarter" idx="4294967295"/>
          </p:nvPr>
        </p:nvSpPr>
        <p:spPr>
          <a:xfrm>
            <a:off x="12200856"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Doplňková ochrana"/>
          <p:cNvSpPr txBox="1">
            <a:spLocks noGrp="1"/>
          </p:cNvSpPr>
          <p:nvPr>
            <p:ph type="body" idx="21"/>
          </p:nvPr>
        </p:nvSpPr>
        <p:spPr>
          <a:prstGeom prst="rect">
            <a:avLst/>
          </a:prstGeom>
        </p:spPr>
        <p:txBody>
          <a:bodyPr/>
          <a:lstStyle/>
          <a:p>
            <a:r>
              <a:t>Doplňková ochrana</a:t>
            </a:r>
          </a:p>
        </p:txBody>
      </p:sp>
      <p:sp>
        <p:nvSpPr>
          <p:cNvPr id="302" name="důvody Vyloučení - § 15a"/>
          <p:cNvSpPr txBox="1">
            <a:spLocks noGrp="1"/>
          </p:cNvSpPr>
          <p:nvPr>
            <p:ph type="title"/>
          </p:nvPr>
        </p:nvSpPr>
        <p:spPr>
          <a:xfrm>
            <a:off x="406400" y="1286839"/>
            <a:ext cx="12192000" cy="723901"/>
          </a:xfrm>
          <a:prstGeom prst="rect">
            <a:avLst/>
          </a:prstGeom>
        </p:spPr>
        <p:txBody>
          <a:bodyPr/>
          <a:lstStyle>
            <a:lvl1pPr defTabSz="467359">
              <a:spcBef>
                <a:spcPts val="2200"/>
              </a:spcBef>
              <a:defRPr sz="4800"/>
            </a:lvl1pPr>
          </a:lstStyle>
          <a:p>
            <a:r>
              <a:t>důvody Vyloučení - § 15a</a:t>
            </a:r>
          </a:p>
        </p:txBody>
      </p:sp>
      <p:sp>
        <p:nvSpPr>
          <p:cNvPr id="303" name="Doplňkovou ochranu nelze udělit, je-li důvodné podezření, že cizinec,…"/>
          <p:cNvSpPr txBox="1">
            <a:spLocks noGrp="1"/>
          </p:cNvSpPr>
          <p:nvPr>
            <p:ph type="body" idx="1"/>
          </p:nvPr>
        </p:nvSpPr>
        <p:spPr>
          <a:xfrm>
            <a:off x="406400" y="2015745"/>
            <a:ext cx="12192000" cy="7298846"/>
          </a:xfrm>
          <a:prstGeom prst="rect">
            <a:avLst/>
          </a:prstGeom>
        </p:spPr>
        <p:txBody>
          <a:bodyPr>
            <a:noAutofit/>
          </a:bodyPr>
          <a:lstStyle/>
          <a:p>
            <a:pPr marL="617293" indent="-617293" defTabSz="370374">
              <a:spcBef>
                <a:spcPts val="900"/>
              </a:spcBef>
              <a:buClr>
                <a:schemeClr val="accent3"/>
              </a:buClr>
              <a:buSzPct val="100000"/>
              <a:buAutoNum type="arabicParenBoth"/>
              <a:defRPr sz="2997"/>
            </a:pPr>
            <a:r>
              <a:rPr sz="2500" dirty="0" err="1"/>
              <a:t>Doplňkovou</a:t>
            </a:r>
            <a:r>
              <a:rPr sz="2500" dirty="0"/>
              <a:t> </a:t>
            </a:r>
            <a:r>
              <a:rPr sz="2500" dirty="0" err="1"/>
              <a:t>ochranu</a:t>
            </a:r>
            <a:r>
              <a:rPr sz="2500" dirty="0"/>
              <a:t> </a:t>
            </a:r>
            <a:r>
              <a:rPr sz="2500" dirty="0" err="1"/>
              <a:t>nelze</a:t>
            </a:r>
            <a:r>
              <a:rPr sz="2500" dirty="0"/>
              <a:t> </a:t>
            </a:r>
            <a:r>
              <a:rPr sz="2500" dirty="0" err="1"/>
              <a:t>udělit</a:t>
            </a:r>
            <a:r>
              <a:rPr sz="2500" dirty="0"/>
              <a:t>, je-li </a:t>
            </a:r>
            <a:r>
              <a:rPr sz="2500" dirty="0" err="1"/>
              <a:t>důvodné</a:t>
            </a:r>
            <a:r>
              <a:rPr sz="2500" dirty="0"/>
              <a:t> </a:t>
            </a:r>
            <a:r>
              <a:rPr sz="2500" dirty="0" err="1"/>
              <a:t>podezření</a:t>
            </a:r>
            <a:r>
              <a:rPr sz="2500" dirty="0"/>
              <a:t>, </a:t>
            </a:r>
            <a:r>
              <a:rPr sz="2500" dirty="0" err="1"/>
              <a:t>že</a:t>
            </a:r>
            <a:r>
              <a:rPr sz="2500" dirty="0"/>
              <a:t> </a:t>
            </a:r>
            <a:r>
              <a:rPr sz="2500" dirty="0" err="1"/>
              <a:t>cizinec</a:t>
            </a:r>
            <a:r>
              <a:rPr sz="2500" dirty="0"/>
              <a:t>, </a:t>
            </a:r>
          </a:p>
          <a:p>
            <a:pPr marL="846155" indent="-641363" defTabSz="370374">
              <a:spcBef>
                <a:spcPts val="600"/>
              </a:spcBef>
              <a:spcAft>
                <a:spcPts val="600"/>
              </a:spcAft>
              <a:buClr>
                <a:schemeClr val="accent3"/>
              </a:buClr>
              <a:buSzPct val="100000"/>
              <a:buFont typeface="+mj-lt"/>
              <a:buAutoNum type="alphaLcParenR"/>
              <a:defRPr sz="2997"/>
            </a:pPr>
            <a:r>
              <a:rPr sz="2500" dirty="0"/>
              <a:t>se </a:t>
            </a:r>
            <a:r>
              <a:rPr sz="2500" dirty="0" err="1"/>
              <a:t>dopustil</a:t>
            </a:r>
            <a:r>
              <a:rPr sz="2500" dirty="0"/>
              <a:t> </a:t>
            </a:r>
            <a:r>
              <a:rPr sz="2500" dirty="0" err="1"/>
              <a:t>trestného</a:t>
            </a:r>
            <a:r>
              <a:rPr sz="2500" dirty="0"/>
              <a:t> </a:t>
            </a:r>
            <a:r>
              <a:rPr sz="2500" dirty="0" err="1"/>
              <a:t>činu</a:t>
            </a:r>
            <a:r>
              <a:rPr sz="2500" dirty="0"/>
              <a:t> </a:t>
            </a:r>
            <a:r>
              <a:rPr sz="2500" dirty="0" err="1"/>
              <a:t>proti</a:t>
            </a:r>
            <a:r>
              <a:rPr sz="2500" dirty="0"/>
              <a:t> </a:t>
            </a:r>
            <a:r>
              <a:rPr sz="2500" dirty="0" err="1"/>
              <a:t>míru</a:t>
            </a:r>
            <a:r>
              <a:rPr sz="2500" dirty="0"/>
              <a:t>, </a:t>
            </a:r>
            <a:r>
              <a:rPr sz="2500" dirty="0" err="1"/>
              <a:t>válečného</a:t>
            </a:r>
            <a:r>
              <a:rPr sz="2500" dirty="0"/>
              <a:t> </a:t>
            </a:r>
            <a:r>
              <a:rPr sz="2500" dirty="0" err="1"/>
              <a:t>trestného</a:t>
            </a:r>
            <a:r>
              <a:rPr sz="2500" dirty="0"/>
              <a:t> </a:t>
            </a:r>
            <a:r>
              <a:rPr sz="2500" dirty="0" err="1"/>
              <a:t>činu</a:t>
            </a:r>
            <a:r>
              <a:rPr sz="2500" dirty="0"/>
              <a:t> </a:t>
            </a:r>
            <a:r>
              <a:rPr sz="2500" dirty="0" err="1"/>
              <a:t>nebo</a:t>
            </a:r>
            <a:r>
              <a:rPr sz="2500" dirty="0"/>
              <a:t> </a:t>
            </a:r>
            <a:r>
              <a:rPr sz="2500" dirty="0" err="1"/>
              <a:t>trestného</a:t>
            </a:r>
            <a:r>
              <a:rPr sz="2500" dirty="0"/>
              <a:t> </a:t>
            </a:r>
            <a:r>
              <a:rPr sz="2500" dirty="0" err="1"/>
              <a:t>činu</a:t>
            </a:r>
            <a:r>
              <a:rPr sz="2500" dirty="0"/>
              <a:t> </a:t>
            </a:r>
            <a:r>
              <a:rPr sz="2500" dirty="0" err="1"/>
              <a:t>proti</a:t>
            </a:r>
            <a:r>
              <a:rPr sz="2500" dirty="0"/>
              <a:t> </a:t>
            </a:r>
            <a:r>
              <a:rPr sz="2500" dirty="0" err="1"/>
              <a:t>lidskosti</a:t>
            </a:r>
            <a:r>
              <a:rPr sz="2500" dirty="0"/>
              <a:t>;</a:t>
            </a:r>
          </a:p>
          <a:p>
            <a:pPr marL="823059" indent="-617293" defTabSz="370374">
              <a:spcBef>
                <a:spcPts val="600"/>
              </a:spcBef>
              <a:spcAft>
                <a:spcPts val="600"/>
              </a:spcAft>
              <a:buClr>
                <a:schemeClr val="accent3"/>
              </a:buClr>
              <a:buSzPct val="100000"/>
              <a:buAutoNum type="alphaLcParenR" startAt="2"/>
              <a:defRPr sz="2997"/>
            </a:pPr>
            <a:r>
              <a:rPr sz="2500" dirty="0"/>
              <a:t>se </a:t>
            </a:r>
            <a:r>
              <a:rPr sz="2500" dirty="0" err="1"/>
              <a:t>dopustil</a:t>
            </a:r>
            <a:r>
              <a:rPr sz="2500" dirty="0"/>
              <a:t> </a:t>
            </a:r>
            <a:r>
              <a:rPr sz="2500" dirty="0" err="1"/>
              <a:t>vážného</a:t>
            </a:r>
            <a:r>
              <a:rPr sz="2500" dirty="0"/>
              <a:t> </a:t>
            </a:r>
            <a:r>
              <a:rPr sz="2500" dirty="0" err="1"/>
              <a:t>zločinu</a:t>
            </a:r>
            <a:r>
              <a:rPr sz="2500" dirty="0"/>
              <a:t>;</a:t>
            </a:r>
          </a:p>
          <a:p>
            <a:pPr marL="823059" indent="-617293" defTabSz="370374">
              <a:spcBef>
                <a:spcPts val="600"/>
              </a:spcBef>
              <a:spcAft>
                <a:spcPts val="600"/>
              </a:spcAft>
              <a:buClr>
                <a:schemeClr val="accent3"/>
              </a:buClr>
              <a:buSzPct val="100000"/>
              <a:buAutoNum type="alphaLcParenR" startAt="2"/>
              <a:defRPr sz="2997"/>
            </a:pPr>
            <a:r>
              <a:rPr sz="2500" dirty="0"/>
              <a:t>se </a:t>
            </a:r>
            <a:r>
              <a:rPr sz="2500" dirty="0" err="1"/>
              <a:t>dopustil</a:t>
            </a:r>
            <a:r>
              <a:rPr sz="2500" dirty="0"/>
              <a:t> </a:t>
            </a:r>
            <a:r>
              <a:rPr sz="2500" dirty="0" err="1"/>
              <a:t>činů</a:t>
            </a:r>
            <a:r>
              <a:rPr sz="2500" dirty="0"/>
              <a:t>, </a:t>
            </a:r>
            <a:r>
              <a:rPr sz="2500" dirty="0" err="1"/>
              <a:t>které</a:t>
            </a:r>
            <a:r>
              <a:rPr sz="2500" dirty="0"/>
              <a:t> </a:t>
            </a:r>
            <a:r>
              <a:rPr sz="2500" dirty="0" err="1"/>
              <a:t>jsou</a:t>
            </a:r>
            <a:r>
              <a:rPr sz="2500" dirty="0"/>
              <a:t> v </a:t>
            </a:r>
            <a:r>
              <a:rPr sz="2500" dirty="0" err="1"/>
              <a:t>rozporu</a:t>
            </a:r>
            <a:r>
              <a:rPr sz="2500" dirty="0"/>
              <a:t> se </a:t>
            </a:r>
            <a:r>
              <a:rPr sz="2500" dirty="0" err="1"/>
              <a:t>zásadami</a:t>
            </a:r>
            <a:r>
              <a:rPr sz="2500" dirty="0"/>
              <a:t> a </a:t>
            </a:r>
            <a:r>
              <a:rPr sz="2500" dirty="0" err="1"/>
              <a:t>cíli</a:t>
            </a:r>
            <a:r>
              <a:rPr sz="2500" dirty="0"/>
              <a:t> OSN</a:t>
            </a:r>
          </a:p>
          <a:p>
            <a:pPr marL="823059" indent="-617293" defTabSz="370374">
              <a:spcBef>
                <a:spcPts val="600"/>
              </a:spcBef>
              <a:spcAft>
                <a:spcPts val="600"/>
              </a:spcAft>
              <a:buClr>
                <a:schemeClr val="accent3"/>
              </a:buClr>
              <a:buSzPct val="100000"/>
              <a:buAutoNum type="alphaLcParenR" startAt="2"/>
              <a:defRPr sz="2997"/>
            </a:pPr>
            <a:r>
              <a:rPr sz="2500" dirty="0" err="1"/>
              <a:t>představuje</a:t>
            </a:r>
            <a:r>
              <a:rPr sz="2500" dirty="0"/>
              <a:t> </a:t>
            </a:r>
            <a:r>
              <a:rPr sz="2500" dirty="0" err="1"/>
              <a:t>nebezpečí</a:t>
            </a:r>
            <a:r>
              <a:rPr sz="2500" dirty="0"/>
              <a:t> pro </a:t>
            </a:r>
            <a:r>
              <a:rPr sz="2500" dirty="0" err="1"/>
              <a:t>společnost</a:t>
            </a:r>
            <a:r>
              <a:rPr sz="2500" dirty="0"/>
              <a:t> </a:t>
            </a:r>
            <a:r>
              <a:rPr sz="2500" dirty="0" err="1"/>
              <a:t>nebo</a:t>
            </a:r>
            <a:r>
              <a:rPr sz="2500" dirty="0"/>
              <a:t> pro </a:t>
            </a:r>
            <a:r>
              <a:rPr sz="2500" dirty="0" err="1"/>
              <a:t>bezpečnost</a:t>
            </a:r>
            <a:r>
              <a:rPr sz="2500" dirty="0"/>
              <a:t> </a:t>
            </a:r>
            <a:r>
              <a:rPr sz="2500" dirty="0" err="1"/>
              <a:t>státu</a:t>
            </a:r>
            <a:endParaRPr sz="2500" dirty="0"/>
          </a:p>
          <a:p>
            <a:pPr marL="567242" indent="-567242" defTabSz="473258">
              <a:spcBef>
                <a:spcPts val="2200"/>
              </a:spcBef>
              <a:buClr>
                <a:schemeClr val="accent3"/>
              </a:buClr>
              <a:buSzPct val="100000"/>
              <a:buAutoNum type="arabicParenBoth" startAt="3"/>
              <a:defRPr sz="2754"/>
            </a:pPr>
            <a:r>
              <a:rPr sz="2500" dirty="0" err="1"/>
              <a:t>Doplňkovou</a:t>
            </a:r>
            <a:r>
              <a:rPr sz="2500" dirty="0"/>
              <a:t> </a:t>
            </a:r>
            <a:r>
              <a:rPr sz="2500" dirty="0" err="1"/>
              <a:t>ochranu</a:t>
            </a:r>
            <a:r>
              <a:rPr sz="2500" dirty="0"/>
              <a:t> </a:t>
            </a:r>
            <a:r>
              <a:rPr sz="2500" dirty="0" err="1"/>
              <a:t>dále</a:t>
            </a:r>
            <a:r>
              <a:rPr sz="2500" dirty="0"/>
              <a:t> </a:t>
            </a:r>
            <a:r>
              <a:rPr sz="2500" dirty="0" err="1"/>
              <a:t>nelze</a:t>
            </a:r>
            <a:r>
              <a:rPr sz="2500" dirty="0"/>
              <a:t> </a:t>
            </a:r>
            <a:r>
              <a:rPr sz="2500" dirty="0" err="1"/>
              <a:t>udělit</a:t>
            </a:r>
            <a:r>
              <a:rPr sz="2500" dirty="0"/>
              <a:t> </a:t>
            </a:r>
            <a:r>
              <a:rPr sz="2500" dirty="0" err="1"/>
              <a:t>cizinci</a:t>
            </a:r>
            <a:r>
              <a:rPr sz="2500" dirty="0"/>
              <a:t>, </a:t>
            </a:r>
            <a:endParaRPr lang="cs-CZ" sz="2500" dirty="0"/>
          </a:p>
          <a:p>
            <a:pPr marL="958914" lvl="1" indent="-514360" defTabSz="473258">
              <a:spcBef>
                <a:spcPts val="2200"/>
              </a:spcBef>
              <a:buClr>
                <a:schemeClr val="accent3"/>
              </a:buClr>
              <a:buSzPct val="100000"/>
              <a:buAutoNum type="alphaLcParenR"/>
              <a:defRPr sz="2754"/>
            </a:pPr>
            <a:r>
              <a:rPr lang="cs-CZ" sz="2500" dirty="0"/>
              <a:t>který</a:t>
            </a:r>
            <a:r>
              <a:rPr sz="2500" dirty="0"/>
              <a:t> se </a:t>
            </a:r>
            <a:r>
              <a:rPr sz="2500" dirty="0" err="1"/>
              <a:t>mimo</a:t>
            </a:r>
            <a:r>
              <a:rPr sz="2500" dirty="0"/>
              <a:t> </a:t>
            </a:r>
            <a:r>
              <a:rPr sz="2500" dirty="0" err="1"/>
              <a:t>území</a:t>
            </a:r>
            <a:r>
              <a:rPr sz="2500" dirty="0"/>
              <a:t> </a:t>
            </a:r>
            <a:r>
              <a:rPr sz="2500" dirty="0" err="1"/>
              <a:t>dopustil</a:t>
            </a:r>
            <a:r>
              <a:rPr sz="2500" dirty="0"/>
              <a:t> </a:t>
            </a:r>
            <a:r>
              <a:rPr sz="2500" dirty="0" err="1"/>
              <a:t>jednoho</a:t>
            </a:r>
            <a:r>
              <a:rPr sz="2500" dirty="0"/>
              <a:t> </a:t>
            </a:r>
            <a:r>
              <a:rPr sz="2500" dirty="0" err="1"/>
              <a:t>či</a:t>
            </a:r>
            <a:r>
              <a:rPr sz="2500" dirty="0"/>
              <a:t> </a:t>
            </a:r>
            <a:r>
              <a:rPr sz="2500" dirty="0" err="1"/>
              <a:t>několika</a:t>
            </a:r>
            <a:r>
              <a:rPr sz="2500" dirty="0"/>
              <a:t> </a:t>
            </a:r>
            <a:r>
              <a:rPr sz="2500" dirty="0" err="1"/>
              <a:t>trestných</a:t>
            </a:r>
            <a:r>
              <a:rPr sz="2500" dirty="0"/>
              <a:t> </a:t>
            </a:r>
            <a:r>
              <a:rPr sz="2500" dirty="0" err="1"/>
              <a:t>činů</a:t>
            </a:r>
            <a:r>
              <a:rPr sz="2500" dirty="0"/>
              <a:t> </a:t>
            </a:r>
            <a:r>
              <a:rPr sz="2500" dirty="0" err="1"/>
              <a:t>odlišných</a:t>
            </a:r>
            <a:r>
              <a:rPr sz="2500" dirty="0"/>
              <a:t> od </a:t>
            </a:r>
            <a:r>
              <a:rPr sz="2500" dirty="0" err="1"/>
              <a:t>trestných</a:t>
            </a:r>
            <a:r>
              <a:rPr sz="2500" dirty="0"/>
              <a:t> </a:t>
            </a:r>
            <a:r>
              <a:rPr sz="2500" dirty="0" err="1"/>
              <a:t>činů</a:t>
            </a:r>
            <a:r>
              <a:rPr sz="2500" dirty="0"/>
              <a:t> </a:t>
            </a:r>
            <a:r>
              <a:rPr sz="2500" dirty="0" err="1"/>
              <a:t>uvedených</a:t>
            </a:r>
            <a:r>
              <a:rPr sz="2500" dirty="0"/>
              <a:t> v </a:t>
            </a:r>
            <a:r>
              <a:rPr sz="2500" dirty="0" err="1"/>
              <a:t>odstavci</a:t>
            </a:r>
            <a:r>
              <a:rPr sz="2500" dirty="0"/>
              <a:t> 1, </a:t>
            </a:r>
            <a:r>
              <a:rPr sz="2500" dirty="0" err="1"/>
              <a:t>opustil</a:t>
            </a:r>
            <a:r>
              <a:rPr sz="2500" dirty="0"/>
              <a:t>-li zemi </a:t>
            </a:r>
            <a:r>
              <a:rPr sz="2500" dirty="0" err="1"/>
              <a:t>původu</a:t>
            </a:r>
            <a:r>
              <a:rPr sz="2500" dirty="0"/>
              <a:t> </a:t>
            </a:r>
            <a:r>
              <a:rPr sz="2500" dirty="0" err="1"/>
              <a:t>pouze</a:t>
            </a:r>
            <a:r>
              <a:rPr sz="2500" dirty="0"/>
              <a:t> s </a:t>
            </a:r>
            <a:r>
              <a:rPr sz="2500" dirty="0" err="1"/>
              <a:t>cílem</a:t>
            </a:r>
            <a:r>
              <a:rPr sz="2500" dirty="0"/>
              <a:t> </a:t>
            </a:r>
            <a:r>
              <a:rPr sz="2500" dirty="0" err="1"/>
              <a:t>vyhnout</a:t>
            </a:r>
            <a:r>
              <a:rPr sz="2500" dirty="0"/>
              <a:t> se </a:t>
            </a:r>
            <a:r>
              <a:rPr sz="2500" dirty="0" err="1"/>
              <a:t>trestnímu</a:t>
            </a:r>
            <a:r>
              <a:rPr sz="2500" dirty="0"/>
              <a:t> </a:t>
            </a:r>
            <a:r>
              <a:rPr sz="2500" dirty="0" err="1"/>
              <a:t>stíhání</a:t>
            </a:r>
            <a:r>
              <a:rPr sz="2500" dirty="0"/>
              <a:t> za </a:t>
            </a:r>
            <a:r>
              <a:rPr sz="2500" dirty="0" err="1"/>
              <a:t>ně</a:t>
            </a:r>
            <a:r>
              <a:rPr sz="2500" dirty="0"/>
              <a:t>, za </a:t>
            </a:r>
            <a:r>
              <a:rPr sz="2500" dirty="0" err="1"/>
              <a:t>předpokladu</a:t>
            </a:r>
            <a:r>
              <a:rPr sz="2500" dirty="0"/>
              <a:t>, </a:t>
            </a:r>
            <a:r>
              <a:rPr sz="2500" dirty="0" err="1"/>
              <a:t>že</a:t>
            </a:r>
            <a:r>
              <a:rPr sz="2500" dirty="0"/>
              <a:t> </a:t>
            </a:r>
            <a:r>
              <a:rPr sz="2500" dirty="0" err="1"/>
              <a:t>jde</a:t>
            </a:r>
            <a:r>
              <a:rPr sz="2500" dirty="0"/>
              <a:t> o </a:t>
            </a:r>
            <a:r>
              <a:rPr sz="2500" dirty="0" err="1"/>
              <a:t>skutky</a:t>
            </a:r>
            <a:r>
              <a:rPr sz="2500" dirty="0"/>
              <a:t>, za </a:t>
            </a:r>
            <a:r>
              <a:rPr sz="2500" dirty="0" err="1"/>
              <a:t>něž</a:t>
            </a:r>
            <a:r>
              <a:rPr sz="2500" dirty="0"/>
              <a:t> by </a:t>
            </a:r>
            <a:r>
              <a:rPr sz="2500" dirty="0" err="1"/>
              <a:t>bylo</a:t>
            </a:r>
            <a:r>
              <a:rPr sz="2500" dirty="0"/>
              <a:t> </a:t>
            </a:r>
            <a:r>
              <a:rPr sz="2500" dirty="0" err="1"/>
              <a:t>možno</a:t>
            </a:r>
            <a:r>
              <a:rPr sz="2500" dirty="0"/>
              <a:t> v ČR </a:t>
            </a:r>
            <a:r>
              <a:rPr sz="2500" dirty="0" err="1"/>
              <a:t>uložit</a:t>
            </a:r>
            <a:r>
              <a:rPr sz="2500" dirty="0"/>
              <a:t> </a:t>
            </a:r>
            <a:r>
              <a:rPr sz="2500" dirty="0" err="1"/>
              <a:t>trest</a:t>
            </a:r>
            <a:r>
              <a:rPr sz="2500" dirty="0"/>
              <a:t> </a:t>
            </a:r>
            <a:r>
              <a:rPr sz="2500" dirty="0" err="1"/>
              <a:t>odnětí</a:t>
            </a:r>
            <a:r>
              <a:rPr sz="2500" dirty="0"/>
              <a:t> </a:t>
            </a:r>
            <a:r>
              <a:rPr sz="2500" dirty="0" err="1"/>
              <a:t>svobody</a:t>
            </a:r>
            <a:r>
              <a:rPr sz="2500" dirty="0"/>
              <a:t>.</a:t>
            </a:r>
            <a:endParaRPr lang="cs-CZ" sz="2500" dirty="0"/>
          </a:p>
          <a:p>
            <a:pPr marL="958914" lvl="1" indent="-514360" defTabSz="473258">
              <a:spcBef>
                <a:spcPts val="2200"/>
              </a:spcBef>
              <a:buClr>
                <a:schemeClr val="accent3"/>
              </a:buClr>
              <a:buSzPct val="100000"/>
              <a:buAutoNum type="alphaLcParenR"/>
              <a:defRPr sz="2754"/>
            </a:pPr>
            <a:r>
              <a:rPr lang="cs-CZ" sz="2500" dirty="0"/>
              <a:t>na kterého se vztahují mezinárodní sankce podle zákona upravujícího provádění mezinárodních sankcí spočívající v zákazu vstupu nebo pobytu.</a:t>
            </a:r>
            <a:endParaRPr sz="2500" dirty="0"/>
          </a:p>
        </p:txBody>
      </p:sp>
      <p:sp>
        <p:nvSpPr>
          <p:cNvPr id="304" name="Číslo snímku"/>
          <p:cNvSpPr txBox="1">
            <a:spLocks noGrp="1"/>
          </p:cNvSpPr>
          <p:nvPr>
            <p:ph type="sldNum" sz="quarter" idx="4294967295"/>
          </p:nvPr>
        </p:nvSpPr>
        <p:spPr>
          <a:xfrm>
            <a:off x="12200856"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Doplňková ochrana"/>
          <p:cNvSpPr txBox="1">
            <a:spLocks noGrp="1"/>
          </p:cNvSpPr>
          <p:nvPr>
            <p:ph type="body" idx="21"/>
          </p:nvPr>
        </p:nvSpPr>
        <p:spPr>
          <a:prstGeom prst="rect">
            <a:avLst/>
          </a:prstGeom>
        </p:spPr>
        <p:txBody>
          <a:bodyPr/>
          <a:lstStyle/>
          <a:p>
            <a:r>
              <a:t>Doplňková ochrana</a:t>
            </a:r>
          </a:p>
        </p:txBody>
      </p:sp>
      <p:sp>
        <p:nvSpPr>
          <p:cNvPr id="175" name="Podmínky získání doplňkové ochrany"/>
          <p:cNvSpPr txBox="1">
            <a:spLocks noGrp="1"/>
          </p:cNvSpPr>
          <p:nvPr>
            <p:ph type="title"/>
          </p:nvPr>
        </p:nvSpPr>
        <p:spPr>
          <a:xfrm>
            <a:off x="406400" y="1242207"/>
            <a:ext cx="12192000" cy="723901"/>
          </a:xfrm>
          <a:prstGeom prst="rect">
            <a:avLst/>
          </a:prstGeom>
        </p:spPr>
        <p:txBody>
          <a:bodyPr/>
          <a:lstStyle>
            <a:lvl1pPr defTabSz="467359">
              <a:spcBef>
                <a:spcPts val="2200"/>
              </a:spcBef>
              <a:defRPr sz="4800"/>
            </a:lvl1pPr>
          </a:lstStyle>
          <a:p>
            <a:r>
              <a:rPr dirty="0" err="1"/>
              <a:t>Podmínky</a:t>
            </a:r>
            <a:r>
              <a:rPr dirty="0"/>
              <a:t> </a:t>
            </a:r>
            <a:r>
              <a:rPr dirty="0" err="1"/>
              <a:t>získání</a:t>
            </a:r>
            <a:r>
              <a:rPr dirty="0"/>
              <a:t> </a:t>
            </a:r>
            <a:r>
              <a:rPr dirty="0" err="1"/>
              <a:t>doplňkové</a:t>
            </a:r>
            <a:r>
              <a:rPr dirty="0"/>
              <a:t> </a:t>
            </a:r>
            <a:r>
              <a:rPr dirty="0" err="1"/>
              <a:t>ochrany</a:t>
            </a:r>
            <a:endParaRPr dirty="0"/>
          </a:p>
        </p:txBody>
      </p:sp>
      <p:sp>
        <p:nvSpPr>
          <p:cNvPr id="176" name="Čl. 2 písm. f) kvalifikační směrnice: “osobou, která má nárok na doplňkovou ochranu“ se rozumí státní příslušník třetí země nebo osoba bez státní příslušnosti, která nesplňuje podmínky pro uznání za uprchlíka, ale u které existují závažné důvody se domní"/>
          <p:cNvSpPr txBox="1">
            <a:spLocks noGrp="1"/>
          </p:cNvSpPr>
          <p:nvPr>
            <p:ph type="body" sz="half" idx="4294967295"/>
          </p:nvPr>
        </p:nvSpPr>
        <p:spPr>
          <a:xfrm>
            <a:off x="406400" y="2175941"/>
            <a:ext cx="12192000" cy="2260593"/>
          </a:xfrm>
          <a:prstGeom prst="rect">
            <a:avLst/>
          </a:prstGeom>
          <a:solidFill>
            <a:schemeClr val="accent3"/>
          </a:solidFill>
        </p:spPr>
        <p:txBody>
          <a:bodyPr/>
          <a:lstStyle/>
          <a:p>
            <a:pPr marL="0" indent="0" algn="just" defTabSz="397304">
              <a:lnSpc>
                <a:spcPct val="80000"/>
              </a:lnSpc>
              <a:spcBef>
                <a:spcPts val="0"/>
              </a:spcBef>
              <a:buClrTx/>
              <a:buSzTx/>
              <a:buNone/>
              <a:defRPr sz="2312" b="1">
                <a:solidFill>
                  <a:srgbClr val="FFFFFF"/>
                </a:solidFill>
              </a:defRPr>
            </a:pPr>
            <a:r>
              <a:rPr lang="cs-CZ" dirty="0"/>
              <a:t>Čl. 2 písm. f) kvalifikační směrnice: </a:t>
            </a:r>
            <a:r>
              <a:rPr lang="cs-CZ" b="0" i="1" dirty="0"/>
              <a:t>“osobou, která má nárok na doplňkovou ochranu“ se rozumí státní příslušník třetí země nebo osoba bez státní příslušnosti, která nesplňuje podmínky pro uznání za uprchlíka, ale u které existují závažné důvody se domnívat, že pokud by se vrátila do země svého původu, nebo v případě osoby bez státní příslušnosti do země svého dosavadního pobytu, byla by </a:t>
            </a:r>
            <a:r>
              <a:rPr lang="cs-CZ" i="1" dirty="0"/>
              <a:t>vystavena reálné hrozbě, že utrpí vážnou újmu </a:t>
            </a:r>
            <a:r>
              <a:rPr lang="cs-CZ" b="0" i="1" dirty="0"/>
              <a:t>uvedenou v článku 15, a na kterou se nevztahuje čl. 17 odst. 1 a 2, přičemž tato osoba nemůže nebo vzhledem ke shora uvedené hrozbě nechce přijmout ochranu dotyčné země”</a:t>
            </a:r>
          </a:p>
        </p:txBody>
      </p:sp>
      <p:sp>
        <p:nvSpPr>
          <p:cNvPr id="177" name="Číslo snímku"/>
          <p:cNvSpPr txBox="1">
            <a:spLocks noGrp="1"/>
          </p:cNvSpPr>
          <p:nvPr>
            <p:ph type="sldNum" sz="quarter" idx="4294967295"/>
          </p:nvPr>
        </p:nvSpPr>
        <p:spPr>
          <a:xfrm>
            <a:off x="12348332" y="516343"/>
            <a:ext cx="250069"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a:t>
            </a:fld>
            <a:endParaRPr/>
          </a:p>
        </p:txBody>
      </p:sp>
      <p:sp>
        <p:nvSpPr>
          <p:cNvPr id="178" name="nesplňuje podmínky pro udělení azylu…"/>
          <p:cNvSpPr txBox="1"/>
          <p:nvPr/>
        </p:nvSpPr>
        <p:spPr>
          <a:xfrm>
            <a:off x="406400" y="4684390"/>
            <a:ext cx="12192000" cy="38574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444554" indent="-444554">
              <a:buClr>
                <a:schemeClr val="accent3"/>
              </a:buClr>
              <a:buSzPct val="104999"/>
              <a:buFont typeface="Avenir Next Regular"/>
              <a:buChar char="‣"/>
              <a:defRPr sz="3200" i="1">
                <a:solidFill>
                  <a:srgbClr val="222222"/>
                </a:solidFill>
                <a:latin typeface="Avenir Next Regular"/>
                <a:ea typeface="Avenir Next Regular"/>
                <a:cs typeface="Avenir Next Regular"/>
                <a:sym typeface="Avenir Next Regular"/>
              </a:defRPr>
            </a:pPr>
            <a:r>
              <a:rPr lang="cs-CZ" sz="2400" dirty="0"/>
              <a:t>nesplňuje podmínky pro udělení azylu </a:t>
            </a:r>
          </a:p>
          <a:p>
            <a:pPr marL="444554" indent="-444554">
              <a:buClr>
                <a:schemeClr val="accent3"/>
              </a:buClr>
              <a:buSzPct val="104999"/>
              <a:buFont typeface="Avenir Next Regular"/>
              <a:buChar char="‣"/>
              <a:defRPr sz="3200">
                <a:solidFill>
                  <a:srgbClr val="222222"/>
                </a:solidFill>
                <a:latin typeface="Avenir Next Regular"/>
                <a:ea typeface="Avenir Next Regular"/>
                <a:cs typeface="Avenir Next Regular"/>
                <a:sym typeface="Avenir Next Regular"/>
              </a:defRPr>
            </a:pPr>
            <a:r>
              <a:rPr lang="cs-CZ" sz="2400" dirty="0"/>
              <a:t>nachází se mimo zemi původu </a:t>
            </a:r>
          </a:p>
          <a:p>
            <a:pPr marL="444554" indent="-444554">
              <a:buClr>
                <a:schemeClr val="accent3"/>
              </a:buClr>
              <a:buSzPct val="104999"/>
              <a:buFont typeface="Avenir Next Regular"/>
              <a:buChar char="‣"/>
              <a:defRPr sz="3200">
                <a:solidFill>
                  <a:srgbClr val="222222"/>
                </a:solidFill>
                <a:latin typeface="Avenir Next Regular"/>
                <a:ea typeface="Avenir Next Regular"/>
                <a:cs typeface="Avenir Next Regular"/>
                <a:sym typeface="Avenir Next Regular"/>
              </a:defRPr>
            </a:pPr>
            <a:r>
              <a:rPr lang="cs-CZ" sz="2400" dirty="0"/>
              <a:t>má důvodné obavy, že mu hrozí skutečné nebezpečí</a:t>
            </a:r>
          </a:p>
          <a:p>
            <a:pPr marL="444554" indent="-444554">
              <a:buClr>
                <a:schemeClr val="accent3"/>
              </a:buClr>
              <a:buSzPct val="104999"/>
              <a:buFont typeface="Avenir Next Regular"/>
              <a:buChar char="‣"/>
              <a:defRPr sz="3200">
                <a:solidFill>
                  <a:srgbClr val="222222"/>
                </a:solidFill>
                <a:latin typeface="Avenir Next Regular"/>
                <a:ea typeface="Avenir Next Regular"/>
                <a:cs typeface="Avenir Next Regular"/>
                <a:sym typeface="Avenir Next Regular"/>
              </a:defRPr>
            </a:pPr>
            <a:r>
              <a:rPr lang="cs-CZ" sz="2400" dirty="0"/>
              <a:t>vážné újmy (v podobě definované zákonem/kvalifikační směrnicí)</a:t>
            </a:r>
          </a:p>
          <a:p>
            <a:pPr marL="444554" indent="-444554">
              <a:buClr>
                <a:schemeClr val="accent3"/>
              </a:buClr>
              <a:buSzPct val="104999"/>
              <a:buFont typeface="Avenir Next Regular"/>
              <a:buChar char="‣"/>
              <a:defRPr sz="3200">
                <a:solidFill>
                  <a:srgbClr val="222222"/>
                </a:solidFill>
                <a:latin typeface="Avenir Next Regular"/>
                <a:ea typeface="Avenir Next Regular"/>
                <a:cs typeface="Avenir Next Regular"/>
                <a:sym typeface="Avenir Next Regular"/>
              </a:defRPr>
            </a:pPr>
            <a:r>
              <a:rPr lang="cs-CZ" sz="2400" dirty="0"/>
              <a:t>nemůže nebo není ochoten využít ochrany země původu</a:t>
            </a:r>
            <a:r>
              <a:rPr lang="cs-CZ" sz="2400" baseline="31999" dirty="0"/>
              <a:t> </a:t>
            </a:r>
          </a:p>
          <a:p>
            <a:pPr marL="444554" indent="-444554">
              <a:buClr>
                <a:schemeClr val="accent3"/>
              </a:buClr>
              <a:buSzPct val="104999"/>
              <a:buFont typeface="Avenir Next Regular"/>
              <a:buChar char="‣"/>
              <a:defRPr sz="3200">
                <a:solidFill>
                  <a:srgbClr val="222222"/>
                </a:solidFill>
                <a:latin typeface="Avenir Next Regular"/>
                <a:ea typeface="Avenir Next Regular"/>
                <a:cs typeface="Avenir Next Regular"/>
                <a:sym typeface="Avenir Next Regular"/>
              </a:defRPr>
            </a:pPr>
            <a:r>
              <a:rPr lang="cs-CZ" sz="2400" dirty="0"/>
              <a:t>nevztahuje se na něj vylučující klauzule </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Doplňková ochrana"/>
          <p:cNvSpPr txBox="1">
            <a:spLocks noGrp="1"/>
          </p:cNvSpPr>
          <p:nvPr>
            <p:ph type="body" idx="21"/>
          </p:nvPr>
        </p:nvSpPr>
        <p:spPr>
          <a:prstGeom prst="rect">
            <a:avLst/>
          </a:prstGeom>
        </p:spPr>
        <p:txBody>
          <a:bodyPr/>
          <a:lstStyle/>
          <a:p>
            <a:r>
              <a:t>Doplňková ochrana</a:t>
            </a:r>
          </a:p>
        </p:txBody>
      </p:sp>
      <p:sp>
        <p:nvSpPr>
          <p:cNvPr id="307" name="důvody Vyloučení - vážný zločin"/>
          <p:cNvSpPr txBox="1">
            <a:spLocks noGrp="1"/>
          </p:cNvSpPr>
          <p:nvPr>
            <p:ph type="title"/>
          </p:nvPr>
        </p:nvSpPr>
        <p:spPr>
          <a:xfrm>
            <a:off x="406400" y="1286839"/>
            <a:ext cx="12192000" cy="723901"/>
          </a:xfrm>
          <a:prstGeom prst="rect">
            <a:avLst/>
          </a:prstGeom>
        </p:spPr>
        <p:txBody>
          <a:bodyPr/>
          <a:lstStyle>
            <a:lvl1pPr defTabSz="467359">
              <a:spcBef>
                <a:spcPts val="2200"/>
              </a:spcBef>
              <a:defRPr sz="4800"/>
            </a:lvl1pPr>
          </a:lstStyle>
          <a:p>
            <a:r>
              <a:t>důvody Vyloučení - vážný zločin</a:t>
            </a:r>
          </a:p>
        </p:txBody>
      </p:sp>
      <p:sp>
        <p:nvSpPr>
          <p:cNvPr id="308" name="6 Azs 309/2016:„závěr o tom, že se stěžovatel dopustil vážného zločinu, […] nelze odůvodnit pouze s odkazem na to, že byl žadatel odsouzen za spáchání činu, který je vnitrostátním trestním právem označován za zvlášť závažný zločin.”…"/>
          <p:cNvSpPr txBox="1">
            <a:spLocks noGrp="1"/>
          </p:cNvSpPr>
          <p:nvPr>
            <p:ph type="body" idx="1"/>
          </p:nvPr>
        </p:nvSpPr>
        <p:spPr>
          <a:xfrm>
            <a:off x="406400" y="2336504"/>
            <a:ext cx="12192000" cy="7298846"/>
          </a:xfrm>
          <a:prstGeom prst="rect">
            <a:avLst/>
          </a:prstGeom>
        </p:spPr>
        <p:txBody>
          <a:bodyPr>
            <a:normAutofit lnSpcReduction="10000"/>
          </a:bodyPr>
          <a:lstStyle/>
          <a:p>
            <a:pPr marL="360088" lvl="1" indent="-360088" defTabSz="473258">
              <a:spcBef>
                <a:spcPts val="600"/>
              </a:spcBef>
              <a:spcAft>
                <a:spcPts val="600"/>
              </a:spcAft>
              <a:buClr>
                <a:schemeClr val="accent3"/>
              </a:buClr>
              <a:buChar char="‣"/>
              <a:defRPr sz="2592"/>
            </a:pPr>
            <a:r>
              <a:rPr sz="2801" dirty="0"/>
              <a:t>6 </a:t>
            </a:r>
            <a:r>
              <a:rPr sz="2801" dirty="0" err="1"/>
              <a:t>Azs</a:t>
            </a:r>
            <a:r>
              <a:rPr sz="2801" dirty="0"/>
              <a:t> 309/2016:</a:t>
            </a:r>
            <a:r>
              <a:rPr sz="2801" i="1" dirty="0"/>
              <a:t>„závěr o tom, </a:t>
            </a:r>
            <a:r>
              <a:rPr sz="2801" i="1" dirty="0" err="1"/>
              <a:t>že</a:t>
            </a:r>
            <a:r>
              <a:rPr sz="2801" i="1" dirty="0"/>
              <a:t> se </a:t>
            </a:r>
            <a:r>
              <a:rPr sz="2801" i="1" dirty="0" err="1"/>
              <a:t>stěžovatel</a:t>
            </a:r>
            <a:r>
              <a:rPr sz="2801" i="1" dirty="0"/>
              <a:t> </a:t>
            </a:r>
            <a:r>
              <a:rPr sz="2801" i="1" dirty="0" err="1"/>
              <a:t>dopustil</a:t>
            </a:r>
            <a:r>
              <a:rPr sz="2801" i="1" dirty="0"/>
              <a:t> </a:t>
            </a:r>
            <a:r>
              <a:rPr sz="2801" i="1" dirty="0" err="1"/>
              <a:t>vážného</a:t>
            </a:r>
            <a:r>
              <a:rPr sz="2801" i="1" dirty="0"/>
              <a:t> </a:t>
            </a:r>
            <a:r>
              <a:rPr sz="2801" i="1" dirty="0" err="1"/>
              <a:t>zločinu</a:t>
            </a:r>
            <a:r>
              <a:rPr sz="2801" i="1" dirty="0"/>
              <a:t>, […] </a:t>
            </a:r>
            <a:r>
              <a:rPr sz="2801" i="1" dirty="0" err="1"/>
              <a:t>nelze</a:t>
            </a:r>
            <a:r>
              <a:rPr sz="2801" i="1" dirty="0"/>
              <a:t> </a:t>
            </a:r>
            <a:r>
              <a:rPr sz="2801" i="1" dirty="0" err="1"/>
              <a:t>odůvodnit</a:t>
            </a:r>
            <a:r>
              <a:rPr sz="2801" i="1" dirty="0"/>
              <a:t> </a:t>
            </a:r>
            <a:r>
              <a:rPr sz="2801" i="1" dirty="0" err="1"/>
              <a:t>pouze</a:t>
            </a:r>
            <a:r>
              <a:rPr sz="2801" i="1" dirty="0"/>
              <a:t> s </a:t>
            </a:r>
            <a:r>
              <a:rPr sz="2801" i="1" dirty="0" err="1"/>
              <a:t>odkazem</a:t>
            </a:r>
            <a:r>
              <a:rPr sz="2801" i="1" dirty="0"/>
              <a:t> </a:t>
            </a:r>
            <a:r>
              <a:rPr sz="2801" i="1" dirty="0" err="1"/>
              <a:t>na</a:t>
            </a:r>
            <a:r>
              <a:rPr sz="2801" i="1" dirty="0"/>
              <a:t> to, </a:t>
            </a:r>
            <a:r>
              <a:rPr sz="2801" i="1" dirty="0" err="1"/>
              <a:t>že</a:t>
            </a:r>
            <a:r>
              <a:rPr sz="2801" i="1" dirty="0"/>
              <a:t> </a:t>
            </a:r>
            <a:r>
              <a:rPr sz="2801" i="1" dirty="0" err="1"/>
              <a:t>byl</a:t>
            </a:r>
            <a:r>
              <a:rPr sz="2801" i="1" dirty="0"/>
              <a:t> </a:t>
            </a:r>
            <a:r>
              <a:rPr sz="2801" i="1" dirty="0" err="1"/>
              <a:t>žadatel</a:t>
            </a:r>
            <a:r>
              <a:rPr sz="2801" i="1" dirty="0"/>
              <a:t> </a:t>
            </a:r>
            <a:r>
              <a:rPr sz="2801" i="1" dirty="0" err="1"/>
              <a:t>odsouzen</a:t>
            </a:r>
            <a:r>
              <a:rPr sz="2801" i="1" dirty="0"/>
              <a:t> za </a:t>
            </a:r>
            <a:r>
              <a:rPr sz="2801" i="1" dirty="0" err="1"/>
              <a:t>spáchání</a:t>
            </a:r>
            <a:r>
              <a:rPr sz="2801" i="1" dirty="0"/>
              <a:t> </a:t>
            </a:r>
            <a:r>
              <a:rPr sz="2801" i="1" dirty="0" err="1"/>
              <a:t>činu</a:t>
            </a:r>
            <a:r>
              <a:rPr sz="2801" i="1" dirty="0"/>
              <a:t>, </a:t>
            </a:r>
            <a:r>
              <a:rPr sz="2801" i="1" dirty="0" err="1"/>
              <a:t>který</a:t>
            </a:r>
            <a:r>
              <a:rPr sz="2801" i="1" dirty="0"/>
              <a:t> je </a:t>
            </a:r>
            <a:r>
              <a:rPr sz="2801" i="1" dirty="0" err="1"/>
              <a:t>vnitrostátním</a:t>
            </a:r>
            <a:r>
              <a:rPr sz="2801" i="1" dirty="0"/>
              <a:t> </a:t>
            </a:r>
            <a:r>
              <a:rPr sz="2801" i="1" dirty="0" err="1"/>
              <a:t>trestním</a:t>
            </a:r>
            <a:r>
              <a:rPr sz="2801" i="1" dirty="0"/>
              <a:t> </a:t>
            </a:r>
            <a:r>
              <a:rPr sz="2801" i="1" dirty="0" err="1"/>
              <a:t>právem</a:t>
            </a:r>
            <a:r>
              <a:rPr sz="2801" i="1" dirty="0"/>
              <a:t> </a:t>
            </a:r>
            <a:r>
              <a:rPr sz="2801" i="1" dirty="0" err="1"/>
              <a:t>označován</a:t>
            </a:r>
            <a:r>
              <a:rPr sz="2801" i="1" dirty="0"/>
              <a:t> za </a:t>
            </a:r>
            <a:r>
              <a:rPr sz="2801" i="1" dirty="0" err="1"/>
              <a:t>zvlášť</a:t>
            </a:r>
            <a:r>
              <a:rPr sz="2801" i="1" dirty="0"/>
              <a:t> </a:t>
            </a:r>
            <a:r>
              <a:rPr sz="2801" i="1" dirty="0" err="1"/>
              <a:t>závažný</a:t>
            </a:r>
            <a:r>
              <a:rPr sz="2801" i="1" dirty="0"/>
              <a:t> </a:t>
            </a:r>
            <a:r>
              <a:rPr sz="2801" i="1" dirty="0" err="1"/>
              <a:t>zločin</a:t>
            </a:r>
            <a:r>
              <a:rPr sz="2801" i="1" dirty="0"/>
              <a:t>.”</a:t>
            </a:r>
          </a:p>
          <a:p>
            <a:pPr marL="360088" lvl="1" indent="-360088" defTabSz="473258">
              <a:spcBef>
                <a:spcPts val="600"/>
              </a:spcBef>
              <a:spcAft>
                <a:spcPts val="600"/>
              </a:spcAft>
              <a:buClr>
                <a:schemeClr val="accent3"/>
              </a:buClr>
              <a:buChar char="‣"/>
              <a:defRPr sz="2592"/>
            </a:pPr>
            <a:r>
              <a:rPr sz="2801" dirty="0" err="1"/>
              <a:t>zločiny</a:t>
            </a:r>
            <a:r>
              <a:rPr sz="2801" dirty="0"/>
              <a:t> </a:t>
            </a:r>
            <a:r>
              <a:rPr sz="2801" dirty="0" err="1"/>
              <a:t>proti</a:t>
            </a:r>
            <a:r>
              <a:rPr sz="2801" dirty="0"/>
              <a:t> </a:t>
            </a:r>
            <a:r>
              <a:rPr sz="2801" dirty="0" err="1"/>
              <a:t>životu</a:t>
            </a:r>
            <a:r>
              <a:rPr sz="2801" dirty="0"/>
              <a:t>, </a:t>
            </a:r>
            <a:r>
              <a:rPr sz="2801" dirty="0" err="1"/>
              <a:t>fyzické</a:t>
            </a:r>
            <a:r>
              <a:rPr sz="2801" dirty="0"/>
              <a:t> </a:t>
            </a:r>
            <a:r>
              <a:rPr sz="2801" dirty="0" err="1"/>
              <a:t>integritě</a:t>
            </a:r>
            <a:r>
              <a:rPr sz="2801" dirty="0"/>
              <a:t> </a:t>
            </a:r>
            <a:r>
              <a:rPr sz="2801" dirty="0" err="1"/>
              <a:t>nebo</a:t>
            </a:r>
            <a:r>
              <a:rPr sz="2801" dirty="0"/>
              <a:t> </a:t>
            </a:r>
            <a:r>
              <a:rPr sz="2801" dirty="0" err="1"/>
              <a:t>svobodě</a:t>
            </a:r>
            <a:r>
              <a:rPr sz="2801" dirty="0"/>
              <a:t> </a:t>
            </a:r>
            <a:r>
              <a:rPr sz="2801" dirty="0" err="1"/>
              <a:t>člověka</a:t>
            </a:r>
            <a:r>
              <a:rPr sz="2801" dirty="0"/>
              <a:t> (</a:t>
            </a:r>
            <a:r>
              <a:rPr sz="2801" dirty="0" err="1"/>
              <a:t>stanovisko</a:t>
            </a:r>
            <a:r>
              <a:rPr sz="2801" dirty="0"/>
              <a:t> </a:t>
            </a:r>
            <a:r>
              <a:rPr sz="2801" dirty="0" err="1"/>
              <a:t>generálního</a:t>
            </a:r>
            <a:r>
              <a:rPr sz="2801" dirty="0"/>
              <a:t> </a:t>
            </a:r>
            <a:r>
              <a:rPr sz="2801" dirty="0" err="1"/>
              <a:t>advokáta</a:t>
            </a:r>
            <a:r>
              <a:rPr sz="2801" dirty="0"/>
              <a:t> </a:t>
            </a:r>
            <a:r>
              <a:rPr sz="2801" dirty="0" err="1"/>
              <a:t>ve</a:t>
            </a:r>
            <a:r>
              <a:rPr sz="2801" dirty="0"/>
              <a:t> </a:t>
            </a:r>
            <a:r>
              <a:rPr sz="2801" dirty="0" err="1"/>
              <a:t>spojených</a:t>
            </a:r>
            <a:r>
              <a:rPr sz="2801" dirty="0"/>
              <a:t> </a:t>
            </a:r>
            <a:r>
              <a:rPr sz="2801" dirty="0" err="1"/>
              <a:t>věcech</a:t>
            </a:r>
            <a:r>
              <a:rPr sz="2801" dirty="0"/>
              <a:t> C-57/09 a C-101/09)</a:t>
            </a:r>
          </a:p>
          <a:p>
            <a:pPr marL="360088" indent="-360088" defTabSz="473258">
              <a:spcBef>
                <a:spcPts val="600"/>
              </a:spcBef>
              <a:spcAft>
                <a:spcPts val="600"/>
              </a:spcAft>
              <a:buClr>
                <a:schemeClr val="accent3"/>
              </a:buClr>
              <a:buChar char="‣"/>
              <a:defRPr sz="2592"/>
            </a:pPr>
            <a:r>
              <a:rPr sz="2801" dirty="0" err="1"/>
              <a:t>nelze</a:t>
            </a:r>
            <a:r>
              <a:rPr sz="2801" dirty="0"/>
              <a:t> </a:t>
            </a:r>
            <a:r>
              <a:rPr sz="2801" dirty="0" err="1"/>
              <a:t>vycházet</a:t>
            </a:r>
            <a:r>
              <a:rPr sz="2801" dirty="0"/>
              <a:t> </a:t>
            </a:r>
            <a:r>
              <a:rPr sz="2801" dirty="0" err="1"/>
              <a:t>výhradně</a:t>
            </a:r>
            <a:r>
              <a:rPr sz="2801" dirty="0"/>
              <a:t> z </a:t>
            </a:r>
            <a:r>
              <a:rPr sz="2801" dirty="0" err="1"/>
              <a:t>rozhodnutí</a:t>
            </a:r>
            <a:r>
              <a:rPr sz="2801" dirty="0"/>
              <a:t> </a:t>
            </a:r>
            <a:r>
              <a:rPr sz="2801" dirty="0" err="1"/>
              <a:t>soudu</a:t>
            </a:r>
            <a:r>
              <a:rPr sz="2801" dirty="0"/>
              <a:t> o </a:t>
            </a:r>
            <a:r>
              <a:rPr sz="2801" dirty="0" err="1"/>
              <a:t>přípustnosti</a:t>
            </a:r>
            <a:r>
              <a:rPr sz="2801" dirty="0"/>
              <a:t> </a:t>
            </a:r>
            <a:r>
              <a:rPr sz="2801" dirty="0" err="1"/>
              <a:t>vydání</a:t>
            </a:r>
            <a:r>
              <a:rPr sz="2801" dirty="0"/>
              <a:t> </a:t>
            </a:r>
            <a:r>
              <a:rPr sz="2801" dirty="0" err="1"/>
              <a:t>žadatele</a:t>
            </a:r>
            <a:r>
              <a:rPr sz="2801" dirty="0"/>
              <a:t> o </a:t>
            </a:r>
            <a:r>
              <a:rPr sz="2801" dirty="0" err="1"/>
              <a:t>mezinárodní</a:t>
            </a:r>
            <a:r>
              <a:rPr sz="2801" dirty="0"/>
              <a:t> </a:t>
            </a:r>
            <a:r>
              <a:rPr sz="2801" dirty="0" err="1"/>
              <a:t>ochranu</a:t>
            </a:r>
            <a:r>
              <a:rPr sz="2801" dirty="0"/>
              <a:t> k </a:t>
            </a:r>
            <a:r>
              <a:rPr sz="2801" dirty="0" err="1"/>
              <a:t>trestnímu</a:t>
            </a:r>
            <a:r>
              <a:rPr sz="2801" dirty="0"/>
              <a:t> </a:t>
            </a:r>
            <a:r>
              <a:rPr sz="2801" dirty="0" err="1"/>
              <a:t>stíhání</a:t>
            </a:r>
            <a:r>
              <a:rPr sz="2801" dirty="0"/>
              <a:t> do </a:t>
            </a:r>
            <a:r>
              <a:rPr sz="2801" dirty="0" err="1"/>
              <a:t>jiného</a:t>
            </a:r>
            <a:r>
              <a:rPr sz="2801" dirty="0"/>
              <a:t> </a:t>
            </a:r>
            <a:r>
              <a:rPr sz="2801" dirty="0" err="1"/>
              <a:t>státu</a:t>
            </a:r>
            <a:r>
              <a:rPr sz="2801" dirty="0"/>
              <a:t> (8 </a:t>
            </a:r>
            <a:r>
              <a:rPr sz="2801" dirty="0" err="1"/>
              <a:t>Azs</a:t>
            </a:r>
            <a:r>
              <a:rPr sz="2801" dirty="0"/>
              <a:t> 192/2020)</a:t>
            </a:r>
          </a:p>
          <a:p>
            <a:pPr marL="360088" lvl="1" indent="-360088" defTabSz="473258">
              <a:spcBef>
                <a:spcPts val="600"/>
              </a:spcBef>
              <a:spcAft>
                <a:spcPts val="600"/>
              </a:spcAft>
              <a:buClr>
                <a:schemeClr val="accent3"/>
              </a:buClr>
              <a:buChar char="‣"/>
              <a:defRPr sz="2592"/>
            </a:pPr>
            <a:r>
              <a:rPr sz="2801" dirty="0"/>
              <a:t>SDEU: C‑369/17, Ahmed: </a:t>
            </a:r>
            <a:r>
              <a:rPr sz="2801" dirty="0" err="1"/>
              <a:t>nestačí</a:t>
            </a:r>
            <a:r>
              <a:rPr sz="2801" dirty="0"/>
              <a:t> </a:t>
            </a:r>
            <a:r>
              <a:rPr sz="2801" dirty="0" err="1"/>
              <a:t>zohlednit</a:t>
            </a:r>
            <a:r>
              <a:rPr sz="2801" dirty="0"/>
              <a:t> </a:t>
            </a:r>
            <a:r>
              <a:rPr sz="2801" dirty="0" err="1"/>
              <a:t>pouze</a:t>
            </a:r>
            <a:r>
              <a:rPr sz="2801" dirty="0"/>
              <a:t> </a:t>
            </a:r>
            <a:r>
              <a:rPr sz="2801" dirty="0" err="1"/>
              <a:t>trest</a:t>
            </a:r>
            <a:r>
              <a:rPr sz="2801" dirty="0"/>
              <a:t>, </a:t>
            </a:r>
            <a:r>
              <a:rPr sz="2801" dirty="0" err="1"/>
              <a:t>který</a:t>
            </a:r>
            <a:r>
              <a:rPr sz="2801" dirty="0"/>
              <a:t> </a:t>
            </a:r>
            <a:r>
              <a:rPr sz="2801" dirty="0" err="1"/>
              <a:t>lze</a:t>
            </a:r>
            <a:r>
              <a:rPr sz="2801" dirty="0"/>
              <a:t> za </a:t>
            </a:r>
            <a:r>
              <a:rPr sz="2801" dirty="0" err="1"/>
              <a:t>daný</a:t>
            </a:r>
            <a:r>
              <a:rPr sz="2801" dirty="0"/>
              <a:t> </a:t>
            </a:r>
            <a:r>
              <a:rPr sz="2801" dirty="0" err="1"/>
              <a:t>trestný</a:t>
            </a:r>
            <a:r>
              <a:rPr sz="2801" dirty="0"/>
              <a:t> </a:t>
            </a:r>
            <a:r>
              <a:rPr sz="2801" dirty="0" err="1"/>
              <a:t>čin</a:t>
            </a:r>
            <a:r>
              <a:rPr sz="2801" dirty="0"/>
              <a:t> </a:t>
            </a:r>
            <a:r>
              <a:rPr sz="2801" dirty="0" err="1"/>
              <a:t>uložit</a:t>
            </a:r>
            <a:r>
              <a:rPr sz="2801" dirty="0"/>
              <a:t> </a:t>
            </a:r>
            <a:r>
              <a:rPr sz="2801" dirty="0" err="1"/>
              <a:t>podle</a:t>
            </a:r>
            <a:r>
              <a:rPr sz="2801" dirty="0"/>
              <a:t> </a:t>
            </a:r>
            <a:r>
              <a:rPr sz="2801" dirty="0" err="1"/>
              <a:t>práva</a:t>
            </a:r>
            <a:r>
              <a:rPr sz="2801" dirty="0"/>
              <a:t> </a:t>
            </a:r>
            <a:r>
              <a:rPr sz="2801" dirty="0" err="1"/>
              <a:t>členského</a:t>
            </a:r>
            <a:r>
              <a:rPr sz="2801" dirty="0"/>
              <a:t> </a:t>
            </a:r>
            <a:r>
              <a:rPr sz="2801" dirty="0" err="1"/>
              <a:t>státu</a:t>
            </a:r>
            <a:r>
              <a:rPr sz="2801" dirty="0"/>
              <a:t>. </a:t>
            </a:r>
            <a:r>
              <a:rPr sz="2801" dirty="0" err="1"/>
              <a:t>Třeba</a:t>
            </a:r>
            <a:r>
              <a:rPr sz="2801" dirty="0"/>
              <a:t> </a:t>
            </a:r>
            <a:r>
              <a:rPr sz="2801" dirty="0" err="1"/>
              <a:t>posoudit</a:t>
            </a:r>
            <a:r>
              <a:rPr sz="2801" dirty="0"/>
              <a:t> </a:t>
            </a:r>
            <a:r>
              <a:rPr sz="2801" dirty="0" err="1"/>
              <a:t>závažnost</a:t>
            </a:r>
            <a:r>
              <a:rPr sz="2801" dirty="0"/>
              <a:t> </a:t>
            </a:r>
            <a:r>
              <a:rPr sz="2801" dirty="0" err="1"/>
              <a:t>dotčeného</a:t>
            </a:r>
            <a:r>
              <a:rPr sz="2801" dirty="0"/>
              <a:t> </a:t>
            </a:r>
            <a:r>
              <a:rPr sz="2801" dirty="0" err="1"/>
              <a:t>trestného</a:t>
            </a:r>
            <a:r>
              <a:rPr sz="2801" dirty="0"/>
              <a:t> </a:t>
            </a:r>
            <a:r>
              <a:rPr sz="2801" dirty="0" err="1"/>
              <a:t>činu</a:t>
            </a:r>
            <a:r>
              <a:rPr sz="2801" dirty="0"/>
              <a:t> </a:t>
            </a:r>
            <a:r>
              <a:rPr sz="2801" dirty="0" err="1"/>
              <a:t>na</a:t>
            </a:r>
            <a:r>
              <a:rPr sz="2801" dirty="0"/>
              <a:t> </a:t>
            </a:r>
            <a:r>
              <a:rPr sz="2801" dirty="0" err="1"/>
              <a:t>základě</a:t>
            </a:r>
            <a:r>
              <a:rPr sz="2801" dirty="0"/>
              <a:t> </a:t>
            </a:r>
            <a:r>
              <a:rPr sz="2801" dirty="0" err="1"/>
              <a:t>úplného</a:t>
            </a:r>
            <a:r>
              <a:rPr sz="2801" dirty="0"/>
              <a:t> </a:t>
            </a:r>
            <a:r>
              <a:rPr sz="2801" dirty="0" err="1"/>
              <a:t>přezkoumání</a:t>
            </a:r>
            <a:r>
              <a:rPr sz="2801" dirty="0"/>
              <a:t> </a:t>
            </a:r>
            <a:r>
              <a:rPr sz="2801" dirty="0" err="1"/>
              <a:t>všech</a:t>
            </a:r>
            <a:r>
              <a:rPr sz="2801" dirty="0"/>
              <a:t> </a:t>
            </a:r>
            <a:r>
              <a:rPr sz="2801" dirty="0" err="1"/>
              <a:t>okolností</a:t>
            </a:r>
            <a:r>
              <a:rPr sz="2801" dirty="0"/>
              <a:t> </a:t>
            </a:r>
            <a:r>
              <a:rPr sz="2801" dirty="0" err="1"/>
              <a:t>daného</a:t>
            </a:r>
            <a:r>
              <a:rPr sz="2801" dirty="0"/>
              <a:t> </a:t>
            </a:r>
            <a:r>
              <a:rPr sz="2801" dirty="0" err="1"/>
              <a:t>případu</a:t>
            </a:r>
            <a:endParaRPr sz="2801" dirty="0"/>
          </a:p>
          <a:p>
            <a:pPr marL="360088" lvl="1" indent="-360088" defTabSz="473258">
              <a:spcBef>
                <a:spcPts val="600"/>
              </a:spcBef>
              <a:spcAft>
                <a:spcPts val="600"/>
              </a:spcAft>
              <a:buClr>
                <a:schemeClr val="accent3"/>
              </a:buClr>
              <a:buChar char="‣"/>
              <a:defRPr sz="2592"/>
            </a:pPr>
            <a:r>
              <a:rPr sz="2801" dirty="0" err="1"/>
              <a:t>povaha</a:t>
            </a:r>
            <a:r>
              <a:rPr sz="2801" dirty="0"/>
              <a:t> </a:t>
            </a:r>
            <a:r>
              <a:rPr sz="2801" dirty="0" err="1"/>
              <a:t>činu</a:t>
            </a:r>
            <a:r>
              <a:rPr sz="2801" dirty="0"/>
              <a:t>, </a:t>
            </a:r>
            <a:r>
              <a:rPr sz="2801" dirty="0" err="1"/>
              <a:t>skutečně</a:t>
            </a:r>
            <a:r>
              <a:rPr sz="2801" dirty="0"/>
              <a:t> </a:t>
            </a:r>
            <a:r>
              <a:rPr sz="2801" dirty="0" err="1"/>
              <a:t>způsobená</a:t>
            </a:r>
            <a:r>
              <a:rPr sz="2801" dirty="0"/>
              <a:t> </a:t>
            </a:r>
            <a:r>
              <a:rPr sz="2801" dirty="0" err="1"/>
              <a:t>škodu</a:t>
            </a:r>
            <a:r>
              <a:rPr sz="2801" dirty="0"/>
              <a:t>, </a:t>
            </a:r>
            <a:r>
              <a:rPr sz="2801" dirty="0" err="1"/>
              <a:t>postup</a:t>
            </a:r>
            <a:r>
              <a:rPr sz="2801" dirty="0"/>
              <a:t> </a:t>
            </a:r>
            <a:r>
              <a:rPr sz="2801" dirty="0" err="1"/>
              <a:t>použitý</a:t>
            </a:r>
            <a:r>
              <a:rPr sz="2801" dirty="0"/>
              <a:t> pro </a:t>
            </a:r>
            <a:r>
              <a:rPr sz="2801" dirty="0" err="1"/>
              <a:t>zahájení</a:t>
            </a:r>
            <a:r>
              <a:rPr sz="2801" dirty="0"/>
              <a:t> </a:t>
            </a:r>
            <a:r>
              <a:rPr sz="2801" dirty="0" err="1"/>
              <a:t>trestního</a:t>
            </a:r>
            <a:r>
              <a:rPr sz="2801" dirty="0"/>
              <a:t> </a:t>
            </a:r>
            <a:r>
              <a:rPr sz="2801" dirty="0" err="1"/>
              <a:t>stíhání</a:t>
            </a:r>
            <a:r>
              <a:rPr sz="2801" dirty="0"/>
              <a:t>, </a:t>
            </a:r>
            <a:r>
              <a:rPr sz="2801" dirty="0" err="1"/>
              <a:t>povaha</a:t>
            </a:r>
            <a:r>
              <a:rPr sz="2801" dirty="0"/>
              <a:t> </a:t>
            </a:r>
            <a:r>
              <a:rPr sz="2801" dirty="0" err="1"/>
              <a:t>trestu</a:t>
            </a:r>
            <a:r>
              <a:rPr sz="2801" dirty="0"/>
              <a:t> a </a:t>
            </a:r>
            <a:r>
              <a:rPr sz="2801" dirty="0" err="1"/>
              <a:t>skutečnost</a:t>
            </a:r>
            <a:r>
              <a:rPr sz="2801" dirty="0"/>
              <a:t>, </a:t>
            </a:r>
            <a:r>
              <a:rPr sz="2801" dirty="0" err="1"/>
              <a:t>zda</a:t>
            </a:r>
            <a:r>
              <a:rPr sz="2801" dirty="0"/>
              <a:t> </a:t>
            </a:r>
            <a:r>
              <a:rPr sz="2801" dirty="0" err="1"/>
              <a:t>většina</a:t>
            </a:r>
            <a:r>
              <a:rPr sz="2801" dirty="0"/>
              <a:t> </a:t>
            </a:r>
            <a:r>
              <a:rPr sz="2801" dirty="0" err="1"/>
              <a:t>soudů</a:t>
            </a:r>
            <a:r>
              <a:rPr sz="2801" dirty="0"/>
              <a:t> </a:t>
            </a:r>
            <a:r>
              <a:rPr sz="2801" dirty="0" err="1"/>
              <a:t>považuje</a:t>
            </a:r>
            <a:r>
              <a:rPr sz="2801" dirty="0"/>
              <a:t> </a:t>
            </a:r>
            <a:r>
              <a:rPr sz="2801" dirty="0" err="1"/>
              <a:t>tento</a:t>
            </a:r>
            <a:r>
              <a:rPr sz="2801" dirty="0"/>
              <a:t> </a:t>
            </a:r>
            <a:r>
              <a:rPr sz="2801" dirty="0" err="1"/>
              <a:t>čin</a:t>
            </a:r>
            <a:r>
              <a:rPr sz="2801" dirty="0"/>
              <a:t> za </a:t>
            </a:r>
            <a:r>
              <a:rPr sz="2801" dirty="0" err="1"/>
              <a:t>vážný</a:t>
            </a:r>
            <a:r>
              <a:rPr sz="2801" dirty="0"/>
              <a:t> </a:t>
            </a:r>
            <a:r>
              <a:rPr sz="2801" dirty="0" err="1"/>
              <a:t>zločin</a:t>
            </a:r>
            <a:r>
              <a:rPr sz="2801" dirty="0"/>
              <a:t>, </a:t>
            </a:r>
            <a:r>
              <a:rPr sz="2801" dirty="0" err="1"/>
              <a:t>výše</a:t>
            </a:r>
            <a:r>
              <a:rPr sz="2801" dirty="0"/>
              <a:t> </a:t>
            </a:r>
            <a:r>
              <a:rPr sz="2801" dirty="0" err="1"/>
              <a:t>stanoveného</a:t>
            </a:r>
            <a:r>
              <a:rPr sz="2801" dirty="0"/>
              <a:t> </a:t>
            </a:r>
            <a:r>
              <a:rPr sz="2801" dirty="0" err="1"/>
              <a:t>nebo</a:t>
            </a:r>
            <a:r>
              <a:rPr sz="2801" dirty="0"/>
              <a:t> </a:t>
            </a:r>
            <a:r>
              <a:rPr sz="2801" dirty="0" err="1"/>
              <a:t>skutečně</a:t>
            </a:r>
            <a:r>
              <a:rPr sz="2801" dirty="0"/>
              <a:t> </a:t>
            </a:r>
            <a:r>
              <a:rPr sz="2801" dirty="0" err="1"/>
              <a:t>uloženého</a:t>
            </a:r>
            <a:r>
              <a:rPr sz="2801" dirty="0"/>
              <a:t> </a:t>
            </a:r>
            <a:r>
              <a:rPr sz="2801" dirty="0" err="1"/>
              <a:t>trestu</a:t>
            </a:r>
            <a:endParaRPr sz="2801" dirty="0"/>
          </a:p>
        </p:txBody>
      </p:sp>
      <p:sp>
        <p:nvSpPr>
          <p:cNvPr id="309" name="Číslo snímku"/>
          <p:cNvSpPr txBox="1">
            <a:spLocks noGrp="1"/>
          </p:cNvSpPr>
          <p:nvPr>
            <p:ph type="sldNum" sz="quarter" idx="4294967295"/>
          </p:nvPr>
        </p:nvSpPr>
        <p:spPr>
          <a:xfrm>
            <a:off x="12200856"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20</a:t>
            </a:fld>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doplňková ochrana"/>
          <p:cNvSpPr txBox="1">
            <a:spLocks noGrp="1"/>
          </p:cNvSpPr>
          <p:nvPr>
            <p:ph type="body" idx="21"/>
          </p:nvPr>
        </p:nvSpPr>
        <p:spPr>
          <a:prstGeom prst="rect">
            <a:avLst/>
          </a:prstGeom>
        </p:spPr>
        <p:txBody>
          <a:bodyPr/>
          <a:lstStyle/>
          <a:p>
            <a:r>
              <a:t>doplňková ochrana</a:t>
            </a:r>
          </a:p>
        </p:txBody>
      </p:sp>
      <p:sp>
        <p:nvSpPr>
          <p:cNvPr id="317" name="Postavení držitelů Doplňkové ochrany"/>
          <p:cNvSpPr txBox="1">
            <a:spLocks noGrp="1"/>
          </p:cNvSpPr>
          <p:nvPr>
            <p:ph type="title"/>
          </p:nvPr>
        </p:nvSpPr>
        <p:spPr>
          <a:prstGeom prst="rect">
            <a:avLst/>
          </a:prstGeom>
        </p:spPr>
        <p:txBody>
          <a:bodyPr/>
          <a:lstStyle>
            <a:lvl1pPr defTabSz="467359">
              <a:spcBef>
                <a:spcPts val="2200"/>
              </a:spcBef>
              <a:defRPr sz="4800"/>
            </a:lvl1pPr>
          </a:lstStyle>
          <a:p>
            <a:r>
              <a:t>Postavení držitelů Doplňkové ochrany</a:t>
            </a:r>
          </a:p>
        </p:txBody>
      </p:sp>
      <p:sp>
        <p:nvSpPr>
          <p:cNvPr id="318" name="uděluje se na 1 - 2 roky, právo žádat o prodloužení…"/>
          <p:cNvSpPr txBox="1">
            <a:spLocks noGrp="1"/>
          </p:cNvSpPr>
          <p:nvPr>
            <p:ph type="body" idx="4294967295"/>
          </p:nvPr>
        </p:nvSpPr>
        <p:spPr>
          <a:xfrm>
            <a:off x="406400" y="2743204"/>
            <a:ext cx="12192000" cy="6596261"/>
          </a:xfrm>
          <a:prstGeom prst="rect">
            <a:avLst/>
          </a:prstGeom>
        </p:spPr>
        <p:txBody>
          <a:bodyPr/>
          <a:lstStyle/>
          <a:p>
            <a:pPr marL="360088" indent="-360088" defTabSz="473258">
              <a:spcBef>
                <a:spcPts val="2200"/>
              </a:spcBef>
              <a:buClr>
                <a:schemeClr val="accent3"/>
              </a:buClr>
              <a:defRPr sz="2835"/>
            </a:pPr>
            <a:r>
              <a:t>uděluje se na 1 - 2 roky, právo žádat o prodloužení</a:t>
            </a:r>
          </a:p>
          <a:p>
            <a:pPr marL="360088" indent="-360088" defTabSz="473258">
              <a:spcBef>
                <a:spcPts val="2200"/>
              </a:spcBef>
              <a:buClr>
                <a:schemeClr val="accent3"/>
              </a:buClr>
              <a:defRPr sz="2835"/>
            </a:pPr>
            <a:r>
              <a:t>právo na jednorázový finanční příspěvek</a:t>
            </a:r>
          </a:p>
          <a:p>
            <a:pPr marL="360088" indent="-360088" defTabSz="473258">
              <a:spcBef>
                <a:spcPts val="2200"/>
              </a:spcBef>
              <a:buClr>
                <a:schemeClr val="accent3"/>
              </a:buClr>
              <a:defRPr sz="2835"/>
            </a:pPr>
            <a:r>
              <a:t>vydání průkazu o povolení k pobytu (do doby jeho vydání vydáno CPT)</a:t>
            </a:r>
          </a:p>
          <a:p>
            <a:pPr marL="360088" indent="-360088" defTabSz="473258">
              <a:spcBef>
                <a:spcPts val="2200"/>
              </a:spcBef>
              <a:buClr>
                <a:schemeClr val="accent3"/>
              </a:buClr>
              <a:defRPr sz="2835"/>
            </a:pPr>
            <a:r>
              <a:t>právo na vydání cizineckého pasu (národní cestovní doklad uložen u OAMP), možnost cestování v rámci Schengenu </a:t>
            </a:r>
          </a:p>
          <a:p>
            <a:pPr marL="360088" indent="-360088" defTabSz="473258">
              <a:spcBef>
                <a:spcPts val="2200"/>
              </a:spcBef>
              <a:buClr>
                <a:schemeClr val="accent3"/>
              </a:buClr>
              <a:defRPr sz="2835"/>
            </a:pPr>
            <a:r>
              <a:t>právo na vstup do státního integračního programu</a:t>
            </a:r>
          </a:p>
          <a:p>
            <a:pPr marL="360088" indent="-360088" defTabSz="473258">
              <a:spcBef>
                <a:spcPts val="2200"/>
              </a:spcBef>
              <a:buClr>
                <a:schemeClr val="accent3"/>
              </a:buClr>
              <a:defRPr sz="2835"/>
            </a:pPr>
            <a:r>
              <a:t>volný přístup na trh práce</a:t>
            </a:r>
          </a:p>
          <a:p>
            <a:pPr marL="360088" indent="-360088" defTabSz="473258">
              <a:spcBef>
                <a:spcPts val="2200"/>
              </a:spcBef>
              <a:buClr>
                <a:schemeClr val="accent3"/>
              </a:buClr>
              <a:defRPr sz="2835"/>
            </a:pPr>
            <a:r>
              <a:t>přístup do systému veřejného zdravotního pojištění </a:t>
            </a:r>
          </a:p>
          <a:p>
            <a:pPr marL="360088" indent="-360088" defTabSz="473258">
              <a:spcBef>
                <a:spcPts val="2200"/>
              </a:spcBef>
              <a:buClr>
                <a:schemeClr val="accent3"/>
              </a:buClr>
              <a:defRPr sz="2835"/>
            </a:pPr>
            <a:r>
              <a:t>přístup k sociálním dávkám za stejných podmínek jako občan ČR</a:t>
            </a:r>
          </a:p>
        </p:txBody>
      </p:sp>
      <p:sp>
        <p:nvSpPr>
          <p:cNvPr id="319" name="Číslo snímku"/>
          <p:cNvSpPr txBox="1">
            <a:spLocks noGrp="1"/>
          </p:cNvSpPr>
          <p:nvPr>
            <p:ph type="sldNum" sz="quarter" idx="4294967295"/>
          </p:nvPr>
        </p:nvSpPr>
        <p:spPr>
          <a:xfrm>
            <a:off x="12200856"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21</a:t>
            </a:fld>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Doplňková ochrana"/>
          <p:cNvSpPr txBox="1">
            <a:spLocks noGrp="1"/>
          </p:cNvSpPr>
          <p:nvPr>
            <p:ph type="body" idx="21"/>
          </p:nvPr>
        </p:nvSpPr>
        <p:spPr>
          <a:prstGeom prst="rect">
            <a:avLst/>
          </a:prstGeom>
        </p:spPr>
        <p:txBody>
          <a:bodyPr/>
          <a:lstStyle/>
          <a:p>
            <a:r>
              <a:t>Doplňková ochrana</a:t>
            </a:r>
          </a:p>
        </p:txBody>
      </p:sp>
      <p:sp>
        <p:nvSpPr>
          <p:cNvPr id="322" name="Prodloužení"/>
          <p:cNvSpPr txBox="1">
            <a:spLocks noGrp="1"/>
          </p:cNvSpPr>
          <p:nvPr>
            <p:ph type="title"/>
          </p:nvPr>
        </p:nvSpPr>
        <p:spPr>
          <a:prstGeom prst="rect">
            <a:avLst/>
          </a:prstGeom>
        </p:spPr>
        <p:txBody>
          <a:bodyPr/>
          <a:lstStyle>
            <a:lvl1pPr defTabSz="467359">
              <a:spcBef>
                <a:spcPts val="2200"/>
              </a:spcBef>
              <a:defRPr sz="4800"/>
            </a:lvl1pPr>
          </a:lstStyle>
          <a:p>
            <a:r>
              <a:t>Prodloužení</a:t>
            </a:r>
          </a:p>
        </p:txBody>
      </p:sp>
      <p:sp>
        <p:nvSpPr>
          <p:cNvPr id="323" name="právo žádat o prodloužení nejpozději 30 dnů před skončením platnosti udělené DO…"/>
          <p:cNvSpPr txBox="1">
            <a:spLocks noGrp="1"/>
          </p:cNvSpPr>
          <p:nvPr>
            <p:ph type="body" idx="4294967295"/>
          </p:nvPr>
        </p:nvSpPr>
        <p:spPr>
          <a:prstGeom prst="rect">
            <a:avLst/>
          </a:prstGeom>
        </p:spPr>
        <p:txBody>
          <a:bodyPr/>
          <a:lstStyle/>
          <a:p>
            <a:pPr marL="435662" indent="-435662" defTabSz="572586">
              <a:spcBef>
                <a:spcPts val="2700"/>
              </a:spcBef>
              <a:buClr>
                <a:schemeClr val="accent3"/>
              </a:buClr>
              <a:defRPr sz="3332"/>
            </a:pPr>
            <a:r>
              <a:t>právo žádat o prodloužení nejpozději 30 dnů před skončením platnosti udělené DO</a:t>
            </a:r>
          </a:p>
          <a:p>
            <a:pPr marL="435662" indent="-435662" defTabSz="572586">
              <a:spcBef>
                <a:spcPts val="2700"/>
              </a:spcBef>
              <a:buClr>
                <a:schemeClr val="accent3"/>
              </a:buClr>
              <a:defRPr sz="3332"/>
            </a:pPr>
            <a:r>
              <a:t>OAMP prodlouží do nejméně o 2 roky pokud trvají důvody, pro které byla udělena</a:t>
            </a:r>
          </a:p>
          <a:p>
            <a:pPr marL="435662" indent="-435662" defTabSz="572586">
              <a:spcBef>
                <a:spcPts val="2700"/>
              </a:spcBef>
              <a:buClr>
                <a:schemeClr val="accent3"/>
              </a:buClr>
              <a:defRPr sz="3332"/>
            </a:pPr>
            <a:r>
              <a:t>v případě neprodloužení - povinnost OAMP prokázat, že došlo k významné změně trvalé povahy a že není dán jiný důvod pro DO</a:t>
            </a:r>
          </a:p>
          <a:p>
            <a:pPr marL="435662" indent="-435662" defTabSz="572586">
              <a:spcBef>
                <a:spcPts val="2700"/>
              </a:spcBef>
              <a:buClr>
                <a:schemeClr val="accent3"/>
              </a:buClr>
              <a:defRPr sz="3332"/>
            </a:pPr>
            <a:r>
              <a:t>možnost podat žalobu proti rozhodnutí o neprodloužení DO </a:t>
            </a:r>
          </a:p>
        </p:txBody>
      </p:sp>
      <p:sp>
        <p:nvSpPr>
          <p:cNvPr id="324" name="Číslo snímku"/>
          <p:cNvSpPr txBox="1">
            <a:spLocks noGrp="1"/>
          </p:cNvSpPr>
          <p:nvPr>
            <p:ph type="sldNum" sz="quarter" idx="4294967295"/>
          </p:nvPr>
        </p:nvSpPr>
        <p:spPr>
          <a:xfrm>
            <a:off x="12229846"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22</a:t>
            </a:fld>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doplňková ochrana"/>
          <p:cNvSpPr txBox="1">
            <a:spLocks noGrp="1"/>
          </p:cNvSpPr>
          <p:nvPr>
            <p:ph type="body" idx="21"/>
          </p:nvPr>
        </p:nvSpPr>
        <p:spPr>
          <a:prstGeom prst="rect">
            <a:avLst/>
          </a:prstGeom>
        </p:spPr>
        <p:txBody>
          <a:bodyPr/>
          <a:lstStyle/>
          <a:p>
            <a:r>
              <a:t>doplňková ochrana</a:t>
            </a:r>
          </a:p>
        </p:txBody>
      </p:sp>
      <p:sp>
        <p:nvSpPr>
          <p:cNvPr id="327" name="Odnětí doplňkové ochrany"/>
          <p:cNvSpPr txBox="1">
            <a:spLocks noGrp="1"/>
          </p:cNvSpPr>
          <p:nvPr>
            <p:ph type="title"/>
          </p:nvPr>
        </p:nvSpPr>
        <p:spPr>
          <a:xfrm>
            <a:off x="406400" y="1329865"/>
            <a:ext cx="12192000" cy="723901"/>
          </a:xfrm>
          <a:prstGeom prst="rect">
            <a:avLst/>
          </a:prstGeom>
        </p:spPr>
        <p:txBody>
          <a:bodyPr/>
          <a:lstStyle>
            <a:lvl1pPr defTabSz="467359">
              <a:spcBef>
                <a:spcPts val="2200"/>
              </a:spcBef>
              <a:defRPr sz="4800"/>
            </a:lvl1pPr>
          </a:lstStyle>
          <a:p>
            <a:r>
              <a:t>Odnětí doplňkové ochrany </a:t>
            </a:r>
          </a:p>
        </p:txBody>
      </p:sp>
      <p:sp>
        <p:nvSpPr>
          <p:cNvPr id="328" name="zahajováno z moci úřední z důvodu:…"/>
          <p:cNvSpPr txBox="1">
            <a:spLocks noGrp="1"/>
          </p:cNvSpPr>
          <p:nvPr>
            <p:ph type="body" idx="1"/>
          </p:nvPr>
        </p:nvSpPr>
        <p:spPr>
          <a:xfrm>
            <a:off x="406400" y="2469224"/>
            <a:ext cx="12192000" cy="6819504"/>
          </a:xfrm>
          <a:prstGeom prst="rect">
            <a:avLst/>
          </a:prstGeom>
        </p:spPr>
        <p:txBody>
          <a:bodyPr/>
          <a:lstStyle/>
          <a:p>
            <a:pPr marL="324525" indent="-324525" defTabSz="426518">
              <a:spcBef>
                <a:spcPts val="2000"/>
              </a:spcBef>
              <a:buClr>
                <a:schemeClr val="accent3"/>
              </a:buClr>
              <a:defRPr sz="2555"/>
            </a:pPr>
            <a:r>
              <a:rPr dirty="0" err="1"/>
              <a:t>zahajováno</a:t>
            </a:r>
            <a:r>
              <a:rPr dirty="0"/>
              <a:t> z </a:t>
            </a:r>
            <a:r>
              <a:rPr dirty="0" err="1"/>
              <a:t>moci</a:t>
            </a:r>
            <a:r>
              <a:rPr dirty="0"/>
              <a:t> </a:t>
            </a:r>
            <a:r>
              <a:rPr dirty="0" err="1"/>
              <a:t>úřední</a:t>
            </a:r>
            <a:r>
              <a:rPr dirty="0"/>
              <a:t> z </a:t>
            </a:r>
            <a:r>
              <a:rPr dirty="0" err="1"/>
              <a:t>důvodu</a:t>
            </a:r>
            <a:r>
              <a:rPr dirty="0"/>
              <a:t>:</a:t>
            </a:r>
          </a:p>
          <a:p>
            <a:pPr marL="964299" lvl="1" indent="-482149" defTabSz="426518">
              <a:spcBef>
                <a:spcPts val="2000"/>
              </a:spcBef>
              <a:buClr>
                <a:schemeClr val="accent3"/>
              </a:buClr>
              <a:buSzPct val="100000"/>
              <a:buFontTx/>
              <a:buAutoNum type="alphaLcParenBoth"/>
              <a:defRPr sz="2555"/>
            </a:pPr>
            <a:r>
              <a:rPr dirty="0" err="1"/>
              <a:t>zánik</a:t>
            </a:r>
            <a:r>
              <a:rPr dirty="0"/>
              <a:t>/</a:t>
            </a:r>
            <a:r>
              <a:rPr dirty="0" err="1"/>
              <a:t>změna</a:t>
            </a:r>
            <a:r>
              <a:rPr dirty="0"/>
              <a:t> </a:t>
            </a:r>
            <a:r>
              <a:rPr dirty="0" err="1"/>
              <a:t>okolností</a:t>
            </a:r>
            <a:r>
              <a:rPr dirty="0"/>
              <a:t>, </a:t>
            </a:r>
            <a:r>
              <a:rPr dirty="0" err="1"/>
              <a:t>které</a:t>
            </a:r>
            <a:r>
              <a:rPr dirty="0"/>
              <a:t> </a:t>
            </a:r>
            <a:r>
              <a:rPr dirty="0" err="1"/>
              <a:t>vedly</a:t>
            </a:r>
            <a:r>
              <a:rPr dirty="0"/>
              <a:t> k </a:t>
            </a:r>
            <a:r>
              <a:rPr dirty="0" err="1"/>
              <a:t>udělení</a:t>
            </a:r>
            <a:r>
              <a:rPr dirty="0"/>
              <a:t> DO</a:t>
            </a:r>
          </a:p>
          <a:p>
            <a:pPr marL="1131199" lvl="2" indent="-166898" defTabSz="426518">
              <a:spcBef>
                <a:spcPts val="2000"/>
              </a:spcBef>
              <a:buClr>
                <a:schemeClr val="accent3"/>
              </a:buClr>
              <a:buSzPct val="100000"/>
              <a:buFontTx/>
              <a:buChar char="‣"/>
              <a:defRPr sz="2555"/>
            </a:pPr>
            <a:r>
              <a:rPr dirty="0"/>
              <a:t> </a:t>
            </a:r>
            <a:r>
              <a:rPr dirty="0" err="1"/>
              <a:t>změna</a:t>
            </a:r>
            <a:r>
              <a:rPr dirty="0"/>
              <a:t> </a:t>
            </a:r>
            <a:r>
              <a:rPr dirty="0" err="1"/>
              <a:t>musí</a:t>
            </a:r>
            <a:r>
              <a:rPr dirty="0"/>
              <a:t> </a:t>
            </a:r>
            <a:r>
              <a:rPr dirty="0" err="1"/>
              <a:t>být</a:t>
            </a:r>
            <a:r>
              <a:rPr dirty="0"/>
              <a:t> </a:t>
            </a:r>
            <a:r>
              <a:rPr dirty="0" err="1"/>
              <a:t>významné</a:t>
            </a:r>
            <a:r>
              <a:rPr dirty="0"/>
              <a:t> a </a:t>
            </a:r>
            <a:r>
              <a:rPr dirty="0" err="1"/>
              <a:t>trvalé</a:t>
            </a:r>
            <a:r>
              <a:rPr dirty="0"/>
              <a:t> </a:t>
            </a:r>
            <a:r>
              <a:rPr dirty="0" err="1"/>
              <a:t>povahy</a:t>
            </a:r>
            <a:endParaRPr dirty="0"/>
          </a:p>
          <a:p>
            <a:pPr marL="1131199" lvl="2" indent="-166898" defTabSz="426518">
              <a:spcBef>
                <a:spcPts val="2000"/>
              </a:spcBef>
              <a:buClr>
                <a:schemeClr val="accent3"/>
              </a:buClr>
              <a:buSzPct val="100000"/>
              <a:buFontTx/>
              <a:buChar char="‣"/>
              <a:defRPr sz="2555"/>
            </a:pPr>
            <a:r>
              <a:rPr dirty="0"/>
              <a:t> </a:t>
            </a:r>
            <a:r>
              <a:rPr dirty="0" err="1"/>
              <a:t>důkazní</a:t>
            </a:r>
            <a:r>
              <a:rPr dirty="0"/>
              <a:t> </a:t>
            </a:r>
            <a:r>
              <a:rPr dirty="0" err="1"/>
              <a:t>břemeno</a:t>
            </a:r>
            <a:r>
              <a:rPr dirty="0"/>
              <a:t> </a:t>
            </a:r>
            <a:r>
              <a:rPr dirty="0" err="1"/>
              <a:t>nese</a:t>
            </a:r>
            <a:r>
              <a:rPr dirty="0"/>
              <a:t> </a:t>
            </a:r>
            <a:r>
              <a:rPr dirty="0" err="1"/>
              <a:t>stát</a:t>
            </a:r>
            <a:r>
              <a:rPr dirty="0"/>
              <a:t> </a:t>
            </a:r>
          </a:p>
          <a:p>
            <a:pPr marL="964299" lvl="1" indent="-482149" defTabSz="426518">
              <a:spcBef>
                <a:spcPts val="2000"/>
              </a:spcBef>
              <a:buClr>
                <a:schemeClr val="accent3"/>
              </a:buClr>
              <a:buSzPct val="100000"/>
              <a:buFontTx/>
              <a:buAutoNum type="alphaLcParenBoth"/>
              <a:defRPr sz="2555"/>
            </a:pPr>
            <a:r>
              <a:rPr dirty="0" err="1"/>
              <a:t>cizinec</a:t>
            </a:r>
            <a:r>
              <a:rPr dirty="0"/>
              <a:t> </a:t>
            </a:r>
            <a:r>
              <a:rPr dirty="0" err="1"/>
              <a:t>měl</a:t>
            </a:r>
            <a:r>
              <a:rPr dirty="0"/>
              <a:t> </a:t>
            </a:r>
            <a:r>
              <a:rPr dirty="0" err="1"/>
              <a:t>být</a:t>
            </a:r>
            <a:r>
              <a:rPr dirty="0"/>
              <a:t> </a:t>
            </a:r>
            <a:r>
              <a:rPr dirty="0" err="1"/>
              <a:t>nebo</a:t>
            </a:r>
            <a:r>
              <a:rPr dirty="0"/>
              <a:t> je </a:t>
            </a:r>
            <a:r>
              <a:rPr dirty="0" err="1"/>
              <a:t>vyloučen</a:t>
            </a:r>
            <a:r>
              <a:rPr dirty="0"/>
              <a:t> z </a:t>
            </a:r>
            <a:r>
              <a:rPr dirty="0" err="1"/>
              <a:t>možnosti</a:t>
            </a:r>
            <a:r>
              <a:rPr dirty="0"/>
              <a:t> </a:t>
            </a:r>
            <a:r>
              <a:rPr dirty="0" err="1"/>
              <a:t>udělení</a:t>
            </a:r>
            <a:r>
              <a:rPr dirty="0"/>
              <a:t> DO </a:t>
            </a:r>
            <a:r>
              <a:rPr dirty="0" err="1"/>
              <a:t>podle</a:t>
            </a:r>
            <a:r>
              <a:rPr dirty="0"/>
              <a:t> § 15a</a:t>
            </a:r>
          </a:p>
          <a:p>
            <a:pPr marL="964299" lvl="1" indent="-482149" defTabSz="426518">
              <a:spcBef>
                <a:spcPts val="2000"/>
              </a:spcBef>
              <a:buClr>
                <a:schemeClr val="accent3"/>
              </a:buClr>
              <a:buSzPct val="100000"/>
              <a:buFontTx/>
              <a:buAutoNum type="alphaLcParenBoth"/>
              <a:defRPr sz="2555"/>
            </a:pPr>
            <a:r>
              <a:rPr dirty="0" err="1"/>
              <a:t>nesprávné</a:t>
            </a:r>
            <a:r>
              <a:rPr dirty="0"/>
              <a:t> </a:t>
            </a:r>
            <a:r>
              <a:rPr dirty="0" err="1"/>
              <a:t>uvedení</a:t>
            </a:r>
            <a:r>
              <a:rPr dirty="0"/>
              <a:t>/</a:t>
            </a:r>
            <a:r>
              <a:rPr dirty="0" err="1"/>
              <a:t>opomenutí</a:t>
            </a:r>
            <a:r>
              <a:rPr dirty="0"/>
              <a:t> </a:t>
            </a:r>
            <a:r>
              <a:rPr dirty="0" err="1"/>
              <a:t>určitých</a:t>
            </a:r>
            <a:r>
              <a:rPr dirty="0"/>
              <a:t> </a:t>
            </a:r>
            <a:r>
              <a:rPr dirty="0" err="1"/>
              <a:t>skutečnosti</a:t>
            </a:r>
            <a:r>
              <a:rPr dirty="0"/>
              <a:t>, </a:t>
            </a:r>
            <a:r>
              <a:rPr dirty="0" err="1"/>
              <a:t>včetně</a:t>
            </a:r>
            <a:r>
              <a:rPr dirty="0"/>
              <a:t> </a:t>
            </a:r>
            <a:r>
              <a:rPr dirty="0" err="1"/>
              <a:t>použití</a:t>
            </a:r>
            <a:r>
              <a:rPr dirty="0"/>
              <a:t> </a:t>
            </a:r>
            <a:r>
              <a:rPr dirty="0" err="1"/>
              <a:t>padělaných</a:t>
            </a:r>
            <a:r>
              <a:rPr dirty="0"/>
              <a:t> </a:t>
            </a:r>
            <a:r>
              <a:rPr dirty="0" err="1"/>
              <a:t>či</a:t>
            </a:r>
            <a:r>
              <a:rPr dirty="0"/>
              <a:t> </a:t>
            </a:r>
            <a:r>
              <a:rPr dirty="0" err="1"/>
              <a:t>pozměněných</a:t>
            </a:r>
            <a:r>
              <a:rPr dirty="0"/>
              <a:t> </a:t>
            </a:r>
            <a:r>
              <a:rPr dirty="0" err="1"/>
              <a:t>dokumentů</a:t>
            </a:r>
            <a:r>
              <a:rPr dirty="0"/>
              <a:t>, </a:t>
            </a:r>
            <a:r>
              <a:rPr dirty="0" err="1"/>
              <a:t>bylo</a:t>
            </a:r>
            <a:r>
              <a:rPr dirty="0"/>
              <a:t> </a:t>
            </a:r>
            <a:r>
              <a:rPr dirty="0" err="1"/>
              <a:t>rozhodující</a:t>
            </a:r>
            <a:r>
              <a:rPr dirty="0"/>
              <a:t> pro </a:t>
            </a:r>
            <a:r>
              <a:rPr dirty="0" err="1"/>
              <a:t>udělení</a:t>
            </a:r>
            <a:r>
              <a:rPr dirty="0"/>
              <a:t> DO</a:t>
            </a:r>
          </a:p>
          <a:p>
            <a:pPr marL="964299" lvl="1" indent="-482149" defTabSz="426518">
              <a:spcBef>
                <a:spcPts val="2000"/>
              </a:spcBef>
              <a:buClr>
                <a:schemeClr val="accent3"/>
              </a:buClr>
              <a:buSzPct val="100000"/>
              <a:buFontTx/>
              <a:buAutoNum type="alphaLcParenBoth"/>
              <a:defRPr sz="2555"/>
            </a:pPr>
            <a:r>
              <a:rPr lang="cs-CZ" dirty="0"/>
              <a:t>důvodné podezření, že </a:t>
            </a:r>
            <a:r>
              <a:rPr dirty="0" err="1"/>
              <a:t>držitel</a:t>
            </a:r>
            <a:r>
              <a:rPr dirty="0"/>
              <a:t> DO se </a:t>
            </a:r>
            <a:r>
              <a:rPr dirty="0" err="1"/>
              <a:t>dopustil</a:t>
            </a:r>
            <a:r>
              <a:rPr dirty="0"/>
              <a:t> </a:t>
            </a:r>
            <a:r>
              <a:rPr dirty="0" err="1"/>
              <a:t>zvlášť</a:t>
            </a:r>
            <a:r>
              <a:rPr dirty="0"/>
              <a:t> </a:t>
            </a:r>
            <a:r>
              <a:rPr dirty="0" err="1"/>
              <a:t>závažného</a:t>
            </a:r>
            <a:r>
              <a:rPr dirty="0"/>
              <a:t> </a:t>
            </a:r>
            <a:r>
              <a:rPr dirty="0" err="1"/>
              <a:t>zločinu</a:t>
            </a:r>
            <a:r>
              <a:rPr dirty="0"/>
              <a:t>.</a:t>
            </a:r>
          </a:p>
          <a:p>
            <a:pPr marL="166898" indent="-166898" defTabSz="426518">
              <a:spcBef>
                <a:spcPts val="2000"/>
              </a:spcBef>
              <a:buClr>
                <a:schemeClr val="accent3"/>
              </a:buClr>
              <a:buSzPct val="100000"/>
              <a:buFontTx/>
              <a:buChar char="‣"/>
              <a:defRPr sz="2555"/>
            </a:pPr>
            <a:r>
              <a:rPr i="1" dirty="0"/>
              <a:t> </a:t>
            </a:r>
            <a:r>
              <a:rPr dirty="0"/>
              <a:t>DO za </a:t>
            </a:r>
            <a:r>
              <a:rPr dirty="0" err="1"/>
              <a:t>účelem</a:t>
            </a:r>
            <a:r>
              <a:rPr dirty="0"/>
              <a:t> </a:t>
            </a:r>
            <a:r>
              <a:rPr dirty="0" err="1"/>
              <a:t>sloučení</a:t>
            </a:r>
            <a:r>
              <a:rPr dirty="0"/>
              <a:t> </a:t>
            </a:r>
            <a:r>
              <a:rPr dirty="0" err="1"/>
              <a:t>rodiny</a:t>
            </a:r>
            <a:r>
              <a:rPr dirty="0"/>
              <a:t> se </a:t>
            </a:r>
            <a:r>
              <a:rPr dirty="0" err="1"/>
              <a:t>odejme</a:t>
            </a:r>
            <a:r>
              <a:rPr dirty="0"/>
              <a:t>, </a:t>
            </a:r>
            <a:r>
              <a:rPr dirty="0" err="1"/>
              <a:t>zanikne</a:t>
            </a:r>
            <a:r>
              <a:rPr dirty="0"/>
              <a:t>-li </a:t>
            </a:r>
            <a:r>
              <a:rPr dirty="0" err="1"/>
              <a:t>důvod</a:t>
            </a:r>
            <a:r>
              <a:rPr dirty="0"/>
              <a:t>, pro </a:t>
            </a:r>
            <a:r>
              <a:rPr dirty="0" err="1"/>
              <a:t>který</a:t>
            </a:r>
            <a:r>
              <a:rPr dirty="0"/>
              <a:t> </a:t>
            </a:r>
            <a:r>
              <a:rPr dirty="0" err="1"/>
              <a:t>byla</a:t>
            </a:r>
            <a:r>
              <a:rPr dirty="0"/>
              <a:t> </a:t>
            </a:r>
            <a:r>
              <a:rPr dirty="0" err="1"/>
              <a:t>udělena</a:t>
            </a:r>
            <a:r>
              <a:rPr dirty="0"/>
              <a:t>, a </a:t>
            </a:r>
            <a:r>
              <a:rPr dirty="0" err="1"/>
              <a:t>nebude</a:t>
            </a:r>
            <a:r>
              <a:rPr dirty="0"/>
              <a:t>-li </a:t>
            </a:r>
            <a:r>
              <a:rPr dirty="0" err="1"/>
              <a:t>shledán</a:t>
            </a:r>
            <a:r>
              <a:rPr dirty="0"/>
              <a:t> </a:t>
            </a:r>
            <a:r>
              <a:rPr dirty="0" err="1"/>
              <a:t>jiný</a:t>
            </a:r>
            <a:r>
              <a:rPr dirty="0"/>
              <a:t> </a:t>
            </a:r>
            <a:r>
              <a:rPr dirty="0" err="1"/>
              <a:t>důvod</a:t>
            </a:r>
            <a:r>
              <a:rPr dirty="0"/>
              <a:t> </a:t>
            </a:r>
            <a:r>
              <a:rPr dirty="0" err="1"/>
              <a:t>hodný</a:t>
            </a:r>
            <a:r>
              <a:rPr dirty="0"/>
              <a:t> </a:t>
            </a:r>
            <a:r>
              <a:rPr dirty="0" err="1"/>
              <a:t>zvláštního</a:t>
            </a:r>
            <a:r>
              <a:rPr dirty="0"/>
              <a:t> </a:t>
            </a:r>
            <a:r>
              <a:rPr dirty="0" err="1"/>
              <a:t>zřetele</a:t>
            </a:r>
            <a:r>
              <a:rPr dirty="0"/>
              <a:t> pro </a:t>
            </a:r>
            <a:r>
              <a:rPr dirty="0" err="1"/>
              <a:t>její</a:t>
            </a:r>
            <a:r>
              <a:rPr dirty="0"/>
              <a:t> </a:t>
            </a:r>
            <a:r>
              <a:rPr dirty="0" err="1"/>
              <a:t>ponechání</a:t>
            </a:r>
            <a:endParaRPr dirty="0"/>
          </a:p>
        </p:txBody>
      </p:sp>
      <p:sp>
        <p:nvSpPr>
          <p:cNvPr id="329" name="Číslo snímku"/>
          <p:cNvSpPr txBox="1">
            <a:spLocks noGrp="1"/>
          </p:cNvSpPr>
          <p:nvPr>
            <p:ph type="sldNum" sz="quarter" idx="4294967295"/>
          </p:nvPr>
        </p:nvSpPr>
        <p:spPr>
          <a:xfrm>
            <a:off x="12200856" y="51634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23</a:t>
            </a:fld>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případovÉ studie"/>
          <p:cNvSpPr txBox="1">
            <a:spLocks noGrp="1"/>
          </p:cNvSpPr>
          <p:nvPr>
            <p:ph type="title"/>
          </p:nvPr>
        </p:nvSpPr>
        <p:spPr>
          <a:xfrm>
            <a:off x="406400" y="4335362"/>
            <a:ext cx="12192000" cy="1082878"/>
          </a:xfrm>
          <a:prstGeom prst="rect">
            <a:avLst/>
          </a:prstGeom>
        </p:spPr>
        <p:txBody>
          <a:bodyPr/>
          <a:lstStyle>
            <a:lvl1pPr algn="ctr">
              <a:defRPr sz="7500"/>
            </a:lvl1pPr>
          </a:lstStyle>
          <a:p>
            <a:r>
              <a:t>případovÉ studie </a:t>
            </a:r>
          </a:p>
        </p:txBody>
      </p:sp>
      <p:sp>
        <p:nvSpPr>
          <p:cNvPr id="336" name="Číslo snímku"/>
          <p:cNvSpPr txBox="1">
            <a:spLocks noGrp="1"/>
          </p:cNvSpPr>
          <p:nvPr>
            <p:ph type="sldNum" sz="quarter" idx="4294967295"/>
          </p:nvPr>
        </p:nvSpPr>
        <p:spPr>
          <a:xfrm>
            <a:off x="12200856" y="476352"/>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24</a:t>
            </a:fld>
            <a:endParaRPr/>
          </a:p>
        </p:txBody>
      </p:sp>
      <p:sp>
        <p:nvSpPr>
          <p:cNvPr id="337" name="doplňková ochrana"/>
          <p:cNvSpPr txBox="1"/>
          <p:nvPr/>
        </p:nvSpPr>
        <p:spPr>
          <a:xfrm>
            <a:off x="406400" y="-702969"/>
            <a:ext cx="11176000" cy="398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spAutoFit/>
          </a:bodyPr>
          <a:lstStyle>
            <a:lvl1pPr defTabSz="457200">
              <a:lnSpc>
                <a:spcPct val="80000"/>
              </a:lnSpc>
              <a:spcBef>
                <a:spcPts val="0"/>
              </a:spcBef>
              <a:defRPr sz="2400" cap="all" spc="120">
                <a:latin typeface="DIN Alternate Bold"/>
                <a:ea typeface="DIN Alternate Bold"/>
                <a:cs typeface="DIN Alternate Bold"/>
                <a:sym typeface="DIN Alternate Bold"/>
              </a:defRPr>
            </a:lvl1pPr>
          </a:lstStyle>
          <a:p>
            <a:r>
              <a:t>doplňková ochrana</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Stát Syldavia zažívá roky postupného narůstání nepokojů, které v loňském roce vedly k povstání v jižní oblasti. Současná situace na Syldavii je následující:…"/>
          <p:cNvSpPr txBox="1">
            <a:spLocks noGrp="1"/>
          </p:cNvSpPr>
          <p:nvPr>
            <p:ph type="body" idx="1"/>
          </p:nvPr>
        </p:nvSpPr>
        <p:spPr>
          <a:xfrm>
            <a:off x="406400" y="1072183"/>
            <a:ext cx="12192000" cy="8434064"/>
          </a:xfrm>
          <a:prstGeom prst="rect">
            <a:avLst/>
          </a:prstGeom>
          <a:solidFill>
            <a:schemeClr val="accent3"/>
          </a:solidFill>
        </p:spPr>
        <p:txBody>
          <a:bodyPr/>
          <a:lstStyle/>
          <a:p>
            <a:pPr marL="0" indent="0" defTabSz="467415">
              <a:spcBef>
                <a:spcPts val="2200"/>
              </a:spcBef>
              <a:buClrTx/>
              <a:buSzTx/>
              <a:buNone/>
              <a:defRPr sz="2720">
                <a:solidFill>
                  <a:srgbClr val="FFFFFF"/>
                </a:solidFill>
              </a:defRPr>
            </a:pPr>
            <a:r>
              <a:t>Stát Syldavia zažívá roky postupného narůstání nepokojů, které v loňském roce vedly k povstání v jižní oblasti. Současná situace na Syldavii je následující:</a:t>
            </a:r>
          </a:p>
          <a:p>
            <a:pPr marL="0" indent="0" defTabSz="467415">
              <a:spcBef>
                <a:spcPts val="2200"/>
              </a:spcBef>
              <a:buClrTx/>
              <a:buSzTx/>
              <a:buNone/>
              <a:defRPr sz="2720">
                <a:solidFill>
                  <a:srgbClr val="FFFFFF"/>
                </a:solidFill>
              </a:defRPr>
            </a:pPr>
            <a:r>
              <a:t>Severní Syldavia (kde se nachází hlavní město) zůstává pod přísnou vládní kontrolou a je bez ozbrojených střetů, ačkoli vládní budovy jsou cílem častých sebevražedných útoků, které vedou k velkému počtu civilních obětí.</a:t>
            </a:r>
          </a:p>
          <a:p>
            <a:pPr marL="0" indent="0" defTabSz="467415">
              <a:spcBef>
                <a:spcPts val="2200"/>
              </a:spcBef>
              <a:buClrTx/>
              <a:buSzTx/>
              <a:buNone/>
              <a:defRPr sz="2720">
                <a:solidFill>
                  <a:srgbClr val="FFFFFF"/>
                </a:solidFill>
              </a:defRPr>
            </a:pPr>
            <a:r>
              <a:t>V Jižní Syldavii se odehrávají intenzivní boje mezi povstaleckými skupinami a státními ozbrojenými silami, které ztratily kontrolu nad několika městy v daném regionu. Armáda se brání pomocí leteckého bombardování rebelských měst, což způsobuje rozsáhlé škody a masové vysídlení obyvatelstva. Rebelové jsou vybaveni a financováni sousedním státem.</a:t>
            </a:r>
          </a:p>
          <a:p>
            <a:pPr marL="0" indent="0" defTabSz="467415">
              <a:spcBef>
                <a:spcPts val="2200"/>
              </a:spcBef>
              <a:buClrTx/>
              <a:buSzTx/>
              <a:buNone/>
              <a:defRPr sz="2720">
                <a:solidFill>
                  <a:srgbClr val="FFFFFF"/>
                </a:solidFill>
              </a:defRPr>
            </a:pPr>
            <a:r>
              <a:t>Úřady Syldavie znepřístupnily jižní region mezinárodním organizacím i nevládním organizacím. Média uvádějí velmi vysoký počet obětí, vysídlených osob a případů pravidelného porušování základních lidských práv.</a:t>
            </a:r>
          </a:p>
        </p:txBody>
      </p:sp>
      <p:sp>
        <p:nvSpPr>
          <p:cNvPr id="340" name="doplňková ochrana"/>
          <p:cNvSpPr txBox="1"/>
          <p:nvPr/>
        </p:nvSpPr>
        <p:spPr>
          <a:xfrm>
            <a:off x="406400" y="-702969"/>
            <a:ext cx="11176000" cy="398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spAutoFit/>
          </a:bodyPr>
          <a:lstStyle>
            <a:lvl1pPr defTabSz="457200">
              <a:lnSpc>
                <a:spcPct val="80000"/>
              </a:lnSpc>
              <a:spcBef>
                <a:spcPts val="0"/>
              </a:spcBef>
              <a:defRPr sz="2400" cap="all" spc="120">
                <a:latin typeface="DIN Alternate Bold"/>
                <a:ea typeface="DIN Alternate Bold"/>
                <a:cs typeface="DIN Alternate Bold"/>
                <a:sym typeface="DIN Alternate Bold"/>
              </a:defRPr>
            </a:lvl1pPr>
          </a:lstStyle>
          <a:p>
            <a:r>
              <a:t>doplňková ochrana</a:t>
            </a:r>
          </a:p>
        </p:txBody>
      </p:sp>
      <p:sp>
        <p:nvSpPr>
          <p:cNvPr id="341" name="Číslo snímku"/>
          <p:cNvSpPr txBox="1">
            <a:spLocks noGrp="1"/>
          </p:cNvSpPr>
          <p:nvPr>
            <p:ph type="sldNum" sz="quarter" idx="4294967295"/>
          </p:nvPr>
        </p:nvSpPr>
        <p:spPr>
          <a:xfrm>
            <a:off x="12195979" y="544086"/>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25</a:t>
            </a:fld>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 name="Číslo snímku"/>
          <p:cNvSpPr txBox="1">
            <a:spLocks noGrp="1"/>
          </p:cNvSpPr>
          <p:nvPr>
            <p:ph type="sldNum" sz="quarter" idx="4294967295"/>
          </p:nvPr>
        </p:nvSpPr>
        <p:spPr>
          <a:xfrm>
            <a:off x="12178596" y="452983"/>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26</a:t>
            </a:fld>
            <a:endParaRPr dirty="0"/>
          </a:p>
        </p:txBody>
      </p:sp>
      <p:sp>
        <p:nvSpPr>
          <p:cNvPr id="344" name="doplňková ochrana"/>
          <p:cNvSpPr txBox="1"/>
          <p:nvPr/>
        </p:nvSpPr>
        <p:spPr>
          <a:xfrm>
            <a:off x="406400" y="-702969"/>
            <a:ext cx="11176000" cy="398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spAutoFit/>
          </a:bodyPr>
          <a:lstStyle>
            <a:lvl1pPr defTabSz="457200">
              <a:lnSpc>
                <a:spcPct val="80000"/>
              </a:lnSpc>
              <a:spcBef>
                <a:spcPts val="0"/>
              </a:spcBef>
              <a:defRPr sz="2400" cap="all" spc="120">
                <a:latin typeface="DIN Alternate Bold"/>
                <a:ea typeface="DIN Alternate Bold"/>
                <a:cs typeface="DIN Alternate Bold"/>
                <a:sym typeface="DIN Alternate Bold"/>
              </a:defRPr>
            </a:lvl1pPr>
          </a:lstStyle>
          <a:p>
            <a:r>
              <a:t>doplňková ochrana</a:t>
            </a:r>
          </a:p>
        </p:txBody>
      </p:sp>
      <p:sp>
        <p:nvSpPr>
          <p:cNvPr id="345" name="Dochází v Syldavii k ozbrojenému konfliktu? Máte k dispozici dostatek informací k provedení takového hodnocení?…"/>
          <p:cNvSpPr txBox="1"/>
          <p:nvPr/>
        </p:nvSpPr>
        <p:spPr>
          <a:xfrm>
            <a:off x="368422" y="1617525"/>
            <a:ext cx="12207719" cy="72943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254031" indent="-254031">
              <a:spcBef>
                <a:spcPts val="1000"/>
              </a:spcBef>
              <a:buClr>
                <a:schemeClr val="accent3"/>
              </a:buClr>
              <a:buSzPct val="100000"/>
              <a:buFont typeface="Calibri"/>
              <a:buAutoNum type="arabicPeriod"/>
              <a:defRPr sz="2400">
                <a:solidFill>
                  <a:srgbClr val="222222"/>
                </a:solidFill>
                <a:latin typeface="Avenir Next Regular"/>
                <a:ea typeface="Avenir Next Regular"/>
                <a:cs typeface="Avenir Next Regular"/>
                <a:sym typeface="Avenir Next Regular"/>
              </a:defRPr>
            </a:pPr>
            <a:r>
              <a:rPr sz="2400" dirty="0" err="1"/>
              <a:t>Dochází</a:t>
            </a:r>
            <a:r>
              <a:rPr sz="2400" dirty="0"/>
              <a:t> v </a:t>
            </a:r>
            <a:r>
              <a:rPr sz="2400" dirty="0" err="1"/>
              <a:t>Syldavii</a:t>
            </a:r>
            <a:r>
              <a:rPr sz="2400" dirty="0"/>
              <a:t> k </a:t>
            </a:r>
            <a:r>
              <a:rPr sz="2400" dirty="0" err="1"/>
              <a:t>ozbrojenému</a:t>
            </a:r>
            <a:r>
              <a:rPr sz="2400" dirty="0"/>
              <a:t> </a:t>
            </a:r>
            <a:r>
              <a:rPr sz="2400" dirty="0" err="1"/>
              <a:t>konfliktu</a:t>
            </a:r>
            <a:r>
              <a:rPr sz="2400" dirty="0"/>
              <a:t>? </a:t>
            </a:r>
            <a:r>
              <a:rPr sz="2400" dirty="0" err="1"/>
              <a:t>Máte</a:t>
            </a:r>
            <a:r>
              <a:rPr sz="2400" dirty="0"/>
              <a:t> k </a:t>
            </a:r>
            <a:r>
              <a:rPr sz="2400" dirty="0" err="1"/>
              <a:t>dispozici</a:t>
            </a:r>
            <a:r>
              <a:rPr sz="2400" dirty="0"/>
              <a:t> </a:t>
            </a:r>
            <a:r>
              <a:rPr sz="2400" dirty="0" err="1"/>
              <a:t>dostatek</a:t>
            </a:r>
            <a:r>
              <a:rPr sz="2400" dirty="0"/>
              <a:t> </a:t>
            </a:r>
            <a:r>
              <a:rPr sz="2400" dirty="0" err="1"/>
              <a:t>informací</a:t>
            </a:r>
            <a:r>
              <a:rPr sz="2400" dirty="0"/>
              <a:t> k </a:t>
            </a:r>
            <a:r>
              <a:rPr sz="2400" dirty="0" err="1"/>
              <a:t>provedení</a:t>
            </a:r>
            <a:r>
              <a:rPr sz="2400" dirty="0"/>
              <a:t> </a:t>
            </a:r>
            <a:r>
              <a:rPr sz="2400" dirty="0" err="1"/>
              <a:t>takového</a:t>
            </a:r>
            <a:r>
              <a:rPr sz="2400" dirty="0"/>
              <a:t> </a:t>
            </a:r>
            <a:r>
              <a:rPr sz="2400" dirty="0" err="1"/>
              <a:t>hodnocení</a:t>
            </a:r>
            <a:r>
              <a:rPr sz="2400" dirty="0"/>
              <a:t>?</a:t>
            </a:r>
          </a:p>
          <a:p>
            <a:pPr marL="889108" indent="-254031" defTabSz="127015">
              <a:spcBef>
                <a:spcPts val="1000"/>
              </a:spcBef>
              <a:buClr>
                <a:schemeClr val="accent3"/>
              </a:buClr>
              <a:buSzPct val="100000"/>
              <a:buFont typeface="Calibri"/>
              <a:buAutoNum type="alphaLcPeriod"/>
              <a:defRPr sz="2400">
                <a:solidFill>
                  <a:srgbClr val="222222"/>
                </a:solidFill>
                <a:latin typeface="Avenir Next Regular"/>
                <a:ea typeface="Avenir Next Regular"/>
                <a:cs typeface="Avenir Next Regular"/>
                <a:sym typeface="Avenir Next Regular"/>
              </a:defRPr>
            </a:pPr>
            <a:r>
              <a:rPr sz="2400" dirty="0" err="1"/>
              <a:t>Pokud</a:t>
            </a:r>
            <a:r>
              <a:rPr sz="2400" dirty="0"/>
              <a:t> </a:t>
            </a:r>
            <a:r>
              <a:rPr sz="2400" dirty="0" err="1"/>
              <a:t>ano</a:t>
            </a:r>
            <a:r>
              <a:rPr sz="2400" dirty="0"/>
              <a:t>, </a:t>
            </a:r>
            <a:r>
              <a:rPr sz="2400" dirty="0" err="1"/>
              <a:t>řekli</a:t>
            </a:r>
            <a:r>
              <a:rPr sz="2400" dirty="0"/>
              <a:t> </a:t>
            </a:r>
            <a:r>
              <a:rPr sz="2400" dirty="0" err="1"/>
              <a:t>byste</a:t>
            </a:r>
            <a:r>
              <a:rPr sz="2400" dirty="0"/>
              <a:t>, v v </a:t>
            </a:r>
            <a:r>
              <a:rPr sz="2400" dirty="0" err="1"/>
              <a:t>Syldavii</a:t>
            </a:r>
            <a:r>
              <a:rPr sz="2400" dirty="0"/>
              <a:t> </a:t>
            </a:r>
            <a:r>
              <a:rPr sz="2400" dirty="0" err="1"/>
              <a:t>probíhá</a:t>
            </a:r>
            <a:r>
              <a:rPr sz="2400" dirty="0"/>
              <a:t> </a:t>
            </a:r>
            <a:r>
              <a:rPr sz="2400" dirty="0" err="1"/>
              <a:t>ozbrojený</a:t>
            </a:r>
            <a:r>
              <a:rPr sz="2400" dirty="0"/>
              <a:t> </a:t>
            </a:r>
            <a:r>
              <a:rPr sz="2400" dirty="0" err="1"/>
              <a:t>konflikt</a:t>
            </a:r>
            <a:r>
              <a:rPr sz="2400" dirty="0"/>
              <a:t>?</a:t>
            </a:r>
          </a:p>
          <a:p>
            <a:pPr marL="889108" indent="-254031">
              <a:spcBef>
                <a:spcPts val="1000"/>
              </a:spcBef>
              <a:buClr>
                <a:schemeClr val="accent3"/>
              </a:buClr>
              <a:buSzPct val="100000"/>
              <a:buFont typeface="Calibri"/>
              <a:buAutoNum type="alphaLcPeriod"/>
              <a:defRPr sz="2400">
                <a:solidFill>
                  <a:srgbClr val="222222"/>
                </a:solidFill>
                <a:latin typeface="Avenir Next Regular"/>
                <a:ea typeface="Avenir Next Regular"/>
                <a:cs typeface="Avenir Next Regular"/>
                <a:sym typeface="Avenir Next Regular"/>
              </a:defRPr>
            </a:pPr>
            <a:r>
              <a:rPr sz="2400" dirty="0" err="1"/>
              <a:t>Domníváte</a:t>
            </a:r>
            <a:r>
              <a:rPr sz="2400" dirty="0"/>
              <a:t> se, </a:t>
            </a:r>
            <a:r>
              <a:rPr sz="2400" dirty="0" err="1"/>
              <a:t>že</a:t>
            </a:r>
            <a:r>
              <a:rPr sz="2400" dirty="0"/>
              <a:t> se </a:t>
            </a:r>
            <a:r>
              <a:rPr sz="2400" dirty="0" err="1"/>
              <a:t>tento</a:t>
            </a:r>
            <a:r>
              <a:rPr sz="2400" dirty="0"/>
              <a:t> </a:t>
            </a:r>
            <a:r>
              <a:rPr sz="2400" dirty="0" err="1"/>
              <a:t>ozbrojený</a:t>
            </a:r>
            <a:r>
              <a:rPr sz="2400" dirty="0"/>
              <a:t> </a:t>
            </a:r>
            <a:r>
              <a:rPr sz="2400" dirty="0" err="1"/>
              <a:t>konflikt</a:t>
            </a:r>
            <a:r>
              <a:rPr sz="2400" dirty="0"/>
              <a:t> </a:t>
            </a:r>
            <a:r>
              <a:rPr sz="2400" dirty="0" err="1"/>
              <a:t>týká</a:t>
            </a:r>
            <a:r>
              <a:rPr sz="2400" dirty="0"/>
              <a:t> </a:t>
            </a:r>
            <a:r>
              <a:rPr sz="2400" dirty="0" err="1"/>
              <a:t>celého</a:t>
            </a:r>
            <a:r>
              <a:rPr sz="2400" dirty="0"/>
              <a:t> </a:t>
            </a:r>
            <a:r>
              <a:rPr sz="2400" dirty="0" err="1"/>
              <a:t>území</a:t>
            </a:r>
            <a:r>
              <a:rPr sz="2400" dirty="0"/>
              <a:t> </a:t>
            </a:r>
            <a:r>
              <a:rPr sz="2400" dirty="0" err="1"/>
              <a:t>nebo</a:t>
            </a:r>
            <a:r>
              <a:rPr sz="2400" dirty="0"/>
              <a:t> </a:t>
            </a:r>
            <a:r>
              <a:rPr sz="2400" dirty="0" err="1"/>
              <a:t>jeho</a:t>
            </a:r>
            <a:r>
              <a:rPr sz="2400" dirty="0"/>
              <a:t> </a:t>
            </a:r>
            <a:r>
              <a:rPr sz="2400" dirty="0" err="1"/>
              <a:t>částí</a:t>
            </a:r>
            <a:r>
              <a:rPr sz="2400" dirty="0"/>
              <a:t>?</a:t>
            </a:r>
          </a:p>
          <a:p>
            <a:pPr marL="254031" indent="-254031">
              <a:spcBef>
                <a:spcPts val="1000"/>
              </a:spcBef>
              <a:buClr>
                <a:schemeClr val="accent3"/>
              </a:buClr>
              <a:buSzPct val="100000"/>
              <a:buFont typeface="Calibri"/>
              <a:buAutoNum type="arabicPeriod" startAt="2"/>
              <a:defRPr sz="2400">
                <a:solidFill>
                  <a:srgbClr val="222222"/>
                </a:solidFill>
                <a:latin typeface="Avenir Next Regular"/>
                <a:ea typeface="Avenir Next Regular"/>
                <a:cs typeface="Avenir Next Regular"/>
                <a:sym typeface="Avenir Next Regular"/>
              </a:defRPr>
            </a:pPr>
            <a:r>
              <a:rPr sz="2400" dirty="0" err="1"/>
              <a:t>Máte</a:t>
            </a:r>
            <a:r>
              <a:rPr sz="2400" dirty="0"/>
              <a:t> </a:t>
            </a:r>
            <a:r>
              <a:rPr sz="2400" dirty="0" err="1"/>
              <a:t>dostatek</a:t>
            </a:r>
            <a:r>
              <a:rPr sz="2400" dirty="0"/>
              <a:t> </a:t>
            </a:r>
            <a:r>
              <a:rPr sz="2400" dirty="0" err="1"/>
              <a:t>informací</a:t>
            </a:r>
            <a:r>
              <a:rPr sz="2400" dirty="0"/>
              <a:t> pro </a:t>
            </a:r>
            <a:r>
              <a:rPr sz="2400" dirty="0" err="1"/>
              <a:t>posouzení</a:t>
            </a:r>
            <a:r>
              <a:rPr sz="2400" dirty="0"/>
              <a:t> </a:t>
            </a:r>
            <a:r>
              <a:rPr sz="2400" dirty="0" err="1"/>
              <a:t>míry</a:t>
            </a:r>
            <a:r>
              <a:rPr sz="2400" dirty="0"/>
              <a:t> </a:t>
            </a:r>
            <a:r>
              <a:rPr sz="2400" dirty="0" err="1"/>
              <a:t>násilí</a:t>
            </a:r>
            <a:r>
              <a:rPr sz="2400" dirty="0"/>
              <a:t> v </a:t>
            </a:r>
            <a:r>
              <a:rPr sz="2400" dirty="0" err="1"/>
              <a:t>Syldavii</a:t>
            </a:r>
            <a:r>
              <a:rPr sz="2400" dirty="0"/>
              <a:t>?</a:t>
            </a:r>
          </a:p>
          <a:p>
            <a:pPr marL="889108" indent="-254031">
              <a:spcBef>
                <a:spcPts val="1000"/>
              </a:spcBef>
              <a:buClr>
                <a:schemeClr val="accent3"/>
              </a:buClr>
              <a:buSzPct val="100000"/>
              <a:buFont typeface="Calibri"/>
              <a:buAutoNum type="alphaLcPeriod"/>
              <a:defRPr sz="2400">
                <a:solidFill>
                  <a:srgbClr val="222222"/>
                </a:solidFill>
                <a:latin typeface="Avenir Next Regular"/>
                <a:ea typeface="Avenir Next Regular"/>
                <a:cs typeface="Avenir Next Regular"/>
                <a:sym typeface="Avenir Next Regular"/>
              </a:defRPr>
            </a:pPr>
            <a:r>
              <a:rPr sz="2400" dirty="0" err="1"/>
              <a:t>Pokud</a:t>
            </a:r>
            <a:r>
              <a:rPr sz="2400" dirty="0"/>
              <a:t> ne, </a:t>
            </a:r>
            <a:r>
              <a:rPr sz="2400" dirty="0" err="1"/>
              <a:t>které</a:t>
            </a:r>
            <a:r>
              <a:rPr sz="2400" dirty="0"/>
              <a:t> </a:t>
            </a:r>
            <a:r>
              <a:rPr sz="2400" dirty="0" err="1"/>
              <a:t>ukazatele</a:t>
            </a:r>
            <a:r>
              <a:rPr sz="2400" dirty="0"/>
              <a:t> </a:t>
            </a:r>
            <a:r>
              <a:rPr sz="2400" dirty="0" err="1"/>
              <a:t>chybí</a:t>
            </a:r>
            <a:r>
              <a:rPr sz="2400" dirty="0"/>
              <a:t>?</a:t>
            </a:r>
          </a:p>
          <a:p>
            <a:pPr marL="254031" indent="-254031">
              <a:spcBef>
                <a:spcPts val="1000"/>
              </a:spcBef>
              <a:buClr>
                <a:schemeClr val="accent3"/>
              </a:buClr>
              <a:buSzPct val="100000"/>
              <a:buFont typeface="Calibri"/>
              <a:buAutoNum type="arabicPeriod" startAt="3"/>
              <a:defRPr sz="2400">
                <a:solidFill>
                  <a:srgbClr val="222222"/>
                </a:solidFill>
                <a:latin typeface="Avenir Next Regular"/>
                <a:ea typeface="Avenir Next Regular"/>
                <a:cs typeface="Avenir Next Regular"/>
                <a:sym typeface="Avenir Next Regular"/>
              </a:defRPr>
            </a:pPr>
            <a:r>
              <a:rPr sz="2400" dirty="0" err="1"/>
              <a:t>Myslíte</a:t>
            </a:r>
            <a:r>
              <a:rPr sz="2400" dirty="0"/>
              <a:t> </a:t>
            </a:r>
            <a:r>
              <a:rPr sz="2400" dirty="0" err="1"/>
              <a:t>si</a:t>
            </a:r>
            <a:r>
              <a:rPr sz="2400" dirty="0"/>
              <a:t>, </a:t>
            </a:r>
            <a:r>
              <a:rPr sz="2400" dirty="0" err="1"/>
              <a:t>že</a:t>
            </a:r>
            <a:r>
              <a:rPr sz="2400" dirty="0"/>
              <a:t> </a:t>
            </a:r>
            <a:r>
              <a:rPr sz="2400" dirty="0" err="1"/>
              <a:t>situace</a:t>
            </a:r>
            <a:r>
              <a:rPr sz="2400" dirty="0"/>
              <a:t> v </a:t>
            </a:r>
            <a:r>
              <a:rPr sz="2400" dirty="0" err="1"/>
              <a:t>Syldavii</a:t>
            </a:r>
            <a:r>
              <a:rPr sz="2400" dirty="0"/>
              <a:t> </a:t>
            </a:r>
            <a:r>
              <a:rPr sz="2400" dirty="0" err="1"/>
              <a:t>dosahuje</a:t>
            </a:r>
            <a:r>
              <a:rPr sz="2400" dirty="0"/>
              <a:t> </a:t>
            </a:r>
            <a:r>
              <a:rPr sz="2400" dirty="0" err="1"/>
              <a:t>práh</a:t>
            </a:r>
            <a:r>
              <a:rPr sz="2400" dirty="0"/>
              <a:t> </a:t>
            </a:r>
            <a:r>
              <a:rPr sz="2400" dirty="0" err="1"/>
              <a:t>nerozlišujícího</a:t>
            </a:r>
            <a:r>
              <a:rPr sz="2400" dirty="0"/>
              <a:t> </a:t>
            </a:r>
            <a:r>
              <a:rPr sz="2400" dirty="0" err="1"/>
              <a:t>násilí</a:t>
            </a:r>
            <a:r>
              <a:rPr sz="2400" dirty="0"/>
              <a:t>?</a:t>
            </a:r>
          </a:p>
          <a:p>
            <a:pPr marL="889108" lvl="1" indent="-254031">
              <a:spcBef>
                <a:spcPts val="1000"/>
              </a:spcBef>
              <a:buClr>
                <a:schemeClr val="accent3"/>
              </a:buClr>
              <a:buSzPct val="100000"/>
              <a:buFont typeface="Calibri"/>
              <a:buAutoNum type="alphaLcPeriod"/>
              <a:defRPr sz="2400">
                <a:solidFill>
                  <a:srgbClr val="222222"/>
                </a:solidFill>
                <a:latin typeface="Avenir Next Regular"/>
                <a:ea typeface="Avenir Next Regular"/>
                <a:cs typeface="Avenir Next Regular"/>
                <a:sym typeface="Avenir Next Regular"/>
              </a:defRPr>
            </a:pPr>
            <a:r>
              <a:rPr sz="2400" dirty="0" err="1"/>
              <a:t>Rozlišoval</a:t>
            </a:r>
            <a:r>
              <a:rPr sz="2400" dirty="0"/>
              <a:t> </a:t>
            </a:r>
            <a:r>
              <a:rPr sz="2400" dirty="0" err="1"/>
              <a:t>byste</a:t>
            </a:r>
            <a:r>
              <a:rPr sz="2400" dirty="0"/>
              <a:t> </a:t>
            </a:r>
            <a:r>
              <a:rPr sz="2400" dirty="0" err="1"/>
              <a:t>mezi</a:t>
            </a:r>
            <a:r>
              <a:rPr sz="2400" dirty="0"/>
              <a:t> </a:t>
            </a:r>
            <a:r>
              <a:rPr sz="2400" dirty="0" err="1"/>
              <a:t>situací</a:t>
            </a:r>
            <a:r>
              <a:rPr sz="2400" dirty="0"/>
              <a:t> v </a:t>
            </a:r>
            <a:r>
              <a:rPr sz="2400" dirty="0" err="1"/>
              <a:t>severní</a:t>
            </a:r>
            <a:r>
              <a:rPr sz="2400" dirty="0"/>
              <a:t> a </a:t>
            </a:r>
            <a:r>
              <a:rPr sz="2400" dirty="0" err="1"/>
              <a:t>jižní</a:t>
            </a:r>
            <a:r>
              <a:rPr sz="2400" dirty="0"/>
              <a:t> </a:t>
            </a:r>
            <a:r>
              <a:rPr sz="2400" dirty="0" err="1"/>
              <a:t>Syldavii</a:t>
            </a:r>
            <a:r>
              <a:rPr sz="2400" dirty="0"/>
              <a:t>?</a:t>
            </a:r>
          </a:p>
          <a:p>
            <a:pPr marL="254031" lvl="1" indent="-254031">
              <a:spcBef>
                <a:spcPts val="1000"/>
              </a:spcBef>
              <a:buClr>
                <a:schemeClr val="accent3"/>
              </a:buClr>
              <a:buSzPct val="100000"/>
              <a:buFont typeface="Calibri"/>
              <a:buAutoNum type="arabicPeriod" startAt="4"/>
              <a:defRPr sz="2400">
                <a:solidFill>
                  <a:srgbClr val="222222"/>
                </a:solidFill>
                <a:latin typeface="Avenir Next Regular"/>
                <a:ea typeface="Avenir Next Regular"/>
                <a:cs typeface="Avenir Next Regular"/>
                <a:sym typeface="Avenir Next Regular"/>
              </a:defRPr>
            </a:pPr>
            <a:r>
              <a:rPr sz="2400" dirty="0" err="1"/>
              <a:t>Mohli</a:t>
            </a:r>
            <a:r>
              <a:rPr sz="2400" dirty="0"/>
              <a:t> by se </a:t>
            </a:r>
            <a:r>
              <a:rPr sz="2400" dirty="0" err="1"/>
              <a:t>níže</a:t>
            </a:r>
            <a:r>
              <a:rPr sz="2400" dirty="0"/>
              <a:t> </a:t>
            </a:r>
            <a:r>
              <a:rPr sz="2400" dirty="0" err="1"/>
              <a:t>uvedení</a:t>
            </a:r>
            <a:r>
              <a:rPr sz="2400" dirty="0"/>
              <a:t> </a:t>
            </a:r>
            <a:r>
              <a:rPr sz="2400" dirty="0" err="1"/>
              <a:t>žadatelé</a:t>
            </a:r>
            <a:r>
              <a:rPr sz="2400" dirty="0"/>
              <a:t> </a:t>
            </a:r>
            <a:r>
              <a:rPr sz="2400" dirty="0" err="1"/>
              <a:t>kvalifikovat</a:t>
            </a:r>
            <a:r>
              <a:rPr sz="2400" dirty="0"/>
              <a:t> </a:t>
            </a:r>
            <a:r>
              <a:rPr sz="2400" dirty="0" err="1"/>
              <a:t>jako</a:t>
            </a:r>
            <a:r>
              <a:rPr sz="2400" dirty="0"/>
              <a:t> </a:t>
            </a:r>
            <a:r>
              <a:rPr sz="2400" dirty="0" err="1"/>
              <a:t>civilisté</a:t>
            </a:r>
            <a:r>
              <a:rPr sz="2400" dirty="0"/>
              <a:t> </a:t>
            </a:r>
            <a:r>
              <a:rPr sz="2400" dirty="0" err="1"/>
              <a:t>podle</a:t>
            </a:r>
            <a:r>
              <a:rPr sz="2400" dirty="0"/>
              <a:t> </a:t>
            </a:r>
            <a:r>
              <a:rPr sz="2400" dirty="0" err="1"/>
              <a:t>článku</a:t>
            </a:r>
            <a:r>
              <a:rPr sz="2400" dirty="0"/>
              <a:t> 15(c) </a:t>
            </a:r>
            <a:r>
              <a:rPr sz="2400" dirty="0" err="1"/>
              <a:t>kvalifikační</a:t>
            </a:r>
            <a:r>
              <a:rPr sz="2400" dirty="0"/>
              <a:t> </a:t>
            </a:r>
            <a:r>
              <a:rPr sz="2400" dirty="0" err="1"/>
              <a:t>směrnice</a:t>
            </a:r>
            <a:r>
              <a:rPr sz="2400" dirty="0"/>
              <a:t>?</a:t>
            </a:r>
          </a:p>
          <a:p>
            <a:pPr marL="889108" lvl="1" indent="-254031">
              <a:spcBef>
                <a:spcPts val="1000"/>
              </a:spcBef>
              <a:buClr>
                <a:schemeClr val="accent3"/>
              </a:buClr>
              <a:buSzPct val="100000"/>
              <a:buFont typeface="Calibri"/>
              <a:buAutoNum type="alphaLcPeriod"/>
              <a:defRPr sz="2400">
                <a:solidFill>
                  <a:srgbClr val="222222"/>
                </a:solidFill>
                <a:latin typeface="Avenir Next Regular"/>
                <a:ea typeface="Avenir Next Regular"/>
                <a:cs typeface="Avenir Next Regular"/>
                <a:sym typeface="Avenir Next Regular"/>
              </a:defRPr>
            </a:pPr>
            <a:r>
              <a:rPr sz="2400" dirty="0"/>
              <a:t>Diego </a:t>
            </a:r>
            <a:r>
              <a:rPr sz="2400" dirty="0" err="1"/>
              <a:t>pochází</a:t>
            </a:r>
            <a:r>
              <a:rPr sz="2400" dirty="0"/>
              <a:t> z </a:t>
            </a:r>
            <a:r>
              <a:rPr sz="2400" dirty="0" err="1"/>
              <a:t>jižní</a:t>
            </a:r>
            <a:r>
              <a:rPr sz="2400" dirty="0"/>
              <a:t> </a:t>
            </a:r>
            <a:r>
              <a:rPr sz="2400" dirty="0" err="1"/>
              <a:t>Syldavie</a:t>
            </a:r>
            <a:r>
              <a:rPr sz="2400" dirty="0"/>
              <a:t> a </a:t>
            </a:r>
            <a:r>
              <a:rPr sz="2400" dirty="0" err="1"/>
              <a:t>opakovaně</a:t>
            </a:r>
            <a:r>
              <a:rPr sz="2400" dirty="0"/>
              <a:t> se </a:t>
            </a:r>
            <a:r>
              <a:rPr sz="2400" dirty="0" err="1"/>
              <a:t>odmítl</a:t>
            </a:r>
            <a:r>
              <a:rPr sz="2400" dirty="0"/>
              <a:t> </a:t>
            </a:r>
            <a:r>
              <a:rPr sz="2400" dirty="0" err="1"/>
              <a:t>připojit</a:t>
            </a:r>
            <a:r>
              <a:rPr sz="2400" dirty="0"/>
              <a:t> k </a:t>
            </a:r>
            <a:r>
              <a:rPr sz="2400" dirty="0" err="1"/>
              <a:t>povstaleckým</a:t>
            </a:r>
            <a:r>
              <a:rPr sz="2400" dirty="0"/>
              <a:t> </a:t>
            </a:r>
            <a:r>
              <a:rPr sz="2400" dirty="0" err="1"/>
              <a:t>skupinám</a:t>
            </a:r>
            <a:r>
              <a:rPr sz="2400" dirty="0"/>
              <a:t>, ale </a:t>
            </a:r>
            <a:r>
              <a:rPr sz="2400" dirty="0" err="1"/>
              <a:t>občas</a:t>
            </a:r>
            <a:r>
              <a:rPr sz="2400" dirty="0"/>
              <a:t> </a:t>
            </a:r>
            <a:r>
              <a:rPr sz="2400" dirty="0" err="1"/>
              <a:t>souhlasil</a:t>
            </a:r>
            <a:r>
              <a:rPr sz="2400" dirty="0"/>
              <a:t> s </a:t>
            </a:r>
            <a:r>
              <a:rPr sz="2400" dirty="0" err="1"/>
              <a:t>tím</a:t>
            </a:r>
            <a:r>
              <a:rPr sz="2400" dirty="0"/>
              <a:t>, </a:t>
            </a:r>
            <a:r>
              <a:rPr sz="2400" dirty="0" err="1"/>
              <a:t>že</a:t>
            </a:r>
            <a:r>
              <a:rPr sz="2400" dirty="0"/>
              <a:t> </a:t>
            </a:r>
            <a:r>
              <a:rPr sz="2400" dirty="0" err="1"/>
              <a:t>bojovníkům</a:t>
            </a:r>
            <a:r>
              <a:rPr sz="2400" dirty="0"/>
              <a:t> </a:t>
            </a:r>
            <a:r>
              <a:rPr sz="2400" dirty="0" err="1"/>
              <a:t>poskytne</a:t>
            </a:r>
            <a:r>
              <a:rPr sz="2400" dirty="0"/>
              <a:t> </a:t>
            </a:r>
            <a:r>
              <a:rPr sz="2400" dirty="0" err="1"/>
              <a:t>přístřeší</a:t>
            </a:r>
            <a:r>
              <a:rPr sz="2400" dirty="0"/>
              <a:t>;</a:t>
            </a:r>
          </a:p>
          <a:p>
            <a:pPr marL="889108" lvl="1" indent="-254031">
              <a:spcBef>
                <a:spcPts val="1000"/>
              </a:spcBef>
              <a:buClr>
                <a:schemeClr val="accent3"/>
              </a:buClr>
              <a:buSzPct val="100000"/>
              <a:buFont typeface="Calibri"/>
              <a:buAutoNum type="alphaLcPeriod"/>
              <a:defRPr sz="2400">
                <a:solidFill>
                  <a:srgbClr val="222222"/>
                </a:solidFill>
                <a:latin typeface="Avenir Next Regular"/>
                <a:ea typeface="Avenir Next Regular"/>
                <a:cs typeface="Avenir Next Regular"/>
                <a:sym typeface="Avenir Next Regular"/>
              </a:defRPr>
            </a:pPr>
            <a:r>
              <a:rPr sz="2400" dirty="0" err="1"/>
              <a:t>Trifon</a:t>
            </a:r>
            <a:r>
              <a:rPr sz="2400" dirty="0"/>
              <a:t> </a:t>
            </a:r>
            <a:r>
              <a:rPr sz="2400" dirty="0" err="1"/>
              <a:t>bydlí</a:t>
            </a:r>
            <a:r>
              <a:rPr sz="2400" dirty="0"/>
              <a:t> v </a:t>
            </a:r>
            <a:r>
              <a:rPr sz="2400" dirty="0" err="1"/>
              <a:t>severní</a:t>
            </a:r>
            <a:r>
              <a:rPr sz="2400" dirty="0"/>
              <a:t> </a:t>
            </a:r>
            <a:r>
              <a:rPr sz="2400" dirty="0" err="1"/>
              <a:t>Syldavii</a:t>
            </a:r>
            <a:r>
              <a:rPr sz="2400" dirty="0"/>
              <a:t> a je </a:t>
            </a:r>
            <a:r>
              <a:rPr sz="2400" dirty="0" err="1"/>
              <a:t>členem</a:t>
            </a:r>
            <a:r>
              <a:rPr sz="2400" dirty="0"/>
              <a:t> </a:t>
            </a:r>
            <a:r>
              <a:rPr sz="2400" dirty="0" err="1"/>
              <a:t>hnutí</a:t>
            </a:r>
            <a:r>
              <a:rPr sz="2400" dirty="0"/>
              <a:t> LSA, </a:t>
            </a:r>
            <a:r>
              <a:rPr sz="2400" dirty="0" err="1"/>
              <a:t>politického</a:t>
            </a:r>
            <a:r>
              <a:rPr sz="2400" dirty="0"/>
              <a:t> </a:t>
            </a:r>
            <a:r>
              <a:rPr sz="2400" dirty="0" err="1"/>
              <a:t>křídla</a:t>
            </a:r>
            <a:r>
              <a:rPr sz="2400" dirty="0"/>
              <a:t> </a:t>
            </a:r>
            <a:r>
              <a:rPr sz="2400" dirty="0" err="1"/>
              <a:t>povstaleckého</a:t>
            </a:r>
            <a:r>
              <a:rPr sz="2400" dirty="0"/>
              <a:t> </a:t>
            </a:r>
            <a:r>
              <a:rPr sz="2400" dirty="0" err="1"/>
              <a:t>povstání</a:t>
            </a:r>
            <a:r>
              <a:rPr sz="2400" dirty="0"/>
              <a:t>. Toto </a:t>
            </a:r>
            <a:r>
              <a:rPr sz="2400" dirty="0" err="1"/>
              <a:t>hnutí</a:t>
            </a:r>
            <a:r>
              <a:rPr sz="2400" dirty="0"/>
              <a:t> </a:t>
            </a:r>
            <a:r>
              <a:rPr sz="2400" dirty="0" err="1"/>
              <a:t>bylo</a:t>
            </a:r>
            <a:r>
              <a:rPr sz="2400" dirty="0"/>
              <a:t> po </a:t>
            </a:r>
            <a:r>
              <a:rPr sz="2400" dirty="0" err="1"/>
              <a:t>začátku</a:t>
            </a:r>
            <a:r>
              <a:rPr sz="2400" dirty="0"/>
              <a:t> </a:t>
            </a:r>
            <a:r>
              <a:rPr sz="2400" dirty="0" err="1"/>
              <a:t>povstání</a:t>
            </a:r>
            <a:r>
              <a:rPr sz="2400" dirty="0"/>
              <a:t> </a:t>
            </a:r>
            <a:r>
              <a:rPr sz="2400" dirty="0" err="1"/>
              <a:t>zakázáno</a:t>
            </a:r>
            <a:r>
              <a:rPr sz="2400" dirty="0"/>
              <a:t>;</a:t>
            </a:r>
          </a:p>
          <a:p>
            <a:pPr marL="889108" lvl="1" indent="-254031">
              <a:spcBef>
                <a:spcPts val="1000"/>
              </a:spcBef>
              <a:buClr>
                <a:schemeClr val="accent3"/>
              </a:buClr>
              <a:buSzPct val="100000"/>
              <a:buFont typeface="Calibri"/>
              <a:buAutoNum type="alphaLcPeriod"/>
              <a:defRPr sz="2400">
                <a:solidFill>
                  <a:srgbClr val="222222"/>
                </a:solidFill>
                <a:latin typeface="Avenir Next Regular"/>
                <a:ea typeface="Avenir Next Regular"/>
                <a:cs typeface="Avenir Next Regular"/>
                <a:sym typeface="Avenir Next Regular"/>
              </a:defRPr>
            </a:pPr>
            <a:r>
              <a:rPr sz="2400" dirty="0"/>
              <a:t>Margarita </a:t>
            </a:r>
            <a:r>
              <a:rPr sz="2400" dirty="0" err="1"/>
              <a:t>bydlí</a:t>
            </a:r>
            <a:r>
              <a:rPr sz="2400" dirty="0"/>
              <a:t> v </a:t>
            </a:r>
            <a:r>
              <a:rPr sz="2400" dirty="0" err="1"/>
              <a:t>hlavním</a:t>
            </a:r>
            <a:r>
              <a:rPr sz="2400" dirty="0"/>
              <a:t> </a:t>
            </a:r>
            <a:r>
              <a:rPr sz="2400" dirty="0" err="1"/>
              <a:t>městě</a:t>
            </a:r>
            <a:r>
              <a:rPr sz="2400" dirty="0"/>
              <a:t>, </a:t>
            </a:r>
            <a:r>
              <a:rPr sz="2400" dirty="0" err="1"/>
              <a:t>kde</a:t>
            </a:r>
            <a:r>
              <a:rPr sz="2400" dirty="0"/>
              <a:t> </a:t>
            </a:r>
            <a:r>
              <a:rPr sz="2400" dirty="0" err="1"/>
              <a:t>pracuje</a:t>
            </a:r>
            <a:r>
              <a:rPr sz="2400" dirty="0"/>
              <a:t> </a:t>
            </a:r>
            <a:r>
              <a:rPr sz="2400" dirty="0" err="1"/>
              <a:t>jako</a:t>
            </a:r>
            <a:r>
              <a:rPr sz="2400" dirty="0"/>
              <a:t> </a:t>
            </a:r>
            <a:r>
              <a:rPr sz="2400" dirty="0" err="1"/>
              <a:t>lékařka</a:t>
            </a:r>
            <a:r>
              <a:rPr sz="2400" dirty="0"/>
              <a:t> </a:t>
            </a:r>
            <a:r>
              <a:rPr sz="2400" dirty="0" err="1"/>
              <a:t>ve</a:t>
            </a:r>
            <a:r>
              <a:rPr sz="2400" dirty="0"/>
              <a:t> </a:t>
            </a:r>
            <a:r>
              <a:rPr sz="2400" dirty="0" err="1"/>
              <a:t>vojenské</a:t>
            </a:r>
            <a:r>
              <a:rPr sz="2400" dirty="0"/>
              <a:t> </a:t>
            </a:r>
            <a:r>
              <a:rPr sz="2400" dirty="0" err="1"/>
              <a:t>nemocnici</a:t>
            </a:r>
            <a:r>
              <a:rPr sz="2400" dirty="0"/>
              <a:t>.</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Číslo snímku"/>
          <p:cNvSpPr txBox="1">
            <a:spLocks noGrp="1"/>
          </p:cNvSpPr>
          <p:nvPr>
            <p:ph type="sldNum" sz="quarter" idx="4294967295"/>
          </p:nvPr>
        </p:nvSpPr>
        <p:spPr>
          <a:xfrm>
            <a:off x="12208719" y="486546"/>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27</a:t>
            </a:fld>
            <a:endParaRPr/>
          </a:p>
        </p:txBody>
      </p:sp>
      <p:sp>
        <p:nvSpPr>
          <p:cNvPr id="348" name="doplňková ochrana"/>
          <p:cNvSpPr txBox="1"/>
          <p:nvPr/>
        </p:nvSpPr>
        <p:spPr>
          <a:xfrm>
            <a:off x="406400" y="-702969"/>
            <a:ext cx="11176000" cy="398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spAutoFit/>
          </a:bodyPr>
          <a:lstStyle>
            <a:lvl1pPr defTabSz="457200">
              <a:lnSpc>
                <a:spcPct val="80000"/>
              </a:lnSpc>
              <a:spcBef>
                <a:spcPts val="0"/>
              </a:spcBef>
              <a:defRPr sz="2400" cap="all" spc="120">
                <a:latin typeface="DIN Alternate Bold"/>
                <a:ea typeface="DIN Alternate Bold"/>
                <a:cs typeface="DIN Alternate Bold"/>
                <a:sym typeface="DIN Alternate Bold"/>
              </a:defRPr>
            </a:lvl1pPr>
          </a:lstStyle>
          <a:p>
            <a:r>
              <a:t>doplňková ochrana</a:t>
            </a:r>
          </a:p>
        </p:txBody>
      </p:sp>
      <p:sp>
        <p:nvSpPr>
          <p:cNvPr id="349" name="Splňovali by tito žadatelé nárok na doplňkovou ochranu podle čl. 15 písm. c) kvalifikační směrnice? Splňovali by případně někteří z nich podmínky pro udělení statusu uprchlíka…"/>
          <p:cNvSpPr txBox="1"/>
          <p:nvPr/>
        </p:nvSpPr>
        <p:spPr>
          <a:xfrm>
            <a:off x="398545" y="2074117"/>
            <a:ext cx="12207719" cy="65966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381046" indent="-381046">
              <a:spcBef>
                <a:spcPts val="2801"/>
              </a:spcBef>
              <a:buClr>
                <a:schemeClr val="accent3"/>
              </a:buClr>
              <a:buSzPct val="100000"/>
              <a:buFont typeface="Calibri"/>
              <a:buAutoNum type="arabicPeriod" startAt="5"/>
              <a:defRPr sz="3200">
                <a:solidFill>
                  <a:srgbClr val="222222"/>
                </a:solidFill>
                <a:latin typeface="Avenir Next Regular"/>
                <a:ea typeface="Avenir Next Regular"/>
                <a:cs typeface="Avenir Next Regular"/>
                <a:sym typeface="Avenir Next Regular"/>
              </a:defRPr>
            </a:pPr>
            <a:r>
              <a:rPr sz="3200"/>
              <a:t>Splňovali by tito žadatelé nárok na doplňkovou ochranu podle čl. 15 písm. c) kvalifikační směrnice? Splňovali by případně někteří z nich podmínky pro udělení statusu uprchlíka</a:t>
            </a:r>
          </a:p>
          <a:p>
            <a:pPr marL="1143137" indent="-381046">
              <a:spcBef>
                <a:spcPts val="2801"/>
              </a:spcBef>
              <a:buClr>
                <a:schemeClr val="accent3"/>
              </a:buClr>
              <a:buSzPct val="100000"/>
              <a:buFont typeface="Calibri"/>
              <a:buAutoNum type="alphaLcPeriod"/>
              <a:defRPr sz="3200">
                <a:solidFill>
                  <a:srgbClr val="222222"/>
                </a:solidFill>
                <a:latin typeface="Avenir Next Regular"/>
                <a:ea typeface="Avenir Next Regular"/>
                <a:cs typeface="Avenir Next Regular"/>
                <a:sym typeface="Avenir Next Regular"/>
              </a:defRPr>
            </a:pPr>
            <a:r>
              <a:rPr sz="3200"/>
              <a:t>Diego opustil Syldavii po zničení jeho vesnice ozbrojenými silami jako odplatu za hostování některých povstaleckých bojovníků;</a:t>
            </a:r>
          </a:p>
          <a:p>
            <a:pPr marL="1143137" indent="-381046">
              <a:spcBef>
                <a:spcPts val="2801"/>
              </a:spcBef>
              <a:buClr>
                <a:schemeClr val="accent3"/>
              </a:buClr>
              <a:buSzPct val="100000"/>
              <a:buFont typeface="Calibri"/>
              <a:buAutoNum type="alphaLcPeriod"/>
              <a:defRPr sz="3200">
                <a:solidFill>
                  <a:srgbClr val="222222"/>
                </a:solidFill>
                <a:latin typeface="Avenir Next Regular"/>
                <a:ea typeface="Avenir Next Regular"/>
                <a:cs typeface="Avenir Next Regular"/>
                <a:sym typeface="Avenir Next Regular"/>
              </a:defRPr>
            </a:pPr>
            <a:r>
              <a:rPr sz="3200"/>
              <a:t>Trifon opustil Syldavii poté, co byl mučen státní policií za své politické aktivity ve městě Syldavia, ve snaze zvýšit povědomí o situaci na jihu;</a:t>
            </a:r>
          </a:p>
          <a:p>
            <a:pPr marL="1143137" indent="-381046">
              <a:spcBef>
                <a:spcPts val="2801"/>
              </a:spcBef>
              <a:buClr>
                <a:schemeClr val="accent3"/>
              </a:buClr>
              <a:buSzPct val="100000"/>
              <a:buFont typeface="Calibri"/>
              <a:buAutoNum type="alphaLcPeriod"/>
              <a:defRPr sz="3200">
                <a:solidFill>
                  <a:srgbClr val="222222"/>
                </a:solidFill>
                <a:latin typeface="Avenir Next Regular"/>
                <a:ea typeface="Avenir Next Regular"/>
                <a:cs typeface="Avenir Next Regular"/>
                <a:sym typeface="Avenir Next Regular"/>
              </a:defRPr>
            </a:pPr>
            <a:r>
              <a:rPr sz="3200"/>
              <a:t>Margarita opustila Syldavii poté, co ztratila celou svou rodinu při sebevražedném útoku ve městě Syldavia;</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 name="Obdélník"/>
          <p:cNvSpPr/>
          <p:nvPr/>
        </p:nvSpPr>
        <p:spPr>
          <a:xfrm>
            <a:off x="392228" y="1097587"/>
            <a:ext cx="12192001" cy="4819289"/>
          </a:xfrm>
          <a:prstGeom prst="rect">
            <a:avLst/>
          </a:prstGeom>
          <a:solidFill>
            <a:schemeClr val="accent3"/>
          </a:solidFill>
          <a:ln w="12700">
            <a:miter lim="400000"/>
          </a:ln>
        </p:spPr>
        <p:txBody>
          <a:bodyPr lIns="50800" tIns="50800" rIns="50800" bIns="50800" anchor="ctr"/>
          <a:lstStyle/>
          <a:p>
            <a:pPr algn="ctr">
              <a:lnSpc>
                <a:spcPct val="80000"/>
              </a:lnSpc>
              <a:spcBef>
                <a:spcPts val="0"/>
              </a:spcBef>
              <a:defRPr sz="2800" cap="all">
                <a:solidFill>
                  <a:srgbClr val="FFFFFF"/>
                </a:solidFill>
                <a:latin typeface="+mn-lt"/>
                <a:ea typeface="+mn-ea"/>
                <a:cs typeface="+mn-cs"/>
                <a:sym typeface="DIN Condensed Bold"/>
              </a:defRPr>
            </a:pPr>
            <a:endParaRPr sz="2801"/>
          </a:p>
        </p:txBody>
      </p:sp>
      <p:sp>
        <p:nvSpPr>
          <p:cNvPr id="352" name="V některých provinciích nezávislého státu Zergo probíhá ozbrojený konflikt, který se vyznačuje nerozlišujícím násilím. Fatima, 22 letá svobodná žena, pochází z jedné z těchto provincií. Podle zpráv o zemi původu mohou státní orgány chránit civilisty pouz"/>
          <p:cNvSpPr txBox="1">
            <a:spLocks noGrp="1"/>
          </p:cNvSpPr>
          <p:nvPr>
            <p:ph type="body" idx="1"/>
          </p:nvPr>
        </p:nvSpPr>
        <p:spPr>
          <a:xfrm>
            <a:off x="406400" y="1072183"/>
            <a:ext cx="12192000" cy="8434064"/>
          </a:xfrm>
          <a:prstGeom prst="rect">
            <a:avLst/>
          </a:prstGeom>
        </p:spPr>
        <p:txBody>
          <a:bodyPr/>
          <a:lstStyle/>
          <a:p>
            <a:pPr marL="0" indent="0" defTabSz="531687">
              <a:spcBef>
                <a:spcPts val="2501"/>
              </a:spcBef>
              <a:buClrTx/>
              <a:buSzTx/>
              <a:buNone/>
              <a:defRPr sz="2730">
                <a:solidFill>
                  <a:srgbClr val="FFFFFF"/>
                </a:solidFill>
              </a:defRPr>
            </a:pPr>
            <a:r>
              <a:rPr dirty="0"/>
              <a:t>V </a:t>
            </a:r>
            <a:r>
              <a:rPr dirty="0" err="1"/>
              <a:t>některých</a:t>
            </a:r>
            <a:r>
              <a:rPr dirty="0"/>
              <a:t> </a:t>
            </a:r>
            <a:r>
              <a:rPr dirty="0" err="1"/>
              <a:t>provinciích</a:t>
            </a:r>
            <a:r>
              <a:rPr dirty="0"/>
              <a:t> </a:t>
            </a:r>
            <a:r>
              <a:rPr dirty="0" err="1"/>
              <a:t>nezávislého</a:t>
            </a:r>
            <a:r>
              <a:rPr dirty="0"/>
              <a:t> </a:t>
            </a:r>
            <a:r>
              <a:rPr dirty="0" err="1"/>
              <a:t>státu</a:t>
            </a:r>
            <a:r>
              <a:rPr dirty="0"/>
              <a:t> </a:t>
            </a:r>
            <a:r>
              <a:rPr dirty="0" err="1"/>
              <a:t>Zergo</a:t>
            </a:r>
            <a:r>
              <a:rPr dirty="0"/>
              <a:t> </a:t>
            </a:r>
            <a:r>
              <a:rPr dirty="0" err="1"/>
              <a:t>probíhá</a:t>
            </a:r>
            <a:r>
              <a:rPr dirty="0"/>
              <a:t> </a:t>
            </a:r>
            <a:r>
              <a:rPr dirty="0" err="1"/>
              <a:t>ozbrojený</a:t>
            </a:r>
            <a:r>
              <a:rPr dirty="0"/>
              <a:t> </a:t>
            </a:r>
            <a:r>
              <a:rPr dirty="0" err="1"/>
              <a:t>konflikt</a:t>
            </a:r>
            <a:r>
              <a:rPr dirty="0"/>
              <a:t>, </a:t>
            </a:r>
            <a:r>
              <a:rPr dirty="0" err="1"/>
              <a:t>který</a:t>
            </a:r>
            <a:r>
              <a:rPr dirty="0"/>
              <a:t> se </a:t>
            </a:r>
            <a:r>
              <a:rPr dirty="0" err="1"/>
              <a:t>vyznačuje</a:t>
            </a:r>
            <a:r>
              <a:rPr dirty="0"/>
              <a:t> </a:t>
            </a:r>
            <a:r>
              <a:rPr dirty="0" err="1"/>
              <a:t>nerozlišujícím</a:t>
            </a:r>
            <a:r>
              <a:rPr dirty="0"/>
              <a:t> </a:t>
            </a:r>
            <a:r>
              <a:rPr dirty="0" err="1"/>
              <a:t>násilím</a:t>
            </a:r>
            <a:r>
              <a:rPr dirty="0"/>
              <a:t>. Fatima, 22 </a:t>
            </a:r>
            <a:r>
              <a:rPr dirty="0" err="1"/>
              <a:t>letá</a:t>
            </a:r>
            <a:r>
              <a:rPr dirty="0"/>
              <a:t> </a:t>
            </a:r>
            <a:r>
              <a:rPr dirty="0" err="1"/>
              <a:t>svobodná</a:t>
            </a:r>
            <a:r>
              <a:rPr dirty="0"/>
              <a:t> </a:t>
            </a:r>
            <a:r>
              <a:rPr dirty="0" err="1"/>
              <a:t>žena</a:t>
            </a:r>
            <a:r>
              <a:rPr dirty="0"/>
              <a:t>, </a:t>
            </a:r>
            <a:r>
              <a:rPr dirty="0" err="1"/>
              <a:t>pochází</a:t>
            </a:r>
            <a:r>
              <a:rPr dirty="0"/>
              <a:t> z </a:t>
            </a:r>
            <a:r>
              <a:rPr dirty="0" err="1"/>
              <a:t>jedné</a:t>
            </a:r>
            <a:r>
              <a:rPr dirty="0"/>
              <a:t> z </a:t>
            </a:r>
            <a:r>
              <a:rPr dirty="0" err="1"/>
              <a:t>těchto</a:t>
            </a:r>
            <a:r>
              <a:rPr dirty="0"/>
              <a:t> </a:t>
            </a:r>
            <a:r>
              <a:rPr dirty="0" err="1"/>
              <a:t>provincií</a:t>
            </a:r>
            <a:r>
              <a:rPr dirty="0"/>
              <a:t>. </a:t>
            </a:r>
            <a:r>
              <a:rPr dirty="0" err="1"/>
              <a:t>Podle</a:t>
            </a:r>
            <a:r>
              <a:rPr dirty="0"/>
              <a:t> </a:t>
            </a:r>
            <a:r>
              <a:rPr dirty="0" err="1"/>
              <a:t>zpráv</a:t>
            </a:r>
            <a:r>
              <a:rPr dirty="0"/>
              <a:t> o zemi </a:t>
            </a:r>
            <a:r>
              <a:rPr dirty="0" err="1"/>
              <a:t>původu</a:t>
            </a:r>
            <a:r>
              <a:rPr dirty="0"/>
              <a:t> </a:t>
            </a:r>
            <a:r>
              <a:rPr dirty="0" err="1"/>
              <a:t>mohou</a:t>
            </a:r>
            <a:r>
              <a:rPr dirty="0"/>
              <a:t> </a:t>
            </a:r>
            <a:r>
              <a:rPr dirty="0" err="1"/>
              <a:t>státní</a:t>
            </a:r>
            <a:r>
              <a:rPr dirty="0"/>
              <a:t> </a:t>
            </a:r>
            <a:r>
              <a:rPr dirty="0" err="1"/>
              <a:t>orgány</a:t>
            </a:r>
            <a:r>
              <a:rPr dirty="0"/>
              <a:t> </a:t>
            </a:r>
            <a:r>
              <a:rPr dirty="0" err="1"/>
              <a:t>chránit</a:t>
            </a:r>
            <a:r>
              <a:rPr dirty="0"/>
              <a:t> </a:t>
            </a:r>
            <a:r>
              <a:rPr dirty="0" err="1"/>
              <a:t>civilisty</a:t>
            </a:r>
            <a:r>
              <a:rPr dirty="0"/>
              <a:t> </a:t>
            </a:r>
            <a:r>
              <a:rPr dirty="0" err="1"/>
              <a:t>pouze</a:t>
            </a:r>
            <a:r>
              <a:rPr dirty="0"/>
              <a:t> v </a:t>
            </a:r>
            <a:r>
              <a:rPr dirty="0" err="1"/>
              <a:t>hlavním</a:t>
            </a:r>
            <a:r>
              <a:rPr dirty="0"/>
              <a:t> </a:t>
            </a:r>
            <a:r>
              <a:rPr dirty="0" err="1"/>
              <a:t>městě</a:t>
            </a:r>
            <a:r>
              <a:rPr dirty="0"/>
              <a:t>. </a:t>
            </a:r>
            <a:r>
              <a:rPr dirty="0" err="1"/>
              <a:t>Stejné</a:t>
            </a:r>
            <a:r>
              <a:rPr dirty="0"/>
              <a:t> </a:t>
            </a:r>
            <a:r>
              <a:rPr dirty="0" err="1"/>
              <a:t>informace</a:t>
            </a:r>
            <a:r>
              <a:rPr dirty="0"/>
              <a:t> </a:t>
            </a:r>
            <a:r>
              <a:rPr dirty="0" err="1"/>
              <a:t>naznačují</a:t>
            </a:r>
            <a:r>
              <a:rPr dirty="0"/>
              <a:t>, </a:t>
            </a:r>
            <a:r>
              <a:rPr dirty="0" err="1"/>
              <a:t>že</a:t>
            </a:r>
            <a:r>
              <a:rPr dirty="0"/>
              <a:t> </a:t>
            </a:r>
            <a:r>
              <a:rPr dirty="0" err="1"/>
              <a:t>svobodné</a:t>
            </a:r>
            <a:r>
              <a:rPr dirty="0"/>
              <a:t> </a:t>
            </a:r>
            <a:r>
              <a:rPr dirty="0" err="1"/>
              <a:t>ženy</a:t>
            </a:r>
            <a:r>
              <a:rPr dirty="0"/>
              <a:t> </a:t>
            </a:r>
            <a:r>
              <a:rPr dirty="0" err="1"/>
              <a:t>nemají</a:t>
            </a:r>
            <a:r>
              <a:rPr dirty="0"/>
              <a:t> v </a:t>
            </a:r>
            <a:r>
              <a:rPr dirty="0" err="1"/>
              <a:t>hlavním</a:t>
            </a:r>
            <a:r>
              <a:rPr dirty="0"/>
              <a:t> </a:t>
            </a:r>
            <a:r>
              <a:rPr dirty="0" err="1"/>
              <a:t>městě</a:t>
            </a:r>
            <a:r>
              <a:rPr dirty="0"/>
              <a:t> </a:t>
            </a:r>
            <a:r>
              <a:rPr dirty="0" err="1"/>
              <a:t>povoleno</a:t>
            </a:r>
            <a:r>
              <a:rPr dirty="0"/>
              <a:t> </a:t>
            </a:r>
            <a:r>
              <a:rPr dirty="0" err="1"/>
              <a:t>pracovat</a:t>
            </a:r>
            <a:r>
              <a:rPr dirty="0"/>
              <a:t>. Fatima </a:t>
            </a:r>
            <a:r>
              <a:rPr dirty="0" err="1"/>
              <a:t>nemá</a:t>
            </a:r>
            <a:r>
              <a:rPr dirty="0"/>
              <a:t> v </a:t>
            </a:r>
            <a:r>
              <a:rPr dirty="0" err="1"/>
              <a:t>Zergu</a:t>
            </a:r>
            <a:r>
              <a:rPr dirty="0"/>
              <a:t> </a:t>
            </a:r>
            <a:r>
              <a:rPr dirty="0" err="1"/>
              <a:t>žádné</a:t>
            </a:r>
            <a:r>
              <a:rPr dirty="0"/>
              <a:t> </a:t>
            </a:r>
            <a:r>
              <a:rPr dirty="0" err="1"/>
              <a:t>další</a:t>
            </a:r>
            <a:r>
              <a:rPr dirty="0"/>
              <a:t> </a:t>
            </a:r>
            <a:r>
              <a:rPr dirty="0" err="1"/>
              <a:t>členy</a:t>
            </a:r>
            <a:r>
              <a:rPr dirty="0"/>
              <a:t> </a:t>
            </a:r>
            <a:r>
              <a:rPr dirty="0" err="1"/>
              <a:t>rodiny</a:t>
            </a:r>
            <a:r>
              <a:rPr dirty="0"/>
              <a:t> </a:t>
            </a:r>
            <a:r>
              <a:rPr dirty="0" err="1"/>
              <a:t>kromě</a:t>
            </a:r>
            <a:r>
              <a:rPr dirty="0"/>
              <a:t> </a:t>
            </a:r>
            <a:r>
              <a:rPr dirty="0" err="1"/>
              <a:t>sestřenice</a:t>
            </a:r>
            <a:r>
              <a:rPr dirty="0"/>
              <a:t>, </a:t>
            </a:r>
            <a:r>
              <a:rPr dirty="0" err="1"/>
              <a:t>která</a:t>
            </a:r>
            <a:r>
              <a:rPr dirty="0"/>
              <a:t> </a:t>
            </a:r>
            <a:r>
              <a:rPr dirty="0" err="1"/>
              <a:t>byla</a:t>
            </a:r>
            <a:r>
              <a:rPr dirty="0"/>
              <a:t> </a:t>
            </a:r>
            <a:r>
              <a:rPr dirty="0" err="1"/>
              <a:t>vdaná</a:t>
            </a:r>
            <a:r>
              <a:rPr dirty="0"/>
              <a:t> za </a:t>
            </a:r>
            <a:r>
              <a:rPr dirty="0" err="1"/>
              <a:t>vysoce</a:t>
            </a:r>
            <a:r>
              <a:rPr dirty="0"/>
              <a:t> </a:t>
            </a:r>
            <a:r>
              <a:rPr dirty="0" err="1"/>
              <a:t>postaveného</a:t>
            </a:r>
            <a:r>
              <a:rPr dirty="0"/>
              <a:t> </a:t>
            </a:r>
            <a:r>
              <a:rPr dirty="0" err="1"/>
              <a:t>státního</a:t>
            </a:r>
            <a:r>
              <a:rPr dirty="0"/>
              <a:t> </a:t>
            </a:r>
            <a:r>
              <a:rPr dirty="0" err="1"/>
              <a:t>úředníka</a:t>
            </a:r>
            <a:r>
              <a:rPr dirty="0"/>
              <a:t>, ale </a:t>
            </a:r>
            <a:r>
              <a:rPr dirty="0" err="1"/>
              <a:t>již</a:t>
            </a:r>
            <a:r>
              <a:rPr dirty="0"/>
              <a:t> se </a:t>
            </a:r>
            <a:r>
              <a:rPr dirty="0" err="1"/>
              <a:t>rozvedli</a:t>
            </a:r>
            <a:r>
              <a:rPr dirty="0"/>
              <a:t>. </a:t>
            </a:r>
            <a:r>
              <a:rPr dirty="0" err="1"/>
              <a:t>Sestřenice</a:t>
            </a:r>
            <a:r>
              <a:rPr dirty="0"/>
              <a:t> </a:t>
            </a:r>
            <a:r>
              <a:rPr dirty="0" err="1"/>
              <a:t>žije</a:t>
            </a:r>
            <a:r>
              <a:rPr dirty="0"/>
              <a:t> v </a:t>
            </a:r>
            <a:r>
              <a:rPr dirty="0" err="1"/>
              <a:t>hlavním</a:t>
            </a:r>
            <a:r>
              <a:rPr dirty="0"/>
              <a:t> </a:t>
            </a:r>
            <a:r>
              <a:rPr dirty="0" err="1"/>
              <a:t>městě</a:t>
            </a:r>
            <a:r>
              <a:rPr dirty="0"/>
              <a:t>, je </a:t>
            </a:r>
            <a:r>
              <a:rPr dirty="0" err="1"/>
              <a:t>občankou</a:t>
            </a:r>
            <a:r>
              <a:rPr dirty="0"/>
              <a:t> </a:t>
            </a:r>
            <a:r>
              <a:rPr dirty="0" err="1"/>
              <a:t>evropské</a:t>
            </a:r>
            <a:r>
              <a:rPr dirty="0"/>
              <a:t> </a:t>
            </a:r>
            <a:r>
              <a:rPr dirty="0" err="1"/>
              <a:t>země</a:t>
            </a:r>
            <a:r>
              <a:rPr dirty="0"/>
              <a:t> a </a:t>
            </a:r>
            <a:r>
              <a:rPr dirty="0" err="1"/>
              <a:t>řadu</a:t>
            </a:r>
            <a:r>
              <a:rPr dirty="0"/>
              <a:t> let je </a:t>
            </a:r>
            <a:r>
              <a:rPr dirty="0" err="1"/>
              <a:t>předsedkyní</a:t>
            </a:r>
            <a:r>
              <a:rPr dirty="0"/>
              <a:t> </a:t>
            </a:r>
            <a:r>
              <a:rPr dirty="0" err="1"/>
              <a:t>evropské</a:t>
            </a:r>
            <a:r>
              <a:rPr dirty="0"/>
              <a:t> </a:t>
            </a:r>
            <a:r>
              <a:rPr dirty="0" err="1"/>
              <a:t>nevládní</a:t>
            </a:r>
            <a:r>
              <a:rPr dirty="0"/>
              <a:t> </a:t>
            </a:r>
            <a:r>
              <a:rPr dirty="0" err="1"/>
              <a:t>organizace</a:t>
            </a:r>
            <a:r>
              <a:rPr dirty="0"/>
              <a:t> </a:t>
            </a:r>
            <a:r>
              <a:rPr dirty="0" err="1"/>
              <a:t>působící</a:t>
            </a:r>
            <a:r>
              <a:rPr dirty="0"/>
              <a:t> v </a:t>
            </a:r>
            <a:r>
              <a:rPr dirty="0" err="1"/>
              <a:t>hlavním</a:t>
            </a:r>
            <a:r>
              <a:rPr dirty="0"/>
              <a:t> </a:t>
            </a:r>
            <a:r>
              <a:rPr dirty="0" err="1"/>
              <a:t>městě</a:t>
            </a:r>
            <a:r>
              <a:rPr dirty="0"/>
              <a:t>.</a:t>
            </a:r>
          </a:p>
          <a:p>
            <a:pPr marL="0" indent="0" defTabSz="531687">
              <a:spcBef>
                <a:spcPts val="2501"/>
              </a:spcBef>
              <a:buClrTx/>
              <a:buSzTx/>
              <a:buNone/>
              <a:defRPr sz="3094"/>
            </a:pPr>
            <a:endParaRPr dirty="0"/>
          </a:p>
          <a:p>
            <a:pPr marL="346752" indent="-346752" defTabSz="531687">
              <a:spcBef>
                <a:spcPts val="2501"/>
              </a:spcBef>
              <a:buClr>
                <a:schemeClr val="accent3"/>
              </a:buClr>
              <a:buSzPct val="100000"/>
              <a:buFont typeface="Calibri"/>
              <a:buAutoNum type="arabicPeriod"/>
              <a:defRPr sz="3094"/>
            </a:pPr>
            <a:r>
              <a:rPr dirty="0" err="1"/>
              <a:t>Myslíte</a:t>
            </a:r>
            <a:r>
              <a:rPr dirty="0"/>
              <a:t> </a:t>
            </a:r>
            <a:r>
              <a:rPr dirty="0" err="1"/>
              <a:t>si</a:t>
            </a:r>
            <a:r>
              <a:rPr dirty="0"/>
              <a:t>, </a:t>
            </a:r>
            <a:r>
              <a:rPr dirty="0" err="1"/>
              <a:t>že</a:t>
            </a:r>
            <a:r>
              <a:rPr dirty="0"/>
              <a:t> </a:t>
            </a:r>
            <a:r>
              <a:rPr dirty="0" err="1"/>
              <a:t>doplňkovou</a:t>
            </a:r>
            <a:r>
              <a:rPr dirty="0"/>
              <a:t> </a:t>
            </a:r>
            <a:r>
              <a:rPr dirty="0" err="1"/>
              <a:t>ochranu</a:t>
            </a:r>
            <a:r>
              <a:rPr dirty="0"/>
              <a:t> </a:t>
            </a:r>
            <a:r>
              <a:rPr dirty="0" err="1"/>
              <a:t>lze</a:t>
            </a:r>
            <a:r>
              <a:rPr dirty="0"/>
              <a:t> </a:t>
            </a:r>
            <a:r>
              <a:rPr dirty="0" err="1"/>
              <a:t>neudělit</a:t>
            </a:r>
            <a:r>
              <a:rPr dirty="0"/>
              <a:t> </a:t>
            </a:r>
            <a:r>
              <a:rPr dirty="0" err="1"/>
              <a:t>na</a:t>
            </a:r>
            <a:r>
              <a:rPr dirty="0"/>
              <a:t> </a:t>
            </a:r>
            <a:r>
              <a:rPr dirty="0" err="1"/>
              <a:t>základě</a:t>
            </a:r>
            <a:r>
              <a:rPr dirty="0"/>
              <a:t> </a:t>
            </a:r>
            <a:r>
              <a:rPr dirty="0" err="1"/>
              <a:t>alternativy</a:t>
            </a:r>
            <a:r>
              <a:rPr dirty="0"/>
              <a:t> </a:t>
            </a:r>
            <a:r>
              <a:rPr dirty="0" err="1"/>
              <a:t>vnitřní</a:t>
            </a:r>
            <a:r>
              <a:rPr dirty="0"/>
              <a:t> </a:t>
            </a:r>
            <a:r>
              <a:rPr dirty="0" err="1"/>
              <a:t>ochrany</a:t>
            </a:r>
            <a:r>
              <a:rPr dirty="0"/>
              <a:t>?</a:t>
            </a:r>
          </a:p>
          <a:p>
            <a:pPr marL="346752" indent="-346752" defTabSz="531687">
              <a:spcBef>
                <a:spcPts val="2501"/>
              </a:spcBef>
              <a:buClr>
                <a:schemeClr val="accent3"/>
              </a:buClr>
              <a:buSzPct val="100000"/>
              <a:buFont typeface="Calibri"/>
              <a:buAutoNum type="arabicPeriod"/>
              <a:defRPr sz="3094"/>
            </a:pPr>
            <a:r>
              <a:rPr dirty="0" err="1"/>
              <a:t>Pokud</a:t>
            </a:r>
            <a:r>
              <a:rPr dirty="0"/>
              <a:t> by </a:t>
            </a:r>
            <a:r>
              <a:rPr dirty="0" err="1"/>
              <a:t>sestřenice</a:t>
            </a:r>
            <a:r>
              <a:rPr dirty="0"/>
              <a:t> </a:t>
            </a:r>
            <a:r>
              <a:rPr dirty="0" err="1"/>
              <a:t>umožnila</a:t>
            </a:r>
            <a:r>
              <a:rPr dirty="0"/>
              <a:t> </a:t>
            </a:r>
            <a:r>
              <a:rPr dirty="0" err="1"/>
              <a:t>Fatimě</a:t>
            </a:r>
            <a:r>
              <a:rPr dirty="0"/>
              <a:t> </a:t>
            </a:r>
            <a:r>
              <a:rPr dirty="0" err="1"/>
              <a:t>pracovat</a:t>
            </a:r>
            <a:r>
              <a:rPr dirty="0"/>
              <a:t> pro </a:t>
            </a:r>
            <a:r>
              <a:rPr dirty="0" err="1"/>
              <a:t>nevládní</a:t>
            </a:r>
            <a:r>
              <a:rPr dirty="0"/>
              <a:t> </a:t>
            </a:r>
            <a:r>
              <a:rPr dirty="0" err="1"/>
              <a:t>organizaci</a:t>
            </a:r>
            <a:r>
              <a:rPr dirty="0"/>
              <a:t>, </a:t>
            </a:r>
            <a:r>
              <a:rPr dirty="0" err="1"/>
              <a:t>mělo</a:t>
            </a:r>
            <a:r>
              <a:rPr dirty="0"/>
              <a:t> by to </a:t>
            </a:r>
            <a:r>
              <a:rPr dirty="0" err="1"/>
              <a:t>na</a:t>
            </a:r>
            <a:r>
              <a:rPr dirty="0"/>
              <a:t> </a:t>
            </a:r>
            <a:r>
              <a:rPr dirty="0" err="1"/>
              <a:t>vaše</a:t>
            </a:r>
            <a:r>
              <a:rPr dirty="0"/>
              <a:t> </a:t>
            </a:r>
            <a:r>
              <a:rPr dirty="0" err="1"/>
              <a:t>posouzení</a:t>
            </a:r>
            <a:r>
              <a:rPr dirty="0"/>
              <a:t> </a:t>
            </a:r>
            <a:r>
              <a:rPr dirty="0" err="1"/>
              <a:t>vnitřní</a:t>
            </a:r>
            <a:r>
              <a:rPr dirty="0"/>
              <a:t> </a:t>
            </a:r>
            <a:r>
              <a:rPr dirty="0" err="1"/>
              <a:t>ochrany</a:t>
            </a:r>
            <a:r>
              <a:rPr dirty="0"/>
              <a:t> </a:t>
            </a:r>
            <a:r>
              <a:rPr dirty="0" err="1"/>
              <a:t>vliv</a:t>
            </a:r>
            <a:r>
              <a:rPr dirty="0"/>
              <a:t>?</a:t>
            </a:r>
          </a:p>
        </p:txBody>
      </p:sp>
      <p:sp>
        <p:nvSpPr>
          <p:cNvPr id="353" name="doplňková ochrana"/>
          <p:cNvSpPr txBox="1"/>
          <p:nvPr/>
        </p:nvSpPr>
        <p:spPr>
          <a:xfrm>
            <a:off x="406400" y="-702969"/>
            <a:ext cx="11176000" cy="398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spAutoFit/>
          </a:bodyPr>
          <a:lstStyle>
            <a:lvl1pPr defTabSz="457200">
              <a:lnSpc>
                <a:spcPct val="80000"/>
              </a:lnSpc>
              <a:spcBef>
                <a:spcPts val="0"/>
              </a:spcBef>
              <a:defRPr sz="2400" cap="all" spc="120">
                <a:latin typeface="DIN Alternate Bold"/>
                <a:ea typeface="DIN Alternate Bold"/>
                <a:cs typeface="DIN Alternate Bold"/>
                <a:sym typeface="DIN Alternate Bold"/>
              </a:defRPr>
            </a:lvl1pPr>
          </a:lstStyle>
          <a:p>
            <a:r>
              <a:t>doplňková ochrana</a:t>
            </a:r>
          </a:p>
        </p:txBody>
      </p:sp>
      <p:sp>
        <p:nvSpPr>
          <p:cNvPr id="354" name="Číslo snímku"/>
          <p:cNvSpPr txBox="1">
            <a:spLocks noGrp="1"/>
          </p:cNvSpPr>
          <p:nvPr>
            <p:ph type="sldNum" sz="quarter" idx="4294967295"/>
          </p:nvPr>
        </p:nvSpPr>
        <p:spPr>
          <a:xfrm>
            <a:off x="12200856" y="487799"/>
            <a:ext cx="397545"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28</a:t>
            </a:fld>
            <a:endParaRPr dirty="0"/>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Děkuji za pozornost"/>
          <p:cNvSpPr txBox="1">
            <a:spLocks noGrp="1"/>
          </p:cNvSpPr>
          <p:nvPr>
            <p:ph type="title"/>
          </p:nvPr>
        </p:nvSpPr>
        <p:spPr>
          <a:xfrm>
            <a:off x="406400" y="4953000"/>
            <a:ext cx="12192000" cy="1319544"/>
          </a:xfrm>
          <a:prstGeom prst="rect">
            <a:avLst/>
          </a:prstGeom>
        </p:spPr>
        <p:txBody>
          <a:bodyPr/>
          <a:lstStyle>
            <a:lvl1pPr defTabSz="560831">
              <a:defRPr sz="9600">
                <a:solidFill>
                  <a:schemeClr val="accent3"/>
                </a:solidFill>
              </a:defRPr>
            </a:lvl1pPr>
          </a:lstStyle>
          <a:p>
            <a:r>
              <a:t>Děkuji za pozornost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Doplňková ochrana"/>
          <p:cNvSpPr txBox="1">
            <a:spLocks noGrp="1"/>
          </p:cNvSpPr>
          <p:nvPr>
            <p:ph type="body" idx="21"/>
          </p:nvPr>
        </p:nvSpPr>
        <p:spPr>
          <a:prstGeom prst="rect">
            <a:avLst/>
          </a:prstGeom>
        </p:spPr>
        <p:txBody>
          <a:bodyPr/>
          <a:lstStyle/>
          <a:p>
            <a:r>
              <a:t>Doplňková ochrana</a:t>
            </a:r>
          </a:p>
        </p:txBody>
      </p:sp>
      <p:graphicFrame>
        <p:nvGraphicFramePr>
          <p:cNvPr id="332" name="Tabulka"/>
          <p:cNvGraphicFramePr/>
          <p:nvPr>
            <p:extLst>
              <p:ext uri="{D42A27DB-BD31-4B8C-83A1-F6EECF244321}">
                <p14:modId xmlns:p14="http://schemas.microsoft.com/office/powerpoint/2010/main" val="298339418"/>
              </p:ext>
            </p:extLst>
          </p:nvPr>
        </p:nvGraphicFramePr>
        <p:xfrm>
          <a:off x="401523" y="1207572"/>
          <a:ext cx="12192000" cy="7696004"/>
        </p:xfrm>
        <a:graphic>
          <a:graphicData uri="http://schemas.openxmlformats.org/drawingml/2006/table">
            <a:tbl>
              <a:tblPr firstRow="1">
                <a:tableStyleId>{4C3C2611-4C71-4FC5-86AE-919BDF0F9419}</a:tableStyleId>
              </a:tblPr>
              <a:tblGrid>
                <a:gridCol w="6099082">
                  <a:extLst>
                    <a:ext uri="{9D8B030D-6E8A-4147-A177-3AD203B41FA5}">
                      <a16:colId xmlns:a16="http://schemas.microsoft.com/office/drawing/2014/main" val="20000"/>
                    </a:ext>
                  </a:extLst>
                </a:gridCol>
                <a:gridCol w="6092918">
                  <a:extLst>
                    <a:ext uri="{9D8B030D-6E8A-4147-A177-3AD203B41FA5}">
                      <a16:colId xmlns:a16="http://schemas.microsoft.com/office/drawing/2014/main" val="20001"/>
                    </a:ext>
                  </a:extLst>
                </a:gridCol>
              </a:tblGrid>
              <a:tr h="718801">
                <a:tc>
                  <a:txBody>
                    <a:bodyPr/>
                    <a:lstStyle/>
                    <a:p>
                      <a:pPr algn="ctr" defTabSz="457200">
                        <a:lnSpc>
                          <a:spcPct val="100000"/>
                        </a:lnSpc>
                        <a:defRPr sz="1800" b="0">
                          <a:solidFill>
                            <a:srgbClr val="000000"/>
                          </a:solidFill>
                        </a:defRPr>
                      </a:pPr>
                      <a:r>
                        <a:rPr sz="2000" b="1" dirty="0">
                          <a:solidFill>
                            <a:srgbClr val="FFFFFF"/>
                          </a:solidFill>
                          <a:latin typeface="Avenir Next Regular"/>
                          <a:ea typeface="Avenir Next Regular"/>
                          <a:cs typeface="Avenir Next Regular"/>
                          <a:sym typeface="Avenir Next Regular"/>
                        </a:rPr>
                        <a:t>AZYL
(</a:t>
                      </a:r>
                      <a:r>
                        <a:rPr sz="2000" b="1" dirty="0" err="1">
                          <a:solidFill>
                            <a:srgbClr val="FFFFFF"/>
                          </a:solidFill>
                          <a:latin typeface="Avenir Next Regular"/>
                          <a:ea typeface="Avenir Next Regular"/>
                          <a:cs typeface="Avenir Next Regular"/>
                          <a:sym typeface="Avenir Next Regular"/>
                        </a:rPr>
                        <a:t>původ</a:t>
                      </a:r>
                      <a:r>
                        <a:rPr sz="2000" b="1" dirty="0">
                          <a:solidFill>
                            <a:srgbClr val="FFFFFF"/>
                          </a:solidFill>
                          <a:latin typeface="Avenir Next Regular"/>
                          <a:ea typeface="Avenir Next Regular"/>
                          <a:cs typeface="Avenir Next Regular"/>
                          <a:sym typeface="Avenir Next Regular"/>
                        </a:rPr>
                        <a:t> v </a:t>
                      </a:r>
                      <a:r>
                        <a:rPr sz="2000" b="1" dirty="0" err="1">
                          <a:solidFill>
                            <a:srgbClr val="FFFFFF"/>
                          </a:solidFill>
                          <a:latin typeface="Avenir Next Regular"/>
                          <a:ea typeface="Avenir Next Regular"/>
                          <a:cs typeface="Avenir Next Regular"/>
                          <a:sym typeface="Avenir Next Regular"/>
                        </a:rPr>
                        <a:t>Ženevské</a:t>
                      </a:r>
                      <a:r>
                        <a:rPr sz="2000" b="1" dirty="0">
                          <a:solidFill>
                            <a:srgbClr val="FFFFFF"/>
                          </a:solidFill>
                          <a:latin typeface="Avenir Next Regular"/>
                          <a:ea typeface="Avenir Next Regular"/>
                          <a:cs typeface="Avenir Next Regular"/>
                          <a:sym typeface="Avenir Next Regular"/>
                        </a:rPr>
                        <a:t> </a:t>
                      </a:r>
                      <a:r>
                        <a:rPr sz="2000" b="1" dirty="0" err="1">
                          <a:solidFill>
                            <a:srgbClr val="FFFFFF"/>
                          </a:solidFill>
                          <a:latin typeface="Avenir Next Regular"/>
                          <a:ea typeface="Avenir Next Regular"/>
                          <a:cs typeface="Avenir Next Regular"/>
                          <a:sym typeface="Avenir Next Regular"/>
                        </a:rPr>
                        <a:t>úmluvě</a:t>
                      </a:r>
                      <a:r>
                        <a:rPr sz="2000" b="1" dirty="0">
                          <a:solidFill>
                            <a:srgbClr val="FFFFFF"/>
                          </a:solidFill>
                          <a:latin typeface="Avenir Next Regular"/>
                          <a:ea typeface="Avenir Next Regular"/>
                          <a:cs typeface="Avenir Next Regular"/>
                          <a:sym typeface="Avenir Next Regular"/>
                        </a:rPr>
                        <a:t>)</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chemeClr val="accent3"/>
                    </a:solidFill>
                  </a:tcPr>
                </a:tc>
                <a:tc>
                  <a:txBody>
                    <a:bodyPr/>
                    <a:lstStyle/>
                    <a:p>
                      <a:pPr algn="ctr" defTabSz="457200">
                        <a:lnSpc>
                          <a:spcPct val="100000"/>
                        </a:lnSpc>
                        <a:defRPr sz="1800" b="0">
                          <a:solidFill>
                            <a:srgbClr val="000000"/>
                          </a:solidFill>
                        </a:defRPr>
                      </a:pPr>
                      <a:r>
                        <a:rPr sz="2000" b="1" dirty="0">
                          <a:solidFill>
                            <a:srgbClr val="FFFFFF"/>
                          </a:solidFill>
                          <a:latin typeface="Avenir Next Regular"/>
                          <a:ea typeface="Avenir Next Regular"/>
                          <a:cs typeface="Avenir Next Regular"/>
                          <a:sym typeface="Avenir Next Regular"/>
                        </a:rPr>
                        <a:t>DOPLŇKOVÁ OCHRANA
(</a:t>
                      </a:r>
                      <a:r>
                        <a:rPr sz="2000" b="1" dirty="0" err="1">
                          <a:solidFill>
                            <a:srgbClr val="FFFFFF"/>
                          </a:solidFill>
                          <a:latin typeface="Avenir Next Regular"/>
                          <a:ea typeface="Avenir Next Regular"/>
                          <a:cs typeface="Avenir Next Regular"/>
                          <a:sym typeface="Avenir Next Regular"/>
                        </a:rPr>
                        <a:t>původ</a:t>
                      </a:r>
                      <a:r>
                        <a:rPr sz="2000" b="1" dirty="0">
                          <a:solidFill>
                            <a:srgbClr val="FFFFFF"/>
                          </a:solidFill>
                          <a:latin typeface="Avenir Next Regular"/>
                          <a:ea typeface="Avenir Next Regular"/>
                          <a:cs typeface="Avenir Next Regular"/>
                          <a:sym typeface="Avenir Next Regular"/>
                        </a:rPr>
                        <a:t> v </a:t>
                      </a:r>
                      <a:r>
                        <a:rPr sz="2000" b="1" dirty="0" err="1">
                          <a:solidFill>
                            <a:srgbClr val="FFFFFF"/>
                          </a:solidFill>
                          <a:latin typeface="Avenir Next Regular"/>
                          <a:ea typeface="Avenir Next Regular"/>
                          <a:cs typeface="Avenir Next Regular"/>
                          <a:sym typeface="Avenir Next Regular"/>
                        </a:rPr>
                        <a:t>právu</a:t>
                      </a:r>
                      <a:r>
                        <a:rPr sz="2000" b="1" dirty="0">
                          <a:solidFill>
                            <a:srgbClr val="FFFFFF"/>
                          </a:solidFill>
                          <a:latin typeface="Avenir Next Regular"/>
                          <a:ea typeface="Avenir Next Regular"/>
                          <a:cs typeface="Avenir Next Regular"/>
                          <a:sym typeface="Avenir Next Regular"/>
                        </a:rPr>
                        <a:t> </a:t>
                      </a:r>
                      <a:r>
                        <a:rPr sz="2000" b="1" dirty="0" err="1">
                          <a:solidFill>
                            <a:srgbClr val="FFFFFF"/>
                          </a:solidFill>
                          <a:latin typeface="Avenir Next Regular"/>
                          <a:ea typeface="Avenir Next Regular"/>
                          <a:cs typeface="Avenir Next Regular"/>
                          <a:sym typeface="Avenir Next Regular"/>
                        </a:rPr>
                        <a:t>Evropksé</a:t>
                      </a:r>
                      <a:r>
                        <a:rPr sz="2000" b="1" dirty="0">
                          <a:solidFill>
                            <a:srgbClr val="FFFFFF"/>
                          </a:solidFill>
                          <a:latin typeface="Avenir Next Regular"/>
                          <a:ea typeface="Avenir Next Regular"/>
                          <a:cs typeface="Avenir Next Regular"/>
                          <a:sym typeface="Avenir Next Regular"/>
                        </a:rPr>
                        <a:t> </a:t>
                      </a:r>
                      <a:r>
                        <a:rPr sz="2000" b="1" dirty="0" err="1">
                          <a:solidFill>
                            <a:srgbClr val="FFFFFF"/>
                          </a:solidFill>
                          <a:latin typeface="Avenir Next Regular"/>
                          <a:ea typeface="Avenir Next Regular"/>
                          <a:cs typeface="Avenir Next Regular"/>
                          <a:sym typeface="Avenir Next Regular"/>
                        </a:rPr>
                        <a:t>unie</a:t>
                      </a:r>
                      <a:r>
                        <a:rPr sz="2000" b="1" dirty="0">
                          <a:solidFill>
                            <a:srgbClr val="FFFFFF"/>
                          </a:solidFill>
                          <a:latin typeface="Avenir Next Regular"/>
                          <a:ea typeface="Avenir Next Regular"/>
                          <a:cs typeface="Avenir Next Regular"/>
                          <a:sym typeface="Avenir Next Regular"/>
                        </a:rPr>
                        <a:t>)</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a:solidFill>
                        <a:srgbClr val="000000"/>
                      </a:solidFill>
                      <a:miter lim="400000"/>
                    </a:lnB>
                    <a:solidFill>
                      <a:schemeClr val="accent3"/>
                    </a:solidFill>
                  </a:tcPr>
                </a:tc>
                <a:extLst>
                  <a:ext uri="{0D108BD9-81ED-4DB2-BD59-A6C34878D82A}">
                    <a16:rowId xmlns:a16="http://schemas.microsoft.com/office/drawing/2014/main" val="10000"/>
                  </a:ext>
                </a:extLst>
              </a:tr>
              <a:tr h="410200">
                <a:tc gridSpan="2">
                  <a:txBody>
                    <a:bodyPr/>
                    <a:lstStyle/>
                    <a:p>
                      <a:pPr algn="ctr" defTabSz="457200">
                        <a:lnSpc>
                          <a:spcPct val="100000"/>
                        </a:lnSpc>
                        <a:defRPr sz="1800">
                          <a:solidFill>
                            <a:srgbClr val="000000"/>
                          </a:solidFill>
                        </a:defRPr>
                      </a:pPr>
                      <a:r>
                        <a:rPr sz="2000" b="1">
                          <a:solidFill>
                            <a:srgbClr val="222222"/>
                          </a:solidFill>
                          <a:latin typeface="Avenir Next Regular"/>
                          <a:ea typeface="Avenir Next Regular"/>
                          <a:cs typeface="Avenir Next Regular"/>
                          <a:sym typeface="Avenir Next Regular"/>
                        </a:rPr>
                        <a:t>kauzální nexus </a:t>
                      </a:r>
                    </a:p>
                  </a:txBody>
                  <a:tcPr marL="50800" marR="50800" marT="50800" marB="50800" horzOverflow="overflow">
                    <a:lnL w="4445">
                      <a:solidFill>
                        <a:srgbClr val="000000"/>
                      </a:solidFill>
                      <a:miter lim="400000"/>
                    </a:lnL>
                    <a:lnR w="4445">
                      <a:solidFill>
                        <a:srgbClr val="000000"/>
                      </a:solidFill>
                      <a:miter lim="400000"/>
                    </a:lnR>
                    <a:lnT>
                      <a:solidFill>
                        <a:srgbClr val="000000"/>
                      </a:solidFill>
                      <a:miter lim="400000"/>
                    </a:lnT>
                    <a:lnB w="4445">
                      <a:solidFill>
                        <a:srgbClr val="000000"/>
                      </a:solidFill>
                      <a:miter lim="400000"/>
                    </a:lnB>
                    <a:solidFill>
                      <a:srgbClr val="E1E1E1"/>
                    </a:solidFill>
                  </a:tcPr>
                </a:tc>
                <a:tc hMerge="1">
                  <a:txBody>
                    <a:bodyPr/>
                    <a:lstStyle/>
                    <a:p>
                      <a:endParaRPr lang="cs-CZ"/>
                    </a:p>
                  </a:txBody>
                  <a:tcPr/>
                </a:tc>
                <a:extLst>
                  <a:ext uri="{0D108BD9-81ED-4DB2-BD59-A6C34878D82A}">
                    <a16:rowId xmlns:a16="http://schemas.microsoft.com/office/drawing/2014/main" val="10001"/>
                  </a:ext>
                </a:extLst>
              </a:tr>
              <a:tr h="718801">
                <a:tc>
                  <a:txBody>
                    <a:bodyPr/>
                    <a:lstStyle/>
                    <a:p>
                      <a:pPr algn="l" defTabSz="457200">
                        <a:lnSpc>
                          <a:spcPct val="100000"/>
                        </a:lnSpc>
                        <a:defRPr sz="1800">
                          <a:solidFill>
                            <a:srgbClr val="000000"/>
                          </a:solidFill>
                        </a:defRPr>
                      </a:pPr>
                      <a:r>
                        <a:rPr sz="2000">
                          <a:solidFill>
                            <a:srgbClr val="222222"/>
                          </a:solidFill>
                          <a:latin typeface="Avenir Next Regular"/>
                          <a:ea typeface="Avenir Next Regular"/>
                          <a:cs typeface="Avenir Next Regular"/>
                          <a:sym typeface="Avenir Next Regular"/>
                        </a:rPr>
                        <a:t>rasa, pohlaví, národnost, náboženství, zastávání politických názorů, příslušnost k sociální skupině </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tc>
                  <a:txBody>
                    <a:bodyPr/>
                    <a:lstStyle/>
                    <a:p>
                      <a:pPr algn="ctr" defTabSz="457200">
                        <a:lnSpc>
                          <a:spcPct val="100000"/>
                        </a:lnSpc>
                        <a:defRPr sz="1800">
                          <a:solidFill>
                            <a:srgbClr val="000000"/>
                          </a:solidFill>
                        </a:defRPr>
                      </a:pPr>
                      <a:r>
                        <a:rPr sz="1000">
                          <a:latin typeface="Helvetica Neue"/>
                          <a:ea typeface="Helvetica Neue"/>
                          <a:cs typeface="Helvetica Neue"/>
                          <a:sym typeface="Helvetica Neue"/>
                        </a:rPr>
                        <a:t>X</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extLst>
                  <a:ext uri="{0D108BD9-81ED-4DB2-BD59-A6C34878D82A}">
                    <a16:rowId xmlns:a16="http://schemas.microsoft.com/office/drawing/2014/main" val="10002"/>
                  </a:ext>
                </a:extLst>
              </a:tr>
              <a:tr h="410200">
                <a:tc gridSpan="2">
                  <a:txBody>
                    <a:bodyPr/>
                    <a:lstStyle/>
                    <a:p>
                      <a:pPr algn="ctr" defTabSz="457200">
                        <a:lnSpc>
                          <a:spcPct val="100000"/>
                        </a:lnSpc>
                        <a:defRPr sz="1800">
                          <a:solidFill>
                            <a:srgbClr val="000000"/>
                          </a:solidFill>
                        </a:defRPr>
                      </a:pPr>
                      <a:r>
                        <a:rPr sz="2000" b="1">
                          <a:solidFill>
                            <a:srgbClr val="222222"/>
                          </a:solidFill>
                          <a:latin typeface="Avenir Next Regular"/>
                          <a:ea typeface="Avenir Next Regular"/>
                          <a:cs typeface="Avenir Next Regular"/>
                          <a:sym typeface="Avenir Next Regular"/>
                        </a:rPr>
                        <a:t>rozsah chráněných lidských práv a intenzita jejich porušení</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solidFill>
                      <a:srgbClr val="E1E1E1"/>
                    </a:solidFill>
                  </a:tcPr>
                </a:tc>
                <a:tc hMerge="1">
                  <a:txBody>
                    <a:bodyPr/>
                    <a:lstStyle/>
                    <a:p>
                      <a:endParaRPr lang="cs-CZ"/>
                    </a:p>
                  </a:txBody>
                  <a:tcPr/>
                </a:tc>
                <a:extLst>
                  <a:ext uri="{0D108BD9-81ED-4DB2-BD59-A6C34878D82A}">
                    <a16:rowId xmlns:a16="http://schemas.microsoft.com/office/drawing/2014/main" val="10003"/>
                  </a:ext>
                </a:extLst>
              </a:tr>
              <a:tr h="410200">
                <a:tc>
                  <a:txBody>
                    <a:bodyPr/>
                    <a:lstStyle/>
                    <a:p>
                      <a:pPr algn="l" defTabSz="457200">
                        <a:lnSpc>
                          <a:spcPct val="100000"/>
                        </a:lnSpc>
                        <a:defRPr sz="1800">
                          <a:solidFill>
                            <a:srgbClr val="000000"/>
                          </a:solidFill>
                        </a:defRPr>
                      </a:pPr>
                      <a:r>
                        <a:rPr sz="2000" dirty="0" err="1">
                          <a:solidFill>
                            <a:srgbClr val="222222"/>
                          </a:solidFill>
                          <a:latin typeface="Avenir Next Regular"/>
                          <a:ea typeface="Avenir Next Regular"/>
                          <a:cs typeface="Avenir Next Regular"/>
                          <a:sym typeface="Avenir Next Regular"/>
                        </a:rPr>
                        <a:t>pronásledování</a:t>
                      </a:r>
                      <a:endParaRPr sz="2000" dirty="0">
                        <a:solidFill>
                          <a:srgbClr val="222222"/>
                        </a:solidFill>
                        <a:latin typeface="Avenir Next Regular"/>
                        <a:ea typeface="Avenir Next Regular"/>
                        <a:cs typeface="Avenir Next Regular"/>
                        <a:sym typeface="Avenir Next Regular"/>
                      </a:endParaRP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tc>
                  <a:txBody>
                    <a:bodyPr/>
                    <a:lstStyle/>
                    <a:p>
                      <a:pPr algn="l" defTabSz="457200">
                        <a:lnSpc>
                          <a:spcPct val="100000"/>
                        </a:lnSpc>
                        <a:defRPr sz="1800">
                          <a:solidFill>
                            <a:srgbClr val="000000"/>
                          </a:solidFill>
                        </a:defRPr>
                      </a:pPr>
                      <a:r>
                        <a:rPr sz="2000">
                          <a:solidFill>
                            <a:srgbClr val="222222"/>
                          </a:solidFill>
                          <a:latin typeface="Avenir Next Regular"/>
                          <a:ea typeface="Avenir Next Regular"/>
                          <a:cs typeface="Avenir Next Regular"/>
                          <a:sym typeface="Avenir Next Regular"/>
                        </a:rPr>
                        <a:t>vážná újma v jedné z požadovaných forem</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extLst>
                  <a:ext uri="{0D108BD9-81ED-4DB2-BD59-A6C34878D82A}">
                    <a16:rowId xmlns:a16="http://schemas.microsoft.com/office/drawing/2014/main" val="10004"/>
                  </a:ext>
                </a:extLst>
              </a:tr>
              <a:tr h="410200">
                <a:tc gridSpan="2">
                  <a:txBody>
                    <a:bodyPr/>
                    <a:lstStyle/>
                    <a:p>
                      <a:pPr algn="ctr" defTabSz="457200">
                        <a:lnSpc>
                          <a:spcPct val="100000"/>
                        </a:lnSpc>
                        <a:defRPr sz="1800">
                          <a:solidFill>
                            <a:srgbClr val="000000"/>
                          </a:solidFill>
                        </a:defRPr>
                      </a:pPr>
                      <a:r>
                        <a:rPr sz="2000" b="1">
                          <a:solidFill>
                            <a:srgbClr val="222222"/>
                          </a:solidFill>
                          <a:latin typeface="Avenir Next Regular"/>
                          <a:ea typeface="Avenir Next Regular"/>
                          <a:cs typeface="Avenir Next Regular"/>
                          <a:sym typeface="Avenir Next Regular"/>
                        </a:rPr>
                        <a:t>důkazní standard</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solidFill>
                      <a:srgbClr val="E1E1E1"/>
                    </a:solidFill>
                  </a:tcPr>
                </a:tc>
                <a:tc hMerge="1">
                  <a:txBody>
                    <a:bodyPr/>
                    <a:lstStyle/>
                    <a:p>
                      <a:endParaRPr lang="cs-CZ"/>
                    </a:p>
                  </a:txBody>
                  <a:tcPr/>
                </a:tc>
                <a:extLst>
                  <a:ext uri="{0D108BD9-81ED-4DB2-BD59-A6C34878D82A}">
                    <a16:rowId xmlns:a16="http://schemas.microsoft.com/office/drawing/2014/main" val="10005"/>
                  </a:ext>
                </a:extLst>
              </a:tr>
              <a:tr h="410200">
                <a:tc>
                  <a:txBody>
                    <a:bodyPr/>
                    <a:lstStyle/>
                    <a:p>
                      <a:pPr algn="l" defTabSz="457200">
                        <a:lnSpc>
                          <a:spcPct val="100000"/>
                        </a:lnSpc>
                        <a:defRPr sz="1800">
                          <a:solidFill>
                            <a:srgbClr val="000000"/>
                          </a:solidFill>
                        </a:defRPr>
                      </a:pPr>
                      <a:r>
                        <a:rPr sz="2000">
                          <a:solidFill>
                            <a:srgbClr val="222222"/>
                          </a:solidFill>
                          <a:latin typeface="Avenir Next Regular"/>
                          <a:ea typeface="Avenir Next Regular"/>
                          <a:cs typeface="Avenir Next Regular"/>
                          <a:sym typeface="Avenir Next Regular"/>
                        </a:rPr>
                        <a:t>přiměřená pravděpodobnost </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tc>
                  <a:txBody>
                    <a:bodyPr/>
                    <a:lstStyle/>
                    <a:p>
                      <a:pPr algn="l" defTabSz="457200">
                        <a:lnSpc>
                          <a:spcPct val="100000"/>
                        </a:lnSpc>
                        <a:defRPr sz="1800">
                          <a:solidFill>
                            <a:srgbClr val="000000"/>
                          </a:solidFill>
                        </a:defRPr>
                      </a:pPr>
                      <a:r>
                        <a:rPr sz="2000" dirty="0" err="1">
                          <a:solidFill>
                            <a:srgbClr val="222222"/>
                          </a:solidFill>
                          <a:latin typeface="Avenir Next Regular"/>
                          <a:ea typeface="Avenir Next Regular"/>
                          <a:cs typeface="Avenir Next Regular"/>
                          <a:sym typeface="Avenir Next Regular"/>
                        </a:rPr>
                        <a:t>reálné</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nebezpečí</a:t>
                      </a:r>
                      <a:r>
                        <a:rPr sz="2000" dirty="0">
                          <a:solidFill>
                            <a:srgbClr val="222222"/>
                          </a:solidFill>
                          <a:latin typeface="Avenir Next Regular"/>
                          <a:ea typeface="Avenir Next Regular"/>
                          <a:cs typeface="Avenir Next Regular"/>
                          <a:sym typeface="Avenir Next Regular"/>
                        </a:rPr>
                        <a:t> </a:t>
                      </a:r>
                    </a:p>
                  </a:txBody>
                  <a:tcPr marL="50800" marR="50800" marT="50800" marB="50800" anchor="ctr"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extLst>
                  <a:ext uri="{0D108BD9-81ED-4DB2-BD59-A6C34878D82A}">
                    <a16:rowId xmlns:a16="http://schemas.microsoft.com/office/drawing/2014/main" val="10006"/>
                  </a:ext>
                </a:extLst>
              </a:tr>
              <a:tr h="410200">
                <a:tc gridSpan="2">
                  <a:txBody>
                    <a:bodyPr/>
                    <a:lstStyle/>
                    <a:p>
                      <a:pPr algn="ctr" defTabSz="457200">
                        <a:lnSpc>
                          <a:spcPct val="100000"/>
                        </a:lnSpc>
                        <a:defRPr sz="1800">
                          <a:solidFill>
                            <a:srgbClr val="000000"/>
                          </a:solidFill>
                        </a:defRPr>
                      </a:pPr>
                      <a:r>
                        <a:rPr sz="2000" b="1">
                          <a:solidFill>
                            <a:srgbClr val="222222"/>
                          </a:solidFill>
                          <a:latin typeface="Avenir Next Regular"/>
                          <a:ea typeface="Avenir Next Regular"/>
                          <a:cs typeface="Avenir Next Regular"/>
                          <a:sym typeface="Avenir Next Regular"/>
                        </a:rPr>
                        <a:t>původce nebezpečí </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solidFill>
                      <a:srgbClr val="E1E1E1"/>
                    </a:solidFill>
                  </a:tcPr>
                </a:tc>
                <a:tc hMerge="1">
                  <a:txBody>
                    <a:bodyPr/>
                    <a:lstStyle/>
                    <a:p>
                      <a:endParaRPr lang="cs-CZ"/>
                    </a:p>
                  </a:txBody>
                  <a:tcPr/>
                </a:tc>
                <a:extLst>
                  <a:ext uri="{0D108BD9-81ED-4DB2-BD59-A6C34878D82A}">
                    <a16:rowId xmlns:a16="http://schemas.microsoft.com/office/drawing/2014/main" val="10007"/>
                  </a:ext>
                </a:extLst>
              </a:tr>
              <a:tr h="410200">
                <a:tc>
                  <a:txBody>
                    <a:bodyPr/>
                    <a:lstStyle/>
                    <a:p>
                      <a:pPr algn="l" defTabSz="457200">
                        <a:lnSpc>
                          <a:spcPct val="100000"/>
                        </a:lnSpc>
                        <a:defRPr sz="1800">
                          <a:solidFill>
                            <a:srgbClr val="000000"/>
                          </a:solidFill>
                        </a:defRPr>
                      </a:pPr>
                      <a:r>
                        <a:rPr sz="2000">
                          <a:solidFill>
                            <a:srgbClr val="222222"/>
                          </a:solidFill>
                          <a:latin typeface="Avenir Next Regular"/>
                          <a:ea typeface="Avenir Next Regular"/>
                          <a:cs typeface="Avenir Next Regular"/>
                          <a:sym typeface="Avenir Next Regular"/>
                        </a:rPr>
                        <a:t>stát/nestátní původci </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tc>
                  <a:txBody>
                    <a:bodyPr/>
                    <a:lstStyle/>
                    <a:p>
                      <a:pPr algn="l" defTabSz="457200">
                        <a:lnSpc>
                          <a:spcPct val="100000"/>
                        </a:lnSpc>
                        <a:defRPr sz="1800">
                          <a:solidFill>
                            <a:srgbClr val="000000"/>
                          </a:solidFill>
                        </a:defRPr>
                      </a:pPr>
                      <a:r>
                        <a:rPr sz="2000">
                          <a:solidFill>
                            <a:srgbClr val="222222"/>
                          </a:solidFill>
                          <a:latin typeface="Avenir Next Regular"/>
                          <a:ea typeface="Avenir Next Regular"/>
                          <a:cs typeface="Avenir Next Regular"/>
                          <a:sym typeface="Avenir Next Regular"/>
                        </a:rPr>
                        <a:t>stát/nestátní původci </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extLst>
                  <a:ext uri="{0D108BD9-81ED-4DB2-BD59-A6C34878D82A}">
                    <a16:rowId xmlns:a16="http://schemas.microsoft.com/office/drawing/2014/main" val="10008"/>
                  </a:ext>
                </a:extLst>
              </a:tr>
              <a:tr h="410200">
                <a:tc gridSpan="2">
                  <a:txBody>
                    <a:bodyPr/>
                    <a:lstStyle/>
                    <a:p>
                      <a:pPr algn="ctr" defTabSz="457200">
                        <a:lnSpc>
                          <a:spcPct val="100000"/>
                        </a:lnSpc>
                        <a:defRPr sz="1800">
                          <a:solidFill>
                            <a:srgbClr val="000000"/>
                          </a:solidFill>
                        </a:defRPr>
                      </a:pPr>
                      <a:r>
                        <a:rPr sz="2000" b="1">
                          <a:solidFill>
                            <a:srgbClr val="222222"/>
                          </a:solidFill>
                          <a:latin typeface="Avenir Next Regular"/>
                          <a:ea typeface="Avenir Next Regular"/>
                          <a:cs typeface="Avenir Next Regular"/>
                          <a:sym typeface="Avenir Next Regular"/>
                        </a:rPr>
                        <a:t>vnitřní ochrana </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solidFill>
                      <a:srgbClr val="E1E1E1"/>
                    </a:solidFill>
                  </a:tcPr>
                </a:tc>
                <a:tc hMerge="1">
                  <a:txBody>
                    <a:bodyPr/>
                    <a:lstStyle/>
                    <a:p>
                      <a:endParaRPr lang="cs-CZ"/>
                    </a:p>
                  </a:txBody>
                  <a:tcPr/>
                </a:tc>
                <a:extLst>
                  <a:ext uri="{0D108BD9-81ED-4DB2-BD59-A6C34878D82A}">
                    <a16:rowId xmlns:a16="http://schemas.microsoft.com/office/drawing/2014/main" val="10009"/>
                  </a:ext>
                </a:extLst>
              </a:tr>
              <a:tr h="410200">
                <a:tc>
                  <a:txBody>
                    <a:bodyPr/>
                    <a:lstStyle/>
                    <a:p>
                      <a:pPr algn="l" defTabSz="457200">
                        <a:lnSpc>
                          <a:spcPct val="100000"/>
                        </a:lnSpc>
                        <a:defRPr sz="1800">
                          <a:solidFill>
                            <a:srgbClr val="000000"/>
                          </a:solidFill>
                        </a:defRPr>
                      </a:pPr>
                      <a:r>
                        <a:rPr sz="2000">
                          <a:solidFill>
                            <a:srgbClr val="222222"/>
                          </a:solidFill>
                          <a:latin typeface="Avenir Next Regular"/>
                          <a:ea typeface="Avenir Next Regular"/>
                          <a:cs typeface="Avenir Next Regular"/>
                          <a:sym typeface="Avenir Next Regular"/>
                        </a:rPr>
                        <a:t>nesmí být dostupná</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tc>
                  <a:txBody>
                    <a:bodyPr/>
                    <a:lstStyle/>
                    <a:p>
                      <a:pPr algn="l" defTabSz="457200">
                        <a:lnSpc>
                          <a:spcPct val="100000"/>
                        </a:lnSpc>
                        <a:defRPr sz="1800">
                          <a:solidFill>
                            <a:srgbClr val="000000"/>
                          </a:solidFill>
                        </a:defRPr>
                      </a:pPr>
                      <a:r>
                        <a:rPr sz="2000">
                          <a:solidFill>
                            <a:srgbClr val="222222"/>
                          </a:solidFill>
                          <a:latin typeface="Avenir Next Regular"/>
                          <a:ea typeface="Avenir Next Regular"/>
                          <a:cs typeface="Avenir Next Regular"/>
                          <a:sym typeface="Avenir Next Regular"/>
                        </a:rPr>
                        <a:t>nesmí být dostupná</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extLst>
                  <a:ext uri="{0D108BD9-81ED-4DB2-BD59-A6C34878D82A}">
                    <a16:rowId xmlns:a16="http://schemas.microsoft.com/office/drawing/2014/main" val="10010"/>
                  </a:ext>
                </a:extLst>
              </a:tr>
              <a:tr h="410200">
                <a:tc gridSpan="2">
                  <a:txBody>
                    <a:bodyPr/>
                    <a:lstStyle/>
                    <a:p>
                      <a:pPr algn="ctr" defTabSz="457200">
                        <a:lnSpc>
                          <a:spcPct val="100000"/>
                        </a:lnSpc>
                        <a:defRPr sz="1800">
                          <a:solidFill>
                            <a:srgbClr val="000000"/>
                          </a:solidFill>
                        </a:defRPr>
                      </a:pPr>
                      <a:r>
                        <a:rPr sz="2000" b="1">
                          <a:solidFill>
                            <a:srgbClr val="222222"/>
                          </a:solidFill>
                          <a:latin typeface="Avenir Next Regular"/>
                          <a:ea typeface="Avenir Next Regular"/>
                          <a:cs typeface="Avenir Next Regular"/>
                          <a:sym typeface="Avenir Next Regular"/>
                        </a:rPr>
                        <a:t>důvody vyloučení </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solidFill>
                      <a:srgbClr val="E1E1E1"/>
                    </a:solidFill>
                  </a:tcPr>
                </a:tc>
                <a:tc hMerge="1">
                  <a:txBody>
                    <a:bodyPr/>
                    <a:lstStyle/>
                    <a:p>
                      <a:endParaRPr lang="cs-CZ"/>
                    </a:p>
                  </a:txBody>
                  <a:tcPr/>
                </a:tc>
                <a:extLst>
                  <a:ext uri="{0D108BD9-81ED-4DB2-BD59-A6C34878D82A}">
                    <a16:rowId xmlns:a16="http://schemas.microsoft.com/office/drawing/2014/main" val="10011"/>
                  </a:ext>
                </a:extLst>
              </a:tr>
              <a:tr h="1336002">
                <a:tc>
                  <a:txBody>
                    <a:bodyPr/>
                    <a:lstStyle/>
                    <a:p>
                      <a:pPr algn="l" defTabSz="457200">
                        <a:lnSpc>
                          <a:spcPct val="100000"/>
                        </a:lnSpc>
                        <a:defRPr sz="1800">
                          <a:solidFill>
                            <a:srgbClr val="000000"/>
                          </a:solidFill>
                        </a:defRPr>
                      </a:pPr>
                      <a:r>
                        <a:rPr sz="2000">
                          <a:solidFill>
                            <a:srgbClr val="222222"/>
                          </a:solidFill>
                          <a:latin typeface="Avenir Next Regular"/>
                          <a:ea typeface="Avenir Next Regular"/>
                          <a:cs typeface="Avenir Next Regular"/>
                          <a:sym typeface="Avenir Next Regular"/>
                        </a:rPr>
                        <a:t>(1) spáchání TČ proti míru, válečného TČ nebo TČ proti lidskosti; (2) spáchání nepolitického TČ mimo území před vydáním rozhodnutí;  (3) spáchání činu odporujícího zásadám OSN</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tc>
                  <a:txBody>
                    <a:bodyPr/>
                    <a:lstStyle/>
                    <a:p>
                      <a:pPr algn="l" defTabSz="457200">
                        <a:lnSpc>
                          <a:spcPct val="100000"/>
                        </a:lnSpc>
                        <a:defRPr sz="1800">
                          <a:solidFill>
                            <a:srgbClr val="000000"/>
                          </a:solidFill>
                        </a:defRPr>
                      </a:pPr>
                      <a:r>
                        <a:rPr sz="2000" dirty="0">
                          <a:solidFill>
                            <a:srgbClr val="222222"/>
                          </a:solidFill>
                          <a:latin typeface="Avenir Next Regular"/>
                          <a:ea typeface="Avenir Next Regular"/>
                          <a:cs typeface="Avenir Next Regular"/>
                          <a:sym typeface="Avenir Next Regular"/>
                        </a:rPr>
                        <a:t>(1) </a:t>
                      </a:r>
                      <a:r>
                        <a:rPr sz="2000" dirty="0" err="1">
                          <a:solidFill>
                            <a:srgbClr val="222222"/>
                          </a:solidFill>
                          <a:latin typeface="Avenir Next Regular"/>
                          <a:ea typeface="Avenir Next Regular"/>
                          <a:cs typeface="Avenir Next Regular"/>
                          <a:sym typeface="Avenir Next Regular"/>
                        </a:rPr>
                        <a:t>spáchání</a:t>
                      </a:r>
                      <a:r>
                        <a:rPr sz="2000" dirty="0">
                          <a:solidFill>
                            <a:srgbClr val="222222"/>
                          </a:solidFill>
                          <a:latin typeface="Avenir Next Regular"/>
                          <a:ea typeface="Avenir Next Regular"/>
                          <a:cs typeface="Avenir Next Regular"/>
                          <a:sym typeface="Avenir Next Regular"/>
                        </a:rPr>
                        <a:t> TČ </a:t>
                      </a:r>
                      <a:r>
                        <a:rPr sz="2000" dirty="0" err="1">
                          <a:solidFill>
                            <a:srgbClr val="222222"/>
                          </a:solidFill>
                          <a:latin typeface="Avenir Next Regular"/>
                          <a:ea typeface="Avenir Next Regular"/>
                          <a:cs typeface="Avenir Next Regular"/>
                          <a:sym typeface="Avenir Next Regular"/>
                        </a:rPr>
                        <a:t>proti</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míru</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válečného</a:t>
                      </a:r>
                      <a:r>
                        <a:rPr sz="2000" dirty="0">
                          <a:solidFill>
                            <a:srgbClr val="222222"/>
                          </a:solidFill>
                          <a:latin typeface="Avenir Next Regular"/>
                          <a:ea typeface="Avenir Next Regular"/>
                          <a:cs typeface="Avenir Next Regular"/>
                          <a:sym typeface="Avenir Next Regular"/>
                        </a:rPr>
                        <a:t> TČ </a:t>
                      </a:r>
                      <a:r>
                        <a:rPr sz="2000" dirty="0" err="1">
                          <a:solidFill>
                            <a:srgbClr val="222222"/>
                          </a:solidFill>
                          <a:latin typeface="Avenir Next Regular"/>
                          <a:ea typeface="Avenir Next Regular"/>
                          <a:cs typeface="Avenir Next Regular"/>
                          <a:sym typeface="Avenir Next Regular"/>
                        </a:rPr>
                        <a:t>nebo</a:t>
                      </a:r>
                      <a:r>
                        <a:rPr sz="2000" dirty="0">
                          <a:solidFill>
                            <a:srgbClr val="222222"/>
                          </a:solidFill>
                          <a:latin typeface="Avenir Next Regular"/>
                          <a:ea typeface="Avenir Next Regular"/>
                          <a:cs typeface="Avenir Next Regular"/>
                          <a:sym typeface="Avenir Next Regular"/>
                        </a:rPr>
                        <a:t> TČ </a:t>
                      </a:r>
                      <a:r>
                        <a:rPr sz="2000" dirty="0" err="1">
                          <a:solidFill>
                            <a:srgbClr val="222222"/>
                          </a:solidFill>
                          <a:latin typeface="Avenir Next Regular"/>
                          <a:ea typeface="Avenir Next Regular"/>
                          <a:cs typeface="Avenir Next Regular"/>
                          <a:sym typeface="Avenir Next Regular"/>
                        </a:rPr>
                        <a:t>proti</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lidskosti</a:t>
                      </a:r>
                      <a:r>
                        <a:rPr sz="2000" dirty="0">
                          <a:solidFill>
                            <a:srgbClr val="222222"/>
                          </a:solidFill>
                          <a:latin typeface="Avenir Next Regular"/>
                          <a:ea typeface="Avenir Next Regular"/>
                          <a:cs typeface="Avenir Next Regular"/>
                          <a:sym typeface="Avenir Next Regular"/>
                        </a:rPr>
                        <a:t>; (2) </a:t>
                      </a:r>
                      <a:r>
                        <a:rPr sz="2000" dirty="0" err="1">
                          <a:solidFill>
                            <a:srgbClr val="222222"/>
                          </a:solidFill>
                          <a:latin typeface="Avenir Next Regular"/>
                          <a:ea typeface="Avenir Next Regular"/>
                          <a:cs typeface="Avenir Next Regular"/>
                          <a:sym typeface="Avenir Next Regular"/>
                        </a:rPr>
                        <a:t>spáchání</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závažného</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zločinu</a:t>
                      </a:r>
                      <a:r>
                        <a:rPr sz="2000" dirty="0">
                          <a:solidFill>
                            <a:srgbClr val="222222"/>
                          </a:solidFill>
                          <a:latin typeface="Avenir Next Regular"/>
                          <a:ea typeface="Avenir Next Regular"/>
                          <a:cs typeface="Avenir Next Regular"/>
                          <a:sym typeface="Avenir Next Regular"/>
                        </a:rPr>
                        <a:t>; (3) </a:t>
                      </a:r>
                      <a:r>
                        <a:rPr sz="2000" dirty="0" err="1">
                          <a:solidFill>
                            <a:srgbClr val="222222"/>
                          </a:solidFill>
                          <a:latin typeface="Avenir Next Regular"/>
                          <a:ea typeface="Avenir Next Regular"/>
                          <a:cs typeface="Avenir Next Regular"/>
                          <a:sym typeface="Avenir Next Regular"/>
                        </a:rPr>
                        <a:t>spáchání</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činu</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odporujícího</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zásadám</a:t>
                      </a:r>
                      <a:r>
                        <a:rPr sz="2000" dirty="0">
                          <a:solidFill>
                            <a:srgbClr val="222222"/>
                          </a:solidFill>
                          <a:latin typeface="Avenir Next Regular"/>
                          <a:ea typeface="Avenir Next Regular"/>
                          <a:cs typeface="Avenir Next Regular"/>
                          <a:sym typeface="Avenir Next Regular"/>
                        </a:rPr>
                        <a:t> OSN;  (4) </a:t>
                      </a:r>
                      <a:r>
                        <a:rPr sz="2000" dirty="0" err="1">
                          <a:solidFill>
                            <a:srgbClr val="222222"/>
                          </a:solidFill>
                          <a:latin typeface="Avenir Next Regular"/>
                          <a:ea typeface="Avenir Next Regular"/>
                          <a:cs typeface="Avenir Next Regular"/>
                          <a:sym typeface="Avenir Next Regular"/>
                        </a:rPr>
                        <a:t>ohrožení</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národní</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bezpečnosti</a:t>
                      </a:r>
                      <a:r>
                        <a:rPr sz="2000" dirty="0">
                          <a:solidFill>
                            <a:srgbClr val="222222"/>
                          </a:solidFill>
                          <a:latin typeface="Avenir Next Regular"/>
                          <a:ea typeface="Avenir Next Regular"/>
                          <a:cs typeface="Avenir Next Regular"/>
                          <a:sym typeface="Avenir Next Regular"/>
                        </a:rPr>
                        <a:t> </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extLst>
                  <a:ext uri="{0D108BD9-81ED-4DB2-BD59-A6C34878D82A}">
                    <a16:rowId xmlns:a16="http://schemas.microsoft.com/office/drawing/2014/main" val="10012"/>
                  </a:ext>
                </a:extLst>
              </a:tr>
              <a:tr h="410200">
                <a:tc gridSpan="2">
                  <a:txBody>
                    <a:bodyPr/>
                    <a:lstStyle/>
                    <a:p>
                      <a:pPr algn="ctr" defTabSz="457200">
                        <a:lnSpc>
                          <a:spcPct val="100000"/>
                        </a:lnSpc>
                        <a:defRPr sz="1800">
                          <a:solidFill>
                            <a:srgbClr val="000000"/>
                          </a:solidFill>
                        </a:defRPr>
                      </a:pPr>
                      <a:r>
                        <a:rPr sz="2000" b="1">
                          <a:solidFill>
                            <a:srgbClr val="222222"/>
                          </a:solidFill>
                          <a:latin typeface="Avenir Next Regular"/>
                          <a:ea typeface="Avenir Next Regular"/>
                          <a:cs typeface="Avenir Next Regular"/>
                          <a:sym typeface="Avenir Next Regular"/>
                        </a:rPr>
                        <a:t>doba udělení mezinárodní ochrany</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solidFill>
                      <a:srgbClr val="E1E1E1"/>
                    </a:solidFill>
                  </a:tcPr>
                </a:tc>
                <a:tc hMerge="1">
                  <a:txBody>
                    <a:bodyPr/>
                    <a:lstStyle/>
                    <a:p>
                      <a:endParaRPr lang="cs-CZ"/>
                    </a:p>
                  </a:txBody>
                  <a:tcPr/>
                </a:tc>
                <a:extLst>
                  <a:ext uri="{0D108BD9-81ED-4DB2-BD59-A6C34878D82A}">
                    <a16:rowId xmlns:a16="http://schemas.microsoft.com/office/drawing/2014/main" val="10013"/>
                  </a:ext>
                </a:extLst>
              </a:tr>
              <a:tr h="410200">
                <a:tc>
                  <a:txBody>
                    <a:bodyPr/>
                    <a:lstStyle/>
                    <a:p>
                      <a:pPr algn="l" defTabSz="457200">
                        <a:lnSpc>
                          <a:spcPct val="100000"/>
                        </a:lnSpc>
                        <a:defRPr sz="1800">
                          <a:solidFill>
                            <a:srgbClr val="000000"/>
                          </a:solidFill>
                        </a:defRPr>
                      </a:pPr>
                      <a:r>
                        <a:rPr sz="2000">
                          <a:solidFill>
                            <a:srgbClr val="222222"/>
                          </a:solidFill>
                          <a:latin typeface="Avenir Next Regular"/>
                          <a:ea typeface="Avenir Next Regular"/>
                          <a:cs typeface="Avenir Next Regular"/>
                          <a:sym typeface="Avenir Next Regular"/>
                        </a:rPr>
                        <a:t>časově neomezená </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tc>
                  <a:txBody>
                    <a:bodyPr/>
                    <a:lstStyle/>
                    <a:p>
                      <a:pPr algn="l" defTabSz="457200">
                        <a:lnSpc>
                          <a:spcPct val="100000"/>
                        </a:lnSpc>
                        <a:defRPr sz="1800">
                          <a:solidFill>
                            <a:srgbClr val="000000"/>
                          </a:solidFill>
                        </a:defRPr>
                      </a:pPr>
                      <a:r>
                        <a:rPr sz="2000" dirty="0">
                          <a:solidFill>
                            <a:srgbClr val="222222"/>
                          </a:solidFill>
                          <a:latin typeface="Avenir Next Regular"/>
                          <a:ea typeface="Avenir Next Regular"/>
                          <a:cs typeface="Avenir Next Regular"/>
                          <a:sym typeface="Avenir Next Regular"/>
                        </a:rPr>
                        <a:t>1 - 2 </a:t>
                      </a:r>
                      <a:r>
                        <a:rPr sz="2000" dirty="0" err="1">
                          <a:solidFill>
                            <a:srgbClr val="222222"/>
                          </a:solidFill>
                          <a:latin typeface="Avenir Next Regular"/>
                          <a:ea typeface="Avenir Next Regular"/>
                          <a:cs typeface="Avenir Next Regular"/>
                          <a:sym typeface="Avenir Next Regular"/>
                        </a:rPr>
                        <a:t>roky</a:t>
                      </a:r>
                      <a:r>
                        <a:rPr sz="2000" dirty="0">
                          <a:solidFill>
                            <a:srgbClr val="222222"/>
                          </a:solidFill>
                          <a:latin typeface="Avenir Next Regular"/>
                          <a:ea typeface="Avenir Next Regular"/>
                          <a:cs typeface="Avenir Next Regular"/>
                          <a:sym typeface="Avenir Next Regular"/>
                        </a:rPr>
                        <a:t> s </a:t>
                      </a:r>
                      <a:r>
                        <a:rPr sz="2000" dirty="0" err="1">
                          <a:solidFill>
                            <a:srgbClr val="222222"/>
                          </a:solidFill>
                          <a:latin typeface="Avenir Next Regular"/>
                          <a:ea typeface="Avenir Next Regular"/>
                          <a:cs typeface="Avenir Next Regular"/>
                          <a:sym typeface="Avenir Next Regular"/>
                        </a:rPr>
                        <a:t>možností</a:t>
                      </a:r>
                      <a:r>
                        <a:rPr sz="2000" dirty="0">
                          <a:solidFill>
                            <a:srgbClr val="222222"/>
                          </a:solidFill>
                          <a:latin typeface="Avenir Next Regular"/>
                          <a:ea typeface="Avenir Next Regular"/>
                          <a:cs typeface="Avenir Next Regular"/>
                          <a:sym typeface="Avenir Next Regular"/>
                        </a:rPr>
                        <a:t> </a:t>
                      </a:r>
                      <a:r>
                        <a:rPr sz="2000" dirty="0" err="1">
                          <a:solidFill>
                            <a:srgbClr val="222222"/>
                          </a:solidFill>
                          <a:latin typeface="Avenir Next Regular"/>
                          <a:ea typeface="Avenir Next Regular"/>
                          <a:cs typeface="Avenir Next Regular"/>
                          <a:sym typeface="Avenir Next Regular"/>
                        </a:rPr>
                        <a:t>prodloužení</a:t>
                      </a:r>
                      <a:r>
                        <a:rPr sz="2000" dirty="0">
                          <a:solidFill>
                            <a:srgbClr val="222222"/>
                          </a:solidFill>
                          <a:latin typeface="Avenir Next Regular"/>
                          <a:ea typeface="Avenir Next Regular"/>
                          <a:cs typeface="Avenir Next Regular"/>
                          <a:sym typeface="Avenir Next Regular"/>
                        </a:rPr>
                        <a:t> </a:t>
                      </a:r>
                    </a:p>
                  </a:txBody>
                  <a:tcPr marL="50800" marR="50800" marT="50800" marB="50800" horzOverflow="overflow">
                    <a:lnL w="4445">
                      <a:solidFill>
                        <a:srgbClr val="000000"/>
                      </a:solidFill>
                      <a:miter lim="400000"/>
                    </a:lnL>
                    <a:lnR w="4445">
                      <a:solidFill>
                        <a:srgbClr val="000000"/>
                      </a:solidFill>
                      <a:miter lim="400000"/>
                    </a:lnR>
                    <a:lnT w="4445">
                      <a:solidFill>
                        <a:srgbClr val="000000"/>
                      </a:solidFill>
                      <a:miter lim="400000"/>
                    </a:lnT>
                    <a:lnB w="4445">
                      <a:solidFill>
                        <a:srgbClr val="000000"/>
                      </a:solidFill>
                      <a:miter lim="400000"/>
                    </a:lnB>
                  </a:tcPr>
                </a:tc>
                <a:extLst>
                  <a:ext uri="{0D108BD9-81ED-4DB2-BD59-A6C34878D82A}">
                    <a16:rowId xmlns:a16="http://schemas.microsoft.com/office/drawing/2014/main" val="10014"/>
                  </a:ext>
                </a:extLst>
              </a:tr>
            </a:tbl>
          </a:graphicData>
        </a:graphic>
      </p:graphicFrame>
      <p:sp>
        <p:nvSpPr>
          <p:cNvPr id="333" name="Číslo snímku"/>
          <p:cNvSpPr txBox="1">
            <a:spLocks noGrp="1"/>
          </p:cNvSpPr>
          <p:nvPr>
            <p:ph type="sldNum" sz="quarter" idx="4294967295"/>
          </p:nvPr>
        </p:nvSpPr>
        <p:spPr>
          <a:xfrm>
            <a:off x="12343455" y="516343"/>
            <a:ext cx="250069"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DOPLňková ochrana"/>
          <p:cNvSpPr txBox="1">
            <a:spLocks noGrp="1"/>
          </p:cNvSpPr>
          <p:nvPr>
            <p:ph type="body" idx="21"/>
          </p:nvPr>
        </p:nvSpPr>
        <p:spPr>
          <a:prstGeom prst="rect">
            <a:avLst/>
          </a:prstGeom>
        </p:spPr>
        <p:txBody>
          <a:bodyPr/>
          <a:lstStyle/>
          <a:p>
            <a:r>
              <a:t>DOPLňková ochrana</a:t>
            </a:r>
          </a:p>
        </p:txBody>
      </p:sp>
      <p:sp>
        <p:nvSpPr>
          <p:cNvPr id="181" name="Kvalifikační směrnice - čl. 15"/>
          <p:cNvSpPr txBox="1">
            <a:spLocks noGrp="1"/>
          </p:cNvSpPr>
          <p:nvPr>
            <p:ph type="title"/>
          </p:nvPr>
        </p:nvSpPr>
        <p:spPr>
          <a:xfrm>
            <a:off x="406404" y="1292125"/>
            <a:ext cx="6215923" cy="1200350"/>
          </a:xfrm>
          <a:prstGeom prst="rect">
            <a:avLst/>
          </a:prstGeom>
        </p:spPr>
        <p:txBody>
          <a:bodyPr>
            <a:normAutofit fontScale="90000"/>
          </a:bodyPr>
          <a:lstStyle>
            <a:lvl1pPr defTabSz="455675">
              <a:spcBef>
                <a:spcPts val="2100"/>
              </a:spcBef>
              <a:defRPr sz="4680"/>
            </a:lvl1pPr>
          </a:lstStyle>
          <a:p>
            <a:r>
              <a:t>Kvalifikační směrnice - čl. 15</a:t>
            </a:r>
          </a:p>
        </p:txBody>
      </p:sp>
      <p:sp>
        <p:nvSpPr>
          <p:cNvPr id="182" name="Číslo snímku"/>
          <p:cNvSpPr txBox="1">
            <a:spLocks noGrp="1"/>
          </p:cNvSpPr>
          <p:nvPr>
            <p:ph type="sldNum" sz="quarter" idx="4294967295"/>
          </p:nvPr>
        </p:nvSpPr>
        <p:spPr>
          <a:xfrm>
            <a:off x="12348332" y="516343"/>
            <a:ext cx="250069"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a:t>
            </a:fld>
            <a:endParaRPr/>
          </a:p>
        </p:txBody>
      </p:sp>
      <p:sp>
        <p:nvSpPr>
          <p:cNvPr id="183" name="Vážnou újmou se rozumí…"/>
          <p:cNvSpPr txBox="1">
            <a:spLocks noGrp="1"/>
          </p:cNvSpPr>
          <p:nvPr>
            <p:ph type="body" sz="half" idx="4294967295"/>
          </p:nvPr>
        </p:nvSpPr>
        <p:spPr>
          <a:xfrm>
            <a:off x="493950" y="2544690"/>
            <a:ext cx="5800329" cy="6108701"/>
          </a:xfrm>
          <a:prstGeom prst="rect">
            <a:avLst/>
          </a:prstGeom>
        </p:spPr>
        <p:txBody>
          <a:bodyPr/>
          <a:lstStyle/>
          <a:p>
            <a:pPr marL="0" indent="0" defTabSz="455730">
              <a:spcBef>
                <a:spcPts val="2100"/>
              </a:spcBef>
              <a:buClrTx/>
              <a:buSzTx/>
              <a:buNone/>
              <a:defRPr sz="2651"/>
            </a:pPr>
            <a:r>
              <a:rPr lang="cs-CZ" dirty="0"/>
              <a:t>Vážnou újmou se rozumí</a:t>
            </a:r>
          </a:p>
          <a:p>
            <a:pPr marL="0" indent="0" defTabSz="455730">
              <a:spcBef>
                <a:spcPts val="2100"/>
              </a:spcBef>
              <a:buClrTx/>
              <a:buSzPct val="100000"/>
              <a:buFontTx/>
              <a:buAutoNum type="alphaLcParenBoth"/>
              <a:defRPr sz="2651"/>
            </a:pPr>
            <a:r>
              <a:rPr lang="cs-CZ" dirty="0"/>
              <a:t>  uložení nebo vykonání trestu smrti nebo</a:t>
            </a:r>
          </a:p>
          <a:p>
            <a:pPr marL="0" indent="0" defTabSz="455730">
              <a:spcBef>
                <a:spcPts val="2100"/>
              </a:spcBef>
              <a:buClrTx/>
              <a:buSzPct val="100000"/>
              <a:buFontTx/>
              <a:buAutoNum type="alphaLcParenBoth"/>
              <a:defRPr sz="2651"/>
            </a:pPr>
            <a:r>
              <a:rPr lang="cs-CZ" dirty="0"/>
              <a:t>  mučení, nelidské či ponižující zacházení nebo trest vůči žadateli v zemi původu nebo</a:t>
            </a:r>
          </a:p>
          <a:p>
            <a:pPr marL="0" indent="0" defTabSz="455730">
              <a:spcBef>
                <a:spcPts val="2100"/>
              </a:spcBef>
              <a:buClrTx/>
              <a:buSzPct val="100000"/>
              <a:buFontTx/>
              <a:buAutoNum type="alphaLcParenBoth"/>
              <a:defRPr sz="2651"/>
            </a:pPr>
            <a:r>
              <a:rPr lang="cs-CZ" dirty="0"/>
              <a:t>  vážné a individuální ohrožení života nebo nedotknutelnosti civilisty v důsledku svévolného násilí během mezinárodního nebo vnitrostátního ozbrojeného konfliktu.</a:t>
            </a:r>
          </a:p>
        </p:txBody>
      </p:sp>
      <p:sp>
        <p:nvSpPr>
          <p:cNvPr id="184" name="zákon o azylu  - § 14a"/>
          <p:cNvSpPr txBox="1"/>
          <p:nvPr/>
        </p:nvSpPr>
        <p:spPr>
          <a:xfrm>
            <a:off x="6798736" y="1259421"/>
            <a:ext cx="5800329" cy="7239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defTabSz="479044">
              <a:lnSpc>
                <a:spcPct val="80000"/>
              </a:lnSpc>
              <a:spcBef>
                <a:spcPts val="2200"/>
              </a:spcBef>
              <a:defRPr sz="4838" cap="all">
                <a:solidFill>
                  <a:schemeClr val="accent3"/>
                </a:solidFill>
                <a:latin typeface="+mn-lt"/>
                <a:ea typeface="+mn-ea"/>
                <a:cs typeface="+mn-cs"/>
                <a:sym typeface="DIN Condensed Bold"/>
              </a:defRPr>
            </a:lvl1pPr>
          </a:lstStyle>
          <a:p>
            <a:r>
              <a:t>zákon o azylu  - § 14a</a:t>
            </a:r>
          </a:p>
        </p:txBody>
      </p:sp>
      <p:sp>
        <p:nvSpPr>
          <p:cNvPr id="185" name="Za vážnou újmu se považuje…"/>
          <p:cNvSpPr txBox="1"/>
          <p:nvPr/>
        </p:nvSpPr>
        <p:spPr>
          <a:xfrm>
            <a:off x="6798736" y="2492476"/>
            <a:ext cx="5800329" cy="74172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pPr defTabSz="408990">
              <a:spcBef>
                <a:spcPts val="1900"/>
              </a:spcBef>
              <a:defRPr sz="2590">
                <a:solidFill>
                  <a:srgbClr val="222222"/>
                </a:solidFill>
                <a:latin typeface="Avenir Next Regular"/>
                <a:ea typeface="Avenir Next Regular"/>
                <a:cs typeface="Avenir Next Regular"/>
                <a:sym typeface="Avenir Next Regular"/>
              </a:defRPr>
            </a:pPr>
            <a:r>
              <a:rPr lang="cs-CZ" sz="2591" dirty="0"/>
              <a:t>Za vážnou újmu se považuje</a:t>
            </a:r>
          </a:p>
          <a:p>
            <a:pPr marL="160038" indent="-160038" defTabSz="408990">
              <a:spcBef>
                <a:spcPts val="1900"/>
              </a:spcBef>
              <a:buSzPct val="100000"/>
              <a:buAutoNum type="alphaLcParenBoth"/>
              <a:defRPr sz="2590">
                <a:solidFill>
                  <a:srgbClr val="222222"/>
                </a:solidFill>
                <a:latin typeface="Avenir Next Regular"/>
                <a:ea typeface="Avenir Next Regular"/>
                <a:cs typeface="Avenir Next Regular"/>
                <a:sym typeface="Avenir Next Regular"/>
              </a:defRPr>
            </a:pPr>
            <a:r>
              <a:rPr lang="cs-CZ" sz="2591" dirty="0"/>
              <a:t>   trest smrti nebo poprava,</a:t>
            </a:r>
          </a:p>
          <a:p>
            <a:pPr defTabSz="408990">
              <a:spcBef>
                <a:spcPts val="1900"/>
              </a:spcBef>
              <a:buSzPct val="100000"/>
              <a:buAutoNum type="alphaLcParenBoth"/>
              <a:defRPr sz="2590">
                <a:solidFill>
                  <a:srgbClr val="222222"/>
                </a:solidFill>
                <a:latin typeface="Avenir Next Regular"/>
                <a:ea typeface="Avenir Next Regular"/>
                <a:cs typeface="Avenir Next Regular"/>
                <a:sym typeface="Avenir Next Regular"/>
              </a:defRPr>
            </a:pPr>
            <a:r>
              <a:rPr lang="cs-CZ" sz="2591" dirty="0"/>
              <a:t>   mučení nebo nelidské či ponižující zacházení nebo trestání žadatele o mezinárodní ochranu,</a:t>
            </a:r>
          </a:p>
          <a:p>
            <a:pPr defTabSz="408990">
              <a:spcBef>
                <a:spcPts val="1900"/>
              </a:spcBef>
              <a:buSzPct val="100000"/>
              <a:buAutoNum type="alphaLcParenBoth"/>
              <a:defRPr sz="2590">
                <a:solidFill>
                  <a:srgbClr val="222222"/>
                </a:solidFill>
                <a:latin typeface="Avenir Next Regular"/>
                <a:ea typeface="Avenir Next Regular"/>
                <a:cs typeface="Avenir Next Regular"/>
                <a:sym typeface="Avenir Next Regular"/>
              </a:defRPr>
            </a:pPr>
            <a:r>
              <a:rPr lang="cs-CZ" sz="2591" dirty="0"/>
              <a:t>   vážné ohrožení života civilisty nebo jeho lidské důstojnosti z důvodu svévolného násilí v situaci mezinárodního nebo vnitřního ozbrojeného konfliktu, nebo</a:t>
            </a:r>
          </a:p>
          <a:p>
            <a:pPr defTabSz="408990">
              <a:spcBef>
                <a:spcPts val="1900"/>
              </a:spcBef>
              <a:buSzPct val="100000"/>
              <a:buAutoNum type="alphaLcParenBoth"/>
              <a:defRPr sz="2590" i="1">
                <a:solidFill>
                  <a:srgbClr val="222222"/>
                </a:solidFill>
                <a:latin typeface="Avenir Next Regular"/>
                <a:ea typeface="Avenir Next Regular"/>
                <a:cs typeface="Avenir Next Regular"/>
                <a:sym typeface="Avenir Next Regular"/>
              </a:defRPr>
            </a:pPr>
            <a:r>
              <a:rPr lang="cs-CZ" sz="2591" dirty="0"/>
              <a:t>   pokud by vycestování cizince bylo v rozporu s mezinárodními závazky České republiky (do 30. 6. 2023).</a:t>
            </a:r>
          </a:p>
        </p:txBody>
      </p:sp>
      <p:sp>
        <p:nvSpPr>
          <p:cNvPr id="186" name="Čára"/>
          <p:cNvSpPr/>
          <p:nvPr/>
        </p:nvSpPr>
        <p:spPr>
          <a:xfrm flipV="1">
            <a:off x="6710532" y="1259416"/>
            <a:ext cx="1" cy="8094134"/>
          </a:xfrm>
          <a:prstGeom prst="line">
            <a:avLst/>
          </a:prstGeom>
          <a:ln w="25400">
            <a:solidFill>
              <a:schemeClr val="accent3"/>
            </a:solidFill>
            <a:miter lim="400000"/>
          </a:ln>
        </p:spPr>
        <p:txBody>
          <a:bodyPr lIns="50800" tIns="50800" rIns="50800" bIns="50800" anchor="ctr"/>
          <a:lstStyle/>
          <a:p>
            <a:pPr algn="ctr">
              <a:lnSpc>
                <a:spcPct val="80000"/>
              </a:lnSpc>
              <a:spcBef>
                <a:spcPts val="0"/>
              </a:spcBef>
              <a:defRPr sz="2800" cap="all">
                <a:latin typeface="+mn-lt"/>
                <a:ea typeface="+mn-ea"/>
                <a:cs typeface="+mn-cs"/>
                <a:sym typeface="DIN Condensed Bold"/>
              </a:defRPr>
            </a:pPr>
            <a:endParaRPr sz="2801"/>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Doplňková ochrana"/>
          <p:cNvSpPr txBox="1">
            <a:spLocks noGrp="1"/>
          </p:cNvSpPr>
          <p:nvPr>
            <p:ph type="body" idx="21"/>
          </p:nvPr>
        </p:nvSpPr>
        <p:spPr>
          <a:prstGeom prst="rect">
            <a:avLst/>
          </a:prstGeom>
        </p:spPr>
        <p:txBody>
          <a:bodyPr/>
          <a:lstStyle/>
          <a:p>
            <a:r>
              <a:t>Doplňková ochrana</a:t>
            </a:r>
          </a:p>
        </p:txBody>
      </p:sp>
      <p:sp>
        <p:nvSpPr>
          <p:cNvPr id="189" name="uložení nebo vykonání trestu smrti"/>
          <p:cNvSpPr txBox="1">
            <a:spLocks noGrp="1"/>
          </p:cNvSpPr>
          <p:nvPr>
            <p:ph type="title"/>
          </p:nvPr>
        </p:nvSpPr>
        <p:spPr>
          <a:xfrm>
            <a:off x="406400" y="1224819"/>
            <a:ext cx="12192000" cy="723901"/>
          </a:xfrm>
          <a:prstGeom prst="rect">
            <a:avLst/>
          </a:prstGeom>
        </p:spPr>
        <p:txBody>
          <a:bodyPr/>
          <a:lstStyle>
            <a:lvl1pPr defTabSz="467359">
              <a:spcBef>
                <a:spcPts val="2200"/>
              </a:spcBef>
              <a:defRPr sz="4800"/>
            </a:lvl1pPr>
          </a:lstStyle>
          <a:p>
            <a:r>
              <a:t>uložení nebo vykonání trestu smrti</a:t>
            </a:r>
          </a:p>
        </p:txBody>
      </p:sp>
      <p:sp>
        <p:nvSpPr>
          <p:cNvPr id="190" name="Číslo snímku"/>
          <p:cNvSpPr txBox="1">
            <a:spLocks noGrp="1"/>
          </p:cNvSpPr>
          <p:nvPr>
            <p:ph type="sldNum" sz="quarter" idx="4294967295"/>
          </p:nvPr>
        </p:nvSpPr>
        <p:spPr>
          <a:xfrm>
            <a:off x="12331399" y="516343"/>
            <a:ext cx="250069"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dirty="0"/>
          </a:p>
        </p:txBody>
      </p:sp>
      <p:sp>
        <p:nvSpPr>
          <p:cNvPr id="191" name="čl. 2 EÚLP: Nikdo nesmí být úmyslně zbaven života kromě výkonu soudem uloženého trestu následujícího po uznání viny za spáchání trestného činu, pro který zákon ukládá tento trest.…"/>
          <p:cNvSpPr txBox="1">
            <a:spLocks noGrp="1"/>
          </p:cNvSpPr>
          <p:nvPr>
            <p:ph type="body" sz="half" idx="4294967295"/>
          </p:nvPr>
        </p:nvSpPr>
        <p:spPr>
          <a:xfrm>
            <a:off x="406400" y="2167407"/>
            <a:ext cx="12192000" cy="7069849"/>
          </a:xfrm>
          <a:prstGeom prst="rect">
            <a:avLst/>
          </a:prstGeom>
        </p:spPr>
        <p:txBody>
          <a:bodyPr>
            <a:normAutofit/>
          </a:bodyPr>
          <a:lstStyle/>
          <a:p>
            <a:pPr marL="332527" indent="-332527" defTabSz="321348">
              <a:spcBef>
                <a:spcPts val="1000"/>
              </a:spcBef>
              <a:spcAft>
                <a:spcPts val="1000"/>
              </a:spcAft>
              <a:buClr>
                <a:schemeClr val="accent3"/>
              </a:buClr>
              <a:defRPr sz="2585"/>
            </a:pPr>
            <a:r>
              <a:rPr lang="cs-CZ" dirty="0"/>
              <a:t>čl. 2 EÚLP: </a:t>
            </a:r>
            <a:r>
              <a:rPr lang="cs-CZ" i="1" dirty="0"/>
              <a:t>Nikdo nesmí být úmyslně zbaven života kromě výkonu soudem uloženého trestu následujícího po uznání viny za spáchání trestného činu, pro který zákon ukládá tento trest.</a:t>
            </a:r>
          </a:p>
          <a:p>
            <a:pPr marL="332527" indent="-332527" defTabSz="321348">
              <a:spcBef>
                <a:spcPts val="1000"/>
              </a:spcBef>
              <a:spcAft>
                <a:spcPts val="1000"/>
              </a:spcAft>
              <a:buClr>
                <a:schemeClr val="accent3"/>
              </a:buClr>
              <a:defRPr sz="2585"/>
            </a:pPr>
            <a:r>
              <a:rPr lang="cs-CZ" dirty="0"/>
              <a:t>čl. 1 Protokolu č. 6 k EÚLP (1985): zákaz trestu smrti v době míru;  </a:t>
            </a:r>
          </a:p>
          <a:p>
            <a:pPr marL="332527" indent="-332527" defTabSz="321348">
              <a:spcBef>
                <a:spcPts val="1000"/>
              </a:spcBef>
              <a:spcAft>
                <a:spcPts val="1000"/>
              </a:spcAft>
              <a:buClr>
                <a:schemeClr val="accent3"/>
              </a:buClr>
              <a:defRPr sz="2585"/>
            </a:pPr>
            <a:r>
              <a:rPr lang="cs-CZ" dirty="0"/>
              <a:t>čl. 1 Protokolu č. 13 k EÚLP (2003): zákaz trestu smrti za všech okolností</a:t>
            </a:r>
          </a:p>
          <a:p>
            <a:pPr marL="332527" indent="-332527" defTabSz="321348">
              <a:spcBef>
                <a:spcPts val="1000"/>
              </a:spcBef>
              <a:spcAft>
                <a:spcPts val="1000"/>
              </a:spcAft>
              <a:buClr>
                <a:schemeClr val="accent3"/>
              </a:buClr>
              <a:defRPr sz="2585"/>
            </a:pPr>
            <a:r>
              <a:rPr lang="cs-CZ" dirty="0"/>
              <a:t>ESLP: </a:t>
            </a:r>
            <a:r>
              <a:rPr lang="cs-CZ" i="1" dirty="0" err="1"/>
              <a:t>Soering</a:t>
            </a:r>
            <a:r>
              <a:rPr lang="cs-CZ" i="1" dirty="0"/>
              <a:t> proti Spojenému království </a:t>
            </a:r>
            <a:r>
              <a:rPr lang="cs-CZ" dirty="0"/>
              <a:t>(1989) - </a:t>
            </a:r>
            <a:r>
              <a:rPr lang="cs-CZ" dirty="0" err="1"/>
              <a:t>extrateritoriální</a:t>
            </a:r>
            <a:r>
              <a:rPr lang="cs-CZ" dirty="0"/>
              <a:t> účinek EÚLP</a:t>
            </a:r>
          </a:p>
          <a:p>
            <a:pPr marL="332527" indent="-332527" defTabSz="321348">
              <a:spcBef>
                <a:spcPts val="1000"/>
              </a:spcBef>
              <a:spcAft>
                <a:spcPts val="1000"/>
              </a:spcAft>
              <a:buClr>
                <a:schemeClr val="accent3"/>
              </a:buClr>
              <a:defRPr sz="2585"/>
            </a:pPr>
            <a:r>
              <a:rPr lang="cs-CZ" dirty="0"/>
              <a:t>uložení nebo vykonání trestu smrti (KS)/ trest smrti nebo poprava (</a:t>
            </a:r>
            <a:r>
              <a:rPr lang="cs-CZ" dirty="0" err="1"/>
              <a:t>ZoA</a:t>
            </a:r>
            <a:r>
              <a:rPr lang="cs-CZ" dirty="0"/>
              <a:t>)</a:t>
            </a:r>
          </a:p>
          <a:p>
            <a:pPr marL="332527" indent="-332527" defTabSz="321348">
              <a:spcBef>
                <a:spcPts val="1000"/>
              </a:spcBef>
              <a:spcAft>
                <a:spcPts val="1000"/>
              </a:spcAft>
              <a:buClr>
                <a:schemeClr val="accent3"/>
              </a:buClr>
              <a:defRPr sz="2585"/>
            </a:pPr>
            <a:r>
              <a:rPr lang="cs-CZ" dirty="0"/>
              <a:t>nejenom hrozba ze strany států ale i nestátních původců (klanů, teroristů, mafie, zločineckých gangů, rodinných příslušníků, náboženských extrémistů, davu hrozícího oběti ukamenováním, manžele hrozícího své manželce zabitím)</a:t>
            </a:r>
          </a:p>
          <a:p>
            <a:pPr marL="332527" indent="-332527" defTabSz="321348">
              <a:spcBef>
                <a:spcPts val="1000"/>
              </a:spcBef>
              <a:spcAft>
                <a:spcPts val="1000"/>
              </a:spcAft>
              <a:buClr>
                <a:schemeClr val="accent3"/>
              </a:buClr>
              <a:defRPr sz="2585"/>
            </a:pPr>
            <a:r>
              <a:rPr lang="cs-CZ" dirty="0"/>
              <a:t>postačí hrozba uložení trestu smrti (nebo hrozba popravy), není nutné čekat na uložení trestu smrti a uprchnout až před hrozbou vykonání trestu smrti (popravy)</a:t>
            </a:r>
          </a:p>
          <a:p>
            <a:pPr marL="332527" indent="-332527" defTabSz="321348">
              <a:spcBef>
                <a:spcPts val="1000"/>
              </a:spcBef>
              <a:spcAft>
                <a:spcPts val="1000"/>
              </a:spcAft>
              <a:buClr>
                <a:schemeClr val="accent3"/>
              </a:buClr>
              <a:defRPr sz="2585"/>
            </a:pPr>
            <a:endParaRPr lang="cs-CZ" dirty="0"/>
          </a:p>
        </p:txBody>
      </p:sp>
      <p:sp>
        <p:nvSpPr>
          <p:cNvPr id="193" name="nejenom hrozba ze strany států ale i nestátních původců (klanů, teroristů, mafie, zločineckých gangů, rodinných příslušníků, náboženských extrémistů, davu hrozícího oběti ukamenováním, manžele hrozícího své manželce popravou)…"/>
          <p:cNvSpPr txBox="1"/>
          <p:nvPr/>
        </p:nvSpPr>
        <p:spPr>
          <a:xfrm>
            <a:off x="406400" y="7808942"/>
            <a:ext cx="12192002" cy="487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444554" indent="-444554">
              <a:spcBef>
                <a:spcPts val="1000"/>
              </a:spcBef>
              <a:buClr>
                <a:schemeClr val="accent3"/>
              </a:buClr>
              <a:buSzPct val="104999"/>
              <a:buFont typeface="Avenir Next Regular"/>
              <a:buChar char="‣"/>
              <a:defRPr sz="2500">
                <a:solidFill>
                  <a:srgbClr val="222222"/>
                </a:solidFill>
                <a:latin typeface="Avenir Next Regular"/>
                <a:ea typeface="Avenir Next Regular"/>
                <a:cs typeface="Avenir Next Regular"/>
                <a:sym typeface="Avenir Next Regular"/>
              </a:defRPr>
            </a:pPr>
            <a:endParaRPr sz="2501"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doplňková ochrana"/>
          <p:cNvSpPr txBox="1">
            <a:spLocks noGrp="1"/>
          </p:cNvSpPr>
          <p:nvPr>
            <p:ph type="body" idx="21"/>
          </p:nvPr>
        </p:nvSpPr>
        <p:spPr>
          <a:prstGeom prst="rect">
            <a:avLst/>
          </a:prstGeom>
        </p:spPr>
        <p:txBody>
          <a:bodyPr/>
          <a:lstStyle/>
          <a:p>
            <a:r>
              <a:t>doplňková ochrana</a:t>
            </a:r>
          </a:p>
        </p:txBody>
      </p:sp>
      <p:sp>
        <p:nvSpPr>
          <p:cNvPr id="196" name="mučení, nelidské či ponižující zacházení nebo trest"/>
          <p:cNvSpPr txBox="1">
            <a:spLocks noGrp="1"/>
          </p:cNvSpPr>
          <p:nvPr>
            <p:ph type="title"/>
          </p:nvPr>
        </p:nvSpPr>
        <p:spPr>
          <a:xfrm>
            <a:off x="406400" y="1264920"/>
            <a:ext cx="12192000" cy="723901"/>
          </a:xfrm>
          <a:prstGeom prst="rect">
            <a:avLst/>
          </a:prstGeom>
        </p:spPr>
        <p:txBody>
          <a:bodyPr/>
          <a:lstStyle>
            <a:lvl1pPr defTabSz="467359">
              <a:spcBef>
                <a:spcPts val="2200"/>
              </a:spcBef>
              <a:defRPr sz="4800"/>
            </a:lvl1pPr>
          </a:lstStyle>
          <a:p>
            <a:r>
              <a:t>mučení, nelidské či ponižující zacházení nebo trest</a:t>
            </a:r>
          </a:p>
        </p:txBody>
      </p:sp>
      <p:sp>
        <p:nvSpPr>
          <p:cNvPr id="197" name="jádro doplňkové ochrany, vychází primárně z čl. 3. Evropské úmluvy - absolutní, nederogovatelné právo, extrateritoriální účinek…"/>
          <p:cNvSpPr txBox="1">
            <a:spLocks noGrp="1"/>
          </p:cNvSpPr>
          <p:nvPr>
            <p:ph type="body" idx="4294967295"/>
          </p:nvPr>
        </p:nvSpPr>
        <p:spPr>
          <a:xfrm>
            <a:off x="406400" y="2339338"/>
            <a:ext cx="12192000" cy="7221055"/>
          </a:xfrm>
          <a:prstGeom prst="rect">
            <a:avLst/>
          </a:prstGeom>
        </p:spPr>
        <p:txBody>
          <a:bodyPr/>
          <a:lstStyle/>
          <a:p>
            <a:pPr marL="311186" indent="-311186" defTabSz="408990">
              <a:spcBef>
                <a:spcPts val="1900"/>
              </a:spcBef>
              <a:buClr>
                <a:schemeClr val="accent3"/>
              </a:buClr>
              <a:defRPr sz="2450"/>
            </a:pPr>
            <a:r>
              <a:rPr dirty="0" err="1"/>
              <a:t>jádro</a:t>
            </a:r>
            <a:r>
              <a:rPr dirty="0"/>
              <a:t> </a:t>
            </a:r>
            <a:r>
              <a:rPr dirty="0" err="1"/>
              <a:t>doplňkové</a:t>
            </a:r>
            <a:r>
              <a:rPr dirty="0"/>
              <a:t> </a:t>
            </a:r>
            <a:r>
              <a:rPr dirty="0" err="1"/>
              <a:t>ochrany</a:t>
            </a:r>
            <a:r>
              <a:rPr dirty="0"/>
              <a:t>, </a:t>
            </a:r>
            <a:r>
              <a:rPr dirty="0" err="1"/>
              <a:t>vychází</a:t>
            </a:r>
            <a:r>
              <a:rPr dirty="0"/>
              <a:t> </a:t>
            </a:r>
            <a:r>
              <a:rPr dirty="0" err="1"/>
              <a:t>primárně</a:t>
            </a:r>
            <a:r>
              <a:rPr dirty="0"/>
              <a:t> z </a:t>
            </a:r>
            <a:r>
              <a:rPr dirty="0" err="1"/>
              <a:t>čl</a:t>
            </a:r>
            <a:r>
              <a:rPr dirty="0"/>
              <a:t>. 3. </a:t>
            </a:r>
            <a:r>
              <a:rPr dirty="0" err="1"/>
              <a:t>Evropské</a:t>
            </a:r>
            <a:r>
              <a:rPr dirty="0"/>
              <a:t> </a:t>
            </a:r>
            <a:r>
              <a:rPr dirty="0" err="1"/>
              <a:t>úmluvy</a:t>
            </a:r>
            <a:r>
              <a:rPr dirty="0"/>
              <a:t> - </a:t>
            </a:r>
            <a:r>
              <a:rPr dirty="0" err="1"/>
              <a:t>absolutní</a:t>
            </a:r>
            <a:r>
              <a:rPr dirty="0"/>
              <a:t>, </a:t>
            </a:r>
            <a:r>
              <a:rPr dirty="0" err="1"/>
              <a:t>nederogovatelné</a:t>
            </a:r>
            <a:r>
              <a:rPr dirty="0"/>
              <a:t> </a:t>
            </a:r>
            <a:r>
              <a:rPr dirty="0" err="1"/>
              <a:t>právo</a:t>
            </a:r>
            <a:r>
              <a:rPr dirty="0"/>
              <a:t>, </a:t>
            </a:r>
            <a:r>
              <a:rPr dirty="0" err="1"/>
              <a:t>extrateritoriální</a:t>
            </a:r>
            <a:r>
              <a:rPr dirty="0"/>
              <a:t> </a:t>
            </a:r>
            <a:r>
              <a:rPr dirty="0" err="1"/>
              <a:t>účinek</a:t>
            </a:r>
            <a:endParaRPr dirty="0"/>
          </a:p>
          <a:p>
            <a:pPr marL="311186" indent="-311186" defTabSz="408990">
              <a:spcBef>
                <a:spcPts val="1900"/>
              </a:spcBef>
              <a:buClr>
                <a:schemeClr val="accent3"/>
              </a:buClr>
              <a:defRPr sz="2450"/>
            </a:pPr>
            <a:r>
              <a:rPr dirty="0"/>
              <a:t>ESLP: </a:t>
            </a:r>
            <a:r>
              <a:rPr b="1" i="1" dirty="0"/>
              <a:t>Chahal </a:t>
            </a:r>
            <a:r>
              <a:rPr b="1" i="1" dirty="0" err="1"/>
              <a:t>proti</a:t>
            </a:r>
            <a:r>
              <a:rPr b="1" i="1" dirty="0"/>
              <a:t> </a:t>
            </a:r>
            <a:r>
              <a:rPr b="1" i="1" dirty="0" err="1"/>
              <a:t>Spojenému</a:t>
            </a:r>
            <a:r>
              <a:rPr b="1" i="1" dirty="0"/>
              <a:t> </a:t>
            </a:r>
            <a:r>
              <a:rPr b="1" i="1" dirty="0" err="1"/>
              <a:t>království</a:t>
            </a:r>
            <a:r>
              <a:rPr dirty="0"/>
              <a:t> (1996) , </a:t>
            </a:r>
            <a:r>
              <a:rPr i="1" dirty="0"/>
              <a:t>A. </a:t>
            </a:r>
            <a:r>
              <a:rPr i="1" dirty="0" err="1"/>
              <a:t>proti</a:t>
            </a:r>
            <a:r>
              <a:rPr i="1" dirty="0"/>
              <a:t> </a:t>
            </a:r>
            <a:r>
              <a:rPr i="1" dirty="0" err="1"/>
              <a:t>Nizozemí</a:t>
            </a:r>
            <a:r>
              <a:rPr dirty="0"/>
              <a:t> (2009)- </a:t>
            </a:r>
            <a:r>
              <a:rPr dirty="0" err="1"/>
              <a:t>nemožnost</a:t>
            </a:r>
            <a:r>
              <a:rPr dirty="0"/>
              <a:t> </a:t>
            </a:r>
            <a:r>
              <a:rPr dirty="0" err="1"/>
              <a:t>vyvažovat</a:t>
            </a:r>
            <a:r>
              <a:rPr dirty="0"/>
              <a:t> </a:t>
            </a:r>
            <a:r>
              <a:rPr dirty="0" err="1"/>
              <a:t>zájem</a:t>
            </a:r>
            <a:r>
              <a:rPr dirty="0"/>
              <a:t> </a:t>
            </a:r>
            <a:r>
              <a:rPr dirty="0" err="1"/>
              <a:t>na</a:t>
            </a:r>
            <a:r>
              <a:rPr dirty="0"/>
              <a:t> </a:t>
            </a:r>
            <a:r>
              <a:rPr dirty="0" err="1"/>
              <a:t>ochraně</a:t>
            </a:r>
            <a:r>
              <a:rPr dirty="0"/>
              <a:t> </a:t>
            </a:r>
            <a:r>
              <a:rPr dirty="0" err="1"/>
              <a:t>národní</a:t>
            </a:r>
            <a:r>
              <a:rPr dirty="0"/>
              <a:t> </a:t>
            </a:r>
            <a:r>
              <a:rPr dirty="0" err="1"/>
              <a:t>bezpečnosti</a:t>
            </a:r>
            <a:r>
              <a:rPr dirty="0"/>
              <a:t> a </a:t>
            </a:r>
            <a:r>
              <a:rPr dirty="0" err="1"/>
              <a:t>riziko</a:t>
            </a:r>
            <a:r>
              <a:rPr dirty="0"/>
              <a:t> </a:t>
            </a:r>
            <a:r>
              <a:rPr dirty="0" err="1"/>
              <a:t>porušení</a:t>
            </a:r>
            <a:r>
              <a:rPr dirty="0"/>
              <a:t> </a:t>
            </a:r>
            <a:r>
              <a:rPr dirty="0" err="1"/>
              <a:t>čl</a:t>
            </a:r>
            <a:r>
              <a:rPr dirty="0"/>
              <a:t>. 3</a:t>
            </a:r>
          </a:p>
          <a:p>
            <a:pPr marL="311186" indent="-311186" defTabSz="408990">
              <a:spcBef>
                <a:spcPts val="1900"/>
              </a:spcBef>
              <a:buClr>
                <a:schemeClr val="accent3"/>
              </a:buClr>
              <a:defRPr sz="2450"/>
            </a:pPr>
            <a:r>
              <a:rPr dirty="0" err="1"/>
              <a:t>ochrana</a:t>
            </a:r>
            <a:r>
              <a:rPr dirty="0"/>
              <a:t> </a:t>
            </a:r>
            <a:r>
              <a:rPr dirty="0" err="1"/>
              <a:t>čl</a:t>
            </a:r>
            <a:r>
              <a:rPr dirty="0"/>
              <a:t>. 3 EÚLP vs. DO</a:t>
            </a:r>
          </a:p>
          <a:p>
            <a:pPr marL="933563" lvl="2" indent="-311186" defTabSz="408990">
              <a:spcBef>
                <a:spcPts val="1900"/>
              </a:spcBef>
              <a:buClr>
                <a:schemeClr val="accent3"/>
              </a:buClr>
              <a:defRPr sz="2450"/>
            </a:pPr>
            <a:r>
              <a:rPr b="1" dirty="0" err="1"/>
              <a:t>zdravotně-humanitární</a:t>
            </a:r>
            <a:r>
              <a:rPr b="1" dirty="0"/>
              <a:t> </a:t>
            </a:r>
            <a:r>
              <a:rPr b="1" dirty="0" err="1"/>
              <a:t>případy</a:t>
            </a:r>
            <a:r>
              <a:rPr dirty="0"/>
              <a:t> - ESLP: </a:t>
            </a:r>
            <a:r>
              <a:rPr i="1" dirty="0"/>
              <a:t>D. </a:t>
            </a:r>
            <a:r>
              <a:rPr i="1" dirty="0" err="1"/>
              <a:t>proti</a:t>
            </a:r>
            <a:r>
              <a:rPr i="1" dirty="0"/>
              <a:t> </a:t>
            </a:r>
            <a:r>
              <a:rPr i="1" dirty="0" err="1"/>
              <a:t>Spojenému</a:t>
            </a:r>
            <a:r>
              <a:rPr i="1" dirty="0"/>
              <a:t> </a:t>
            </a:r>
            <a:r>
              <a:rPr i="1" dirty="0" err="1"/>
              <a:t>království</a:t>
            </a:r>
            <a:r>
              <a:rPr i="1" dirty="0"/>
              <a:t>,</a:t>
            </a:r>
            <a:r>
              <a:rPr dirty="0"/>
              <a:t> </a:t>
            </a:r>
            <a:r>
              <a:rPr i="1" dirty="0" err="1"/>
              <a:t>Paposhvili</a:t>
            </a:r>
            <a:r>
              <a:rPr i="1" dirty="0"/>
              <a:t> </a:t>
            </a:r>
            <a:r>
              <a:rPr i="1" dirty="0" err="1"/>
              <a:t>proti</a:t>
            </a:r>
            <a:r>
              <a:rPr i="1" dirty="0"/>
              <a:t> </a:t>
            </a:r>
            <a:r>
              <a:rPr i="1" dirty="0" err="1"/>
              <a:t>Belgii</a:t>
            </a:r>
            <a:r>
              <a:rPr dirty="0"/>
              <a:t> vs. SDEU: </a:t>
            </a:r>
            <a:r>
              <a:rPr i="1" dirty="0" err="1"/>
              <a:t>M’Bodj</a:t>
            </a:r>
            <a:r>
              <a:rPr i="1" dirty="0"/>
              <a:t>,</a:t>
            </a:r>
            <a:r>
              <a:rPr dirty="0"/>
              <a:t> C-542/13</a:t>
            </a:r>
          </a:p>
          <a:p>
            <a:pPr marL="933563" lvl="2" indent="-311186" defTabSz="408990">
              <a:spcBef>
                <a:spcPts val="1900"/>
              </a:spcBef>
              <a:buClr>
                <a:schemeClr val="accent3"/>
              </a:buClr>
              <a:defRPr sz="2450"/>
            </a:pPr>
            <a:r>
              <a:rPr b="1" dirty="0" err="1"/>
              <a:t>vyloučení</a:t>
            </a:r>
            <a:r>
              <a:rPr dirty="0"/>
              <a:t> </a:t>
            </a:r>
          </a:p>
          <a:p>
            <a:pPr marL="311186" indent="-311186" defTabSz="408990">
              <a:spcBef>
                <a:spcPts val="1900"/>
              </a:spcBef>
              <a:buClr>
                <a:schemeClr val="accent3"/>
              </a:buClr>
              <a:defRPr sz="2450"/>
            </a:pPr>
            <a:r>
              <a:rPr dirty="0" err="1"/>
              <a:t>jednání</a:t>
            </a:r>
            <a:r>
              <a:rPr dirty="0"/>
              <a:t> </a:t>
            </a:r>
            <a:r>
              <a:rPr dirty="0" err="1"/>
              <a:t>musí</a:t>
            </a:r>
            <a:r>
              <a:rPr dirty="0"/>
              <a:t> </a:t>
            </a:r>
            <a:r>
              <a:rPr dirty="0" err="1"/>
              <a:t>dosáhnout</a:t>
            </a:r>
            <a:r>
              <a:rPr dirty="0"/>
              <a:t> </a:t>
            </a:r>
            <a:r>
              <a:rPr dirty="0" err="1"/>
              <a:t>minimální</a:t>
            </a:r>
            <a:r>
              <a:rPr dirty="0"/>
              <a:t> </a:t>
            </a:r>
            <a:r>
              <a:rPr dirty="0" err="1"/>
              <a:t>úroveň</a:t>
            </a:r>
            <a:r>
              <a:rPr dirty="0"/>
              <a:t> </a:t>
            </a:r>
            <a:r>
              <a:rPr dirty="0" err="1"/>
              <a:t>závažnosti</a:t>
            </a:r>
            <a:r>
              <a:rPr dirty="0"/>
              <a:t> (</a:t>
            </a:r>
            <a:r>
              <a:rPr dirty="0" err="1"/>
              <a:t>trvání</a:t>
            </a:r>
            <a:r>
              <a:rPr dirty="0"/>
              <a:t> </a:t>
            </a:r>
            <a:r>
              <a:rPr dirty="0" err="1"/>
              <a:t>zacházení</a:t>
            </a:r>
            <a:r>
              <a:rPr dirty="0"/>
              <a:t> </a:t>
            </a:r>
            <a:r>
              <a:rPr dirty="0" err="1"/>
              <a:t>jeho</a:t>
            </a:r>
            <a:r>
              <a:rPr dirty="0"/>
              <a:t> </a:t>
            </a:r>
            <a:r>
              <a:rPr dirty="0" err="1"/>
              <a:t>fyzické</a:t>
            </a:r>
            <a:r>
              <a:rPr dirty="0"/>
              <a:t> a </a:t>
            </a:r>
            <a:r>
              <a:rPr dirty="0" err="1"/>
              <a:t>mentální</a:t>
            </a:r>
            <a:r>
              <a:rPr dirty="0"/>
              <a:t> </a:t>
            </a:r>
            <a:r>
              <a:rPr dirty="0" err="1"/>
              <a:t>dopady</a:t>
            </a:r>
            <a:r>
              <a:rPr dirty="0"/>
              <a:t>; </a:t>
            </a:r>
            <a:r>
              <a:rPr dirty="0" err="1"/>
              <a:t>pohlaví</a:t>
            </a:r>
            <a:r>
              <a:rPr dirty="0"/>
              <a:t>, </a:t>
            </a:r>
            <a:r>
              <a:rPr dirty="0" err="1"/>
              <a:t>věk</a:t>
            </a:r>
            <a:r>
              <a:rPr dirty="0"/>
              <a:t> a </a:t>
            </a:r>
            <a:r>
              <a:rPr dirty="0" err="1"/>
              <a:t>zdravotní</a:t>
            </a:r>
            <a:r>
              <a:rPr dirty="0"/>
              <a:t> </a:t>
            </a:r>
            <a:r>
              <a:rPr dirty="0" err="1"/>
              <a:t>stav</a:t>
            </a:r>
            <a:r>
              <a:rPr dirty="0"/>
              <a:t> </a:t>
            </a:r>
            <a:r>
              <a:rPr dirty="0" err="1"/>
              <a:t>oběti</a:t>
            </a:r>
            <a:r>
              <a:rPr dirty="0"/>
              <a:t>; </a:t>
            </a:r>
            <a:r>
              <a:rPr dirty="0" err="1"/>
              <a:t>důvod</a:t>
            </a:r>
            <a:r>
              <a:rPr dirty="0"/>
              <a:t>, </a:t>
            </a:r>
            <a:r>
              <a:rPr dirty="0" err="1"/>
              <a:t>úmysl</a:t>
            </a:r>
            <a:r>
              <a:rPr dirty="0"/>
              <a:t>/</a:t>
            </a:r>
            <a:r>
              <a:rPr dirty="0" err="1"/>
              <a:t>motivace</a:t>
            </a:r>
            <a:r>
              <a:rPr dirty="0"/>
              <a:t>; </a:t>
            </a:r>
            <a:r>
              <a:rPr dirty="0" err="1"/>
              <a:t>kontext</a:t>
            </a:r>
            <a:r>
              <a:rPr dirty="0"/>
              <a:t>)</a:t>
            </a:r>
          </a:p>
          <a:p>
            <a:pPr marL="311186" indent="-311186" defTabSz="408990">
              <a:spcBef>
                <a:spcPts val="1900"/>
              </a:spcBef>
              <a:buClr>
                <a:schemeClr val="accent3"/>
              </a:buClr>
              <a:defRPr sz="2450"/>
            </a:pPr>
            <a:r>
              <a:rPr dirty="0" err="1"/>
              <a:t>podmínky</a:t>
            </a:r>
            <a:r>
              <a:rPr dirty="0"/>
              <a:t> </a:t>
            </a:r>
            <a:r>
              <a:rPr dirty="0" err="1"/>
              <a:t>ve</a:t>
            </a:r>
            <a:r>
              <a:rPr dirty="0"/>
              <a:t> </a:t>
            </a:r>
            <a:r>
              <a:rPr dirty="0" err="1"/>
              <a:t>vězení</a:t>
            </a:r>
            <a:r>
              <a:rPr dirty="0"/>
              <a:t> (2 </a:t>
            </a:r>
            <a:r>
              <a:rPr dirty="0" err="1"/>
              <a:t>Azs</a:t>
            </a:r>
            <a:r>
              <a:rPr dirty="0"/>
              <a:t> 47/2009 - Uganda, 1 </a:t>
            </a:r>
            <a:r>
              <a:rPr dirty="0" err="1"/>
              <a:t>Azs</a:t>
            </a:r>
            <a:r>
              <a:rPr dirty="0"/>
              <a:t> 137/2018 - </a:t>
            </a:r>
            <a:r>
              <a:rPr dirty="0" err="1"/>
              <a:t>Mongolsko</a:t>
            </a:r>
            <a:r>
              <a:rPr dirty="0"/>
              <a:t>)</a:t>
            </a:r>
          </a:p>
        </p:txBody>
      </p:sp>
      <p:sp>
        <p:nvSpPr>
          <p:cNvPr id="198" name="Číslo snímku"/>
          <p:cNvSpPr txBox="1">
            <a:spLocks noGrp="1"/>
          </p:cNvSpPr>
          <p:nvPr>
            <p:ph type="sldNum" sz="quarter" idx="4294967295"/>
          </p:nvPr>
        </p:nvSpPr>
        <p:spPr>
          <a:xfrm>
            <a:off x="12348332" y="492574"/>
            <a:ext cx="250069"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doplňková ochrana"/>
          <p:cNvSpPr txBox="1">
            <a:spLocks noGrp="1"/>
          </p:cNvSpPr>
          <p:nvPr>
            <p:ph type="body" idx="21"/>
          </p:nvPr>
        </p:nvSpPr>
        <p:spPr>
          <a:prstGeom prst="rect">
            <a:avLst/>
          </a:prstGeom>
        </p:spPr>
        <p:txBody>
          <a:bodyPr/>
          <a:lstStyle/>
          <a:p>
            <a:r>
              <a:t>doplňková ochrana</a:t>
            </a:r>
          </a:p>
        </p:txBody>
      </p:sp>
      <p:sp>
        <p:nvSpPr>
          <p:cNvPr id="201" name="mučení, nelidské či ponižující zacházení nebo trest"/>
          <p:cNvSpPr txBox="1">
            <a:spLocks noGrp="1"/>
          </p:cNvSpPr>
          <p:nvPr>
            <p:ph type="title"/>
          </p:nvPr>
        </p:nvSpPr>
        <p:spPr>
          <a:xfrm>
            <a:off x="406400" y="1253980"/>
            <a:ext cx="12192000" cy="723901"/>
          </a:xfrm>
          <a:prstGeom prst="rect">
            <a:avLst/>
          </a:prstGeom>
        </p:spPr>
        <p:txBody>
          <a:bodyPr/>
          <a:lstStyle>
            <a:lvl1pPr defTabSz="467359">
              <a:spcBef>
                <a:spcPts val="2200"/>
              </a:spcBef>
              <a:defRPr sz="4800"/>
            </a:lvl1pPr>
          </a:lstStyle>
          <a:p>
            <a:r>
              <a:rPr lang="cs-CZ" dirty="0"/>
              <a:t>Reálné nebezpečí vážné újmy</a:t>
            </a:r>
            <a:endParaRPr dirty="0"/>
          </a:p>
        </p:txBody>
      </p:sp>
      <p:sp>
        <p:nvSpPr>
          <p:cNvPr id="202" name="ESLP: Vilvarajah a další proti Spojenému Království (1991) - vysoký důkazní standard prokázání individuální újmy, která hrozí v případě návratu: „pouhá vzdálená možnost špatného zacházení nemá sama o sobě za následek porušení čl. 3 Úmluvy“…"/>
          <p:cNvSpPr txBox="1">
            <a:spLocks noGrp="1"/>
          </p:cNvSpPr>
          <p:nvPr>
            <p:ph type="body" idx="4294967295"/>
          </p:nvPr>
        </p:nvSpPr>
        <p:spPr>
          <a:xfrm>
            <a:off x="406400" y="2254864"/>
            <a:ext cx="12192000" cy="7360171"/>
          </a:xfrm>
          <a:prstGeom prst="rect">
            <a:avLst/>
          </a:prstGeom>
        </p:spPr>
        <p:txBody>
          <a:bodyPr>
            <a:normAutofit fontScale="92500"/>
          </a:bodyPr>
          <a:lstStyle/>
          <a:p>
            <a:pPr marL="311186" indent="-311186" defTabSz="408990">
              <a:spcBef>
                <a:spcPts val="1900"/>
              </a:spcBef>
              <a:buClr>
                <a:schemeClr val="accent3"/>
              </a:buClr>
              <a:defRPr sz="2380"/>
            </a:pPr>
            <a:r>
              <a:rPr sz="2801" dirty="0"/>
              <a:t>ESLP: </a:t>
            </a:r>
            <a:r>
              <a:rPr sz="2801" b="1" i="1" dirty="0" err="1"/>
              <a:t>Vilvarajah</a:t>
            </a:r>
            <a:r>
              <a:rPr sz="2801" b="1" i="1" dirty="0"/>
              <a:t> a </a:t>
            </a:r>
            <a:r>
              <a:rPr sz="2801" b="1" i="1" dirty="0" err="1"/>
              <a:t>další</a:t>
            </a:r>
            <a:r>
              <a:rPr sz="2801" b="1" i="1" dirty="0"/>
              <a:t> </a:t>
            </a:r>
            <a:r>
              <a:rPr sz="2801" b="1" i="1" dirty="0" err="1"/>
              <a:t>proti</a:t>
            </a:r>
            <a:r>
              <a:rPr sz="2801" b="1" i="1" dirty="0"/>
              <a:t> </a:t>
            </a:r>
            <a:r>
              <a:rPr sz="2801" b="1" i="1" dirty="0" err="1"/>
              <a:t>Spojenému</a:t>
            </a:r>
            <a:r>
              <a:rPr sz="2801" b="1" i="1" dirty="0"/>
              <a:t> </a:t>
            </a:r>
            <a:r>
              <a:rPr sz="2801" b="1" i="1" dirty="0" err="1"/>
              <a:t>Království</a:t>
            </a:r>
            <a:r>
              <a:rPr sz="2801" b="1" i="1" dirty="0"/>
              <a:t> </a:t>
            </a:r>
            <a:r>
              <a:rPr sz="2801" dirty="0"/>
              <a:t>(1991) - </a:t>
            </a:r>
            <a:r>
              <a:rPr sz="2801" dirty="0" err="1"/>
              <a:t>vysoký</a:t>
            </a:r>
            <a:r>
              <a:rPr sz="2801" dirty="0"/>
              <a:t> </a:t>
            </a:r>
            <a:r>
              <a:rPr sz="2801" dirty="0" err="1"/>
              <a:t>důkazní</a:t>
            </a:r>
            <a:r>
              <a:rPr sz="2801" dirty="0"/>
              <a:t> standard </a:t>
            </a:r>
            <a:r>
              <a:rPr sz="2801" dirty="0" err="1"/>
              <a:t>prokázání</a:t>
            </a:r>
            <a:r>
              <a:rPr sz="2801" dirty="0"/>
              <a:t> </a:t>
            </a:r>
            <a:r>
              <a:rPr sz="2801" dirty="0" err="1"/>
              <a:t>individuální</a:t>
            </a:r>
            <a:r>
              <a:rPr sz="2801" dirty="0"/>
              <a:t> </a:t>
            </a:r>
            <a:r>
              <a:rPr sz="2801" dirty="0" err="1"/>
              <a:t>újmy</a:t>
            </a:r>
            <a:r>
              <a:rPr sz="2801" dirty="0"/>
              <a:t>, </a:t>
            </a:r>
            <a:r>
              <a:rPr sz="2801" dirty="0" err="1"/>
              <a:t>která</a:t>
            </a:r>
            <a:r>
              <a:rPr sz="2801" dirty="0"/>
              <a:t> </a:t>
            </a:r>
            <a:r>
              <a:rPr sz="2801" dirty="0" err="1"/>
              <a:t>hrozí</a:t>
            </a:r>
            <a:r>
              <a:rPr sz="2801" dirty="0"/>
              <a:t> v </a:t>
            </a:r>
            <a:r>
              <a:rPr sz="2801" dirty="0" err="1"/>
              <a:t>případě</a:t>
            </a:r>
            <a:r>
              <a:rPr sz="2801" dirty="0"/>
              <a:t> </a:t>
            </a:r>
            <a:r>
              <a:rPr sz="2801" dirty="0" err="1"/>
              <a:t>návratu</a:t>
            </a:r>
            <a:r>
              <a:rPr sz="2801" dirty="0"/>
              <a:t>: </a:t>
            </a:r>
            <a:r>
              <a:rPr sz="2801" i="1" dirty="0"/>
              <a:t>„</a:t>
            </a:r>
            <a:r>
              <a:rPr sz="2801" i="1" dirty="0" err="1"/>
              <a:t>pouhá</a:t>
            </a:r>
            <a:r>
              <a:rPr sz="2801" i="1" dirty="0"/>
              <a:t> </a:t>
            </a:r>
            <a:r>
              <a:rPr sz="2801" i="1" dirty="0" err="1"/>
              <a:t>vzdálená</a:t>
            </a:r>
            <a:r>
              <a:rPr sz="2801" i="1" dirty="0"/>
              <a:t> </a:t>
            </a:r>
            <a:r>
              <a:rPr sz="2801" i="1" dirty="0" err="1"/>
              <a:t>možnost</a:t>
            </a:r>
            <a:r>
              <a:rPr sz="2801" i="1" dirty="0"/>
              <a:t> </a:t>
            </a:r>
            <a:r>
              <a:rPr sz="2801" i="1" dirty="0" err="1"/>
              <a:t>špatného</a:t>
            </a:r>
            <a:r>
              <a:rPr sz="2801" i="1" dirty="0"/>
              <a:t> </a:t>
            </a:r>
            <a:r>
              <a:rPr sz="2801" i="1" dirty="0" err="1"/>
              <a:t>zacházení</a:t>
            </a:r>
            <a:r>
              <a:rPr sz="2801" i="1" dirty="0"/>
              <a:t> </a:t>
            </a:r>
            <a:r>
              <a:rPr sz="2801" i="1" dirty="0" err="1"/>
              <a:t>nemá</a:t>
            </a:r>
            <a:r>
              <a:rPr sz="2801" i="1" dirty="0"/>
              <a:t> </a:t>
            </a:r>
            <a:r>
              <a:rPr sz="2801" i="1" dirty="0" err="1"/>
              <a:t>sama</a:t>
            </a:r>
            <a:r>
              <a:rPr sz="2801" i="1" dirty="0"/>
              <a:t> o </a:t>
            </a:r>
            <a:r>
              <a:rPr sz="2801" i="1" dirty="0" err="1"/>
              <a:t>sobě</a:t>
            </a:r>
            <a:r>
              <a:rPr sz="2801" i="1" dirty="0"/>
              <a:t> za </a:t>
            </a:r>
            <a:r>
              <a:rPr sz="2801" i="1" dirty="0" err="1"/>
              <a:t>následek</a:t>
            </a:r>
            <a:r>
              <a:rPr sz="2801" i="1" dirty="0"/>
              <a:t> </a:t>
            </a:r>
            <a:r>
              <a:rPr sz="2801" i="1" dirty="0" err="1"/>
              <a:t>porušení</a:t>
            </a:r>
            <a:r>
              <a:rPr sz="2801" i="1" dirty="0"/>
              <a:t> </a:t>
            </a:r>
            <a:r>
              <a:rPr sz="2801" i="1" dirty="0" err="1"/>
              <a:t>čl</a:t>
            </a:r>
            <a:r>
              <a:rPr sz="2801" i="1" dirty="0"/>
              <a:t>. 3 </a:t>
            </a:r>
            <a:r>
              <a:rPr sz="2801" i="1" dirty="0" err="1"/>
              <a:t>Úmluvy</a:t>
            </a:r>
            <a:r>
              <a:rPr sz="2801" i="1" dirty="0"/>
              <a:t>“</a:t>
            </a:r>
          </a:p>
          <a:p>
            <a:pPr marL="622375" lvl="1" indent="-311186" defTabSz="408990">
              <a:spcBef>
                <a:spcPts val="1900"/>
              </a:spcBef>
              <a:buClr>
                <a:schemeClr val="accent3"/>
              </a:buClr>
              <a:defRPr sz="2380"/>
            </a:pPr>
            <a:r>
              <a:rPr sz="2801" i="1" dirty="0"/>
              <a:t>NSS, </a:t>
            </a:r>
            <a:r>
              <a:rPr sz="2801" b="1" i="1" dirty="0" err="1"/>
              <a:t>definice</a:t>
            </a:r>
            <a:r>
              <a:rPr sz="2801" i="1" dirty="0"/>
              <a:t> </a:t>
            </a:r>
            <a:r>
              <a:rPr sz="2801" b="1" i="1" dirty="0" err="1"/>
              <a:t>reálného</a:t>
            </a:r>
            <a:r>
              <a:rPr sz="2801" b="1" i="1" dirty="0"/>
              <a:t> </a:t>
            </a:r>
            <a:r>
              <a:rPr sz="2801" b="1" i="1" dirty="0" err="1"/>
              <a:t>nebezpečí</a:t>
            </a:r>
            <a:r>
              <a:rPr sz="2801" b="1" i="1" dirty="0"/>
              <a:t> </a:t>
            </a:r>
            <a:r>
              <a:rPr sz="2801" b="1" i="1" dirty="0" err="1"/>
              <a:t>vážné</a:t>
            </a:r>
            <a:r>
              <a:rPr sz="2801" b="1" i="1" dirty="0"/>
              <a:t> </a:t>
            </a:r>
            <a:r>
              <a:rPr sz="2801" b="1" i="1" dirty="0" err="1"/>
              <a:t>újmy</a:t>
            </a:r>
            <a:r>
              <a:rPr sz="2801" b="1" i="1" dirty="0"/>
              <a:t>:</a:t>
            </a:r>
            <a:r>
              <a:rPr sz="2801" i="1" dirty="0"/>
              <a:t> “</a:t>
            </a:r>
            <a:r>
              <a:rPr sz="2801" i="1" dirty="0" err="1"/>
              <a:t>ve</a:t>
            </a:r>
            <a:r>
              <a:rPr sz="2801" i="1" dirty="0"/>
              <a:t> </a:t>
            </a:r>
            <a:r>
              <a:rPr sz="2801" i="1" dirty="0" err="1"/>
              <a:t>významném</a:t>
            </a:r>
            <a:r>
              <a:rPr sz="2801" i="1" dirty="0"/>
              <a:t> </a:t>
            </a:r>
            <a:r>
              <a:rPr sz="2801" i="1" dirty="0" err="1"/>
              <a:t>procentu</a:t>
            </a:r>
            <a:r>
              <a:rPr sz="2801" i="1" dirty="0"/>
              <a:t> </a:t>
            </a:r>
            <a:r>
              <a:rPr sz="2801" i="1" dirty="0" err="1"/>
              <a:t>případů</a:t>
            </a:r>
            <a:r>
              <a:rPr sz="2801" i="1" dirty="0"/>
              <a:t> </a:t>
            </a:r>
            <a:r>
              <a:rPr sz="2801" i="1" dirty="0" err="1"/>
              <a:t>obdobných</a:t>
            </a:r>
            <a:r>
              <a:rPr sz="2801" i="1" dirty="0"/>
              <a:t> </a:t>
            </a:r>
            <a:r>
              <a:rPr sz="2801" i="1" dirty="0" err="1"/>
              <a:t>situaci</a:t>
            </a:r>
            <a:r>
              <a:rPr sz="2801" i="1" dirty="0"/>
              <a:t> </a:t>
            </a:r>
            <a:r>
              <a:rPr sz="2801" i="1" dirty="0" err="1"/>
              <a:t>žadatele</a:t>
            </a:r>
            <a:r>
              <a:rPr sz="2801" i="1" dirty="0"/>
              <a:t> </a:t>
            </a:r>
            <a:r>
              <a:rPr sz="2801" i="1" dirty="0" err="1"/>
              <a:t>dojde</a:t>
            </a:r>
            <a:r>
              <a:rPr sz="2801" i="1" dirty="0"/>
              <a:t> k </a:t>
            </a:r>
            <a:r>
              <a:rPr sz="2801" i="1" dirty="0" err="1"/>
              <a:t>nežádoucímu</a:t>
            </a:r>
            <a:r>
              <a:rPr sz="2801" i="1" dirty="0"/>
              <a:t> </a:t>
            </a:r>
            <a:r>
              <a:rPr sz="2801" i="1" dirty="0" err="1"/>
              <a:t>následku</a:t>
            </a:r>
            <a:r>
              <a:rPr sz="2801" i="1" dirty="0"/>
              <a:t>, </a:t>
            </a:r>
            <a:r>
              <a:rPr sz="2801" i="1" dirty="0" err="1"/>
              <a:t>takže</a:t>
            </a:r>
            <a:r>
              <a:rPr sz="2801" i="1" dirty="0"/>
              <a:t> </a:t>
            </a:r>
            <a:r>
              <a:rPr sz="2801" i="1" dirty="0" err="1"/>
              <a:t>stěžovatel</a:t>
            </a:r>
            <a:r>
              <a:rPr sz="2801" i="1" dirty="0"/>
              <a:t> </a:t>
            </a:r>
            <a:r>
              <a:rPr sz="2801" i="1" dirty="0" err="1"/>
              <a:t>má</a:t>
            </a:r>
            <a:r>
              <a:rPr sz="2801" i="1" dirty="0"/>
              <a:t> </a:t>
            </a:r>
            <a:r>
              <a:rPr sz="2801" i="1" dirty="0" err="1"/>
              <a:t>dobré</a:t>
            </a:r>
            <a:r>
              <a:rPr sz="2801" i="1" dirty="0"/>
              <a:t> </a:t>
            </a:r>
            <a:r>
              <a:rPr sz="2801" i="1" dirty="0" err="1"/>
              <a:t>důvody</a:t>
            </a:r>
            <a:r>
              <a:rPr sz="2801" i="1" dirty="0"/>
              <a:t> se </a:t>
            </a:r>
            <a:r>
              <a:rPr sz="2801" i="1" dirty="0" err="1"/>
              <a:t>domnívat</a:t>
            </a:r>
            <a:r>
              <a:rPr sz="2801" i="1" dirty="0"/>
              <a:t>, </a:t>
            </a:r>
            <a:r>
              <a:rPr sz="2801" i="1" dirty="0" err="1"/>
              <a:t>že</a:t>
            </a:r>
            <a:r>
              <a:rPr sz="2801" i="1" dirty="0"/>
              <a:t> </a:t>
            </a:r>
            <a:r>
              <a:rPr sz="2801" i="1" dirty="0" err="1"/>
              <a:t>takovýto</a:t>
            </a:r>
            <a:r>
              <a:rPr sz="2801" i="1" dirty="0"/>
              <a:t> </a:t>
            </a:r>
            <a:r>
              <a:rPr sz="2801" i="1" dirty="0" err="1"/>
              <a:t>následek</a:t>
            </a:r>
            <a:r>
              <a:rPr sz="2801" i="1" dirty="0"/>
              <a:t> </a:t>
            </a:r>
            <a:r>
              <a:rPr sz="2801" i="1" dirty="0" err="1"/>
              <a:t>může</a:t>
            </a:r>
            <a:r>
              <a:rPr sz="2801" i="1" dirty="0"/>
              <a:t> s </a:t>
            </a:r>
            <a:r>
              <a:rPr sz="2801" i="1" dirty="0" err="1"/>
              <a:t>významnou</a:t>
            </a:r>
            <a:r>
              <a:rPr sz="2801" i="1" dirty="0"/>
              <a:t> </a:t>
            </a:r>
            <a:r>
              <a:rPr sz="2801" i="1" dirty="0" err="1"/>
              <a:t>pravděpodobností</a:t>
            </a:r>
            <a:r>
              <a:rPr sz="2801" i="1" dirty="0"/>
              <a:t> </a:t>
            </a:r>
            <a:r>
              <a:rPr sz="2801" i="1" dirty="0" err="1"/>
              <a:t>postihnout</a:t>
            </a:r>
            <a:r>
              <a:rPr sz="2801" i="1" dirty="0"/>
              <a:t> </a:t>
            </a:r>
            <a:r>
              <a:rPr sz="2801" i="1" dirty="0" err="1"/>
              <a:t>i</a:t>
            </a:r>
            <a:r>
              <a:rPr sz="2801" i="1" dirty="0"/>
              <a:t> </a:t>
            </a:r>
            <a:r>
              <a:rPr sz="2801" i="1" dirty="0" err="1"/>
              <a:t>jeho</a:t>
            </a:r>
            <a:r>
              <a:rPr sz="2801" i="1" dirty="0"/>
              <a:t> […] Ani test „</a:t>
            </a:r>
            <a:r>
              <a:rPr sz="2801" i="1" dirty="0" err="1"/>
              <a:t>reálného</a:t>
            </a:r>
            <a:r>
              <a:rPr sz="2801" i="1" dirty="0"/>
              <a:t> </a:t>
            </a:r>
            <a:r>
              <a:rPr sz="2801" i="1" dirty="0" err="1"/>
              <a:t>nebezpečí</a:t>
            </a:r>
            <a:r>
              <a:rPr sz="2801" i="1" dirty="0"/>
              <a:t>“ ale </a:t>
            </a:r>
            <a:r>
              <a:rPr sz="2801" i="1" dirty="0" err="1"/>
              <a:t>nedosahuje</a:t>
            </a:r>
            <a:r>
              <a:rPr sz="2801" i="1" dirty="0"/>
              <a:t> </a:t>
            </a:r>
            <a:r>
              <a:rPr sz="2801" i="1" dirty="0" err="1"/>
              <a:t>intenzity</a:t>
            </a:r>
            <a:r>
              <a:rPr sz="2801" i="1" dirty="0"/>
              <a:t> </a:t>
            </a:r>
            <a:r>
              <a:rPr sz="2801" i="1" dirty="0" err="1"/>
              <a:t>trestního</a:t>
            </a:r>
            <a:r>
              <a:rPr sz="2801" i="1" dirty="0"/>
              <a:t> </a:t>
            </a:r>
            <a:r>
              <a:rPr sz="2801" i="1" dirty="0" err="1"/>
              <a:t>standardu</a:t>
            </a:r>
            <a:r>
              <a:rPr sz="2801" i="1" dirty="0"/>
              <a:t> „</a:t>
            </a:r>
            <a:r>
              <a:rPr sz="2801" i="1" dirty="0" err="1"/>
              <a:t>nade</a:t>
            </a:r>
            <a:r>
              <a:rPr sz="2801" i="1" dirty="0"/>
              <a:t> </a:t>
            </a:r>
            <a:r>
              <a:rPr sz="2801" i="1" dirty="0" err="1"/>
              <a:t>vší</a:t>
            </a:r>
            <a:r>
              <a:rPr sz="2801" i="1" dirty="0"/>
              <a:t> </a:t>
            </a:r>
            <a:r>
              <a:rPr sz="2801" i="1" dirty="0" err="1"/>
              <a:t>pochybnost</a:t>
            </a:r>
            <a:r>
              <a:rPr sz="2801" i="1" dirty="0"/>
              <a:t>“, ani </a:t>
            </a:r>
            <a:r>
              <a:rPr sz="2801" i="1" dirty="0" err="1"/>
              <a:t>důkazního</a:t>
            </a:r>
            <a:r>
              <a:rPr sz="2801" i="1" dirty="0"/>
              <a:t> </a:t>
            </a:r>
            <a:r>
              <a:rPr sz="2801" i="1" dirty="0" err="1"/>
              <a:t>standardu</a:t>
            </a:r>
            <a:r>
              <a:rPr sz="2801" i="1" dirty="0"/>
              <a:t> </a:t>
            </a:r>
            <a:r>
              <a:rPr sz="2801" i="1" dirty="0" err="1"/>
              <a:t>užívaného</a:t>
            </a:r>
            <a:r>
              <a:rPr sz="2801" i="1" dirty="0"/>
              <a:t> v </a:t>
            </a:r>
            <a:r>
              <a:rPr sz="2801" i="1" dirty="0" err="1"/>
              <a:t>zemích</a:t>
            </a:r>
            <a:r>
              <a:rPr sz="2801" i="1" dirty="0"/>
              <a:t> common law </a:t>
            </a:r>
            <a:r>
              <a:rPr sz="2801" i="1" dirty="0" err="1"/>
              <a:t>vcivilních</a:t>
            </a:r>
            <a:r>
              <a:rPr sz="2801" i="1" dirty="0"/>
              <a:t> </a:t>
            </a:r>
            <a:r>
              <a:rPr sz="2801" i="1" dirty="0" err="1"/>
              <a:t>věcech</a:t>
            </a:r>
            <a:r>
              <a:rPr sz="2801" i="1" dirty="0"/>
              <a:t> („</a:t>
            </a:r>
            <a:r>
              <a:rPr sz="2801" i="1" dirty="0" err="1"/>
              <a:t>vyšší</a:t>
            </a:r>
            <a:r>
              <a:rPr sz="2801" i="1" dirty="0"/>
              <a:t> </a:t>
            </a:r>
            <a:r>
              <a:rPr sz="2801" i="1" dirty="0" err="1"/>
              <a:t>pravděpodobnost</a:t>
            </a:r>
            <a:r>
              <a:rPr sz="2801" i="1" dirty="0"/>
              <a:t> </a:t>
            </a:r>
            <a:r>
              <a:rPr sz="2801" i="1" dirty="0" err="1"/>
              <a:t>že</a:t>
            </a:r>
            <a:r>
              <a:rPr sz="2801" i="1" dirty="0"/>
              <a:t> </a:t>
            </a:r>
            <a:r>
              <a:rPr sz="2801" i="1" dirty="0" err="1"/>
              <a:t>ano</a:t>
            </a:r>
            <a:r>
              <a:rPr sz="2801" i="1" dirty="0"/>
              <a:t>, </a:t>
            </a:r>
            <a:r>
              <a:rPr sz="2801" i="1" dirty="0" err="1"/>
              <a:t>než</a:t>
            </a:r>
            <a:r>
              <a:rPr sz="2801" i="1" dirty="0"/>
              <a:t> </a:t>
            </a:r>
            <a:r>
              <a:rPr sz="2801" i="1" dirty="0" err="1"/>
              <a:t>že</a:t>
            </a:r>
            <a:r>
              <a:rPr sz="2801" i="1" dirty="0"/>
              <a:t> ne“ [balance of probabilities]).” (2 </a:t>
            </a:r>
            <a:r>
              <a:rPr sz="2801" i="1" dirty="0" err="1"/>
              <a:t>Azs</a:t>
            </a:r>
            <a:r>
              <a:rPr sz="2801" i="1" dirty="0"/>
              <a:t> 71/2006) </a:t>
            </a:r>
          </a:p>
          <a:p>
            <a:pPr marL="622375" lvl="1" indent="-311186" defTabSz="408990">
              <a:spcBef>
                <a:spcPts val="1900"/>
              </a:spcBef>
              <a:buClr>
                <a:schemeClr val="accent3"/>
              </a:buClr>
              <a:defRPr sz="2380"/>
            </a:pPr>
            <a:r>
              <a:rPr sz="2801" b="1" i="1" dirty="0" err="1"/>
              <a:t>čl</a:t>
            </a:r>
            <a:r>
              <a:rPr sz="2801" b="1" i="1" dirty="0"/>
              <a:t>. 4 </a:t>
            </a:r>
            <a:r>
              <a:rPr sz="2801" b="1" i="1" dirty="0" err="1"/>
              <a:t>odst</a:t>
            </a:r>
            <a:r>
              <a:rPr sz="2801" b="1" i="1" dirty="0"/>
              <a:t>. 4 KS</a:t>
            </a:r>
            <a:r>
              <a:rPr sz="2801" i="1" dirty="0"/>
              <a:t>: </a:t>
            </a:r>
            <a:r>
              <a:rPr sz="2801" i="1" dirty="0" err="1"/>
              <a:t>Skutečnost</a:t>
            </a:r>
            <a:r>
              <a:rPr sz="2801" i="1" dirty="0"/>
              <a:t>, </a:t>
            </a:r>
            <a:r>
              <a:rPr sz="2801" i="1" dirty="0" err="1"/>
              <a:t>že</a:t>
            </a:r>
            <a:r>
              <a:rPr sz="2801" i="1" dirty="0"/>
              <a:t> </a:t>
            </a:r>
            <a:r>
              <a:rPr sz="2801" i="1" dirty="0" err="1"/>
              <a:t>žadatel</a:t>
            </a:r>
            <a:r>
              <a:rPr sz="2801" i="1" dirty="0"/>
              <a:t> </a:t>
            </a:r>
            <a:r>
              <a:rPr sz="2801" i="1" dirty="0" err="1"/>
              <a:t>již</a:t>
            </a:r>
            <a:r>
              <a:rPr sz="2801" i="1" dirty="0"/>
              <a:t> </a:t>
            </a:r>
            <a:r>
              <a:rPr sz="2801" i="1" dirty="0" err="1"/>
              <a:t>byl</a:t>
            </a:r>
            <a:r>
              <a:rPr sz="2801" i="1" dirty="0"/>
              <a:t> </a:t>
            </a:r>
            <a:r>
              <a:rPr sz="2801" i="1" dirty="0" err="1"/>
              <a:t>pronásledován</a:t>
            </a:r>
            <a:r>
              <a:rPr sz="2801" i="1" dirty="0"/>
              <a:t> </a:t>
            </a:r>
            <a:r>
              <a:rPr sz="2801" i="1" dirty="0" err="1"/>
              <a:t>nebo</a:t>
            </a:r>
            <a:r>
              <a:rPr sz="2801" i="1" dirty="0"/>
              <a:t> </a:t>
            </a:r>
            <a:r>
              <a:rPr sz="2801" i="1" dirty="0" err="1"/>
              <a:t>utrpěl</a:t>
            </a:r>
            <a:r>
              <a:rPr sz="2801" i="1" dirty="0"/>
              <a:t> </a:t>
            </a:r>
            <a:r>
              <a:rPr sz="2801" i="1" dirty="0" err="1"/>
              <a:t>vážnou</a:t>
            </a:r>
            <a:r>
              <a:rPr sz="2801" i="1" dirty="0"/>
              <a:t> </a:t>
            </a:r>
            <a:r>
              <a:rPr sz="2801" i="1" dirty="0" err="1"/>
              <a:t>újmu</a:t>
            </a:r>
            <a:r>
              <a:rPr sz="2801" i="1" dirty="0"/>
              <a:t> </a:t>
            </a:r>
            <a:r>
              <a:rPr sz="2801" i="1" dirty="0" err="1"/>
              <a:t>nebo</a:t>
            </a:r>
            <a:r>
              <a:rPr sz="2801" i="1" dirty="0"/>
              <a:t> </a:t>
            </a:r>
            <a:r>
              <a:rPr sz="2801" i="1" dirty="0" err="1"/>
              <a:t>byl</a:t>
            </a:r>
            <a:r>
              <a:rPr sz="2801" i="1" dirty="0"/>
              <a:t> </a:t>
            </a:r>
            <a:r>
              <a:rPr sz="2801" i="1" dirty="0" err="1"/>
              <a:t>vystaven</a:t>
            </a:r>
            <a:r>
              <a:rPr sz="2801" i="1" dirty="0"/>
              <a:t> </a:t>
            </a:r>
            <a:r>
              <a:rPr sz="2801" i="1" dirty="0" err="1"/>
              <a:t>přímým</a:t>
            </a:r>
            <a:r>
              <a:rPr sz="2801" i="1" dirty="0"/>
              <a:t> </a:t>
            </a:r>
            <a:r>
              <a:rPr sz="2801" i="1" dirty="0" err="1"/>
              <a:t>hrozbám</a:t>
            </a:r>
            <a:r>
              <a:rPr sz="2801" i="1" dirty="0"/>
              <a:t> </a:t>
            </a:r>
            <a:r>
              <a:rPr sz="2801" i="1" dirty="0" err="1"/>
              <a:t>pronásledování</a:t>
            </a:r>
            <a:r>
              <a:rPr sz="2801" i="1" dirty="0"/>
              <a:t> </a:t>
            </a:r>
            <a:r>
              <a:rPr sz="2801" i="1" dirty="0" err="1"/>
              <a:t>nebo</a:t>
            </a:r>
            <a:r>
              <a:rPr sz="2801" i="1" dirty="0"/>
              <a:t> </a:t>
            </a:r>
            <a:r>
              <a:rPr sz="2801" i="1" dirty="0" err="1"/>
              <a:t>způsobení</a:t>
            </a:r>
            <a:r>
              <a:rPr sz="2801" i="1" dirty="0"/>
              <a:t> </a:t>
            </a:r>
            <a:r>
              <a:rPr sz="2801" i="1" dirty="0" err="1"/>
              <a:t>vážné</a:t>
            </a:r>
            <a:r>
              <a:rPr sz="2801" i="1" dirty="0"/>
              <a:t> </a:t>
            </a:r>
            <a:r>
              <a:rPr sz="2801" i="1" dirty="0" err="1"/>
              <a:t>újmy</a:t>
            </a:r>
            <a:r>
              <a:rPr sz="2801" i="1" dirty="0"/>
              <a:t>, je </a:t>
            </a:r>
            <a:r>
              <a:rPr sz="2801" i="1" dirty="0" err="1"/>
              <a:t>závažným</a:t>
            </a:r>
            <a:r>
              <a:rPr sz="2801" i="1" dirty="0"/>
              <a:t> </a:t>
            </a:r>
            <a:r>
              <a:rPr sz="2801" i="1" dirty="0" err="1"/>
              <a:t>ukazatelem</a:t>
            </a:r>
            <a:r>
              <a:rPr sz="2801" i="1" dirty="0"/>
              <a:t> </a:t>
            </a:r>
            <a:r>
              <a:rPr sz="2801" i="1" dirty="0" err="1"/>
              <a:t>odůvodněnosti</a:t>
            </a:r>
            <a:r>
              <a:rPr sz="2801" i="1" dirty="0"/>
              <a:t> </a:t>
            </a:r>
            <a:r>
              <a:rPr sz="2801" i="1" dirty="0" err="1"/>
              <a:t>obav</a:t>
            </a:r>
            <a:r>
              <a:rPr sz="2801" i="1" dirty="0"/>
              <a:t> </a:t>
            </a:r>
            <a:r>
              <a:rPr sz="2801" i="1" dirty="0" err="1"/>
              <a:t>žadatele</a:t>
            </a:r>
            <a:r>
              <a:rPr sz="2801" i="1" dirty="0"/>
              <a:t> z </a:t>
            </a:r>
            <a:r>
              <a:rPr sz="2801" i="1" dirty="0" err="1"/>
              <a:t>pronásledování</a:t>
            </a:r>
            <a:r>
              <a:rPr sz="2801" i="1" dirty="0"/>
              <a:t> </a:t>
            </a:r>
            <a:r>
              <a:rPr sz="2801" i="1" dirty="0" err="1"/>
              <a:t>nebo</a:t>
            </a:r>
            <a:r>
              <a:rPr sz="2801" i="1" dirty="0"/>
              <a:t> </a:t>
            </a:r>
            <a:r>
              <a:rPr sz="2801" i="1" dirty="0" err="1"/>
              <a:t>reálného</a:t>
            </a:r>
            <a:r>
              <a:rPr sz="2801" i="1" dirty="0"/>
              <a:t> </a:t>
            </a:r>
            <a:r>
              <a:rPr sz="2801" i="1" dirty="0" err="1"/>
              <a:t>nebezpečí</a:t>
            </a:r>
            <a:r>
              <a:rPr sz="2801" i="1" dirty="0"/>
              <a:t> </a:t>
            </a:r>
            <a:r>
              <a:rPr sz="2801" i="1" dirty="0" err="1"/>
              <a:t>utrpění</a:t>
            </a:r>
            <a:r>
              <a:rPr sz="2801" i="1" dirty="0"/>
              <a:t> </a:t>
            </a:r>
            <a:r>
              <a:rPr sz="2801" i="1" dirty="0" err="1"/>
              <a:t>vážné</a:t>
            </a:r>
            <a:r>
              <a:rPr sz="2801" i="1" dirty="0"/>
              <a:t> </a:t>
            </a:r>
            <a:r>
              <a:rPr sz="2801" i="1" dirty="0" err="1"/>
              <a:t>újmy</a:t>
            </a:r>
            <a:r>
              <a:rPr sz="2801" i="1" dirty="0"/>
              <a:t>, </a:t>
            </a:r>
            <a:r>
              <a:rPr sz="2801" i="1" dirty="0" err="1"/>
              <a:t>neexistují</a:t>
            </a:r>
            <a:r>
              <a:rPr sz="2801" i="1" dirty="0"/>
              <a:t>-li </a:t>
            </a:r>
            <a:r>
              <a:rPr sz="2801" i="1" dirty="0" err="1"/>
              <a:t>závažné</a:t>
            </a:r>
            <a:r>
              <a:rPr sz="2801" i="1" dirty="0"/>
              <a:t> </a:t>
            </a:r>
            <a:r>
              <a:rPr sz="2801" i="1" dirty="0" err="1"/>
              <a:t>důvody</a:t>
            </a:r>
            <a:r>
              <a:rPr sz="2801" i="1" dirty="0"/>
              <a:t> </a:t>
            </a:r>
            <a:r>
              <a:rPr sz="2801" i="1" dirty="0" err="1"/>
              <a:t>domnívat</a:t>
            </a:r>
            <a:r>
              <a:rPr sz="2801" i="1" dirty="0"/>
              <a:t> se, </a:t>
            </a:r>
            <a:r>
              <a:rPr sz="2801" i="1" dirty="0" err="1"/>
              <a:t>že</a:t>
            </a:r>
            <a:r>
              <a:rPr sz="2801" i="1" dirty="0"/>
              <a:t> </a:t>
            </a:r>
            <a:r>
              <a:rPr sz="2801" i="1" dirty="0" err="1"/>
              <a:t>pronásledování</a:t>
            </a:r>
            <a:r>
              <a:rPr sz="2801" i="1" dirty="0"/>
              <a:t> </a:t>
            </a:r>
            <a:r>
              <a:rPr sz="2801" i="1" dirty="0" err="1"/>
              <a:t>nebo</a:t>
            </a:r>
            <a:r>
              <a:rPr sz="2801" i="1" dirty="0"/>
              <a:t> </a:t>
            </a:r>
            <a:r>
              <a:rPr sz="2801" i="1" dirty="0" err="1"/>
              <a:t>způsobení</a:t>
            </a:r>
            <a:r>
              <a:rPr sz="2801" i="1" dirty="0"/>
              <a:t> </a:t>
            </a:r>
            <a:r>
              <a:rPr sz="2801" i="1" dirty="0" err="1"/>
              <a:t>vážné</a:t>
            </a:r>
            <a:r>
              <a:rPr sz="2801" i="1" dirty="0"/>
              <a:t> </a:t>
            </a:r>
            <a:r>
              <a:rPr sz="2801" i="1" dirty="0" err="1"/>
              <a:t>újmy</a:t>
            </a:r>
            <a:r>
              <a:rPr sz="2801" i="1" dirty="0"/>
              <a:t> se </a:t>
            </a:r>
            <a:r>
              <a:rPr sz="2801" i="1" dirty="0" err="1"/>
              <a:t>již</a:t>
            </a:r>
            <a:r>
              <a:rPr sz="2801" i="1" dirty="0"/>
              <a:t> </a:t>
            </a:r>
            <a:r>
              <a:rPr sz="2801" i="1" dirty="0" err="1"/>
              <a:t>nebude</a:t>
            </a:r>
            <a:r>
              <a:rPr sz="2801" i="1" dirty="0"/>
              <a:t> </a:t>
            </a:r>
            <a:r>
              <a:rPr sz="2801" i="1" dirty="0" err="1"/>
              <a:t>opakovat</a:t>
            </a:r>
            <a:r>
              <a:rPr sz="2801" i="1" dirty="0"/>
              <a:t>.</a:t>
            </a:r>
          </a:p>
        </p:txBody>
      </p:sp>
      <p:sp>
        <p:nvSpPr>
          <p:cNvPr id="203" name="Číslo snímku"/>
          <p:cNvSpPr txBox="1">
            <a:spLocks noGrp="1"/>
          </p:cNvSpPr>
          <p:nvPr>
            <p:ph type="sldNum" sz="quarter" idx="4294967295"/>
          </p:nvPr>
        </p:nvSpPr>
        <p:spPr>
          <a:xfrm>
            <a:off x="12348332" y="487104"/>
            <a:ext cx="250069"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 name="2D skládaný sloupcový graf"/>
          <p:cNvGraphicFramePr/>
          <p:nvPr/>
        </p:nvGraphicFramePr>
        <p:xfrm>
          <a:off x="530016" y="2721752"/>
          <a:ext cx="12212514" cy="6362505"/>
        </p:xfrm>
        <a:graphic>
          <a:graphicData uri="http://schemas.openxmlformats.org/drawingml/2006/chart">
            <c:chart xmlns:c="http://schemas.openxmlformats.org/drawingml/2006/chart" xmlns:r="http://schemas.openxmlformats.org/officeDocument/2006/relationships" r:id="rId2"/>
          </a:graphicData>
        </a:graphic>
      </p:graphicFrame>
      <p:sp>
        <p:nvSpPr>
          <p:cNvPr id="206" name="Číslo snímku"/>
          <p:cNvSpPr txBox="1">
            <a:spLocks noGrp="1"/>
          </p:cNvSpPr>
          <p:nvPr>
            <p:ph type="sldNum" sz="quarter" idx="4294967295"/>
          </p:nvPr>
        </p:nvSpPr>
        <p:spPr>
          <a:xfrm>
            <a:off x="12348332" y="470316"/>
            <a:ext cx="250069"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207" name="Důkazní standard"/>
          <p:cNvSpPr txBox="1">
            <a:spLocks noGrp="1"/>
          </p:cNvSpPr>
          <p:nvPr>
            <p:ph type="title"/>
          </p:nvPr>
        </p:nvSpPr>
        <p:spPr>
          <a:prstGeom prst="rect">
            <a:avLst/>
          </a:prstGeom>
        </p:spPr>
        <p:txBody>
          <a:bodyPr/>
          <a:lstStyle>
            <a:lvl1pPr defTabSz="467359">
              <a:spcBef>
                <a:spcPts val="2200"/>
              </a:spcBef>
              <a:defRPr sz="4800"/>
            </a:lvl1pPr>
          </a:lstStyle>
          <a:p>
            <a:r>
              <a:t>Důkazní standard </a:t>
            </a:r>
          </a:p>
        </p:txBody>
      </p:sp>
      <p:sp>
        <p:nvSpPr>
          <p:cNvPr id="208" name="doplňková ochrana"/>
          <p:cNvSpPr txBox="1"/>
          <p:nvPr/>
        </p:nvSpPr>
        <p:spPr>
          <a:xfrm>
            <a:off x="406400" y="470316"/>
            <a:ext cx="11176000" cy="398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spAutoFit/>
          </a:bodyPr>
          <a:lstStyle>
            <a:lvl1pPr defTabSz="457200">
              <a:lnSpc>
                <a:spcPct val="80000"/>
              </a:lnSpc>
              <a:spcBef>
                <a:spcPts val="0"/>
              </a:spcBef>
              <a:defRPr sz="2400" cap="all" spc="120">
                <a:latin typeface="DIN Alternate Bold"/>
                <a:ea typeface="DIN Alternate Bold"/>
                <a:cs typeface="DIN Alternate Bold"/>
                <a:sym typeface="DIN Alternate Bold"/>
              </a:defRPr>
            </a:lvl1pPr>
          </a:lstStyle>
          <a:p>
            <a:r>
              <a:rPr dirty="0" err="1"/>
              <a:t>doplňková</a:t>
            </a:r>
            <a:r>
              <a:rPr dirty="0"/>
              <a:t> </a:t>
            </a:r>
            <a:r>
              <a:rPr dirty="0" err="1"/>
              <a:t>ochrana</a:t>
            </a:r>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doplňková ochrana"/>
          <p:cNvSpPr txBox="1">
            <a:spLocks noGrp="1"/>
          </p:cNvSpPr>
          <p:nvPr>
            <p:ph type="body" idx="21"/>
          </p:nvPr>
        </p:nvSpPr>
        <p:spPr>
          <a:prstGeom prst="rect">
            <a:avLst/>
          </a:prstGeom>
        </p:spPr>
        <p:txBody>
          <a:bodyPr/>
          <a:lstStyle/>
          <a:p>
            <a:r>
              <a:t>doplňková ochrana</a:t>
            </a:r>
          </a:p>
        </p:txBody>
      </p:sp>
      <p:sp>
        <p:nvSpPr>
          <p:cNvPr id="211" name="mučení, nelidské či ponižující zacházení nebo trest"/>
          <p:cNvSpPr txBox="1">
            <a:spLocks noGrp="1"/>
          </p:cNvSpPr>
          <p:nvPr>
            <p:ph type="title"/>
          </p:nvPr>
        </p:nvSpPr>
        <p:spPr>
          <a:xfrm>
            <a:off x="406400" y="1253980"/>
            <a:ext cx="12192000" cy="723901"/>
          </a:xfrm>
          <a:prstGeom prst="rect">
            <a:avLst/>
          </a:prstGeom>
        </p:spPr>
        <p:txBody>
          <a:bodyPr/>
          <a:lstStyle>
            <a:lvl1pPr defTabSz="467359">
              <a:spcBef>
                <a:spcPts val="2200"/>
              </a:spcBef>
              <a:defRPr sz="4800"/>
            </a:lvl1pPr>
          </a:lstStyle>
          <a:p>
            <a:r>
              <a:t>mučení, nelidské či ponižující zacházení nebo trest</a:t>
            </a:r>
          </a:p>
        </p:txBody>
      </p:sp>
      <p:sp>
        <p:nvSpPr>
          <p:cNvPr id="212" name="ESLP: Salah Sheekh proti Nizozemsku (2007) - modifikace závěrů z Vilvarajah: “pokud jde o příslušníky menšiny Ashraf, Soud shledal, že je předvídatelné, že po návratu bude stěžovatel vystaven zacházení v rozporu s čl. 3. Ochrana, kterou garantuje toto us"/>
          <p:cNvSpPr txBox="1">
            <a:spLocks noGrp="1"/>
          </p:cNvSpPr>
          <p:nvPr>
            <p:ph type="body" idx="4294967295"/>
          </p:nvPr>
        </p:nvSpPr>
        <p:spPr>
          <a:xfrm>
            <a:off x="406400" y="2089076"/>
            <a:ext cx="12192000" cy="7360171"/>
          </a:xfrm>
          <a:prstGeom prst="rect">
            <a:avLst/>
          </a:prstGeom>
        </p:spPr>
        <p:txBody>
          <a:bodyPr/>
          <a:lstStyle/>
          <a:p>
            <a:pPr marL="408990" indent="-408990" defTabSz="537528">
              <a:spcBef>
                <a:spcPts val="2501"/>
              </a:spcBef>
              <a:buClr>
                <a:schemeClr val="accent3"/>
              </a:buClr>
              <a:defRPr sz="3128"/>
            </a:pPr>
            <a:r>
              <a:t>ESLP: </a:t>
            </a:r>
            <a:r>
              <a:rPr b="1" i="1"/>
              <a:t>Salah Sheekh proti Nizozemsku</a:t>
            </a:r>
            <a:r>
              <a:t> (2007) - modifikace závěrů z Vilvarajah: “</a:t>
            </a:r>
            <a:r>
              <a:rPr i="1"/>
              <a:t>pokud jde o příslušníky menšiny Ashraf, Soud shledal, že je předvídatelné, že po návratu bude stěžovatel vystaven zacházení v rozporu s čl. 3. Ochrana, kterou garantuje toto ustanovení, by byla iluzorní, kdybychom požadovali, aby stěžovatel kromě toho, že patří ke skupině Ashraf - což vláda nezpochybnila - prokázal ještě další speciální odlišující znaky.”</a:t>
            </a:r>
          </a:p>
          <a:p>
            <a:pPr marL="408990" indent="-408990" defTabSz="537528">
              <a:spcBef>
                <a:spcPts val="2501"/>
              </a:spcBef>
              <a:buClr>
                <a:schemeClr val="accent3"/>
              </a:buClr>
              <a:defRPr sz="3128"/>
            </a:pPr>
            <a:r>
              <a:t>ESLP: </a:t>
            </a:r>
            <a:r>
              <a:rPr b="1" i="1"/>
              <a:t>NA proti Spojenému Království</a:t>
            </a:r>
            <a:r>
              <a:t> (2008) - situace všeobecného násilí může sama o sobě znamenat, že by se mělo zabránit veškerým návratům, aby nedošlo k porušení čl. 3 EÚLP, </a:t>
            </a:r>
            <a:r>
              <a:rPr i="1"/>
              <a:t>„pouze v těch nejextrémnějších případech obecného násilí, když bude existovat reálné nebezpečí špatného zacházení z pouhého důvodu vystavení jednotlivce takovému násilí po návratu.“</a:t>
            </a:r>
          </a:p>
        </p:txBody>
      </p:sp>
      <p:sp>
        <p:nvSpPr>
          <p:cNvPr id="213" name="Číslo snímku"/>
          <p:cNvSpPr txBox="1">
            <a:spLocks noGrp="1"/>
          </p:cNvSpPr>
          <p:nvPr>
            <p:ph type="sldNum" sz="quarter" idx="4294967295"/>
          </p:nvPr>
        </p:nvSpPr>
        <p:spPr>
          <a:xfrm>
            <a:off x="12348332" y="487104"/>
            <a:ext cx="250069" cy="39805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dirty="0"/>
          </a:p>
        </p:txBody>
      </p:sp>
    </p:spTree>
  </p:cSld>
  <p:clrMapOvr>
    <a:masterClrMapping/>
  </p:clrMapOvr>
  <p:transition spd="med"/>
</p:sld>
</file>

<file path=ppt/theme/theme1.xml><?xml version="1.0" encoding="utf-8"?>
<a:theme xmlns:a="http://schemas.openxmlformats.org/drawingml/2006/main" name="New_Template7">
  <a:themeElements>
    <a:clrScheme name="New_Template7">
      <a:dk1>
        <a:srgbClr val="222222"/>
      </a:dk1>
      <a:lt1>
        <a:srgbClr val="838787"/>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Bold"/>
        <a:ea typeface="DIN Condensed Bold"/>
        <a:cs typeface="DIN Condensed Bold"/>
      </a:majorFont>
      <a:minorFont>
        <a:latin typeface="DIN Condensed Bold"/>
        <a:ea typeface="DIN Condensed Bold"/>
        <a:cs typeface="DIN Condensed Bol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80000"/>
          </a:lnSpc>
          <a:spcBef>
            <a:spcPts val="0"/>
          </a:spcBef>
          <a:spcAft>
            <a:spcPts val="0"/>
          </a:spcAft>
          <a:buClrTx/>
          <a:buSzTx/>
          <a:buFontTx/>
          <a:buNone/>
          <a:tabLst/>
          <a:defRPr kumimoji="0" sz="2800" b="0" i="0" u="none" strike="noStrike" cap="all" spc="0" normalizeH="0" baseline="0">
            <a:ln>
              <a:noFill/>
            </a:ln>
            <a:solidFill>
              <a:srgbClr val="FFFFFF"/>
            </a:solidFill>
            <a:effectLst/>
            <a:uFillTx/>
            <a:latin typeface="+mn-lt"/>
            <a:ea typeface="+mn-ea"/>
            <a:cs typeface="+mn-cs"/>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New_Template7">
  <a:themeElements>
    <a:clrScheme name="New_Template7">
      <a:dk1>
        <a:srgbClr val="000000"/>
      </a:dk1>
      <a:lt1>
        <a:srgbClr val="FFFFFF"/>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Bold"/>
        <a:ea typeface="DIN Condensed Bold"/>
        <a:cs typeface="DIN Condensed Bold"/>
      </a:majorFont>
      <a:minorFont>
        <a:latin typeface="DIN Condensed Bold"/>
        <a:ea typeface="DIN Condensed Bold"/>
        <a:cs typeface="DIN Condensed Bol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80000"/>
          </a:lnSpc>
          <a:spcBef>
            <a:spcPts val="0"/>
          </a:spcBef>
          <a:spcAft>
            <a:spcPts val="0"/>
          </a:spcAft>
          <a:buClrTx/>
          <a:buSzTx/>
          <a:buFontTx/>
          <a:buNone/>
          <a:tabLst/>
          <a:defRPr kumimoji="0" sz="2800" b="0" i="0" u="none" strike="noStrike" cap="all" spc="0" normalizeH="0" baseline="0">
            <a:ln>
              <a:noFill/>
            </a:ln>
            <a:solidFill>
              <a:srgbClr val="FFFFFF"/>
            </a:solidFill>
            <a:effectLst/>
            <a:uFillTx/>
            <a:latin typeface="+mn-lt"/>
            <a:ea typeface="+mn-ea"/>
            <a:cs typeface="+mn-cs"/>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2400"/>
          </a:spcBef>
          <a:spcAft>
            <a:spcPts val="0"/>
          </a:spcAft>
          <a:buClrTx/>
          <a:buSzTx/>
          <a:buFontTx/>
          <a:buNone/>
          <a:tabLst/>
          <a:defRPr kumimoji="0" sz="2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6426</TotalTime>
  <Words>3546</Words>
  <Application>Microsoft Macintosh PowerPoint</Application>
  <PresentationFormat>Vlastní</PresentationFormat>
  <Paragraphs>257</Paragraphs>
  <Slides>29</Slides>
  <Notes>2</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29</vt:i4>
      </vt:variant>
    </vt:vector>
  </HeadingPairs>
  <TitlesOfParts>
    <vt:vector size="38" baseType="lpstr">
      <vt:lpstr>Avenir Next Medium</vt:lpstr>
      <vt:lpstr>Avenir Next Regular</vt:lpstr>
      <vt:lpstr>Calibri</vt:lpstr>
      <vt:lpstr>DIN Alternate Bold</vt:lpstr>
      <vt:lpstr>DIN Condensed Bold</vt:lpstr>
      <vt:lpstr>Helvetica</vt:lpstr>
      <vt:lpstr>Helvetica Neue</vt:lpstr>
      <vt:lpstr>Times New Roman</vt:lpstr>
      <vt:lpstr>New_Template7</vt:lpstr>
      <vt:lpstr>Doplňková ochrana</vt:lpstr>
      <vt:lpstr>Podmínky získání doplňkové ochrany</vt:lpstr>
      <vt:lpstr>Prezentace aplikace PowerPoint</vt:lpstr>
      <vt:lpstr>Kvalifikační směrnice - čl. 15</vt:lpstr>
      <vt:lpstr>uložení nebo vykonání trestu smrti</vt:lpstr>
      <vt:lpstr>mučení, nelidské či ponižující zacházení nebo trest</vt:lpstr>
      <vt:lpstr>Reálné nebezpečí vážné újmy</vt:lpstr>
      <vt:lpstr>Důkazní standard </vt:lpstr>
      <vt:lpstr>mučení, nelidské či ponižující zacházení nebo trest</vt:lpstr>
      <vt:lpstr>Vážná újma v situaci ozbrojeného konfliktu</vt:lpstr>
      <vt:lpstr>Civilista</vt:lpstr>
      <vt:lpstr>Indikátory civilního statusu </vt:lpstr>
      <vt:lpstr>důkazní standard </vt:lpstr>
      <vt:lpstr>Vážná újma v situaci ozbrojeného konfliktu</vt:lpstr>
      <vt:lpstr>svévolné násilí</vt:lpstr>
      <vt:lpstr>úroveň násilí - indikátory</vt:lpstr>
      <vt:lpstr>úroveň násilí</vt:lpstr>
      <vt:lpstr>DO za účelem sloučení rodiny - § 14b</vt:lpstr>
      <vt:lpstr>důvody Vyloučení - § 15a</vt:lpstr>
      <vt:lpstr>důvody Vyloučení - vážný zločin</vt:lpstr>
      <vt:lpstr>Postavení držitelů Doplňkové ochrany</vt:lpstr>
      <vt:lpstr>Prodloužení</vt:lpstr>
      <vt:lpstr>Odnětí doplňkové ochrany </vt:lpstr>
      <vt:lpstr>případovÉ studie </vt:lpstr>
      <vt:lpstr>Prezentace aplikace PowerPoint</vt:lpstr>
      <vt:lpstr>Prezentace aplikace PowerPoint</vt:lpstr>
      <vt:lpstr>Prezentace aplikace PowerPoint</vt:lpstr>
      <vt:lpstr>Prezentace aplikace PowerPoint</vt:lpstr>
      <vt:lpstr>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Doplňková ochrana</dc:title>
  <cp:lastModifiedBy>Staninslava Sládeková</cp:lastModifiedBy>
  <cp:revision>4</cp:revision>
  <dcterms:modified xsi:type="dcterms:W3CDTF">2024-11-08T08:08:07Z</dcterms:modified>
</cp:coreProperties>
</file>