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312" r:id="rId3"/>
    <p:sldId id="314" r:id="rId4"/>
    <p:sldId id="313" r:id="rId5"/>
    <p:sldId id="310" r:id="rId6"/>
    <p:sldId id="263" r:id="rId7"/>
    <p:sldId id="265" r:id="rId8"/>
    <p:sldId id="266" r:id="rId9"/>
    <p:sldId id="268" r:id="rId10"/>
    <p:sldId id="270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57" r:id="rId21"/>
    <p:sldId id="258" r:id="rId22"/>
    <p:sldId id="259" r:id="rId23"/>
    <p:sldId id="261" r:id="rId24"/>
    <p:sldId id="311" r:id="rId25"/>
    <p:sldId id="264" r:id="rId26"/>
    <p:sldId id="290" r:id="rId27"/>
    <p:sldId id="291" r:id="rId28"/>
    <p:sldId id="298" r:id="rId29"/>
    <p:sldId id="315" r:id="rId30"/>
    <p:sldId id="318" r:id="rId31"/>
    <p:sldId id="317" r:id="rId32"/>
    <p:sldId id="316" r:id="rId33"/>
    <p:sldId id="319" r:id="rId34"/>
    <p:sldId id="320" r:id="rId35"/>
    <p:sldId id="321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517" autoAdjust="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Selected Problems of Czech Criminal Law – Criminal Liability in the Czech Criminal Law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/>
              <a:t>Selected Problems of Czech Criminal Law – Criminal Liability in the Czech Criminal Law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Selected Problems of Czech Criminal Law – Criminal Liability in the Czech Criminal Law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Selected Problems of Czech Criminal Law – Criminal Liability in the Czech Criminal Law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540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Selected Problems of Czech Criminal Law – Criminal Liability in the Czech Criminal Law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noProof="0"/>
              <a:t>Selected Problems of Czech Criminal Law – Criminal Liability in the Czech Criminal Law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6" r:id="rId15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Czech </a:t>
            </a:r>
            <a:r>
              <a:rPr lang="cs-CZ" altLang="cs-CZ" dirty="0" err="1"/>
              <a:t>Criminal</a:t>
            </a:r>
            <a:r>
              <a:rPr lang="cs-CZ" altLang="cs-CZ" dirty="0"/>
              <a:t> </a:t>
            </a:r>
            <a:r>
              <a:rPr lang="cs-CZ" altLang="cs-CZ" dirty="0" err="1"/>
              <a:t>Law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altLang="cs-CZ" dirty="0"/>
              <a:t>Czech</a:t>
            </a:r>
            <a:r>
              <a:rPr lang="en-GB" altLang="cs-CZ" dirty="0"/>
              <a:t> Law</a:t>
            </a:r>
            <a:r>
              <a:rPr lang="cs-CZ" altLang="cs-CZ" dirty="0"/>
              <a:t> in </a:t>
            </a:r>
            <a:r>
              <a:rPr lang="cs-CZ" altLang="cs-CZ" dirty="0" err="1"/>
              <a:t>Global</a:t>
            </a:r>
            <a:r>
              <a:rPr lang="cs-CZ" altLang="cs-CZ" dirty="0"/>
              <a:t> </a:t>
            </a:r>
            <a:r>
              <a:rPr lang="cs-CZ" altLang="cs-CZ" dirty="0" err="1"/>
              <a:t>Context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408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2033589" y="589085"/>
            <a:ext cx="7772400" cy="468190"/>
          </a:xfrm>
        </p:spPr>
        <p:txBody>
          <a:bodyPr/>
          <a:lstStyle/>
          <a:p>
            <a:pPr algn="ctr"/>
            <a:r>
              <a:rPr lang="en-GB" altLang="cs-CZ" dirty="0"/>
              <a:t>Body of a</a:t>
            </a:r>
            <a:r>
              <a:rPr lang="cs-CZ" altLang="cs-CZ" dirty="0"/>
              <a:t> </a:t>
            </a:r>
            <a:r>
              <a:rPr lang="en-GB" altLang="cs-CZ" dirty="0"/>
              <a:t>criminal act</a:t>
            </a:r>
            <a:endParaRPr lang="cs-CZ" alt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14000" y="1406410"/>
            <a:ext cx="11581265" cy="4114800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en-GB" altLang="cs-CZ" dirty="0"/>
              <a:t>Can be defined as a </a:t>
            </a:r>
            <a:r>
              <a:rPr lang="en-GB" altLang="cs-CZ" b="1" dirty="0"/>
              <a:t>complex of formal elements </a:t>
            </a:r>
            <a:r>
              <a:rPr lang="en-GB" altLang="cs-CZ" dirty="0"/>
              <a:t>(characteristics) which has to be fulfilled in order to conclude that a criminal act has been committed </a:t>
            </a:r>
          </a:p>
          <a:p>
            <a:pPr algn="just" eaLnBrk="1" hangingPunct="1">
              <a:spcAft>
                <a:spcPts val="600"/>
              </a:spcAft>
            </a:pPr>
            <a:r>
              <a:rPr lang="en-GB" altLang="cs-CZ" b="1" dirty="0"/>
              <a:t>Object</a:t>
            </a:r>
          </a:p>
          <a:p>
            <a:pPr algn="just" eaLnBrk="1" hangingPunct="1">
              <a:spcAft>
                <a:spcPts val="600"/>
              </a:spcAft>
            </a:pPr>
            <a:r>
              <a:rPr lang="en-GB" altLang="cs-CZ" b="1" dirty="0"/>
              <a:t>Perpetrator </a:t>
            </a:r>
            <a:r>
              <a:rPr lang="en-GB" altLang="cs-CZ" dirty="0"/>
              <a:t>(Subject)</a:t>
            </a:r>
          </a:p>
          <a:p>
            <a:pPr algn="just" eaLnBrk="1" hangingPunct="1">
              <a:spcAft>
                <a:spcPts val="600"/>
              </a:spcAft>
            </a:pPr>
            <a:r>
              <a:rPr lang="en-GB" altLang="cs-CZ" b="1" dirty="0"/>
              <a:t>Objective part</a:t>
            </a:r>
            <a:r>
              <a:rPr lang="en-GB" altLang="cs-CZ" dirty="0"/>
              <a:t> (aspect) – </a:t>
            </a:r>
            <a:r>
              <a:rPr lang="en-GB" altLang="cs-CZ" i="1" dirty="0" err="1"/>
              <a:t>actus</a:t>
            </a:r>
            <a:r>
              <a:rPr lang="en-GB" altLang="cs-CZ" i="1" dirty="0"/>
              <a:t> </a:t>
            </a:r>
            <a:r>
              <a:rPr lang="en-GB" altLang="cs-CZ" i="1" dirty="0" err="1"/>
              <a:t>reus</a:t>
            </a:r>
            <a:endParaRPr lang="en-GB" altLang="cs-CZ" i="1" dirty="0"/>
          </a:p>
          <a:p>
            <a:pPr algn="just" eaLnBrk="1" hangingPunct="1">
              <a:spcAft>
                <a:spcPts val="600"/>
              </a:spcAft>
            </a:pPr>
            <a:r>
              <a:rPr lang="en-GB" altLang="cs-CZ" b="1" dirty="0"/>
              <a:t>Subjective part</a:t>
            </a:r>
            <a:r>
              <a:rPr lang="en-GB" altLang="cs-CZ" dirty="0"/>
              <a:t> (aspect)– </a:t>
            </a:r>
            <a:r>
              <a:rPr lang="en-GB" altLang="cs-CZ" i="1" dirty="0" err="1"/>
              <a:t>mens</a:t>
            </a:r>
            <a:r>
              <a:rPr lang="en-GB" altLang="cs-CZ" i="1" dirty="0"/>
              <a:t> rea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2162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2029276" y="650631"/>
            <a:ext cx="8086635" cy="445601"/>
          </a:xfrm>
        </p:spPr>
        <p:txBody>
          <a:bodyPr/>
          <a:lstStyle/>
          <a:p>
            <a:pPr algn="ctr"/>
            <a:r>
              <a:rPr lang="en-GB" altLang="cs-CZ" noProof="1"/>
              <a:t>Other Forms of Criminal Acts 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315884" y="1412114"/>
            <a:ext cx="11696006" cy="411480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GB" altLang="cs-CZ" dirty="0"/>
              <a:t>According to Section 111 criminal act means also </a:t>
            </a:r>
            <a:r>
              <a:rPr lang="en-GB" altLang="cs-CZ" b="1" dirty="0"/>
              <a:t>preparation for a criminal act</a:t>
            </a:r>
            <a:r>
              <a:rPr lang="en-GB" altLang="cs-CZ" dirty="0"/>
              <a:t>, </a:t>
            </a:r>
            <a:r>
              <a:rPr lang="en-GB" altLang="cs-CZ" b="1" dirty="0"/>
              <a:t>attempted offence </a:t>
            </a:r>
            <a:r>
              <a:rPr lang="en-GB" altLang="cs-CZ" dirty="0"/>
              <a:t>(inchoate offences), </a:t>
            </a:r>
            <a:r>
              <a:rPr lang="en-GB" altLang="cs-CZ" b="1" dirty="0"/>
              <a:t>organisation</a:t>
            </a:r>
            <a:r>
              <a:rPr lang="en-GB" altLang="cs-CZ" dirty="0"/>
              <a:t>, </a:t>
            </a:r>
            <a:r>
              <a:rPr lang="en-GB" altLang="cs-CZ" b="1" dirty="0"/>
              <a:t>abetment </a:t>
            </a:r>
            <a:r>
              <a:rPr lang="en-GB" altLang="cs-CZ" dirty="0"/>
              <a:t>and </a:t>
            </a:r>
            <a:r>
              <a:rPr lang="en-GB" altLang="cs-CZ" b="1" dirty="0"/>
              <a:t>assistance </a:t>
            </a:r>
            <a:r>
              <a:rPr lang="en-GB" altLang="cs-CZ" dirty="0"/>
              <a:t>(complicity).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en-GB" altLang="cs-CZ" dirty="0"/>
          </a:p>
          <a:p>
            <a:pPr algn="just">
              <a:spcAft>
                <a:spcPts val="600"/>
              </a:spcAft>
            </a:pPr>
            <a:r>
              <a:rPr lang="en-GB" altLang="cs-CZ" dirty="0"/>
              <a:t>Extension of criminal liability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it stems from a committed (completed) offence, </a:t>
            </a:r>
            <a:r>
              <a:rPr lang="en-GB" altLang="cs-CZ" sz="2400" dirty="0" err="1"/>
              <a:t>i</a:t>
            </a:r>
            <a:r>
              <a:rPr lang="en-GB" altLang="cs-CZ" sz="2400" dirty="0"/>
              <a:t>. e. from the fulfilment of all elements of the body of an offence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some of these elements are missing in respect to inchoate offences and complicity     </a:t>
            </a:r>
          </a:p>
          <a:p>
            <a:pPr algn="just"/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1069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029276" y="606669"/>
            <a:ext cx="8086635" cy="410431"/>
          </a:xfrm>
        </p:spPr>
        <p:txBody>
          <a:bodyPr/>
          <a:lstStyle/>
          <a:p>
            <a:pPr algn="ctr"/>
            <a:r>
              <a:rPr lang="en-GB" altLang="cs-CZ" dirty="0"/>
              <a:t>Inchoate Offences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135" y="1017099"/>
            <a:ext cx="11621191" cy="4114800"/>
          </a:xfrm>
        </p:spPr>
        <p:txBody>
          <a:bodyPr/>
          <a:lstStyle/>
          <a:p>
            <a:pPr algn="just">
              <a:spcAft>
                <a:spcPts val="600"/>
              </a:spcAft>
              <a:defRPr/>
            </a:pPr>
            <a:r>
              <a:rPr lang="en-GB" b="1" dirty="0"/>
              <a:t>Attempt</a:t>
            </a:r>
            <a:r>
              <a:rPr lang="cs-CZ" dirty="0"/>
              <a:t> - § 21 CC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intentional offences only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the perpetrator started </a:t>
            </a:r>
            <a:r>
              <a:rPr lang="cs-CZ" sz="2400" dirty="0"/>
              <a:t>to </a:t>
            </a:r>
            <a:r>
              <a:rPr lang="en-GB" sz="2400" dirty="0"/>
              <a:t>fulfil the </a:t>
            </a:r>
            <a:r>
              <a:rPr lang="cs-CZ" sz="2400" dirty="0"/>
              <a:t>body </a:t>
            </a:r>
            <a:r>
              <a:rPr lang="en-GB" sz="2400" dirty="0"/>
              <a:t>of</a:t>
            </a:r>
            <a:r>
              <a:rPr lang="cs-CZ" sz="2400" dirty="0"/>
              <a:t> a </a:t>
            </a:r>
            <a:r>
              <a:rPr lang="en-GB" sz="2400" dirty="0"/>
              <a:t>particular offence</a:t>
            </a:r>
            <a:r>
              <a:rPr lang="cs-CZ" sz="2400" dirty="0"/>
              <a:t>, but </a:t>
            </a:r>
            <a:r>
              <a:rPr lang="en-GB" sz="2400" dirty="0" err="1"/>
              <a:t>hasn</a:t>
            </a:r>
            <a:r>
              <a:rPr lang="en-US" sz="2400" dirty="0"/>
              <a:t>’t finished yet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dirty="0"/>
              <a:t>the perpetrator has removed the last obstacle to fulfill the body of a particular </a:t>
            </a:r>
            <a:r>
              <a:rPr lang="en-GB" sz="2400" dirty="0"/>
              <a:t>offence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dirty="0"/>
              <a:t>there is nothing that prevents the perpetrator from committing the </a:t>
            </a:r>
            <a:r>
              <a:rPr lang="en-GB" sz="2400" dirty="0"/>
              <a:t>offence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endParaRPr lang="en-GB" sz="2000" dirty="0"/>
          </a:p>
          <a:p>
            <a:pPr algn="just">
              <a:spcAft>
                <a:spcPts val="600"/>
              </a:spcAft>
              <a:defRPr/>
            </a:pPr>
            <a:r>
              <a:rPr lang="en-US" b="1" dirty="0"/>
              <a:t>Preparation</a:t>
            </a:r>
            <a:r>
              <a:rPr lang="cs-CZ" dirty="0"/>
              <a:t> - § 20 CC</a:t>
            </a:r>
            <a:endParaRPr lang="en-US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dirty="0"/>
              <a:t>only particularly serious </a:t>
            </a:r>
            <a:r>
              <a:rPr lang="en-GB" sz="2400" dirty="0"/>
              <a:t>felonies</a:t>
            </a:r>
            <a:r>
              <a:rPr lang="en-US" sz="2400" dirty="0"/>
              <a:t> where the CC explicitly states so</a:t>
            </a:r>
          </a:p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dirty="0">
                <a:ea typeface="+mn-ea"/>
                <a:cs typeface="+mn-cs"/>
              </a:rPr>
              <a:t>Both attempt and preparation are punished </a:t>
            </a:r>
            <a:r>
              <a:rPr lang="en-US" sz="2400" b="1" dirty="0">
                <a:ea typeface="+mn-ea"/>
                <a:cs typeface="+mn-cs"/>
              </a:rPr>
              <a:t>in principle </a:t>
            </a:r>
            <a:r>
              <a:rPr lang="en-US" sz="2400" dirty="0">
                <a:ea typeface="+mn-ea"/>
                <a:cs typeface="+mn-cs"/>
              </a:rPr>
              <a:t>as committed </a:t>
            </a:r>
            <a:r>
              <a:rPr lang="en-GB" sz="2400" dirty="0">
                <a:ea typeface="+mn-ea"/>
                <a:cs typeface="+mn-cs"/>
              </a:rPr>
              <a:t>offences</a:t>
            </a:r>
            <a:endParaRPr lang="en-GB" dirty="0">
              <a:ea typeface="+mn-ea"/>
              <a:cs typeface="+mn-cs"/>
            </a:endParaRP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specifics of punishment (e. g. incapable attempt) 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40021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2035664" y="624254"/>
            <a:ext cx="7772400" cy="448287"/>
          </a:xfrm>
        </p:spPr>
        <p:txBody>
          <a:bodyPr/>
          <a:lstStyle/>
          <a:p>
            <a:pPr algn="ctr"/>
            <a:r>
              <a:rPr lang="en-GB" altLang="cs-CZ" dirty="0"/>
              <a:t>Complicity – sec. 24 of the CC</a:t>
            </a:r>
            <a:endParaRPr lang="en-US" alt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66255" y="1072540"/>
            <a:ext cx="11920450" cy="4357688"/>
          </a:xfrm>
        </p:spPr>
        <p:txBody>
          <a:bodyPr/>
          <a:lstStyle/>
          <a:p>
            <a:pPr algn="just">
              <a:spcAft>
                <a:spcPts val="600"/>
              </a:spcAft>
              <a:defRPr/>
            </a:pPr>
            <a:r>
              <a:rPr lang="en-US" altLang="cs-CZ" b="1" dirty="0"/>
              <a:t>Organization  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orchestrating</a:t>
            </a:r>
            <a:r>
              <a:rPr lang="en-US" altLang="cs-CZ" sz="2400" dirty="0"/>
              <a:t> or managing of the committing of an offence</a:t>
            </a:r>
          </a:p>
          <a:p>
            <a:pPr algn="just">
              <a:spcAft>
                <a:spcPts val="600"/>
              </a:spcAft>
              <a:defRPr/>
            </a:pPr>
            <a:r>
              <a:rPr lang="en-US" altLang="cs-CZ" b="1" dirty="0"/>
              <a:t>Abetment</a:t>
            </a:r>
            <a:endParaRPr lang="cs-CZ" altLang="cs-CZ" b="1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instilling the idea of committing an offence in another</a:t>
            </a:r>
          </a:p>
          <a:p>
            <a:pPr algn="just">
              <a:spcAft>
                <a:spcPts val="600"/>
              </a:spcAft>
              <a:defRPr/>
            </a:pPr>
            <a:r>
              <a:rPr lang="en-US" altLang="cs-CZ" b="1" dirty="0"/>
              <a:t>Assistance </a:t>
            </a:r>
            <a:endParaRPr lang="cs-CZ" altLang="cs-CZ" b="1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enabling or simplifying of committing an offence by another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especially providing instruments, removing obstacles, luring out the victim to the crime scene, patrolling at the crime scene etc.</a:t>
            </a:r>
          </a:p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b="1" dirty="0">
                <a:ea typeface="+mn-ea"/>
                <a:cs typeface="+mn-cs"/>
              </a:rPr>
              <a:t>Accessory principle </a:t>
            </a:r>
            <a:r>
              <a:rPr lang="en-GB" altLang="cs-CZ" sz="2400" dirty="0">
                <a:ea typeface="+mn-ea"/>
                <a:cs typeface="+mn-cs"/>
              </a:rPr>
              <a:t>vs. </a:t>
            </a:r>
            <a:r>
              <a:rPr lang="en-GB" altLang="cs-CZ" sz="2400" b="1" dirty="0">
                <a:ea typeface="+mn-ea"/>
                <a:cs typeface="+mn-cs"/>
              </a:rPr>
              <a:t>isolation principle </a:t>
            </a:r>
          </a:p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>
                <a:ea typeface="+mn-ea"/>
                <a:cs typeface="+mn-cs"/>
              </a:rPr>
              <a:t>So-called </a:t>
            </a:r>
            <a:r>
              <a:rPr lang="en-US" altLang="cs-CZ" sz="2400" dirty="0">
                <a:ea typeface="+mn-ea"/>
                <a:cs typeface="+mn-cs"/>
              </a:rPr>
              <a:t>ostensible</a:t>
            </a:r>
            <a:r>
              <a:rPr lang="en-GB" altLang="cs-CZ" sz="2400" dirty="0">
                <a:ea typeface="+mn-ea"/>
                <a:cs typeface="+mn-cs"/>
              </a:rPr>
              <a:t> complicity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altLang="cs-CZ" sz="2400" dirty="0"/>
              <a:t>the act on which the accomplice takes part is not criminal itself, only the complicity is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altLang="cs-CZ" sz="2400" dirty="0"/>
              <a:t>e. g. taking part on suicide (sec. 144 CC)</a:t>
            </a:r>
          </a:p>
          <a:p>
            <a:pPr>
              <a:defRPr/>
            </a:pPr>
            <a:endParaRPr lang="en-US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1413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683087" y="499791"/>
            <a:ext cx="8928345" cy="503238"/>
          </a:xfrm>
        </p:spPr>
        <p:txBody>
          <a:bodyPr/>
          <a:lstStyle/>
          <a:p>
            <a:pPr algn="ctr"/>
            <a:r>
              <a:rPr lang="en-GB" altLang="cs-CZ" dirty="0"/>
              <a:t>Circumstances Excluding Illegality</a:t>
            </a:r>
            <a:endParaRPr lang="en-US" alt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74566" y="1124377"/>
            <a:ext cx="11945389" cy="4357688"/>
          </a:xfrm>
        </p:spPr>
        <p:txBody>
          <a:bodyPr/>
          <a:lstStyle/>
          <a:p>
            <a:pPr algn="just">
              <a:spcAft>
                <a:spcPts val="600"/>
              </a:spcAft>
              <a:defRPr/>
            </a:pPr>
            <a:r>
              <a:rPr lang="en-GB" altLang="cs-CZ" dirty="0"/>
              <a:t>An act fulfils the definition of a certain criminal act, but due to these circumstances cannot be deemed as criminal or even illegal in general</a:t>
            </a:r>
          </a:p>
          <a:p>
            <a:pPr lvl="1" algn="just">
              <a:spcAft>
                <a:spcPts val="600"/>
              </a:spcAft>
              <a:defRPr/>
            </a:pPr>
            <a:endParaRPr lang="en-GB" altLang="cs-CZ" b="1" dirty="0"/>
          </a:p>
          <a:p>
            <a:pPr algn="just">
              <a:spcAft>
                <a:spcPts val="600"/>
              </a:spcAft>
              <a:defRPr/>
            </a:pPr>
            <a:r>
              <a:rPr lang="en-GB" altLang="cs-CZ" b="1" dirty="0"/>
              <a:t>Extreme emergency</a:t>
            </a:r>
            <a:endParaRPr lang="cs-CZ" altLang="cs-CZ" b="1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averting an imminent or prevailing danger to an interest protected by a criminal statute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subsidiarity + lesser than equal consequences  </a:t>
            </a:r>
          </a:p>
          <a:p>
            <a:pPr algn="just">
              <a:spcAft>
                <a:spcPts val="600"/>
              </a:spcAft>
              <a:defRPr/>
            </a:pPr>
            <a:r>
              <a:rPr lang="en-GB" altLang="cs-CZ" b="1" dirty="0"/>
              <a:t>Necessary defence </a:t>
            </a:r>
            <a:endParaRPr lang="cs-CZ" altLang="cs-CZ" b="1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averting an imminent or prevailing danger attack on an interest protected by a criminal statute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no subsidiarity, defence must not be clearly obviously disproportional to the attack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of self, another person or even of an object</a:t>
            </a:r>
          </a:p>
          <a:p>
            <a:pPr marL="457200" lvl="1" indent="0">
              <a:buNone/>
              <a:defRPr/>
            </a:pPr>
            <a:endParaRPr lang="en-GB" altLang="cs-CZ" dirty="0"/>
          </a:p>
          <a:p>
            <a:pPr>
              <a:defRPr/>
            </a:pPr>
            <a:endParaRPr lang="en-US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80315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2053248" y="659118"/>
            <a:ext cx="7772400" cy="404324"/>
          </a:xfrm>
        </p:spPr>
        <p:txBody>
          <a:bodyPr/>
          <a:lstStyle/>
          <a:p>
            <a:pPr algn="ctr"/>
            <a:r>
              <a:rPr lang="en-GB" altLang="cs-CZ" dirty="0"/>
              <a:t>Circumstances Excluding Illegality</a:t>
            </a:r>
            <a:endParaRPr lang="en-US" alt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57941" y="1620395"/>
            <a:ext cx="11878887" cy="4357688"/>
          </a:xfrm>
        </p:spPr>
        <p:txBody>
          <a:bodyPr/>
          <a:lstStyle/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800" b="1" dirty="0">
                <a:ea typeface="+mn-ea"/>
                <a:cs typeface="+mn-cs"/>
              </a:rPr>
              <a:t>Consent of the victim</a:t>
            </a:r>
            <a:endParaRPr lang="en-US" altLang="cs-CZ" sz="2800" dirty="0">
              <a:ea typeface="+mn-ea"/>
              <a:cs typeface="+mn-cs"/>
            </a:endParaRP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only regarding the interests at the victim’s full disposal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does not apply to physical integrity (except for medical intervention)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must be freely given, prior or at least along with the activity, can be presumed  </a:t>
            </a:r>
          </a:p>
          <a:p>
            <a:pPr marL="457200" lvl="1" indent="0" algn="just">
              <a:lnSpc>
                <a:spcPct val="100000"/>
              </a:lnSpc>
              <a:spcAft>
                <a:spcPts val="600"/>
              </a:spcAft>
              <a:buNone/>
              <a:defRPr/>
            </a:pPr>
            <a:endParaRPr lang="en-GB" altLang="cs-CZ" sz="2400" dirty="0"/>
          </a:p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800" b="1" dirty="0"/>
              <a:t>Acceptable risk</a:t>
            </a:r>
            <a:r>
              <a:rPr lang="cs-CZ" altLang="cs-CZ" sz="2800" dirty="0"/>
              <a:t>  </a:t>
            </a:r>
            <a:endParaRPr lang="en-US" altLang="cs-CZ" sz="2800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harming or endangering a protected interest while conducting a socially beneficial activity in an accordance to the up-to-date state of knowledge and available information, if the outcome cannot be achieved otherwise</a:t>
            </a:r>
          </a:p>
          <a:p>
            <a:pPr lvl="1">
              <a:defRPr/>
            </a:pPr>
            <a:endParaRPr lang="en-GB" altLang="cs-CZ" dirty="0"/>
          </a:p>
          <a:p>
            <a:pPr marL="457200" lvl="1" indent="0">
              <a:buNone/>
              <a:defRPr/>
            </a:pPr>
            <a:endParaRPr lang="en-GB" altLang="cs-CZ" dirty="0"/>
          </a:p>
          <a:p>
            <a:pPr>
              <a:defRPr/>
            </a:pPr>
            <a:endParaRPr lang="en-US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3513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2067780" y="650632"/>
            <a:ext cx="7772400" cy="404325"/>
          </a:xfrm>
        </p:spPr>
        <p:txBody>
          <a:bodyPr/>
          <a:lstStyle/>
          <a:p>
            <a:pPr algn="ctr"/>
            <a:r>
              <a:rPr lang="en-GB" altLang="cs-CZ" dirty="0"/>
              <a:t>Circumstances Excluding Illegality</a:t>
            </a:r>
            <a:endParaRPr lang="en-US" alt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222354" y="1753225"/>
            <a:ext cx="11348962" cy="4357688"/>
          </a:xfrm>
        </p:spPr>
        <p:txBody>
          <a:bodyPr/>
          <a:lstStyle/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800" b="1" dirty="0"/>
              <a:t>Legal use of a weapon</a:t>
            </a:r>
            <a:r>
              <a:rPr lang="cs-CZ" altLang="cs-CZ" sz="2800" dirty="0"/>
              <a:t>  </a:t>
            </a:r>
            <a:endParaRPr lang="en-US" altLang="cs-CZ" sz="2800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in accordance with another statutes (policemen, soldiers etc.)</a:t>
            </a:r>
          </a:p>
          <a:p>
            <a:pPr marL="457200" lvl="1" indent="0" algn="just">
              <a:lnSpc>
                <a:spcPct val="100000"/>
              </a:lnSpc>
              <a:spcAft>
                <a:spcPts val="600"/>
              </a:spcAft>
              <a:buNone/>
              <a:defRPr/>
            </a:pPr>
            <a:endParaRPr lang="en-GB" altLang="cs-CZ" sz="2400" dirty="0"/>
          </a:p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800" b="1" dirty="0"/>
              <a:t>Other circumstances not provided by</a:t>
            </a:r>
            <a:r>
              <a:rPr lang="cs-CZ" altLang="cs-CZ" sz="2800" dirty="0"/>
              <a:t> </a:t>
            </a:r>
            <a:r>
              <a:rPr lang="en-GB" altLang="cs-CZ" sz="2800" b="1" dirty="0"/>
              <a:t>the CC</a:t>
            </a:r>
            <a:r>
              <a:rPr lang="cs-CZ" altLang="cs-CZ" sz="2800" dirty="0"/>
              <a:t> </a:t>
            </a:r>
            <a:endParaRPr lang="en-US" altLang="cs-CZ" sz="2800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unclosed list  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exercise of rights and duties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sport activities conducted according to the rules of the sport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exercise of a binding command etc.</a:t>
            </a:r>
          </a:p>
          <a:p>
            <a:pPr lvl="1">
              <a:defRPr/>
            </a:pPr>
            <a:endParaRPr lang="en-GB" altLang="cs-CZ" dirty="0"/>
          </a:p>
          <a:p>
            <a:pPr marL="457200" lvl="1" indent="0">
              <a:buNone/>
              <a:defRPr/>
            </a:pPr>
            <a:endParaRPr lang="en-GB" altLang="cs-CZ" dirty="0"/>
          </a:p>
          <a:p>
            <a:pPr>
              <a:defRPr/>
            </a:pPr>
            <a:endParaRPr lang="en-US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8728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2037904" y="624254"/>
            <a:ext cx="8826831" cy="436808"/>
          </a:xfrm>
        </p:spPr>
        <p:txBody>
          <a:bodyPr/>
          <a:lstStyle/>
          <a:p>
            <a:pPr algn="ctr"/>
            <a:r>
              <a:rPr lang="en-GB" altLang="en-US" dirty="0"/>
              <a:t>Criminal Liability of Legal Persons</a:t>
            </a:r>
            <a:endParaRPr lang="cs-CZ" alt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094" y="1292662"/>
            <a:ext cx="11729258" cy="5187338"/>
          </a:xfrm>
        </p:spPr>
        <p:txBody>
          <a:bodyPr/>
          <a:lstStyle/>
          <a:p>
            <a:pPr algn="just">
              <a:spcAft>
                <a:spcPts val="600"/>
              </a:spcAft>
              <a:defRPr/>
            </a:pPr>
            <a:r>
              <a:rPr lang="en-GB" dirty="0"/>
              <a:t>Quite a new idea in the Czech Republic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historically the Czech criminal law followed the doctrine</a:t>
            </a:r>
            <a:r>
              <a:rPr lang="cs-CZ" sz="2400" dirty="0"/>
              <a:t> </a:t>
            </a:r>
            <a:r>
              <a:rPr lang="en-GB" sz="2400" i="1" dirty="0" err="1"/>
              <a:t>Sociates</a:t>
            </a:r>
            <a:r>
              <a:rPr lang="en-GB" sz="2400" i="1" dirty="0"/>
              <a:t> </a:t>
            </a:r>
            <a:r>
              <a:rPr lang="en-GB" sz="2400" i="1" dirty="0" err="1"/>
              <a:t>deliquere</a:t>
            </a:r>
            <a:r>
              <a:rPr lang="cs-CZ" sz="2400" i="1" dirty="0"/>
              <a:t> non </a:t>
            </a:r>
            <a:r>
              <a:rPr lang="en-GB" sz="2400" i="1" dirty="0" err="1"/>
              <a:t>potest</a:t>
            </a:r>
            <a:r>
              <a:rPr lang="en-GB" sz="2400" dirty="0"/>
              <a:t>, pressure from the EU and international community instigated a change</a:t>
            </a:r>
          </a:p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>
                <a:ea typeface="+mn-ea"/>
                <a:cs typeface="+mn-cs"/>
              </a:rPr>
              <a:t>§ 6</a:t>
            </a:r>
            <a:r>
              <a:rPr lang="en-GB" sz="2400" dirty="0"/>
              <a:t> of Criminal Liability of Legal Persons Act (hereinafter „CLLP“) – 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b="1" dirty="0"/>
              <a:t>list of legal persons incapable of committing offences </a:t>
            </a:r>
            <a:r>
              <a:rPr lang="en-GB" sz="2400" dirty="0"/>
              <a:t>(the state, local government units in exercise of public powers + foreign states and international organizations)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otherwise no exceptions (both private</a:t>
            </a:r>
            <a:r>
              <a:rPr lang="cs-CZ" sz="2400" dirty="0"/>
              <a:t> </a:t>
            </a:r>
            <a:r>
              <a:rPr lang="en-GB" sz="2400" dirty="0"/>
              <a:t>and public entities)</a:t>
            </a:r>
            <a:endParaRPr lang="cs-CZ" sz="2400" dirty="0"/>
          </a:p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>
                <a:ea typeface="+mn-ea"/>
                <a:cs typeface="+mn-cs"/>
              </a:rPr>
              <a:t>§ 7 of CLLP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b="1" dirty="0"/>
              <a:t>exhaustive list of offences that cannot be </a:t>
            </a:r>
            <a:r>
              <a:rPr lang="en-GB" sz="2400" dirty="0"/>
              <a:t>committed by a legal person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e.g. </a:t>
            </a:r>
            <a:r>
              <a:rPr lang="en-GB" sz="2400" dirty="0" err="1"/>
              <a:t>maslaughter</a:t>
            </a:r>
            <a:r>
              <a:rPr lang="en-GB" sz="2400" dirty="0"/>
              <a:t>, infanticide by a mother, bigamy etc.)</a:t>
            </a:r>
          </a:p>
          <a:p>
            <a:pPr marL="742950" lvl="2" indent="-342900">
              <a:defRPr/>
            </a:pPr>
            <a:endParaRPr lang="cs-CZ" sz="2200" dirty="0">
              <a:ea typeface="+mn-ea"/>
              <a:cs typeface="+mn-cs"/>
            </a:endParaRPr>
          </a:p>
          <a:p>
            <a:pPr lvl="1"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0727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2033590" y="589085"/>
            <a:ext cx="8086635" cy="411865"/>
          </a:xfrm>
        </p:spPr>
        <p:txBody>
          <a:bodyPr/>
          <a:lstStyle/>
          <a:p>
            <a:pPr algn="ctr"/>
            <a:r>
              <a:rPr lang="en-GB" altLang="en-US" dirty="0"/>
              <a:t>How can a legal person commit a crime?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254925" y="1640615"/>
            <a:ext cx="11937075" cy="411480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GB" altLang="en-US" dirty="0"/>
              <a:t>Always through a conduct of another person (§ 8/1 CLLP)</a:t>
            </a:r>
            <a:r>
              <a:rPr lang="cs-CZ" altLang="en-US" dirty="0"/>
              <a:t> </a:t>
            </a:r>
            <a:endParaRPr lang="en-GB" altLang="en-US" dirty="0"/>
          </a:p>
          <a:p>
            <a:pPr algn="just">
              <a:spcAft>
                <a:spcPts val="600"/>
              </a:spcAft>
            </a:pPr>
            <a:r>
              <a:rPr lang="en-GB" altLang="en-US" dirty="0"/>
              <a:t>Could be another legal person, but at the end of the chain there always ultimately is a natural person 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en-US" sz="2400" b="1" dirty="0"/>
              <a:t>statutory body </a:t>
            </a:r>
            <a:r>
              <a:rPr lang="en-GB" altLang="en-US" sz="2400" dirty="0"/>
              <a:t>or its member,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en-US" sz="2400" b="1" dirty="0"/>
              <a:t>another person in leading position </a:t>
            </a:r>
            <a:r>
              <a:rPr lang="en-GB" altLang="en-US" sz="2400" dirty="0"/>
              <a:t>with right to represent the legal entity,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altLang="en-US" sz="2400" b="1" dirty="0"/>
              <a:t>person </a:t>
            </a:r>
            <a:r>
              <a:rPr lang="en-GB" altLang="en-US" sz="2400" b="1" dirty="0"/>
              <a:t>exercising managing</a:t>
            </a:r>
            <a:r>
              <a:rPr lang="cs-CZ" altLang="en-US" sz="2400" b="1" dirty="0"/>
              <a:t> </a:t>
            </a:r>
            <a:r>
              <a:rPr lang="en-GB" altLang="en-US" sz="2400" b="1" dirty="0"/>
              <a:t> or </a:t>
            </a:r>
            <a:r>
              <a:rPr lang="cs-CZ" altLang="en-US" sz="2400" b="1" dirty="0"/>
              <a:t>controlling</a:t>
            </a:r>
            <a:r>
              <a:rPr lang="en-GB" altLang="en-US" sz="2400" b="1" dirty="0"/>
              <a:t> activity</a:t>
            </a:r>
            <a:r>
              <a:rPr lang="cs-CZ" altLang="en-US" sz="2400" dirty="0"/>
              <a:t>, </a:t>
            </a:r>
            <a:endParaRPr lang="en-GB" altLang="en-US" sz="2400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altLang="en-US" sz="2400" b="1" dirty="0"/>
              <a:t>person </a:t>
            </a:r>
            <a:r>
              <a:rPr lang="en-GB" altLang="en-US" sz="2400" b="1" dirty="0"/>
              <a:t>with decisive</a:t>
            </a:r>
            <a:r>
              <a:rPr lang="cs-CZ" altLang="en-US" sz="2400" b="1" dirty="0"/>
              <a:t> influence </a:t>
            </a:r>
            <a:r>
              <a:rPr lang="cs-CZ" altLang="en-US" sz="2400" dirty="0"/>
              <a:t>(</a:t>
            </a:r>
            <a:r>
              <a:rPr lang="en-GB" altLang="en-US" sz="2400" dirty="0"/>
              <a:t>e.g.</a:t>
            </a:r>
            <a:r>
              <a:rPr lang="cs-CZ" altLang="en-US" sz="2400" dirty="0"/>
              <a:t> </a:t>
            </a:r>
            <a:r>
              <a:rPr lang="en-GB" altLang="en-US" sz="2400" dirty="0"/>
              <a:t>head of a holding</a:t>
            </a:r>
            <a:r>
              <a:rPr lang="cs-CZ" altLang="en-US" sz="2400" dirty="0"/>
              <a:t>)</a:t>
            </a:r>
            <a:r>
              <a:rPr lang="en-GB" altLang="en-US" sz="2400" dirty="0"/>
              <a:t>,</a:t>
            </a:r>
            <a:endParaRPr lang="cs-CZ" altLang="en-US" sz="2400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en-US" sz="2400" b="1" dirty="0"/>
              <a:t>employee</a:t>
            </a:r>
            <a:r>
              <a:rPr lang="cs-CZ" altLang="en-US" sz="2400" b="1" dirty="0"/>
              <a:t> in </a:t>
            </a:r>
            <a:r>
              <a:rPr lang="en-GB" altLang="en-US" sz="2400" b="1" dirty="0"/>
              <a:t>relation</a:t>
            </a:r>
            <a:r>
              <a:rPr lang="cs-CZ" altLang="en-US" sz="2400" b="1" dirty="0"/>
              <a:t> </a:t>
            </a:r>
            <a:r>
              <a:rPr lang="en-GB" altLang="en-US" sz="2400" b="1" dirty="0"/>
              <a:t>to his work assignment </a:t>
            </a:r>
            <a:r>
              <a:rPr lang="en-GB" altLang="en-US" sz="2400" dirty="0"/>
              <a:t>who </a:t>
            </a:r>
            <a:r>
              <a:rPr lang="en-GB" altLang="en-US" sz="2400" b="1" dirty="0"/>
              <a:t>was ordered or instructed </a:t>
            </a:r>
            <a:r>
              <a:rPr lang="en-GB" altLang="en-US" sz="2400" dirty="0"/>
              <a:t>to conduct in a particular way or </a:t>
            </a:r>
            <a:r>
              <a:rPr lang="en-GB" altLang="en-US" sz="2400" b="1" dirty="0"/>
              <a:t>who wasn’t prevented from doing so </a:t>
            </a:r>
            <a:r>
              <a:rPr lang="en-GB" altLang="en-US" sz="2400" dirty="0"/>
              <a:t>(because of a lack of control and preventive mechanisms)</a:t>
            </a:r>
            <a:endParaRPr lang="cs-CZ" altLang="en-US" sz="2400" dirty="0"/>
          </a:p>
          <a:p>
            <a:endParaRPr lang="cs-CZ" alt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4588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959102" y="571501"/>
            <a:ext cx="8086635" cy="439372"/>
          </a:xfrm>
        </p:spPr>
        <p:txBody>
          <a:bodyPr/>
          <a:lstStyle/>
          <a:p>
            <a:pPr algn="ctr"/>
            <a:r>
              <a:rPr lang="en-GB" altLang="en-US" dirty="0"/>
              <a:t>Accountability Principle</a:t>
            </a:r>
            <a:endParaRPr lang="cs-CZ" alt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444" y="1133965"/>
            <a:ext cx="11787447" cy="4114800"/>
          </a:xfrm>
        </p:spPr>
        <p:txBody>
          <a:bodyPr/>
          <a:lstStyle/>
          <a:p>
            <a:pPr algn="just">
              <a:spcAft>
                <a:spcPts val="600"/>
              </a:spcAft>
              <a:defRPr/>
            </a:pPr>
            <a:r>
              <a:rPr lang="en-GB" dirty="0"/>
              <a:t>Quite strict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in principle, it is sufficient when some of aforementioned persons commits an offence </a:t>
            </a:r>
            <a:r>
              <a:rPr lang="en-GB" sz="2400" b="1" dirty="0"/>
              <a:t>in favour</a:t>
            </a:r>
            <a:r>
              <a:rPr lang="cs-CZ" sz="2400" b="1" dirty="0"/>
              <a:t> </a:t>
            </a:r>
            <a:r>
              <a:rPr lang="en-GB" sz="2400" dirty="0"/>
              <a:t>of a legal entity or </a:t>
            </a:r>
            <a:r>
              <a:rPr lang="en-GB" sz="2400" b="1" dirty="0"/>
              <a:t>in the course of its activities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the criminal liabilities of this person and of the legal entity are </a:t>
            </a:r>
            <a:r>
              <a:rPr lang="en-GB" sz="2400" b="1" dirty="0"/>
              <a:t>independent </a:t>
            </a:r>
            <a:r>
              <a:rPr lang="en-GB" sz="2400" dirty="0"/>
              <a:t>and </a:t>
            </a:r>
            <a:r>
              <a:rPr lang="en-GB" sz="2400" b="1" dirty="0"/>
              <a:t>separable</a:t>
            </a:r>
            <a:r>
              <a:rPr lang="cs-CZ" sz="2400" dirty="0"/>
              <a:t> </a:t>
            </a:r>
            <a:endParaRPr lang="en-GB" sz="2400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endParaRPr lang="cs-CZ" sz="2400" dirty="0"/>
          </a:p>
          <a:p>
            <a:pPr marL="342900" lvl="1" indent="-34290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800" dirty="0">
                <a:ea typeface="+mn-ea"/>
                <a:cs typeface="+mn-cs"/>
              </a:rPr>
              <a:t>Conditions for exclusion of criminal liability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the legal person must have previously made </a:t>
            </a:r>
            <a:r>
              <a:rPr lang="en-GB" sz="2400" b="1" dirty="0"/>
              <a:t>all the effort to prevent such an offence from happening </a:t>
            </a:r>
            <a:r>
              <a:rPr lang="en-GB" sz="2400" dirty="0"/>
              <a:t>which can be fairly required from it (§ 8/5 CLLP) - compliance programs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dirty="0"/>
              <a:t>effective remorse (§ 11 CLLP) – some offences are excluded</a:t>
            </a:r>
          </a:p>
          <a:p>
            <a:pPr marL="742950" lvl="2" indent="-342900">
              <a:defRPr/>
            </a:pPr>
            <a:endParaRPr lang="cs-CZ" sz="2200" dirty="0"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482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2BCD3C3-BFB6-F580-070D-50FF094463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1A9130F-0A3C-87E5-8B9C-8773BEEEA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Law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425FEB-9D68-F9EE-99F3-908D6827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Aims</a:t>
            </a:r>
          </a:p>
          <a:p>
            <a:pPr lvl="1"/>
            <a:r>
              <a:rPr lang="en-US" dirty="0"/>
              <a:t>protection of society</a:t>
            </a:r>
          </a:p>
          <a:p>
            <a:pPr lvl="1"/>
            <a:r>
              <a:rPr lang="en-US" dirty="0"/>
              <a:t>prevention </a:t>
            </a:r>
          </a:p>
          <a:p>
            <a:pPr lvl="1"/>
            <a:r>
              <a:rPr lang="en-US" dirty="0"/>
              <a:t>repression</a:t>
            </a:r>
          </a:p>
          <a:p>
            <a:pPr lvl="1"/>
            <a:r>
              <a:rPr lang="en-US" dirty="0"/>
              <a:t>regulation</a:t>
            </a:r>
          </a:p>
          <a:p>
            <a:r>
              <a:rPr lang="en-US" dirty="0"/>
              <a:t>Specifics</a:t>
            </a:r>
          </a:p>
          <a:p>
            <a:pPr lvl="1"/>
            <a:r>
              <a:rPr lang="en-US" dirty="0"/>
              <a:t>principle of subsidiarity (</a:t>
            </a:r>
            <a:r>
              <a:rPr lang="en-US" i="1" dirty="0"/>
              <a:t>ultima ratio </a:t>
            </a:r>
            <a:r>
              <a:rPr lang="en-US" dirty="0"/>
              <a:t>principle)</a:t>
            </a:r>
            <a:endParaRPr lang="cs-CZ" dirty="0"/>
          </a:p>
          <a:p>
            <a:pPr lvl="1"/>
            <a:r>
              <a:rPr lang="en-US" dirty="0"/>
              <a:t>both source of protection and of problems for human rights</a:t>
            </a:r>
          </a:p>
          <a:p>
            <a:pPr lvl="1"/>
            <a:r>
              <a:rPr lang="en-US" dirty="0"/>
              <a:t>the strictest sanctions the legal order offers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818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philosophy</a:t>
            </a:r>
            <a:r>
              <a:rPr lang="en-GB" altLang="cs-CZ" dirty="0"/>
              <a:t> of</a:t>
            </a:r>
            <a:r>
              <a:rPr lang="cs-CZ" altLang="cs-CZ" dirty="0"/>
              <a:t> </a:t>
            </a:r>
            <a:r>
              <a:rPr lang="cs-CZ" altLang="cs-CZ" dirty="0" err="1"/>
              <a:t>criminal</a:t>
            </a:r>
            <a:r>
              <a:rPr lang="en-GB" altLang="cs-CZ" dirty="0"/>
              <a:t> </a:t>
            </a:r>
            <a:r>
              <a:rPr lang="cs-CZ" altLang="cs-CZ" dirty="0"/>
              <a:t>s</a:t>
            </a:r>
            <a:r>
              <a:rPr lang="en-GB" altLang="cs-CZ" dirty="0" err="1"/>
              <a:t>anctions</a:t>
            </a:r>
            <a:r>
              <a:rPr lang="en-GB" altLang="cs-CZ" dirty="0"/>
              <a:t> 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275127"/>
            <a:ext cx="10753200" cy="4556873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altLang="cs-CZ" b="1" i="1" dirty="0" err="1"/>
              <a:t>Classical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school</a:t>
            </a:r>
            <a:r>
              <a:rPr lang="cs-CZ" altLang="cs-CZ" b="1" i="1" dirty="0"/>
              <a:t> – </a:t>
            </a:r>
            <a:endParaRPr lang="cs-CZ" altLang="cs-CZ" b="1" dirty="0"/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i="1" dirty="0" err="1"/>
              <a:t>punitur</a:t>
            </a:r>
            <a:r>
              <a:rPr lang="cs-CZ" altLang="cs-CZ" sz="2800" b="1" i="1" dirty="0"/>
              <a:t>, </a:t>
            </a:r>
            <a:r>
              <a:rPr lang="cs-CZ" altLang="cs-CZ" sz="2800" b="1" i="1" dirty="0" err="1"/>
              <a:t>quia</a:t>
            </a:r>
            <a:r>
              <a:rPr lang="cs-CZ" altLang="cs-CZ" sz="2800" b="1" i="1" dirty="0"/>
              <a:t> </a:t>
            </a:r>
            <a:r>
              <a:rPr lang="cs-CZ" altLang="cs-CZ" sz="2800" b="1" i="1" dirty="0" err="1"/>
              <a:t>peccatum</a:t>
            </a:r>
            <a:r>
              <a:rPr lang="cs-CZ" altLang="cs-CZ" sz="2800" b="1" i="1" dirty="0"/>
              <a:t> </a:t>
            </a:r>
            <a:r>
              <a:rPr lang="cs-CZ" altLang="cs-CZ" sz="2800" b="1" i="1" dirty="0" err="1"/>
              <a:t>est</a:t>
            </a:r>
            <a:r>
              <a:rPr lang="cs-CZ" altLang="cs-CZ" sz="2800" b="1" i="1" dirty="0"/>
              <a:t> </a:t>
            </a:r>
            <a:endParaRPr lang="cs-CZ" altLang="cs-CZ" sz="2800" i="1" dirty="0"/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US" altLang="cs-CZ" dirty="0"/>
              <a:t>                  vs.</a:t>
            </a:r>
            <a:endParaRPr lang="cs-CZ" altLang="cs-CZ" dirty="0"/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altLang="cs-CZ" b="1" i="1" dirty="0"/>
              <a:t>Positive </a:t>
            </a:r>
            <a:r>
              <a:rPr lang="cs-CZ" altLang="cs-CZ" b="1" i="1" dirty="0" err="1"/>
              <a:t>school</a:t>
            </a:r>
            <a:r>
              <a:rPr lang="cs-CZ" altLang="cs-CZ" b="1" i="1" dirty="0"/>
              <a:t> </a:t>
            </a:r>
            <a:endParaRPr lang="en-US" altLang="cs-CZ" b="1" i="1" dirty="0"/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i="1" dirty="0" err="1"/>
              <a:t>punitur</a:t>
            </a:r>
            <a:r>
              <a:rPr lang="cs-CZ" altLang="cs-CZ" sz="2800" b="1" i="1" dirty="0"/>
              <a:t>, ne </a:t>
            </a:r>
            <a:r>
              <a:rPr lang="cs-CZ" altLang="cs-CZ" sz="2800" b="1" i="1" dirty="0" err="1"/>
              <a:t>peccetur</a:t>
            </a:r>
            <a:r>
              <a:rPr lang="cs-CZ" altLang="cs-CZ" sz="2800" b="1" i="1" dirty="0"/>
              <a:t> 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altLang="cs-CZ" b="1" i="1" dirty="0"/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cs-CZ" b="1" dirty="0"/>
              <a:t>Retributivism </a:t>
            </a:r>
            <a:r>
              <a:rPr lang="en-US" altLang="cs-CZ" dirty="0"/>
              <a:t>(just deserts)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cs-CZ" dirty="0"/>
              <a:t>             vs.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cs-CZ" b="1" dirty="0"/>
              <a:t>C</a:t>
            </a:r>
            <a:r>
              <a:rPr lang="cs-CZ" altLang="cs-CZ" b="1" dirty="0" err="1"/>
              <a:t>onsequentialism</a:t>
            </a:r>
            <a:endParaRPr lang="cs-CZ" alt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235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err="1"/>
              <a:t>Goals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punishment</a:t>
            </a:r>
            <a:endParaRPr lang="en-GB" altLang="cs-CZ" dirty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171576"/>
            <a:ext cx="10753200" cy="4660424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b="1" dirty="0" err="1"/>
              <a:t>Prevention</a:t>
            </a:r>
            <a:r>
              <a:rPr lang="cs-CZ" altLang="cs-CZ" b="1" dirty="0"/>
              <a:t> </a:t>
            </a:r>
          </a:p>
          <a:p>
            <a:pPr lvl="1">
              <a:lnSpc>
                <a:spcPct val="150000"/>
              </a:lnSpc>
            </a:pPr>
            <a:r>
              <a:rPr lang="cs-CZ" altLang="cs-CZ" sz="2800" b="1" dirty="0" err="1"/>
              <a:t>individual</a:t>
            </a:r>
            <a:endParaRPr lang="cs-CZ" altLang="cs-CZ" sz="2800" b="1" dirty="0"/>
          </a:p>
          <a:p>
            <a:pPr marL="1257300" lvl="2" indent="-34290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altLang="cs-CZ" sz="2800" b="1" dirty="0"/>
              <a:t>positive </a:t>
            </a:r>
            <a:r>
              <a:rPr lang="cs-CZ" altLang="cs-CZ" sz="2800" dirty="0"/>
              <a:t>(re-</a:t>
            </a:r>
            <a:r>
              <a:rPr lang="cs-CZ" altLang="cs-CZ" sz="2800" dirty="0" err="1"/>
              <a:t>socialisation</a:t>
            </a:r>
            <a:r>
              <a:rPr lang="cs-CZ" altLang="cs-CZ" sz="2800" dirty="0"/>
              <a:t>)</a:t>
            </a:r>
          </a:p>
          <a:p>
            <a:pPr marL="1257300" lvl="2" indent="-34290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altLang="cs-CZ" sz="2800" b="1" dirty="0"/>
              <a:t>negative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deterrence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elimination</a:t>
            </a:r>
            <a:r>
              <a:rPr lang="cs-CZ" altLang="cs-CZ" sz="2800" dirty="0"/>
              <a:t>)</a:t>
            </a:r>
          </a:p>
          <a:p>
            <a:pPr lvl="1">
              <a:lnSpc>
                <a:spcPct val="150000"/>
              </a:lnSpc>
            </a:pPr>
            <a:r>
              <a:rPr lang="cs-CZ" altLang="cs-CZ" sz="2800" b="1" dirty="0" err="1"/>
              <a:t>general</a:t>
            </a:r>
            <a:r>
              <a:rPr lang="cs-CZ" altLang="cs-CZ" sz="2800" b="1" dirty="0"/>
              <a:t> </a:t>
            </a:r>
          </a:p>
          <a:p>
            <a:pPr marL="342900" lvl="1" indent="-342900">
              <a:lnSpc>
                <a:spcPct val="150000"/>
              </a:lnSpc>
            </a:pPr>
            <a:r>
              <a:rPr lang="cs-CZ" altLang="cs-CZ" sz="2800" b="1" dirty="0" err="1">
                <a:ea typeface="+mn-ea"/>
                <a:cs typeface="+mn-cs"/>
              </a:rPr>
              <a:t>Repression</a:t>
            </a:r>
            <a:r>
              <a:rPr lang="cs-CZ" altLang="cs-CZ" sz="2800" b="1" dirty="0">
                <a:ea typeface="+mn-ea"/>
                <a:cs typeface="+mn-cs"/>
              </a:rPr>
              <a:t> </a:t>
            </a:r>
          </a:p>
          <a:p>
            <a:pPr marL="342900" lvl="1" indent="-342900">
              <a:lnSpc>
                <a:spcPct val="150000"/>
              </a:lnSpc>
            </a:pPr>
            <a:r>
              <a:rPr lang="cs-CZ" altLang="cs-CZ" sz="2800" b="1" dirty="0" err="1">
                <a:ea typeface="+mn-ea"/>
                <a:cs typeface="+mn-cs"/>
              </a:rPr>
              <a:t>Satisfaction</a:t>
            </a:r>
            <a:endParaRPr lang="cs-CZ" altLang="cs-CZ" sz="2800" b="1" dirty="0">
              <a:ea typeface="+mn-ea"/>
              <a:cs typeface="+mn-cs"/>
            </a:endParaRPr>
          </a:p>
          <a:p>
            <a:pPr marL="342900" lvl="1" indent="-342900">
              <a:lnSpc>
                <a:spcPct val="150000"/>
              </a:lnSpc>
            </a:pPr>
            <a:r>
              <a:rPr lang="cs-CZ" altLang="cs-CZ" sz="2800" b="1" dirty="0" err="1">
                <a:ea typeface="+mn-ea"/>
                <a:cs typeface="+mn-cs"/>
              </a:rPr>
              <a:t>Rehabilitation</a:t>
            </a:r>
            <a:r>
              <a:rPr lang="cs-CZ" altLang="cs-CZ" sz="2800" b="1" dirty="0">
                <a:ea typeface="+mn-ea"/>
                <a:cs typeface="+mn-cs"/>
              </a:rPr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3302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/>
              <a:t>The System of Sanctions 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i="1" dirty="0" err="1"/>
              <a:t>Punishments</a:t>
            </a:r>
            <a:r>
              <a:rPr lang="cs-CZ" altLang="cs-CZ" b="1" i="1" dirty="0"/>
              <a:t> </a:t>
            </a:r>
            <a:r>
              <a:rPr lang="cs-CZ" altLang="cs-CZ" dirty="0"/>
              <a:t> - </a:t>
            </a:r>
            <a:r>
              <a:rPr lang="cs-CZ" altLang="cs-CZ" dirty="0" err="1"/>
              <a:t>can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imposed</a:t>
            </a:r>
            <a:r>
              <a:rPr lang="cs-CZ" altLang="cs-CZ" dirty="0"/>
              <a:t> by a </a:t>
            </a:r>
            <a:r>
              <a:rPr lang="cs-CZ" altLang="cs-CZ" dirty="0" err="1"/>
              <a:t>criminal</a:t>
            </a:r>
            <a:r>
              <a:rPr lang="cs-CZ" altLang="cs-CZ" dirty="0"/>
              <a:t> </a:t>
            </a:r>
            <a:r>
              <a:rPr lang="cs-CZ" altLang="cs-CZ" dirty="0" err="1"/>
              <a:t>court</a:t>
            </a:r>
            <a:r>
              <a:rPr lang="cs-CZ" altLang="cs-CZ" dirty="0"/>
              <a:t> on </a:t>
            </a:r>
            <a:r>
              <a:rPr lang="cs-CZ" altLang="cs-CZ" dirty="0" err="1"/>
              <a:t>an</a:t>
            </a:r>
            <a:r>
              <a:rPr lang="cs-CZ" altLang="cs-CZ" dirty="0"/>
              <a:t> </a:t>
            </a:r>
            <a:r>
              <a:rPr lang="cs-CZ" altLang="cs-CZ" dirty="0" err="1"/>
              <a:t>offender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an</a:t>
            </a:r>
            <a:r>
              <a:rPr lang="cs-CZ" altLang="cs-CZ" dirty="0"/>
              <a:t> </a:t>
            </a:r>
            <a:r>
              <a:rPr lang="cs-CZ" altLang="cs-CZ" dirty="0" err="1"/>
              <a:t>criminal</a:t>
            </a:r>
            <a:r>
              <a:rPr lang="cs-CZ" altLang="cs-CZ" dirty="0"/>
              <a:t> </a:t>
            </a:r>
            <a:r>
              <a:rPr lang="cs-CZ" altLang="cs-CZ" dirty="0" err="1"/>
              <a:t>act</a:t>
            </a:r>
            <a:r>
              <a:rPr lang="cs-CZ" altLang="cs-CZ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/>
            <a:r>
              <a:rPr lang="cs-CZ" altLang="cs-CZ" b="1" i="1" dirty="0" err="1"/>
              <a:t>Protective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measures</a:t>
            </a:r>
            <a:r>
              <a:rPr lang="cs-CZ" altLang="cs-CZ" dirty="0"/>
              <a:t> – </a:t>
            </a:r>
            <a:r>
              <a:rPr lang="cs-CZ" altLang="cs-CZ" dirty="0" err="1"/>
              <a:t>can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imposed</a:t>
            </a:r>
            <a:r>
              <a:rPr lang="cs-CZ" altLang="cs-CZ" dirty="0"/>
              <a:t> by </a:t>
            </a:r>
            <a:r>
              <a:rPr lang="cs-CZ" altLang="cs-CZ" dirty="0" err="1"/>
              <a:t>court</a:t>
            </a:r>
            <a:r>
              <a:rPr lang="cs-CZ" altLang="cs-CZ" dirty="0"/>
              <a:t> in </a:t>
            </a:r>
            <a:r>
              <a:rPr lang="cs-CZ" altLang="cs-CZ" dirty="0" err="1"/>
              <a:t>criminal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civil </a:t>
            </a:r>
            <a:r>
              <a:rPr lang="cs-CZ" altLang="cs-CZ" dirty="0" err="1"/>
              <a:t>proceedings</a:t>
            </a:r>
            <a:r>
              <a:rPr lang="cs-CZ" altLang="cs-CZ" dirty="0"/>
              <a:t> on </a:t>
            </a:r>
            <a:r>
              <a:rPr lang="cs-CZ" altLang="cs-CZ" dirty="0" err="1"/>
              <a:t>an</a:t>
            </a:r>
            <a:r>
              <a:rPr lang="cs-CZ" altLang="cs-CZ" dirty="0"/>
              <a:t> </a:t>
            </a:r>
            <a:r>
              <a:rPr lang="cs-CZ" altLang="cs-CZ" dirty="0" err="1"/>
              <a:t>offender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an</a:t>
            </a:r>
            <a:r>
              <a:rPr lang="cs-CZ" altLang="cs-CZ" dirty="0"/>
              <a:t> </a:t>
            </a:r>
            <a:r>
              <a:rPr lang="cs-CZ" altLang="cs-CZ" dirty="0" err="1"/>
              <a:t>criminal</a:t>
            </a:r>
            <a:r>
              <a:rPr lang="cs-CZ" altLang="cs-CZ" dirty="0"/>
              <a:t> </a:t>
            </a:r>
            <a:r>
              <a:rPr lang="cs-CZ" altLang="cs-CZ" dirty="0" err="1"/>
              <a:t>act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an</a:t>
            </a:r>
            <a:r>
              <a:rPr lang="cs-CZ" altLang="cs-CZ" dirty="0"/>
              <a:t> </a:t>
            </a:r>
            <a:r>
              <a:rPr lang="cs-CZ" altLang="cs-CZ" dirty="0" err="1"/>
              <a:t>act</a:t>
            </a:r>
            <a:r>
              <a:rPr lang="cs-CZ" altLang="cs-CZ" dirty="0"/>
              <a:t> </a:t>
            </a:r>
            <a:r>
              <a:rPr lang="cs-CZ" altLang="cs-CZ" dirty="0" err="1"/>
              <a:t>otherwisse</a:t>
            </a:r>
            <a:r>
              <a:rPr lang="cs-CZ" altLang="cs-CZ" dirty="0"/>
              <a:t> </a:t>
            </a:r>
            <a:r>
              <a:rPr lang="cs-CZ" altLang="cs-CZ" dirty="0" err="1"/>
              <a:t>classified</a:t>
            </a:r>
            <a:r>
              <a:rPr lang="cs-CZ" altLang="cs-CZ" dirty="0"/>
              <a:t> as </a:t>
            </a:r>
            <a:r>
              <a:rPr lang="cs-CZ" altLang="cs-CZ" dirty="0" err="1"/>
              <a:t>criminal</a:t>
            </a:r>
            <a:r>
              <a:rPr lang="cs-CZ" altLang="cs-CZ" dirty="0"/>
              <a:t>. 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4115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2029276" y="722127"/>
            <a:ext cx="8086635" cy="647700"/>
          </a:xfrm>
        </p:spPr>
        <p:txBody>
          <a:bodyPr/>
          <a:lstStyle/>
          <a:p>
            <a:pPr algn="ctr"/>
            <a:r>
              <a:rPr lang="en-GB" altLang="cs-CZ" dirty="0"/>
              <a:t>Fundamental  principles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698" y="1247072"/>
            <a:ext cx="10972799" cy="4644372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cs-CZ" dirty="0"/>
              <a:t>the principle of adequacy of punishment – </a:t>
            </a:r>
            <a:r>
              <a:rPr lang="en-GB" altLang="cs-CZ" i="1" dirty="0"/>
              <a:t>general principles of sentencing guidelines</a:t>
            </a:r>
            <a:endParaRPr lang="cs-CZ" altLang="cs-CZ" i="1" dirty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800" dirty="0"/>
              <a:t>nature and seriousness of a criminal offence (importance of the protected interest, manner in which act was committed and its consequences, the circumstances, person of the offender, the extent of his/hers fault and his motives)</a:t>
            </a:r>
            <a:endParaRPr lang="cs-CZ" altLang="cs-CZ" sz="2800" dirty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800" dirty="0"/>
              <a:t>personal situation of an offender (family, property, situation, health, high age ….)</a:t>
            </a:r>
            <a:endParaRPr lang="cs-CZ" altLang="cs-CZ" sz="2800" dirty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altLang="cs-CZ" sz="2800" dirty="0"/>
              <a:t>r</a:t>
            </a:r>
            <a:r>
              <a:rPr lang="en-GB" altLang="cs-CZ" sz="2800" dirty="0" err="1"/>
              <a:t>ights</a:t>
            </a:r>
            <a:r>
              <a:rPr lang="en-GB" altLang="cs-CZ" sz="2800" dirty="0"/>
              <a:t> and interests of an injured party (namely compensation of the damage)</a:t>
            </a:r>
            <a:endParaRPr lang="cs-CZ" altLang="cs-CZ" sz="2800" dirty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altLang="cs-CZ" sz="2800" dirty="0" err="1"/>
              <a:t>passed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time</a:t>
            </a:r>
            <a:r>
              <a:rPr lang="cs-CZ" altLang="cs-CZ" sz="2800" dirty="0"/>
              <a:t> and </a:t>
            </a:r>
            <a:r>
              <a:rPr lang="cs-CZ" altLang="cs-CZ" sz="2800" dirty="0" err="1"/>
              <a:t>length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of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criminal</a:t>
            </a:r>
            <a:r>
              <a:rPr lang="cs-CZ" altLang="cs-CZ" sz="2800" dirty="0"/>
              <a:t> </a:t>
            </a:r>
            <a:r>
              <a:rPr lang="cs-CZ" altLang="cs-CZ" sz="2800" dirty="0" err="1"/>
              <a:t>proceedings</a:t>
            </a:r>
            <a:endParaRPr lang="en-GB" altLang="cs-CZ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2830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b="1" dirty="0"/>
              <a:t>Punishments </a:t>
            </a:r>
            <a:r>
              <a:rPr lang="en-GB" altLang="cs-CZ" dirty="0"/>
              <a:t>- Section 52 of CC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479665"/>
            <a:ext cx="10753200" cy="4352335"/>
          </a:xfrm>
        </p:spPr>
        <p:txBody>
          <a:bodyPr/>
          <a:lstStyle/>
          <a:p>
            <a:pPr eaLnBrk="1" hangingPunct="1"/>
            <a:r>
              <a:rPr lang="en-GB" altLang="cs-CZ" sz="2400" dirty="0"/>
              <a:t>a sentence of imprisonment</a:t>
            </a:r>
          </a:p>
          <a:p>
            <a:pPr eaLnBrk="1" hangingPunct="1"/>
            <a:r>
              <a:rPr lang="en-GB" altLang="cs-CZ" sz="2400" dirty="0"/>
              <a:t> house arrest</a:t>
            </a:r>
            <a:endParaRPr lang="en-GB" altLang="cs-CZ" sz="2400" b="1" dirty="0"/>
          </a:p>
          <a:p>
            <a:pPr eaLnBrk="1" hangingPunct="1"/>
            <a:r>
              <a:rPr lang="en-GB" altLang="cs-CZ" sz="2400" b="1" dirty="0"/>
              <a:t> </a:t>
            </a:r>
            <a:r>
              <a:rPr lang="en-GB" altLang="cs-CZ" sz="2400" dirty="0"/>
              <a:t>community service</a:t>
            </a:r>
          </a:p>
          <a:p>
            <a:pPr eaLnBrk="1" hangingPunct="1"/>
            <a:r>
              <a:rPr lang="en-GB" altLang="cs-CZ" sz="2400" dirty="0"/>
              <a:t> forfeiture of property</a:t>
            </a:r>
          </a:p>
          <a:p>
            <a:pPr eaLnBrk="1" hangingPunct="1"/>
            <a:r>
              <a:rPr lang="en-GB" altLang="cs-CZ" sz="2400" dirty="0"/>
              <a:t> a pecuniary penalty </a:t>
            </a:r>
          </a:p>
          <a:p>
            <a:pPr eaLnBrk="1" hangingPunct="1"/>
            <a:r>
              <a:rPr lang="en-GB" altLang="cs-CZ" sz="2400" dirty="0"/>
              <a:t> forfeiture of a thing</a:t>
            </a:r>
          </a:p>
          <a:p>
            <a:pPr eaLnBrk="1" hangingPunct="1"/>
            <a:r>
              <a:rPr lang="en-GB" altLang="cs-CZ" sz="2400" dirty="0"/>
              <a:t> prohibition of undertaking activities</a:t>
            </a:r>
          </a:p>
          <a:p>
            <a:pPr eaLnBrk="1" hangingPunct="1"/>
            <a:r>
              <a:rPr lang="en-GB" altLang="cs-CZ" sz="2400" dirty="0"/>
              <a:t> prohibition of breeding and keeping animals </a:t>
            </a:r>
          </a:p>
          <a:p>
            <a:pPr eaLnBrk="1" hangingPunct="1"/>
            <a:r>
              <a:rPr lang="en-GB" altLang="cs-CZ" sz="2400" dirty="0"/>
              <a:t> prohibition of residence</a:t>
            </a:r>
          </a:p>
          <a:p>
            <a:pPr eaLnBrk="1" hangingPunct="1"/>
            <a:r>
              <a:rPr lang="en-GB" altLang="cs-CZ" sz="2400" dirty="0"/>
              <a:t> prohibition of entering of sport, cultural and other social events</a:t>
            </a:r>
          </a:p>
          <a:p>
            <a:pPr eaLnBrk="1" hangingPunct="1"/>
            <a:r>
              <a:rPr lang="en-GB" altLang="cs-CZ" sz="2400" dirty="0"/>
              <a:t> deprivation of titles and awards </a:t>
            </a:r>
          </a:p>
          <a:p>
            <a:pPr eaLnBrk="1" hangingPunct="1"/>
            <a:r>
              <a:rPr lang="en-GB" altLang="cs-CZ" sz="2400" dirty="0"/>
              <a:t> deprivation of a military rank</a:t>
            </a:r>
          </a:p>
          <a:p>
            <a:pPr eaLnBrk="1" hangingPunct="1"/>
            <a:r>
              <a:rPr lang="en-GB" altLang="cs-CZ" sz="2400" dirty="0"/>
              <a:t> banishment </a:t>
            </a:r>
          </a:p>
          <a:p>
            <a:pPr eaLnBrk="1" hangingPunct="1"/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9671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/>
              <a:t>Protective Measures – Section 98 of CC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dirty="0"/>
              <a:t>protective medical treatment</a:t>
            </a:r>
          </a:p>
          <a:p>
            <a:pPr eaLnBrk="1" hangingPunct="1"/>
            <a:r>
              <a:rPr lang="en-GB" altLang="cs-CZ" dirty="0"/>
              <a:t>protective detention </a:t>
            </a:r>
          </a:p>
          <a:p>
            <a:pPr eaLnBrk="1" hangingPunct="1"/>
            <a:r>
              <a:rPr lang="en-GB" altLang="cs-CZ" dirty="0"/>
              <a:t>confiscation of a thing or some other property value</a:t>
            </a:r>
          </a:p>
          <a:p>
            <a:pPr eaLnBrk="1" hangingPunct="1"/>
            <a:r>
              <a:rPr lang="en-GB" altLang="cs-CZ" dirty="0"/>
              <a:t>confiscation of a proportion of property</a:t>
            </a:r>
          </a:p>
          <a:p>
            <a:pPr eaLnBrk="1" hangingPunct="1"/>
            <a:r>
              <a:rPr lang="en-GB" altLang="cs-CZ" dirty="0"/>
              <a:t>protective </a:t>
            </a:r>
            <a:r>
              <a:rPr lang="cs-CZ" altLang="cs-CZ" dirty="0" err="1"/>
              <a:t>custody</a:t>
            </a:r>
            <a:endParaRPr lang="en-GB" alt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955991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100" y="387491"/>
            <a:ext cx="8064900" cy="451576"/>
          </a:xfrm>
        </p:spPr>
        <p:txBody>
          <a:bodyPr/>
          <a:lstStyle/>
          <a:p>
            <a:pPr algn="ctr"/>
            <a:r>
              <a:rPr lang="en-GB" dirty="0"/>
              <a:t>Relation Between General and Special part of the CC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1481302"/>
            <a:ext cx="9714000" cy="39600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/>
              <a:t>General part 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/>
              <a:t>lays down the conditions of criminal liability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/>
              <a:t>prescribes sanctions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/>
              <a:t>interprets some commonly used terms (mental illness, child, break-in, use of violence etc.)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Special Part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/>
              <a:t>enumerates particular criminal offences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General and Special part mutually cooperate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/>
              <a:t>both need each other 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/>
              <a:t>only when read in conjunction they give results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16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Systematics of the Special part of the CC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0737" y="1404852"/>
            <a:ext cx="9847263" cy="442714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/>
              <a:t>13 chapters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/>
              <a:t>sometimes divided into divisions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Ordered by the rate of abstraction of the protected interest from individual to collective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/>
              <a:t>criterion of order is group object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Difference from the past regulation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/>
              <a:t>special part began with interests of the state and just after them it followed with interests of individuals </a:t>
            </a:r>
            <a:r>
              <a:rPr lang="en-GB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6882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DC7A74-FE0F-F8E0-7C64-1286954C5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of the special part of 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8548" y="1387641"/>
            <a:ext cx="12175958" cy="4431979"/>
          </a:xfrm>
        </p:spPr>
        <p:txBody>
          <a:bodyPr/>
          <a:lstStyle/>
          <a:p>
            <a:pPr algn="just"/>
            <a:r>
              <a:rPr lang="en-GB" sz="1800" dirty="0"/>
              <a:t>Crimes against life and health</a:t>
            </a:r>
          </a:p>
          <a:p>
            <a:pPr algn="just"/>
            <a:r>
              <a:rPr lang="en-GB" sz="1800" dirty="0"/>
              <a:t>Crimes against freedom and rights to protection of personality, privacy and confidentiality of correspondence</a:t>
            </a:r>
          </a:p>
          <a:p>
            <a:pPr algn="just"/>
            <a:r>
              <a:rPr lang="en-GB" sz="1800" dirty="0"/>
              <a:t>Crimes against human dignity in sexual matters</a:t>
            </a:r>
          </a:p>
          <a:p>
            <a:pPr algn="just"/>
            <a:r>
              <a:rPr lang="en-GB" sz="1800" dirty="0"/>
              <a:t>Crimes against family and minors</a:t>
            </a:r>
          </a:p>
          <a:p>
            <a:pPr algn="just"/>
            <a:r>
              <a:rPr lang="en-GB" sz="1800" dirty="0"/>
              <a:t>Crimes against property</a:t>
            </a:r>
          </a:p>
          <a:p>
            <a:pPr algn="just"/>
            <a:r>
              <a:rPr lang="en-GB" sz="1800" dirty="0"/>
              <a:t>Economic crimes</a:t>
            </a:r>
          </a:p>
          <a:p>
            <a:pPr algn="just"/>
            <a:r>
              <a:rPr lang="en-GB" sz="1800" dirty="0"/>
              <a:t>Generally dangerous crimes</a:t>
            </a:r>
          </a:p>
          <a:p>
            <a:pPr algn="just"/>
            <a:r>
              <a:rPr lang="en-GB" sz="1800" dirty="0"/>
              <a:t>Crimes against environment</a:t>
            </a:r>
          </a:p>
          <a:p>
            <a:pPr algn="just"/>
            <a:r>
              <a:rPr lang="en-GB" sz="1800" dirty="0"/>
              <a:t>Crimes against the republic, foreign state and international organization</a:t>
            </a:r>
          </a:p>
          <a:p>
            <a:pPr algn="just"/>
            <a:r>
              <a:rPr lang="en-GB" sz="1800" dirty="0"/>
              <a:t>Crimes against order in public affairs</a:t>
            </a:r>
          </a:p>
          <a:p>
            <a:pPr algn="just"/>
            <a:r>
              <a:rPr lang="en-GB" sz="1800" dirty="0"/>
              <a:t>Crimes against conscription duty</a:t>
            </a:r>
          </a:p>
          <a:p>
            <a:pPr algn="just"/>
            <a:r>
              <a:rPr lang="en-GB" sz="1800" dirty="0"/>
              <a:t>Military crimes</a:t>
            </a:r>
          </a:p>
          <a:p>
            <a:pPr algn="just"/>
            <a:r>
              <a:rPr lang="en-GB" sz="1800" dirty="0"/>
              <a:t>Crimes against humanity, peace and war crimes</a:t>
            </a:r>
          </a:p>
        </p:txBody>
      </p:sp>
    </p:spTree>
    <p:extLst>
      <p:ext uri="{BB962C8B-B14F-4D97-AF65-F5344CB8AC3E}">
        <p14:creationId xmlns:p14="http://schemas.microsoft.com/office/powerpoint/2010/main" val="29198536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51010A6-1AE6-4DB0-61FC-79CC7FC07D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FB52D87-BA5C-2597-63BB-859ECD2A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Procedure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656A76-5457-82D2-E97D-C85227AAE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Anglo-American model</a:t>
            </a:r>
          </a:p>
          <a:p>
            <a:pPr lvl="1"/>
            <a:r>
              <a:rPr lang="en-US" dirty="0"/>
              <a:t>“trial as combat”</a:t>
            </a:r>
          </a:p>
          <a:p>
            <a:pPr lvl="1"/>
            <a:r>
              <a:rPr lang="en-US" dirty="0"/>
              <a:t>the court is a neutral arbiter of the parties’ dispute</a:t>
            </a:r>
          </a:p>
          <a:p>
            <a:pPr lvl="1"/>
            <a:r>
              <a:rPr lang="en-US" dirty="0"/>
              <a:t>the outcome is determined by the activity of the prosecutor and the defendant </a:t>
            </a:r>
          </a:p>
          <a:p>
            <a:pPr lvl="1"/>
            <a:r>
              <a:rPr lang="en-US" dirty="0"/>
              <a:t>very limited preparatory procedure</a:t>
            </a:r>
          </a:p>
          <a:p>
            <a:r>
              <a:rPr lang="en-US" dirty="0"/>
              <a:t>The continental (inquisitorial) model</a:t>
            </a:r>
          </a:p>
          <a:p>
            <a:pPr lvl="1"/>
            <a:r>
              <a:rPr lang="en-US" dirty="0"/>
              <a:t>trial as truth-finding</a:t>
            </a:r>
          </a:p>
          <a:p>
            <a:pPr lvl="1"/>
            <a:r>
              <a:rPr lang="en-US" dirty="0"/>
              <a:t>the court is active in its role to discover the truth</a:t>
            </a:r>
          </a:p>
          <a:p>
            <a:pPr lvl="1"/>
            <a:r>
              <a:rPr lang="en-US" dirty="0"/>
              <a:t>strong position of preparatory procedure</a:t>
            </a:r>
          </a:p>
          <a:p>
            <a:pPr lvl="1"/>
            <a:endParaRPr lang="en-US" dirty="0"/>
          </a:p>
          <a:p>
            <a:pPr marL="252000" lvl="1">
              <a:lnSpc>
                <a:spcPct val="150000"/>
              </a:lnSpc>
            </a:pPr>
            <a:r>
              <a:rPr lang="en-US" sz="2800" dirty="0">
                <a:ea typeface="+mn-ea"/>
                <a:cs typeface="+mn-cs"/>
              </a:rPr>
              <a:t>Czech criminal procedure – reformed mixed inquisitorial model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309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2BCD3C3-BFB6-F580-070D-50FF094463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1A9130F-0A3C-87E5-8B9C-8773BEEEA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Law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425FEB-9D68-F9EE-99F3-908D6827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approach </a:t>
            </a:r>
          </a:p>
          <a:p>
            <a:pPr lvl="1"/>
            <a:r>
              <a:rPr lang="en-US" dirty="0"/>
              <a:t>conflict of the perpetrator and the state</a:t>
            </a:r>
          </a:p>
          <a:p>
            <a:pPr lvl="1"/>
            <a:r>
              <a:rPr lang="en-US" dirty="0"/>
              <a:t>the goal is to punish the perpetrator and to prevent reoffending</a:t>
            </a:r>
          </a:p>
          <a:p>
            <a:pPr lvl="1"/>
            <a:r>
              <a:rPr lang="en-US" dirty="0"/>
              <a:t>formalized criminal process</a:t>
            </a:r>
          </a:p>
          <a:p>
            <a:r>
              <a:rPr lang="en-US" dirty="0"/>
              <a:t>Restorative approach</a:t>
            </a:r>
          </a:p>
          <a:p>
            <a:pPr lvl="1"/>
            <a:r>
              <a:rPr lang="en-US" dirty="0"/>
              <a:t>conflict of the individuals and communities affected by the crime</a:t>
            </a:r>
            <a:endParaRPr lang="cs-CZ" dirty="0"/>
          </a:p>
          <a:p>
            <a:pPr lvl="1"/>
            <a:r>
              <a:rPr lang="en-US" dirty="0"/>
              <a:t>the goal is to mend the relationships damaged by the crime</a:t>
            </a:r>
          </a:p>
          <a:p>
            <a:pPr lvl="1"/>
            <a:r>
              <a:rPr lang="en-US" dirty="0"/>
              <a:t>mediation, restorative circles, family conferences</a:t>
            </a:r>
          </a:p>
          <a:p>
            <a:pPr marL="252000" lvl="1">
              <a:lnSpc>
                <a:spcPct val="150000"/>
              </a:lnSpc>
            </a:pPr>
            <a:r>
              <a:rPr lang="en-US" sz="2800" dirty="0">
                <a:ea typeface="+mn-ea"/>
                <a:cs typeface="+mn-cs"/>
              </a:rPr>
              <a:t>The Czech Republic follows the traditional approach</a:t>
            </a:r>
          </a:p>
          <a:p>
            <a:pPr lvl="1"/>
            <a:r>
              <a:rPr lang="en-US" dirty="0"/>
              <a:t>restorative elements exist, but they are only </a:t>
            </a:r>
            <a:r>
              <a:rPr lang="en-US" dirty="0" err="1"/>
              <a:t>auxilliary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2754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51010A6-1AE6-4DB0-61FC-79CC7FC07D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FB52D87-BA5C-2597-63BB-859ECD2A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1" y="720000"/>
            <a:ext cx="11617578" cy="451576"/>
          </a:xfrm>
        </p:spPr>
        <p:txBody>
          <a:bodyPr/>
          <a:lstStyle/>
          <a:p>
            <a:r>
              <a:rPr lang="en-US" dirty="0"/>
              <a:t>Basic principles of Czech criminal proceedings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656A76-5457-82D2-E97D-C85227AAE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principle of lawfulness </a:t>
            </a:r>
          </a:p>
          <a:p>
            <a:r>
              <a:rPr lang="en-US" sz="2400" dirty="0"/>
              <a:t>principle of maintaining the rights of the defendant</a:t>
            </a:r>
          </a:p>
          <a:p>
            <a:pPr lvl="1"/>
            <a:r>
              <a:rPr lang="en-US" sz="1600" dirty="0"/>
              <a:t>presumption of innocence</a:t>
            </a:r>
          </a:p>
          <a:p>
            <a:r>
              <a:rPr lang="en-US" sz="2400" dirty="0"/>
              <a:t>principle of maintaining the rights of the aggravated party</a:t>
            </a:r>
            <a:endParaRPr lang="cs-CZ" sz="2400" dirty="0"/>
          </a:p>
          <a:p>
            <a:r>
              <a:rPr lang="en-US" sz="2400" dirty="0"/>
              <a:t>principle of legality</a:t>
            </a:r>
          </a:p>
          <a:p>
            <a:pPr lvl="1"/>
            <a:r>
              <a:rPr lang="cs-CZ" sz="1800" dirty="0"/>
              <a:t>vs. </a:t>
            </a:r>
            <a:r>
              <a:rPr lang="en-US" sz="1800" dirty="0"/>
              <a:t>principle of opportunity</a:t>
            </a:r>
          </a:p>
          <a:p>
            <a:r>
              <a:rPr lang="en-US" sz="2400" dirty="0"/>
              <a:t>principle of material truth</a:t>
            </a:r>
          </a:p>
          <a:p>
            <a:r>
              <a:rPr lang="en-US" sz="2400" dirty="0"/>
              <a:t>principle of free evaluation of the evidence</a:t>
            </a:r>
          </a:p>
          <a:p>
            <a:pPr marL="252000" lvl="1">
              <a:lnSpc>
                <a:spcPct val="150000"/>
              </a:lnSpc>
            </a:pPr>
            <a:r>
              <a:rPr lang="en-US" sz="2400" dirty="0">
                <a:ea typeface="+mn-ea"/>
                <a:cs typeface="+mn-cs"/>
              </a:rPr>
              <a:t>officiality principle </a:t>
            </a:r>
          </a:p>
          <a:p>
            <a:pPr marL="252000" lvl="1">
              <a:lnSpc>
                <a:spcPct val="150000"/>
              </a:lnSpc>
            </a:pPr>
            <a:r>
              <a:rPr lang="en-US" sz="2400" dirty="0">
                <a:ea typeface="+mn-ea"/>
                <a:cs typeface="+mn-cs"/>
              </a:rPr>
              <a:t>accusation principle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0105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3340FA1-3705-1513-3053-5079FC6AEA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EB8C43D-73F5-D955-3C46-623CE7FB7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subjects (actors)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8A3896-4651-0E85-6483-39DCFA22F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Authorities active in criminal proceedings</a:t>
            </a:r>
          </a:p>
          <a:p>
            <a:pPr lvl="1"/>
            <a:r>
              <a:rPr lang="en-US" dirty="0"/>
              <a:t>police body</a:t>
            </a:r>
          </a:p>
          <a:p>
            <a:pPr lvl="1"/>
            <a:r>
              <a:rPr lang="en-US" dirty="0"/>
              <a:t>public prosecutor (state’s attorney)</a:t>
            </a:r>
          </a:p>
          <a:p>
            <a:pPr lvl="1"/>
            <a:r>
              <a:rPr lang="en-US" dirty="0"/>
              <a:t>the court</a:t>
            </a:r>
          </a:p>
          <a:p>
            <a:r>
              <a:rPr lang="en-US" dirty="0"/>
              <a:t>The defendant</a:t>
            </a:r>
          </a:p>
          <a:p>
            <a:pPr lvl="1"/>
            <a:r>
              <a:rPr lang="en-US" dirty="0"/>
              <a:t>suspect, defendant, accused </a:t>
            </a:r>
          </a:p>
          <a:p>
            <a:pPr lvl="1"/>
            <a:r>
              <a:rPr lang="en-US" dirty="0"/>
              <a:t>legal counsel by an attorney, sometimes obligatory</a:t>
            </a:r>
          </a:p>
          <a:p>
            <a:r>
              <a:rPr lang="en-US" dirty="0"/>
              <a:t>The aggravated party</a:t>
            </a:r>
          </a:p>
          <a:p>
            <a:r>
              <a:rPr lang="en-US" dirty="0"/>
              <a:t>The involved party</a:t>
            </a:r>
          </a:p>
          <a:p>
            <a:r>
              <a:rPr lang="en-US" dirty="0"/>
              <a:t>Other subjects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544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3340FA1-3705-1513-3053-5079FC6AEA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EB8C43D-73F5-D955-3C46-623CE7FB7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course of the Czech criminal procedure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8A3896-4651-0E85-6483-39DCFA22F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Pre-trial stage (preliminary proceedings)</a:t>
            </a:r>
          </a:p>
          <a:p>
            <a:pPr lvl="1"/>
            <a:r>
              <a:rPr lang="en-US" dirty="0"/>
              <a:t>pre-investigation phase (conduct before launching investigation)</a:t>
            </a:r>
          </a:p>
          <a:p>
            <a:pPr lvl="1"/>
            <a:r>
              <a:rPr lang="en-US" dirty="0"/>
              <a:t>investigation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„fast track“ </a:t>
            </a:r>
            <a:r>
              <a:rPr lang="en-US" dirty="0"/>
              <a:t>preliminary proceedings</a:t>
            </a:r>
          </a:p>
          <a:p>
            <a:r>
              <a:rPr lang="en-US" dirty="0"/>
              <a:t>Criminal prosecution</a:t>
            </a:r>
          </a:p>
          <a:p>
            <a:pPr lvl="1"/>
            <a:r>
              <a:rPr lang="en-US" dirty="0"/>
              <a:t>“a stage within the stages”</a:t>
            </a:r>
          </a:p>
          <a:p>
            <a:pPr lvl="1"/>
            <a:r>
              <a:rPr lang="en-US" dirty="0"/>
              <a:t>starts with the beginning of an investigation (preliminary stage), ends with a legal force of the final decision on guilt (usually trial stage)</a:t>
            </a:r>
          </a:p>
          <a:p>
            <a:r>
              <a:rPr lang="en-US" dirty="0"/>
              <a:t>Trial stage</a:t>
            </a:r>
          </a:p>
          <a:p>
            <a:pPr lvl="1"/>
            <a:r>
              <a:rPr lang="en-US" dirty="0"/>
              <a:t>preliminary examination of the indictment</a:t>
            </a:r>
          </a:p>
          <a:p>
            <a:pPr lvl="1"/>
            <a:r>
              <a:rPr lang="en-US" dirty="0"/>
              <a:t>trial </a:t>
            </a:r>
            <a:endParaRPr lang="cs-CZ" dirty="0"/>
          </a:p>
          <a:p>
            <a:pPr lvl="1"/>
            <a:r>
              <a:rPr lang="en-US" dirty="0"/>
              <a:t>remedy proceedings</a:t>
            </a:r>
          </a:p>
          <a:p>
            <a:pPr lvl="1"/>
            <a:r>
              <a:rPr lang="en-US" dirty="0"/>
              <a:t>execution proceedings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5522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3340FA1-3705-1513-3053-5079FC6AEA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EB8C43D-73F5-D955-3C46-623CE7FB7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294884"/>
            <a:ext cx="10753200" cy="451576"/>
          </a:xfrm>
        </p:spPr>
        <p:txBody>
          <a:bodyPr/>
          <a:lstStyle/>
          <a:p>
            <a:r>
              <a:rPr lang="en-US" dirty="0"/>
              <a:t>The system of criminal courts and PPO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8A3896-4651-0E85-6483-39DCFA22F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26" y="818147"/>
            <a:ext cx="11261558" cy="5013853"/>
          </a:xfrm>
        </p:spPr>
        <p:txBody>
          <a:bodyPr/>
          <a:lstStyle/>
          <a:p>
            <a:r>
              <a:rPr lang="en-US" dirty="0"/>
              <a:t>District courts (86)</a:t>
            </a:r>
          </a:p>
          <a:p>
            <a:pPr lvl="1"/>
            <a:r>
              <a:rPr lang="en-US" dirty="0"/>
              <a:t>first instance courts</a:t>
            </a:r>
          </a:p>
          <a:p>
            <a:pPr lvl="1"/>
            <a:r>
              <a:rPr lang="en-US" dirty="0"/>
              <a:t>courts for preliminary proceedings </a:t>
            </a:r>
          </a:p>
          <a:p>
            <a:pPr lvl="1"/>
            <a:r>
              <a:rPr lang="en-US" dirty="0"/>
              <a:t>courts for prison agenda</a:t>
            </a:r>
          </a:p>
          <a:p>
            <a:r>
              <a:rPr lang="en-US" dirty="0"/>
              <a:t>Regional courts (8 + 6 </a:t>
            </a:r>
            <a:r>
              <a:rPr lang="cs-CZ" dirty="0" err="1"/>
              <a:t>branch</a:t>
            </a:r>
            <a:r>
              <a:rPr lang="cs-CZ" dirty="0"/>
              <a:t> </a:t>
            </a:r>
            <a:r>
              <a:rPr lang="cs-CZ" dirty="0" err="1"/>
              <a:t>offices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first instance courts in certain cases</a:t>
            </a:r>
            <a:endParaRPr lang="cs-CZ" dirty="0"/>
          </a:p>
          <a:p>
            <a:pPr lvl="1"/>
            <a:r>
              <a:rPr lang="en-US" dirty="0"/>
              <a:t>appellate courts for district courts</a:t>
            </a:r>
          </a:p>
          <a:p>
            <a:pPr lvl="1"/>
            <a:r>
              <a:rPr lang="en-US" dirty="0"/>
              <a:t>certain other specialized agenda</a:t>
            </a:r>
          </a:p>
          <a:p>
            <a:r>
              <a:rPr lang="en-US" dirty="0"/>
              <a:t>High courts (2)</a:t>
            </a:r>
          </a:p>
          <a:p>
            <a:pPr lvl="1"/>
            <a:r>
              <a:rPr lang="en-US" dirty="0"/>
              <a:t>appellate courts for regional courts </a:t>
            </a:r>
          </a:p>
          <a:p>
            <a:pPr lvl="1"/>
            <a:r>
              <a:rPr lang="en-US" dirty="0"/>
              <a:t>certain other specialized agenda</a:t>
            </a:r>
          </a:p>
          <a:p>
            <a:r>
              <a:rPr lang="en-US" dirty="0"/>
              <a:t>Supreme court</a:t>
            </a:r>
          </a:p>
          <a:p>
            <a:pPr lvl="1"/>
            <a:r>
              <a:rPr lang="en-US" dirty="0"/>
              <a:t>centralized authority for certain extraordinary legal remedies </a:t>
            </a:r>
          </a:p>
          <a:p>
            <a:pPr lvl="1"/>
            <a:r>
              <a:rPr lang="en-US" dirty="0"/>
              <a:t>protection of lawfulness in individual cases and unification of case 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1348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3340FA1-3705-1513-3053-5079FC6AEA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EB8C43D-73F5-D955-3C46-623CE7FB7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294884"/>
            <a:ext cx="10753200" cy="451576"/>
          </a:xfrm>
        </p:spPr>
        <p:txBody>
          <a:bodyPr/>
          <a:lstStyle/>
          <a:p>
            <a:r>
              <a:rPr lang="en-US" dirty="0"/>
              <a:t>“Consensual forms” of criminal process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8A3896-4651-0E85-6483-39DCFA22F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26" y="818147"/>
            <a:ext cx="11261558" cy="5013853"/>
          </a:xfrm>
        </p:spPr>
        <p:txBody>
          <a:bodyPr/>
          <a:lstStyle/>
          <a:p>
            <a:r>
              <a:rPr lang="en-US" dirty="0"/>
              <a:t>Plea bargain</a:t>
            </a:r>
          </a:p>
          <a:p>
            <a:pPr lvl="1"/>
            <a:r>
              <a:rPr lang="en-US" dirty="0"/>
              <a:t>preliminary proceedings</a:t>
            </a:r>
          </a:p>
          <a:p>
            <a:pPr lvl="1"/>
            <a:r>
              <a:rPr lang="en-US" dirty="0"/>
              <a:t>trial</a:t>
            </a:r>
          </a:p>
          <a:p>
            <a:pPr lvl="1"/>
            <a:r>
              <a:rPr lang="en-US" dirty="0"/>
              <a:t>defendant and public prosecutor, courts only confirms</a:t>
            </a:r>
          </a:p>
          <a:p>
            <a:r>
              <a:rPr lang="en-US" dirty="0"/>
              <a:t>Declaration of guilt</a:t>
            </a:r>
          </a:p>
          <a:p>
            <a:pPr lvl="1"/>
            <a:r>
              <a:rPr lang="en-US" dirty="0"/>
              <a:t>decision of the defendant at the beginning of the trial</a:t>
            </a:r>
            <a:endParaRPr lang="cs-CZ" dirty="0"/>
          </a:p>
          <a:p>
            <a:pPr lvl="1"/>
            <a:r>
              <a:rPr lang="en-US" dirty="0"/>
              <a:t>all factual aspects regarding guilt</a:t>
            </a:r>
          </a:p>
          <a:p>
            <a:pPr lvl="1"/>
            <a:r>
              <a:rPr lang="en-US" dirty="0"/>
              <a:t>the court decides on acceptance, if it accepts, no evidence takes place regarding guilt</a:t>
            </a:r>
          </a:p>
          <a:p>
            <a:r>
              <a:rPr lang="en-US" dirty="0"/>
              <a:t>Uncontested facts</a:t>
            </a:r>
          </a:p>
          <a:p>
            <a:pPr lvl="1"/>
            <a:r>
              <a:rPr lang="en-US" dirty="0"/>
              <a:t>agreement by the defendant and the public prosecutor on certain factual aspects</a:t>
            </a:r>
          </a:p>
          <a:p>
            <a:pPr lvl="1"/>
            <a:r>
              <a:rPr lang="en-US" dirty="0"/>
              <a:t>the court decides on acceptance</a:t>
            </a:r>
          </a:p>
          <a:p>
            <a:r>
              <a:rPr lang="en-US" dirty="0"/>
              <a:t>Diversions from criminal proceedings?</a:t>
            </a:r>
          </a:p>
          <a:p>
            <a:pPr lvl="1"/>
            <a:r>
              <a:rPr lang="en-US" dirty="0"/>
              <a:t>conditional cessation of criminal prosecution</a:t>
            </a:r>
          </a:p>
          <a:p>
            <a:pPr lvl="1"/>
            <a:r>
              <a:rPr lang="cs-CZ" dirty="0"/>
              <a:t>settlement</a:t>
            </a:r>
          </a:p>
          <a:p>
            <a:pPr lvl="1"/>
            <a:r>
              <a:rPr lang="en-US" dirty="0"/>
              <a:t>withdrawal from criminal prosecution of a minor</a:t>
            </a:r>
          </a:p>
        </p:txBody>
      </p:sp>
    </p:spTree>
    <p:extLst>
      <p:ext uri="{BB962C8B-B14F-4D97-AF65-F5344CB8AC3E}">
        <p14:creationId xmlns:p14="http://schemas.microsoft.com/office/powerpoint/2010/main" val="16551614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F29C09E-2B8D-1CCB-9A88-2DAD7224EE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8AB759B-1AA8-4F0D-B490-BA592E10E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 attention!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3A7DD79-345C-4787-E23C-88EFC6110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60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2BCD3C3-BFB6-F580-070D-50FF094463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1A9130F-0A3C-87E5-8B9C-8773BEEEA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of Criminal Law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425FEB-9D68-F9EE-99F3-908D6827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Substantive Law</a:t>
            </a:r>
          </a:p>
          <a:p>
            <a:pPr lvl="1"/>
            <a:r>
              <a:rPr lang="en-US" dirty="0"/>
              <a:t>general part</a:t>
            </a:r>
          </a:p>
          <a:p>
            <a:pPr lvl="1"/>
            <a:r>
              <a:rPr lang="en-US" dirty="0"/>
              <a:t>special part</a:t>
            </a:r>
          </a:p>
          <a:p>
            <a:r>
              <a:rPr lang="en-US" dirty="0"/>
              <a:t>Procedural Law</a:t>
            </a:r>
          </a:p>
          <a:p>
            <a:r>
              <a:rPr lang="en-US" dirty="0"/>
              <a:t>Execution of punishment</a:t>
            </a:r>
          </a:p>
          <a:p>
            <a:pPr lvl="1"/>
            <a:r>
              <a:rPr lang="en-US" dirty="0"/>
              <a:t>partly criminal procedure, partly administrative issue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46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D6B07-400F-4089-98C2-C54632D66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 of Czech criminal law among legal systems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DA4EE-D15D-4796-9A36-A58608A11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Part of European continental legal culture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/>
              <a:t>primary source is written law produced by parliamentary body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/>
              <a:t>limited rule-making power of the judiciary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/>
              <a:t>very limited role of legal customs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/>
              <a:t>codification of main legal fields</a:t>
            </a:r>
          </a:p>
          <a:p>
            <a:pPr algn="just"/>
            <a:r>
              <a:rPr lang="en-US" dirty="0"/>
              <a:t>Part of Austrian (later Austro-Hungarian) empire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/>
              <a:t>heritage of Austrian (Austro-German) approach to law</a:t>
            </a:r>
          </a:p>
          <a:p>
            <a:pPr algn="just"/>
            <a:r>
              <a:rPr lang="en-US" dirty="0"/>
              <a:t>Between 1948 and 1989 part of the Eastern (socialist) block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/>
              <a:t>severing the ties to Austrian legal tradition, attempt to an overall change of the legal order</a:t>
            </a:r>
          </a:p>
          <a:p>
            <a:pPr algn="just"/>
            <a:r>
              <a:rPr lang="en-US" dirty="0"/>
              <a:t>Nowadays part of so-called post-socialist legal circle (system)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364F2C-5627-4387-92E1-F25B3AE3B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355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915382" y="386832"/>
            <a:ext cx="9517102" cy="454393"/>
          </a:xfrm>
        </p:spPr>
        <p:txBody>
          <a:bodyPr/>
          <a:lstStyle/>
          <a:p>
            <a:pPr algn="ctr"/>
            <a:r>
              <a:rPr lang="en-GB" altLang="cs-CZ" dirty="0"/>
              <a:t>General Characteristics </a:t>
            </a:r>
            <a:r>
              <a:rPr lang="en-GB" altLang="cs-CZ"/>
              <a:t>of CC</a:t>
            </a:r>
            <a:endParaRPr lang="cs-CZ" alt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324195" y="1032417"/>
            <a:ext cx="11779135" cy="411480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GB" altLang="cs-CZ" dirty="0"/>
              <a:t>Introduction of a </a:t>
            </a:r>
            <a:r>
              <a:rPr lang="en-GB" altLang="cs-CZ" b="1" dirty="0"/>
              <a:t>formal concept</a:t>
            </a:r>
            <a:r>
              <a:rPr lang="en-GB" altLang="cs-CZ" dirty="0"/>
              <a:t> of a criminal act</a:t>
            </a:r>
          </a:p>
          <a:p>
            <a:pPr algn="just">
              <a:spcAft>
                <a:spcPts val="600"/>
              </a:spcAft>
            </a:pPr>
            <a:r>
              <a:rPr lang="en-GB" altLang="cs-CZ" dirty="0"/>
              <a:t>The categorisation of offences based on </a:t>
            </a:r>
            <a:r>
              <a:rPr lang="en-GB" altLang="cs-CZ" b="1" dirty="0"/>
              <a:t>bipartition</a:t>
            </a:r>
            <a:r>
              <a:rPr lang="en-GB" altLang="cs-CZ" dirty="0"/>
              <a:t> 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000" dirty="0"/>
              <a:t>misdemeanour and felony </a:t>
            </a:r>
          </a:p>
          <a:p>
            <a:pPr algn="just">
              <a:spcAft>
                <a:spcPts val="600"/>
              </a:spcAft>
            </a:pPr>
            <a:r>
              <a:rPr lang="en-GB" altLang="cs-CZ" b="1" dirty="0"/>
              <a:t>Extension of the system of sanctions 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000" dirty="0"/>
              <a:t>new alternative punishments – house arrest, prohibition of entry to sporting, cultural and other social events,  protective detention)</a:t>
            </a:r>
          </a:p>
          <a:p>
            <a:pPr algn="just">
              <a:spcAft>
                <a:spcPts val="600"/>
              </a:spcAft>
            </a:pPr>
            <a:r>
              <a:rPr lang="en-GB" altLang="cs-CZ" b="1" dirty="0"/>
              <a:t>Stricter punishment</a:t>
            </a:r>
            <a:r>
              <a:rPr lang="en-GB" altLang="cs-CZ" dirty="0"/>
              <a:t> in cases of the particularly  serious felonies and plural criminal activity</a:t>
            </a:r>
          </a:p>
          <a:p>
            <a:pPr algn="just">
              <a:spcAft>
                <a:spcPts val="600"/>
              </a:spcAft>
            </a:pPr>
            <a:r>
              <a:rPr lang="en-GB" altLang="cs-CZ" b="1" dirty="0"/>
              <a:t>New systematic arrangement </a:t>
            </a:r>
            <a:r>
              <a:rPr lang="en-GB" altLang="cs-CZ" dirty="0"/>
              <a:t>of the Special Part of Criminal Code following human rights attitude</a:t>
            </a:r>
          </a:p>
          <a:p>
            <a:pPr algn="just">
              <a:spcAft>
                <a:spcPts val="600"/>
              </a:spcAft>
            </a:pPr>
            <a:r>
              <a:rPr lang="en-GB" altLang="cs-CZ" dirty="0"/>
              <a:t>Introduction of </a:t>
            </a:r>
            <a:r>
              <a:rPr lang="en-GB" altLang="cs-CZ" b="1" dirty="0"/>
              <a:t>new offences</a:t>
            </a:r>
            <a:endParaRPr lang="en-GB" altLang="cs-CZ" dirty="0"/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000" dirty="0"/>
              <a:t>for </a:t>
            </a:r>
            <a:r>
              <a:rPr lang="en-GB" altLang="cs-CZ" sz="2000"/>
              <a:t>example manslaughter</a:t>
            </a:r>
            <a:r>
              <a:rPr lang="en-GB" altLang="cs-CZ" sz="2000" dirty="0"/>
              <a:t>, harm to health out of excusable motives,…</a:t>
            </a:r>
          </a:p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741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2033590" y="633045"/>
            <a:ext cx="8086635" cy="445601"/>
          </a:xfrm>
        </p:spPr>
        <p:txBody>
          <a:bodyPr/>
          <a:lstStyle/>
          <a:p>
            <a:pPr algn="ctr"/>
            <a:r>
              <a:rPr lang="en-GB" altLang="cs-CZ" dirty="0"/>
              <a:t>Criminal Act in the CC</a:t>
            </a:r>
            <a:endParaRPr lang="cs-CZ" alt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141620" y="1377903"/>
            <a:ext cx="11870574" cy="411480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GB" altLang="cs-CZ" dirty="0"/>
              <a:t>According to Section  13 para 1 of the NCC,  </a:t>
            </a:r>
            <a:r>
              <a:rPr lang="en-GB" altLang="cs-CZ" b="1" i="1" dirty="0"/>
              <a:t>an offence shall be an unlawful act which is described as criminal in </a:t>
            </a:r>
            <a:r>
              <a:rPr lang="cs-CZ" altLang="cs-CZ" b="1" i="1" dirty="0"/>
              <a:t>a </a:t>
            </a:r>
            <a:r>
              <a:rPr lang="en-GB" altLang="cs-CZ" b="1" i="1" dirty="0"/>
              <a:t>criminal </a:t>
            </a:r>
            <a:r>
              <a:rPr lang="cs-CZ" altLang="cs-CZ" b="1" i="1" dirty="0"/>
              <a:t>statute</a:t>
            </a:r>
            <a:r>
              <a:rPr lang="en-GB" altLang="cs-CZ" b="1" i="1" dirty="0"/>
              <a:t> and the features of which are laid down in such a statute.</a:t>
            </a:r>
            <a:endParaRPr lang="cs-CZ" altLang="cs-CZ" b="1" i="1" dirty="0"/>
          </a:p>
          <a:p>
            <a:pPr algn="just">
              <a:spcAft>
                <a:spcPts val="600"/>
              </a:spcAft>
            </a:pPr>
            <a:endParaRPr lang="en-GB" altLang="cs-CZ" b="1" i="1" dirty="0"/>
          </a:p>
          <a:p>
            <a:pPr algn="just">
              <a:spcAft>
                <a:spcPts val="600"/>
              </a:spcAft>
            </a:pPr>
            <a:r>
              <a:rPr lang="en-GB" altLang="cs-CZ" dirty="0"/>
              <a:t>This definition is supposed to expresses a </a:t>
            </a:r>
            <a:r>
              <a:rPr lang="en-GB" altLang="cs-CZ" b="1" dirty="0"/>
              <a:t>formal concept </a:t>
            </a:r>
            <a:r>
              <a:rPr lang="en-GB" altLang="cs-CZ" dirty="0"/>
              <a:t>of the criminal act.  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43203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2037350" y="629853"/>
            <a:ext cx="8086635" cy="471977"/>
          </a:xfrm>
        </p:spPr>
        <p:txBody>
          <a:bodyPr/>
          <a:lstStyle/>
          <a:p>
            <a:pPr algn="ctr"/>
            <a:r>
              <a:rPr lang="en-GB" altLang="cs-CZ" dirty="0"/>
              <a:t>The Bipartition of Criminal Acts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191192" y="1284710"/>
            <a:ext cx="11920451" cy="4357687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en-GB" altLang="cs-CZ" dirty="0"/>
              <a:t>Criminal acts</a:t>
            </a:r>
            <a:r>
              <a:rPr lang="en-US" altLang="cs-CZ" dirty="0"/>
              <a:t> are divided into </a:t>
            </a:r>
            <a:r>
              <a:rPr lang="en-GB" altLang="cs-CZ" b="1" dirty="0"/>
              <a:t>misdemeanours</a:t>
            </a:r>
            <a:r>
              <a:rPr lang="en-US" altLang="cs-CZ" dirty="0"/>
              <a:t> and </a:t>
            </a:r>
            <a:r>
              <a:rPr lang="en-GB" altLang="cs-CZ" b="1" dirty="0"/>
              <a:t>felonies</a:t>
            </a:r>
            <a:r>
              <a:rPr lang="cs-CZ" altLang="cs-CZ" b="1" dirty="0"/>
              <a:t>.</a:t>
            </a:r>
          </a:p>
          <a:p>
            <a:pPr algn="just" eaLnBrk="1" hangingPunct="1">
              <a:spcAft>
                <a:spcPts val="600"/>
              </a:spcAft>
            </a:pPr>
            <a:endParaRPr lang="cs-CZ" altLang="cs-CZ" dirty="0"/>
          </a:p>
          <a:p>
            <a:pPr algn="just" eaLnBrk="1" hangingPunct="1">
              <a:spcAft>
                <a:spcPts val="600"/>
              </a:spcAft>
            </a:pPr>
            <a:r>
              <a:rPr lang="en-GB" altLang="cs-CZ" b="1" i="1" dirty="0"/>
              <a:t>Misdemeanours</a:t>
            </a:r>
            <a:r>
              <a:rPr lang="en-US" altLang="cs-CZ" dirty="0"/>
              <a:t> shall be all negligent offences and these intentional offences </a:t>
            </a:r>
            <a:r>
              <a:rPr lang="en-GB" altLang="cs-CZ" dirty="0"/>
              <a:t>with</a:t>
            </a:r>
            <a:r>
              <a:rPr lang="cs-CZ" altLang="cs-CZ" dirty="0"/>
              <a:t> </a:t>
            </a:r>
            <a:r>
              <a:rPr lang="en-US" altLang="cs-CZ" dirty="0"/>
              <a:t>a maxim</a:t>
            </a:r>
            <a:r>
              <a:rPr lang="cs-CZ" altLang="cs-CZ" dirty="0"/>
              <a:t>al</a:t>
            </a:r>
            <a:r>
              <a:rPr lang="en-US" altLang="cs-CZ" dirty="0"/>
              <a:t> term of imprisonment </a:t>
            </a:r>
            <a:r>
              <a:rPr lang="cs-CZ" altLang="cs-CZ" dirty="0"/>
              <a:t>not </a:t>
            </a:r>
            <a:r>
              <a:rPr lang="en-GB" altLang="cs-CZ" dirty="0"/>
              <a:t>exceeding</a:t>
            </a:r>
            <a:r>
              <a:rPr lang="cs-CZ" altLang="cs-CZ" dirty="0"/>
              <a:t> </a:t>
            </a:r>
            <a:r>
              <a:rPr lang="en-US" altLang="cs-CZ" dirty="0"/>
              <a:t>five years. </a:t>
            </a:r>
            <a:endParaRPr lang="cs-CZ" altLang="cs-CZ" dirty="0"/>
          </a:p>
          <a:p>
            <a:pPr algn="just" eaLnBrk="1" hangingPunct="1">
              <a:spcAft>
                <a:spcPts val="600"/>
              </a:spcAft>
            </a:pPr>
            <a:endParaRPr lang="cs-CZ" altLang="cs-CZ" dirty="0"/>
          </a:p>
          <a:p>
            <a:pPr algn="just" eaLnBrk="1" hangingPunct="1">
              <a:spcAft>
                <a:spcPts val="600"/>
              </a:spcAft>
            </a:pPr>
            <a:r>
              <a:rPr lang="en-GB" altLang="cs-CZ" b="1" i="1" dirty="0"/>
              <a:t>Felonies</a:t>
            </a:r>
            <a:r>
              <a:rPr lang="en-US" altLang="cs-CZ" b="1" dirty="0"/>
              <a:t> </a:t>
            </a:r>
            <a:r>
              <a:rPr lang="en-US" altLang="cs-CZ" dirty="0"/>
              <a:t>shall be all offences which shall not be considered a</a:t>
            </a:r>
            <a:r>
              <a:rPr lang="cs-CZ" altLang="cs-CZ" dirty="0"/>
              <a:t>n</a:t>
            </a:r>
            <a:r>
              <a:rPr lang="en-US" altLang="cs-CZ" dirty="0"/>
              <a:t> offences.</a:t>
            </a:r>
            <a:endParaRPr lang="cs-CZ" altLang="cs-CZ" dirty="0"/>
          </a:p>
          <a:p>
            <a:pPr lvl="1" algn="just">
              <a:spcAft>
                <a:spcPts val="600"/>
              </a:spcAft>
            </a:pPr>
            <a:r>
              <a:rPr lang="en-GB" altLang="cs-CZ" sz="2400" b="1" dirty="0"/>
              <a:t>Particular</a:t>
            </a:r>
            <a:r>
              <a:rPr lang="en-US" altLang="cs-CZ" sz="2400" b="1" dirty="0"/>
              <a:t>l</a:t>
            </a:r>
            <a:r>
              <a:rPr lang="cs-CZ" altLang="cs-CZ" sz="2400" b="1" dirty="0"/>
              <a:t>y </a:t>
            </a:r>
            <a:r>
              <a:rPr lang="en-GB" altLang="cs-CZ" sz="2400" b="1" dirty="0"/>
              <a:t>serious felonies </a:t>
            </a:r>
            <a:r>
              <a:rPr lang="cs-CZ" altLang="cs-CZ" sz="2400" dirty="0"/>
              <a:t>– </a:t>
            </a:r>
            <a:r>
              <a:rPr lang="en-GB" altLang="cs-CZ" sz="2400" dirty="0"/>
              <a:t>felonies with </a:t>
            </a:r>
            <a:r>
              <a:rPr lang="cs-CZ" altLang="cs-CZ" sz="2400" dirty="0"/>
              <a:t>a </a:t>
            </a:r>
            <a:r>
              <a:rPr lang="en-GB" altLang="cs-CZ" sz="2400" dirty="0"/>
              <a:t>maximal</a:t>
            </a:r>
            <a:r>
              <a:rPr lang="cs-CZ" altLang="cs-CZ" sz="2400" dirty="0"/>
              <a:t> term </a:t>
            </a:r>
            <a:r>
              <a:rPr lang="en-GB" altLang="cs-CZ" sz="2400" dirty="0"/>
              <a:t>of imprisonment of at </a:t>
            </a:r>
            <a:r>
              <a:rPr lang="cs-CZ" altLang="cs-CZ" sz="2400" dirty="0"/>
              <a:t>least 10 </a:t>
            </a:r>
            <a:r>
              <a:rPr lang="en-GB" altLang="cs-CZ" sz="2400" dirty="0"/>
              <a:t>years of imprisonment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400" dirty="0"/>
              <a:t>particularly serious felonies </a:t>
            </a:r>
            <a:r>
              <a:rPr lang="cs-CZ" altLang="cs-CZ" sz="2400" dirty="0"/>
              <a:t>are a </a:t>
            </a:r>
            <a:r>
              <a:rPr lang="en-GB" altLang="cs-CZ" sz="2400" dirty="0"/>
              <a:t>subcategory of felonies</a:t>
            </a:r>
            <a:r>
              <a:rPr lang="cs-CZ" altLang="cs-CZ" sz="2400" dirty="0"/>
              <a:t>, not a </a:t>
            </a:r>
            <a:r>
              <a:rPr lang="en-GB" altLang="cs-CZ" sz="2400" dirty="0"/>
              <a:t>separate category</a:t>
            </a:r>
            <a:endParaRPr lang="cs-CZ" altLang="cs-CZ" b="1" dirty="0"/>
          </a:p>
          <a:p>
            <a:pPr algn="just" eaLnBrk="1" hangingPunct="1">
              <a:spcAft>
                <a:spcPts val="600"/>
              </a:spcAft>
            </a:pPr>
            <a:endParaRPr lang="cs-CZ" altLang="cs-CZ" dirty="0"/>
          </a:p>
          <a:p>
            <a:pPr algn="just">
              <a:spcAft>
                <a:spcPts val="600"/>
              </a:spcAft>
            </a:pPr>
            <a:r>
              <a:rPr lang="en-GB" altLang="cs-CZ" b="1" i="1" dirty="0"/>
              <a:t>Juvenile Justice Act knows only one category</a:t>
            </a:r>
            <a:r>
              <a:rPr lang="cs-CZ" altLang="cs-CZ" b="1" i="1" dirty="0"/>
              <a:t> - </a:t>
            </a:r>
            <a:r>
              <a:rPr lang="en-GB" altLang="cs-CZ" b="1" i="1" dirty="0"/>
              <a:t>transgression</a:t>
            </a:r>
            <a:r>
              <a:rPr lang="cs-CZ" altLang="cs-CZ" b="1" i="1" dirty="0"/>
              <a:t>  </a:t>
            </a:r>
          </a:p>
          <a:p>
            <a:pPr marL="0" indent="0" algn="just" eaLnBrk="1" hangingPunct="1">
              <a:spcAft>
                <a:spcPts val="600"/>
              </a:spcAft>
              <a:buNone/>
            </a:pPr>
            <a:r>
              <a:rPr lang="cs-CZ" altLang="cs-CZ" dirty="0"/>
              <a:t> </a:t>
            </a:r>
          </a:p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5374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1871334" y="526419"/>
            <a:ext cx="8086635" cy="454393"/>
          </a:xfrm>
        </p:spPr>
        <p:txBody>
          <a:bodyPr/>
          <a:lstStyle/>
          <a:p>
            <a:pPr algn="ctr"/>
            <a:r>
              <a:rPr lang="en-GB" altLang="cs-CZ" dirty="0"/>
              <a:t>The </a:t>
            </a:r>
            <a:r>
              <a:rPr lang="en-GB" altLang="cs-CZ" i="1" dirty="0" err="1"/>
              <a:t>Ultima</a:t>
            </a:r>
            <a:r>
              <a:rPr lang="en-GB" altLang="cs-CZ" i="1" dirty="0"/>
              <a:t> Ratio </a:t>
            </a:r>
            <a:r>
              <a:rPr lang="en-GB" altLang="cs-CZ" dirty="0"/>
              <a:t>Principle in the CC</a:t>
            </a:r>
            <a:endParaRPr lang="cs-CZ" altLang="cs-CZ" i="1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274320" y="1679080"/>
            <a:ext cx="11679382" cy="4114800"/>
          </a:xfrm>
        </p:spPr>
        <p:txBody>
          <a:bodyPr/>
          <a:lstStyle/>
          <a:p>
            <a:pPr marL="0" indent="0" algn="ctr">
              <a:buNone/>
            </a:pPr>
            <a:endParaRPr lang="en-GB" altLang="cs-CZ" dirty="0"/>
          </a:p>
          <a:p>
            <a:pPr marL="0" indent="0" algn="ctr">
              <a:buNone/>
            </a:pPr>
            <a:r>
              <a:rPr lang="en-GB" altLang="cs-CZ" dirty="0"/>
              <a:t>Section 12 para 2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cs-CZ" dirty="0"/>
              <a:t>   “</a:t>
            </a:r>
            <a:r>
              <a:rPr lang="en-GB" altLang="cs-CZ" i="1" dirty="0"/>
              <a:t>The criminal liability and its legal consequences may be only applied</a:t>
            </a:r>
            <a:r>
              <a:rPr lang="en-GB" altLang="cs-CZ" b="1" i="1" dirty="0"/>
              <a:t> in socially harmful cases</a:t>
            </a:r>
            <a:r>
              <a:rPr lang="en-GB" altLang="cs-CZ" i="1" dirty="0"/>
              <a:t> if application of liability under </a:t>
            </a:r>
            <a:r>
              <a:rPr lang="en-GB" altLang="cs-CZ" b="1" i="1" dirty="0"/>
              <a:t>another legal regulation is not sufficient</a:t>
            </a:r>
            <a:r>
              <a:rPr lang="en-GB" altLang="cs-CZ" i="1" dirty="0"/>
              <a:t>.</a:t>
            </a:r>
            <a:r>
              <a:rPr lang="en-GB" altLang="cs-CZ" dirty="0"/>
              <a:t>”</a:t>
            </a:r>
            <a:r>
              <a:rPr lang="en-GB" altLang="cs-CZ" i="1" dirty="0"/>
              <a:t>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7033424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prezentace-law-en</Template>
  <TotalTime>720</TotalTime>
  <Words>2336</Words>
  <Application>Microsoft Office PowerPoint</Application>
  <PresentationFormat>Širokoúhlá obrazovka</PresentationFormat>
  <Paragraphs>352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Presentation_MU_EN</vt:lpstr>
      <vt:lpstr>Czech Criminal Law</vt:lpstr>
      <vt:lpstr>Criminal Law </vt:lpstr>
      <vt:lpstr>Criminal Law </vt:lpstr>
      <vt:lpstr>System of Criminal Law </vt:lpstr>
      <vt:lpstr>Place of Czech criminal law among legal systems</vt:lpstr>
      <vt:lpstr>General Characteristics of CC</vt:lpstr>
      <vt:lpstr>Criminal Act in the CC</vt:lpstr>
      <vt:lpstr>The Bipartition of Criminal Acts</vt:lpstr>
      <vt:lpstr>The Ultima Ratio Principle in the CC</vt:lpstr>
      <vt:lpstr>Body of a criminal act</vt:lpstr>
      <vt:lpstr>Other Forms of Criminal Acts </vt:lpstr>
      <vt:lpstr>Inchoate Offences</vt:lpstr>
      <vt:lpstr>Complicity – sec. 24 of the CC</vt:lpstr>
      <vt:lpstr>Circumstances Excluding Illegality</vt:lpstr>
      <vt:lpstr>Circumstances Excluding Illegality</vt:lpstr>
      <vt:lpstr>Circumstances Excluding Illegality</vt:lpstr>
      <vt:lpstr>Criminal Liability of Legal Persons</vt:lpstr>
      <vt:lpstr>How can a legal person commit a crime?</vt:lpstr>
      <vt:lpstr>Accountability Principle</vt:lpstr>
      <vt:lpstr>The philosophy of criminal sanctions </vt:lpstr>
      <vt:lpstr>Goals of punishment</vt:lpstr>
      <vt:lpstr>The System of Sanctions </vt:lpstr>
      <vt:lpstr>Fundamental  principles</vt:lpstr>
      <vt:lpstr>Punishments - Section 52 of CC</vt:lpstr>
      <vt:lpstr>Protective Measures – Section 98 of CC</vt:lpstr>
      <vt:lpstr>Relation Between General and Special part of the CC</vt:lpstr>
      <vt:lpstr>Systematics of the Special part of the CC</vt:lpstr>
      <vt:lpstr>Contents of the special part of CC</vt:lpstr>
      <vt:lpstr>Criminal Procedure</vt:lpstr>
      <vt:lpstr>Basic principles of Czech criminal proceedings</vt:lpstr>
      <vt:lpstr>Procedural subjects (actors)</vt:lpstr>
      <vt:lpstr>The course of the Czech criminal procedure</vt:lpstr>
      <vt:lpstr>The system of criminal courts and PPO</vt:lpstr>
      <vt:lpstr>“Consensual forms” of criminal process</vt:lpstr>
      <vt:lpstr>Thank you for you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Problems of Czech Criminal Law</dc:title>
  <dc:creator>Provazník Jan</dc:creator>
  <cp:lastModifiedBy>Uživatel</cp:lastModifiedBy>
  <cp:revision>23</cp:revision>
  <cp:lastPrinted>1601-01-01T00:00:00Z</cp:lastPrinted>
  <dcterms:created xsi:type="dcterms:W3CDTF">2019-02-26T12:47:20Z</dcterms:created>
  <dcterms:modified xsi:type="dcterms:W3CDTF">2022-11-18T08:28:41Z</dcterms:modified>
</cp:coreProperties>
</file>