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9" r:id="rId2"/>
    <p:sldId id="297" r:id="rId3"/>
    <p:sldId id="354" r:id="rId4"/>
    <p:sldId id="355" r:id="rId5"/>
    <p:sldId id="356" r:id="rId6"/>
    <p:sldId id="353" r:id="rId7"/>
    <p:sldId id="336" r:id="rId8"/>
    <p:sldId id="338" r:id="rId9"/>
    <p:sldId id="337" r:id="rId10"/>
    <p:sldId id="340" r:id="rId11"/>
    <p:sldId id="341" r:id="rId12"/>
    <p:sldId id="343" r:id="rId13"/>
    <p:sldId id="344" r:id="rId14"/>
    <p:sldId id="347" r:id="rId15"/>
    <p:sldId id="345" r:id="rId16"/>
    <p:sldId id="302" r:id="rId17"/>
    <p:sldId id="303" r:id="rId18"/>
    <p:sldId id="346" r:id="rId19"/>
    <p:sldId id="306" r:id="rId20"/>
    <p:sldId id="350" r:id="rId21"/>
    <p:sldId id="307" r:id="rId22"/>
    <p:sldId id="309" r:id="rId23"/>
    <p:sldId id="330" r:id="rId24"/>
    <p:sldId id="331" r:id="rId25"/>
    <p:sldId id="332" r:id="rId26"/>
    <p:sldId id="315" r:id="rId27"/>
    <p:sldId id="333" r:id="rId28"/>
    <p:sldId id="361" r:id="rId29"/>
    <p:sldId id="348" r:id="rId30"/>
    <p:sldId id="362" r:id="rId31"/>
    <p:sldId id="364" r:id="rId32"/>
    <p:sldId id="363" r:id="rId33"/>
    <p:sldId id="366" r:id="rId34"/>
    <p:sldId id="334" r:id="rId35"/>
    <p:sldId id="335" r:id="rId36"/>
    <p:sldId id="351" r:id="rId37"/>
    <p:sldId id="357" r:id="rId38"/>
    <p:sldId id="360" r:id="rId39"/>
    <p:sldId id="352" r:id="rId40"/>
    <p:sldId id="358" r:id="rId41"/>
    <p:sldId id="368" r:id="rId42"/>
    <p:sldId id="370" r:id="rId43"/>
    <p:sldId id="371" r:id="rId44"/>
    <p:sldId id="373" r:id="rId45"/>
  </p:sldIdLst>
  <p:sldSz cx="12192000" cy="6858000"/>
  <p:notesSz cx="6858000"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01BD01-2D52-610C-4503-011757EEEC3E}" v="89" dt="2024-04-16T09:32:03.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D34D8A05-14D1-4A18-8F8E-D36DC09D8383}"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17619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34D8A05-14D1-4A18-8F8E-D36DC09D8383}"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646945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34D8A05-14D1-4A18-8F8E-D36DC09D8383}"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80753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34D8A05-14D1-4A18-8F8E-D36DC09D8383}"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327581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34D8A05-14D1-4A18-8F8E-D36DC09D8383}"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675213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34D8A05-14D1-4A18-8F8E-D36DC09D8383}" type="datetimeFigureOut">
              <a:rPr lang="cs-CZ" smtClean="0"/>
              <a:t>16.04.2024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3500735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34D8A05-14D1-4A18-8F8E-D36DC09D8383}" type="datetimeFigureOut">
              <a:rPr lang="cs-CZ" smtClean="0"/>
              <a:t>16.04.2024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416151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34D8A05-14D1-4A18-8F8E-D36DC09D8383}" type="datetimeFigureOut">
              <a:rPr lang="cs-CZ" smtClean="0"/>
              <a:t>16.04.2024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305468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34D8A05-14D1-4A18-8F8E-D36DC09D8383}" type="datetimeFigureOut">
              <a:rPr lang="cs-CZ" smtClean="0"/>
              <a:t>16.04.2024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230909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34D8A05-14D1-4A18-8F8E-D36DC09D8383}" type="datetimeFigureOut">
              <a:rPr lang="cs-CZ" smtClean="0"/>
              <a:t>16.04.2024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3813309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34D8A05-14D1-4A18-8F8E-D36DC09D8383}" type="datetimeFigureOut">
              <a:rPr lang="cs-CZ" smtClean="0"/>
              <a:t>16.04.2024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73720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D8A05-14D1-4A18-8F8E-D36DC09D8383}" type="datetimeFigureOut">
              <a:rPr lang="cs-CZ" smtClean="0"/>
              <a:t>16.04.2024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DF9F3F-0BFB-4FE8-9251-C51BD71447A2}" type="slidenum">
              <a:rPr lang="cs-CZ" smtClean="0"/>
              <a:t>‹#›</a:t>
            </a:fld>
            <a:endParaRPr lang="cs-CZ"/>
          </a:p>
        </p:txBody>
      </p:sp>
    </p:spTree>
    <p:extLst>
      <p:ext uri="{BB962C8B-B14F-4D97-AF65-F5344CB8AC3E}">
        <p14:creationId xmlns:p14="http://schemas.microsoft.com/office/powerpoint/2010/main" val="580168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echo24.cz/a/HAjTU/zpravy-domov-znasilneni-kauza-feri-tvrdy-trest-nikoho-neochrani-sef-soudcovska-unie"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Právo a média</a:t>
            </a:r>
            <a:br>
              <a:rPr lang="cs-CZ" dirty="0"/>
            </a:br>
            <a:r>
              <a:rPr lang="cs-CZ" dirty="0"/>
              <a:t>etická dilemata</a:t>
            </a:r>
          </a:p>
        </p:txBody>
      </p:sp>
      <p:sp>
        <p:nvSpPr>
          <p:cNvPr id="3" name="Podnadpis 2"/>
          <p:cNvSpPr>
            <a:spLocks noGrp="1"/>
          </p:cNvSpPr>
          <p:nvPr>
            <p:ph type="subTitle" idx="1"/>
          </p:nvPr>
        </p:nvSpPr>
        <p:spPr/>
        <p:txBody>
          <a:bodyPr/>
          <a:lstStyle/>
          <a:p>
            <a:r>
              <a:rPr lang="cs-CZ" dirty="0"/>
              <a:t>Kateřina Šimáčková </a:t>
            </a:r>
          </a:p>
        </p:txBody>
      </p:sp>
    </p:spTree>
    <p:extLst>
      <p:ext uri="{BB962C8B-B14F-4D97-AF65-F5344CB8AC3E}">
        <p14:creationId xmlns:p14="http://schemas.microsoft.com/office/powerpoint/2010/main" val="3140219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Role médií podle německého ústavního soudu </a:t>
            </a:r>
            <a:br>
              <a:rPr lang="cs-CZ" dirty="0"/>
            </a:br>
            <a:r>
              <a:rPr lang="cs-CZ" sz="2200" dirty="0" err="1"/>
              <a:t>BvL</a:t>
            </a:r>
            <a:r>
              <a:rPr lang="cs-CZ" sz="2200" dirty="0"/>
              <a:t> 89/78, 1 </a:t>
            </a:r>
            <a:r>
              <a:rPr lang="cs-CZ" sz="2200" dirty="0" err="1"/>
              <a:t>BvL</a:t>
            </a:r>
            <a:r>
              <a:rPr lang="cs-CZ" sz="2200" dirty="0"/>
              <a:t> 30/88, 1 </a:t>
            </a:r>
            <a:r>
              <a:rPr lang="cs-CZ" sz="2200" dirty="0" err="1"/>
              <a:t>BvL</a:t>
            </a:r>
            <a:r>
              <a:rPr lang="cs-CZ" sz="2200" dirty="0"/>
              <a:t> 1 </a:t>
            </a:r>
            <a:r>
              <a:rPr lang="cs-CZ" sz="2200" dirty="0" err="1"/>
              <a:t>BvF</a:t>
            </a:r>
            <a:r>
              <a:rPr lang="cs-CZ" sz="2200" dirty="0"/>
              <a:t> 1/85</a:t>
            </a:r>
            <a:br>
              <a:rPr lang="cs-CZ" sz="2200" dirty="0"/>
            </a:br>
            <a:endParaRPr lang="cs-CZ" sz="2200" dirty="0"/>
          </a:p>
        </p:txBody>
      </p:sp>
      <p:sp>
        <p:nvSpPr>
          <p:cNvPr id="3" name="Zástupný symbol pro obsah 2"/>
          <p:cNvSpPr>
            <a:spLocks noGrp="1"/>
          </p:cNvSpPr>
          <p:nvPr>
            <p:ph idx="1"/>
          </p:nvPr>
        </p:nvSpPr>
        <p:spPr/>
        <p:txBody>
          <a:bodyPr>
            <a:normAutofit/>
          </a:bodyPr>
          <a:lstStyle/>
          <a:p>
            <a:pPr marL="0" indent="0" algn="just">
              <a:buNone/>
            </a:pPr>
            <a:r>
              <a:rPr lang="cs-CZ" dirty="0"/>
              <a:t>Institucionální garance svobodného poskytování informací -  zajištění podmínek pro svobodnou, individuální tvorbu názorů ve věcech veřejných. Cílem je vytvořit takový řád, který umožní, aby masové médium zprostředkovávalo jak rozvoj osobnosti, tak rozvoj demokratického řádu skrze svobodnou, individuální a veřejnou tvorbu názoru - což je uskutečnitelné za předpokladu, že není vydáno ani do rukou státu, ani do rukou určitých společenských uskupení. </a:t>
            </a:r>
          </a:p>
        </p:txBody>
      </p:sp>
      <p:sp>
        <p:nvSpPr>
          <p:cNvPr id="4" name="Zástupný symbol pro zápatí 3"/>
          <p:cNvSpPr>
            <a:spLocks noGrp="1"/>
          </p:cNvSpPr>
          <p:nvPr>
            <p:ph type="ftr" sz="quarter" idx="3"/>
          </p:nvPr>
        </p:nvSpPr>
        <p:spPr>
          <a:xfrm>
            <a:off x="612000" y="5963611"/>
            <a:ext cx="6317454" cy="365125"/>
          </a:xfrm>
          <a:prstGeom prst="rect">
            <a:avLst/>
          </a:prstGeom>
        </p:spPr>
        <p:txBody>
          <a:bodyPr/>
          <a:lstStyle>
            <a:defPPr>
              <a:defRPr lang="cs-CZ"/>
            </a:defPPr>
            <a:lvl1pPr marL="0" algn="l" defTabSz="914400" rtl="0" eaLnBrk="1" latinLnBrk="0" hangingPunct="1">
              <a:defRPr sz="16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a:t>Název prezentace</a:t>
            </a:r>
            <a:endParaRPr lang="cs-CZ" dirty="0"/>
          </a:p>
        </p:txBody>
      </p:sp>
    </p:spTree>
    <p:extLst>
      <p:ext uri="{BB962C8B-B14F-4D97-AF65-F5344CB8AC3E}">
        <p14:creationId xmlns:p14="http://schemas.microsoft.com/office/powerpoint/2010/main" val="220326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Role médií podle německého ústavního soudu</a:t>
            </a:r>
          </a:p>
        </p:txBody>
      </p:sp>
      <p:sp>
        <p:nvSpPr>
          <p:cNvPr id="3" name="Zástupný symbol pro obsah 2"/>
          <p:cNvSpPr>
            <a:spLocks noGrp="1"/>
          </p:cNvSpPr>
          <p:nvPr>
            <p:ph idx="1"/>
          </p:nvPr>
        </p:nvSpPr>
        <p:spPr/>
        <p:txBody>
          <a:bodyPr>
            <a:normAutofit/>
          </a:bodyPr>
          <a:lstStyle/>
          <a:p>
            <a:pPr marL="0" indent="0" algn="just">
              <a:buNone/>
            </a:pPr>
            <a:endParaRPr lang="cs-CZ" dirty="0"/>
          </a:p>
          <a:p>
            <a:pPr marL="0" indent="0" algn="just">
              <a:buNone/>
            </a:pPr>
            <a:r>
              <a:rPr lang="cs-CZ" dirty="0"/>
              <a:t>Z ústavních hodnot vyplývají požadavky na obsah vysílání, jako je </a:t>
            </a:r>
          </a:p>
          <a:p>
            <a:pPr marL="0" indent="0" algn="just">
              <a:buNone/>
            </a:pPr>
            <a:r>
              <a:rPr lang="cs-CZ" dirty="0"/>
              <a:t>věcnost, </a:t>
            </a:r>
          </a:p>
          <a:p>
            <a:pPr marL="0" indent="0" algn="just">
              <a:buNone/>
            </a:pPr>
            <a:r>
              <a:rPr lang="cs-CZ" dirty="0"/>
              <a:t>pravdivost informací a </a:t>
            </a:r>
          </a:p>
          <a:p>
            <a:pPr marL="0" indent="0" algn="just">
              <a:buNone/>
            </a:pPr>
            <a:r>
              <a:rPr lang="cs-CZ" dirty="0"/>
              <a:t>vzájemný respekt, </a:t>
            </a:r>
          </a:p>
          <a:p>
            <a:pPr marL="0" indent="0" algn="just">
              <a:buNone/>
            </a:pPr>
            <a:endParaRPr lang="cs-CZ" dirty="0"/>
          </a:p>
          <a:p>
            <a:pPr marL="0" indent="0" algn="just">
              <a:buNone/>
            </a:pPr>
            <a:r>
              <a:rPr lang="cs-CZ" dirty="0"/>
              <a:t>které jsou však v mnohem vyšší míře uplatňovány na veřejnoprávní média.  </a:t>
            </a:r>
          </a:p>
        </p:txBody>
      </p:sp>
      <p:sp>
        <p:nvSpPr>
          <p:cNvPr id="4" name="Zástupný symbol pro zápatí 3"/>
          <p:cNvSpPr>
            <a:spLocks noGrp="1"/>
          </p:cNvSpPr>
          <p:nvPr>
            <p:ph type="ftr" sz="quarter" idx="3"/>
          </p:nvPr>
        </p:nvSpPr>
        <p:spPr>
          <a:xfrm>
            <a:off x="612000" y="5963611"/>
            <a:ext cx="6317454" cy="365125"/>
          </a:xfrm>
          <a:prstGeom prst="rect">
            <a:avLst/>
          </a:prstGeom>
        </p:spPr>
        <p:txBody>
          <a:bodyPr/>
          <a:lstStyle>
            <a:defPPr>
              <a:defRPr lang="cs-CZ"/>
            </a:defPPr>
            <a:lvl1pPr marL="0" algn="l" defTabSz="914400" rtl="0" eaLnBrk="1" latinLnBrk="0" hangingPunct="1">
              <a:defRPr sz="16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a:t>Název prezentace</a:t>
            </a:r>
            <a:endParaRPr lang="cs-CZ" dirty="0"/>
          </a:p>
        </p:txBody>
      </p:sp>
    </p:spTree>
    <p:extLst>
      <p:ext uri="{BB962C8B-B14F-4D97-AF65-F5344CB8AC3E}">
        <p14:creationId xmlns:p14="http://schemas.microsoft.com/office/powerpoint/2010/main" val="2727526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Svobodný projev </a:t>
            </a:r>
          </a:p>
        </p:txBody>
      </p:sp>
      <p:sp>
        <p:nvSpPr>
          <p:cNvPr id="3" name="Zástupný symbol pro obsah 2"/>
          <p:cNvSpPr>
            <a:spLocks noGrp="1"/>
          </p:cNvSpPr>
          <p:nvPr>
            <p:ph idx="1"/>
          </p:nvPr>
        </p:nvSpPr>
        <p:spPr/>
        <p:txBody>
          <a:bodyPr>
            <a:normAutofit/>
          </a:bodyPr>
          <a:lstStyle/>
          <a:p>
            <a:pPr marL="0" indent="0">
              <a:buNone/>
            </a:pPr>
            <a:r>
              <a:rPr lang="cs-CZ" dirty="0"/>
              <a:t>Součást hodnotového řádu i základní svoboda.</a:t>
            </a:r>
          </a:p>
          <a:p>
            <a:pPr marL="0" indent="0">
              <a:buNone/>
            </a:pPr>
            <a:endParaRPr lang="cs-CZ" dirty="0"/>
          </a:p>
          <a:p>
            <a:pPr marL="0" indent="0">
              <a:buNone/>
            </a:pPr>
            <a:r>
              <a:rPr lang="cs-CZ" dirty="0"/>
              <a:t>Základní práva tvoří objektivní hodnotový řád, v němž svobodný projev hraje důležitou roli ( I. ÚS 367/03). </a:t>
            </a:r>
          </a:p>
          <a:p>
            <a:pPr marL="0" indent="0">
              <a:buNone/>
            </a:pPr>
            <a:endParaRPr lang="cs-CZ" dirty="0"/>
          </a:p>
          <a:p>
            <a:pPr marL="0" indent="0">
              <a:buNone/>
            </a:pPr>
            <a:r>
              <a:rPr lang="cs-CZ" dirty="0"/>
              <a:t> </a:t>
            </a:r>
          </a:p>
          <a:p>
            <a:pPr marL="0" indent="0">
              <a:buNone/>
            </a:pPr>
            <a:endParaRPr lang="cs-CZ" dirty="0"/>
          </a:p>
          <a:p>
            <a:pPr marL="0" indent="0">
              <a:buNone/>
            </a:pPr>
            <a:endParaRPr lang="cs-CZ" dirty="0"/>
          </a:p>
          <a:p>
            <a:pPr marL="0" indent="0">
              <a:buNone/>
            </a:pPr>
            <a:endParaRPr lang="cs-CZ" dirty="0"/>
          </a:p>
        </p:txBody>
      </p:sp>
      <p:sp>
        <p:nvSpPr>
          <p:cNvPr id="4" name="Zástupný symbol pro zápatí 3"/>
          <p:cNvSpPr>
            <a:spLocks noGrp="1"/>
          </p:cNvSpPr>
          <p:nvPr>
            <p:ph type="ftr" sz="quarter" idx="3"/>
          </p:nvPr>
        </p:nvSpPr>
        <p:spPr>
          <a:xfrm>
            <a:off x="612000" y="5963611"/>
            <a:ext cx="6317454" cy="365125"/>
          </a:xfrm>
          <a:prstGeom prst="rect">
            <a:avLst/>
          </a:prstGeom>
        </p:spPr>
        <p:txBody>
          <a:bodyPr/>
          <a:lstStyle>
            <a:defPPr>
              <a:defRPr lang="cs-CZ"/>
            </a:defPPr>
            <a:lvl1pPr marL="0" algn="l" defTabSz="914400" rtl="0" eaLnBrk="1" latinLnBrk="0" hangingPunct="1">
              <a:defRPr sz="16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a:t>Název prezentace</a:t>
            </a:r>
            <a:endParaRPr lang="cs-CZ" dirty="0"/>
          </a:p>
        </p:txBody>
      </p:sp>
    </p:spTree>
    <p:extLst>
      <p:ext uri="{BB962C8B-B14F-4D97-AF65-F5344CB8AC3E}">
        <p14:creationId xmlns:p14="http://schemas.microsoft.com/office/powerpoint/2010/main" val="3416339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projevu a její omezení </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Možnost omezit svobodu projevu podle české Listiny:</a:t>
            </a:r>
          </a:p>
          <a:p>
            <a:pPr marL="0" indent="0">
              <a:buNone/>
            </a:pPr>
            <a:endParaRPr lang="cs-CZ" dirty="0"/>
          </a:p>
          <a:p>
            <a:pPr marL="0" indent="0">
              <a:buNone/>
            </a:pPr>
            <a:r>
              <a:rPr lang="cs-CZ" dirty="0"/>
              <a:t>je-li to v demokratické společnosti nezbytné, </a:t>
            </a:r>
          </a:p>
          <a:p>
            <a:pPr marL="0" indent="0">
              <a:buNone/>
            </a:pPr>
            <a:endParaRPr lang="cs-CZ" dirty="0"/>
          </a:p>
          <a:p>
            <a:pPr marL="0" indent="0">
              <a:buNone/>
            </a:pPr>
            <a:r>
              <a:rPr lang="cs-CZ" dirty="0"/>
              <a:t>pokud projev zasáhl do práv a svobod druhých </a:t>
            </a:r>
          </a:p>
          <a:p>
            <a:pPr marL="0" indent="0">
              <a:buNone/>
            </a:pPr>
            <a:r>
              <a:rPr lang="cs-CZ" dirty="0"/>
              <a:t>či do veřejného zájmu na ochranu bezpečnosti státu, veřejné bezpečnosti, veřejného zdraví a mravnosti.   </a:t>
            </a:r>
          </a:p>
          <a:p>
            <a:pPr marL="0" indent="0">
              <a:buNone/>
            </a:pPr>
            <a:r>
              <a:rPr lang="cs-CZ" dirty="0"/>
              <a:t> </a:t>
            </a:r>
          </a:p>
          <a:p>
            <a:pPr marL="0" indent="0">
              <a:buNone/>
            </a:pPr>
            <a:r>
              <a:rPr lang="cs-CZ" dirty="0"/>
              <a:t>Kde najdeme omezení ve vztahu k soudu? Jak jeho ochrana, tak i jeho omezení? </a:t>
            </a:r>
          </a:p>
          <a:p>
            <a:pPr marL="0" indent="0">
              <a:buNone/>
            </a:pPr>
            <a:endParaRPr lang="cs-CZ" dirty="0"/>
          </a:p>
          <a:p>
            <a:pPr marL="0" indent="0">
              <a:buNone/>
            </a:pPr>
            <a:endParaRPr lang="cs-CZ" dirty="0"/>
          </a:p>
        </p:txBody>
      </p:sp>
      <p:sp>
        <p:nvSpPr>
          <p:cNvPr id="4" name="Zástupný symbol pro zápatí 3"/>
          <p:cNvSpPr>
            <a:spLocks noGrp="1"/>
          </p:cNvSpPr>
          <p:nvPr>
            <p:ph type="ftr" sz="quarter" idx="3"/>
          </p:nvPr>
        </p:nvSpPr>
        <p:spPr>
          <a:xfrm>
            <a:off x="612000" y="5963611"/>
            <a:ext cx="6317454" cy="365125"/>
          </a:xfrm>
          <a:prstGeom prst="rect">
            <a:avLst/>
          </a:prstGeom>
        </p:spPr>
        <p:txBody>
          <a:bodyPr/>
          <a:lstStyle>
            <a:defPPr>
              <a:defRPr lang="cs-CZ"/>
            </a:defPPr>
            <a:lvl1pPr marL="0" algn="l" defTabSz="914400" rtl="0" eaLnBrk="1" latinLnBrk="0" hangingPunct="1">
              <a:defRPr sz="16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a:t>Název prezentace</a:t>
            </a:r>
            <a:endParaRPr lang="cs-CZ" dirty="0"/>
          </a:p>
        </p:txBody>
      </p:sp>
    </p:spTree>
    <p:extLst>
      <p:ext uri="{BB962C8B-B14F-4D97-AF65-F5344CB8AC3E}">
        <p14:creationId xmlns:p14="http://schemas.microsoft.com/office/powerpoint/2010/main" val="69127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Etické povinnosti novinářů a soudců </a:t>
            </a:r>
          </a:p>
        </p:txBody>
      </p:sp>
      <p:sp>
        <p:nvSpPr>
          <p:cNvPr id="3" name="Zástupný symbol pro obsah 2"/>
          <p:cNvSpPr>
            <a:spLocks noGrp="1"/>
          </p:cNvSpPr>
          <p:nvPr>
            <p:ph idx="1"/>
          </p:nvPr>
        </p:nvSpPr>
        <p:spPr/>
        <p:txBody>
          <a:bodyPr>
            <a:normAutofit/>
          </a:bodyPr>
          <a:lstStyle/>
          <a:p>
            <a:pPr marL="0" indent="0">
              <a:buNone/>
            </a:pPr>
            <a:endParaRPr lang="cs-CZ" dirty="0"/>
          </a:p>
          <a:p>
            <a:pPr marL="0" indent="0">
              <a:buNone/>
            </a:pPr>
            <a:r>
              <a:rPr lang="cs-CZ" dirty="0"/>
              <a:t>Je v jejich práci a odpovědnosti něco podobného? </a:t>
            </a:r>
          </a:p>
          <a:p>
            <a:pPr marL="0" indent="0">
              <a:buNone/>
            </a:pPr>
            <a:r>
              <a:rPr lang="cs-CZ" dirty="0"/>
              <a:t>(povinnost a odpovědnost</a:t>
            </a:r>
          </a:p>
          <a:p>
            <a:pPr marL="0" indent="0">
              <a:buNone/>
            </a:pPr>
            <a:r>
              <a:rPr lang="cs-CZ" dirty="0"/>
              <a:t>příběh jednotlivce i řešení systémového problému) </a:t>
            </a:r>
          </a:p>
          <a:p>
            <a:pPr marL="0" indent="0">
              <a:buNone/>
            </a:pPr>
            <a:endParaRPr lang="cs-CZ" dirty="0"/>
          </a:p>
        </p:txBody>
      </p:sp>
      <p:sp>
        <p:nvSpPr>
          <p:cNvPr id="4" name="Zástupný symbol pro zápatí 3"/>
          <p:cNvSpPr>
            <a:spLocks noGrp="1"/>
          </p:cNvSpPr>
          <p:nvPr>
            <p:ph type="ftr" sz="quarter" idx="3"/>
          </p:nvPr>
        </p:nvSpPr>
        <p:spPr>
          <a:xfrm>
            <a:off x="612000" y="5963611"/>
            <a:ext cx="6317454" cy="365125"/>
          </a:xfrm>
          <a:prstGeom prst="rect">
            <a:avLst/>
          </a:prstGeom>
        </p:spPr>
        <p:txBody>
          <a:bodyPr/>
          <a:lstStyle>
            <a:defPPr>
              <a:defRPr lang="cs-CZ"/>
            </a:defPPr>
            <a:lvl1pPr marL="0" algn="l" defTabSz="914400" rtl="0" eaLnBrk="1" latinLnBrk="0" hangingPunct="1">
              <a:defRPr sz="16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a:t>Název prezentace</a:t>
            </a:r>
            <a:endParaRPr lang="cs-CZ" dirty="0"/>
          </a:p>
        </p:txBody>
      </p:sp>
    </p:spTree>
    <p:extLst>
      <p:ext uri="{BB962C8B-B14F-4D97-AF65-F5344CB8AC3E}">
        <p14:creationId xmlns:p14="http://schemas.microsoft.com/office/powerpoint/2010/main" val="2641487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projevu a její omezení </a:t>
            </a:r>
          </a:p>
        </p:txBody>
      </p:sp>
      <p:sp>
        <p:nvSpPr>
          <p:cNvPr id="3" name="Zástupný symbol pro obsah 2"/>
          <p:cNvSpPr>
            <a:spLocks noGrp="1"/>
          </p:cNvSpPr>
          <p:nvPr>
            <p:ph idx="1"/>
          </p:nvPr>
        </p:nvSpPr>
        <p:spPr/>
        <p:txBody>
          <a:bodyPr>
            <a:normAutofit lnSpcReduction="10000"/>
          </a:bodyPr>
          <a:lstStyle/>
          <a:p>
            <a:pPr marL="0" indent="0">
              <a:buNone/>
            </a:pPr>
            <a:endParaRPr lang="cs-CZ" dirty="0"/>
          </a:p>
          <a:p>
            <a:pPr marL="0" indent="0">
              <a:buNone/>
            </a:pPr>
            <a:r>
              <a:rPr lang="cs-CZ" dirty="0"/>
              <a:t>Diskriminačních stereotypy a paušalizující předsudky: </a:t>
            </a:r>
          </a:p>
          <a:p>
            <a:pPr marL="342900" indent="-342900">
              <a:buFontTx/>
              <a:buChar char="-"/>
            </a:pPr>
            <a:r>
              <a:rPr lang="cs-CZ" dirty="0"/>
              <a:t>způsobilé zasáhnout do práv druhých (ať už do důstojnosti poškozených z předsudku, tak do práva obelhaných diváků na přístup k objektivním informacím)</a:t>
            </a:r>
          </a:p>
          <a:p>
            <a:pPr marL="342900" indent="-342900">
              <a:buFontTx/>
              <a:buChar char="-"/>
            </a:pPr>
            <a:r>
              <a:rPr lang="cs-CZ" dirty="0"/>
              <a:t>do veřejné morálky – neboť její součástí určitě jsou základní ústavní hodnoty – tedy i úcta k lidským právům a zásada ochrany před diskriminací</a:t>
            </a:r>
          </a:p>
          <a:p>
            <a:pPr marL="342900" indent="-342900">
              <a:buFontTx/>
              <a:buChar char="-"/>
            </a:pPr>
            <a:r>
              <a:rPr lang="cs-CZ" dirty="0"/>
              <a:t>i do veřejného pořádku, neboť mohou narušit sociální smír ve společnosti a vést třeba i k nepokojům.  </a:t>
            </a:r>
          </a:p>
          <a:p>
            <a:pPr marL="0" indent="0">
              <a:buNone/>
            </a:pPr>
            <a:endParaRPr lang="cs-CZ" dirty="0"/>
          </a:p>
        </p:txBody>
      </p:sp>
      <p:sp>
        <p:nvSpPr>
          <p:cNvPr id="4" name="Zástupný symbol pro zápatí 3"/>
          <p:cNvSpPr>
            <a:spLocks noGrp="1"/>
          </p:cNvSpPr>
          <p:nvPr>
            <p:ph type="ftr" sz="quarter" idx="3"/>
          </p:nvPr>
        </p:nvSpPr>
        <p:spPr>
          <a:xfrm>
            <a:off x="612000" y="5963611"/>
            <a:ext cx="6317454" cy="365125"/>
          </a:xfrm>
          <a:prstGeom prst="rect">
            <a:avLst/>
          </a:prstGeom>
        </p:spPr>
        <p:txBody>
          <a:bodyPr/>
          <a:lstStyle>
            <a:defPPr>
              <a:defRPr lang="cs-CZ"/>
            </a:defPPr>
            <a:lvl1pPr marL="0" algn="l" defTabSz="914400" rtl="0" eaLnBrk="1" latinLnBrk="0" hangingPunct="1">
              <a:defRPr sz="16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a:t>Název prezentace</a:t>
            </a:r>
            <a:endParaRPr lang="cs-CZ" dirty="0"/>
          </a:p>
        </p:txBody>
      </p:sp>
    </p:spTree>
    <p:extLst>
      <p:ext uri="{BB962C8B-B14F-4D97-AF65-F5344CB8AC3E}">
        <p14:creationId xmlns:p14="http://schemas.microsoft.com/office/powerpoint/2010/main" val="230873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důstojnosti soudního řízení </a:t>
            </a:r>
          </a:p>
        </p:txBody>
      </p:sp>
      <p:sp>
        <p:nvSpPr>
          <p:cNvPr id="3" name="Zástupný symbol pro obsah 2"/>
          <p:cNvSpPr>
            <a:spLocks noGrp="1"/>
          </p:cNvSpPr>
          <p:nvPr>
            <p:ph idx="1"/>
          </p:nvPr>
        </p:nvSpPr>
        <p:spPr/>
        <p:txBody>
          <a:bodyPr>
            <a:normAutofit fontScale="77500" lnSpcReduction="20000"/>
          </a:bodyPr>
          <a:lstStyle/>
          <a:p>
            <a:pPr marL="265113" indent="-265113">
              <a:lnSpc>
                <a:spcPct val="120000"/>
              </a:lnSpc>
            </a:pPr>
            <a:r>
              <a:rPr lang="cs-CZ" dirty="0"/>
              <a:t>Pokuty v průběhu řízení</a:t>
            </a:r>
          </a:p>
          <a:p>
            <a:pPr marL="265113" indent="-265113">
              <a:lnSpc>
                <a:spcPct val="120000"/>
              </a:lnSpc>
            </a:pPr>
            <a:endParaRPr lang="cs-CZ" dirty="0"/>
          </a:p>
          <a:p>
            <a:pPr marL="265113" indent="-265113">
              <a:lnSpc>
                <a:spcPct val="120000"/>
              </a:lnSpc>
            </a:pPr>
            <a:r>
              <a:rPr lang="cs-CZ" dirty="0"/>
              <a:t>ESLP: </a:t>
            </a:r>
            <a:r>
              <a:rPr lang="cs-CZ" dirty="0" err="1"/>
              <a:t>Kobenter</a:t>
            </a:r>
            <a:r>
              <a:rPr lang="cs-CZ" dirty="0"/>
              <a:t> a Standard </a:t>
            </a:r>
            <a:r>
              <a:rPr lang="cs-CZ" dirty="0" err="1"/>
              <a:t>Verlags</a:t>
            </a:r>
            <a:r>
              <a:rPr lang="cs-CZ" dirty="0"/>
              <a:t> </a:t>
            </a:r>
            <a:r>
              <a:rPr lang="cs-CZ" dirty="0" err="1"/>
              <a:t>Gmbh</a:t>
            </a:r>
            <a:r>
              <a:rPr lang="cs-CZ" dirty="0"/>
              <a:t> proti Rakousku zde dne 2. 11. 2006, stížnost č. 60899/00</a:t>
            </a:r>
          </a:p>
          <a:p>
            <a:pPr marL="0" indent="0">
              <a:lnSpc>
                <a:spcPct val="120000"/>
              </a:lnSpc>
              <a:buNone/>
            </a:pPr>
            <a:endParaRPr lang="cs-CZ" dirty="0"/>
          </a:p>
          <a:p>
            <a:pPr marL="0" indent="265113">
              <a:lnSpc>
                <a:spcPct val="120000"/>
              </a:lnSpc>
              <a:spcBef>
                <a:spcPts val="300"/>
              </a:spcBef>
            </a:pPr>
            <a:r>
              <a:rPr lang="cs-CZ" dirty="0"/>
              <a:t>Rozsudek německého Spolkového ústavního soudu ve věci Schmid-</a:t>
            </a:r>
            <a:r>
              <a:rPr lang="cs-CZ" dirty="0" err="1"/>
              <a:t>Spiegel</a:t>
            </a:r>
            <a:r>
              <a:rPr lang="cs-CZ" dirty="0"/>
              <a:t>, 12 </a:t>
            </a:r>
            <a:r>
              <a:rPr lang="cs-CZ" dirty="0" err="1"/>
              <a:t>BverfGE</a:t>
            </a:r>
            <a:r>
              <a:rPr lang="cs-CZ" dirty="0"/>
              <a:t> 113 (1961) – Spolkový soud v této kauze judikoval, že osoba, jež se stala terčem jízlivé a zavádějící kritiky, se může proti takové kritice bránit s použitím stejně urážlivého jazyka, pokud je taková obrana nezbytná k vyvážení nevraživosti a zkreslení obsažených v původním verbálním ataku na tuto osobu. Zjednodušeně řečeno, nevybíravý útok na osobní čest zasluhuje stejně nekompromisní odpověď.</a:t>
            </a:r>
          </a:p>
          <a:p>
            <a:pPr marL="0" indent="0" algn="just">
              <a:buNone/>
            </a:pPr>
            <a:endParaRPr lang="cs-CZ" dirty="0"/>
          </a:p>
        </p:txBody>
      </p:sp>
    </p:spTree>
    <p:extLst>
      <p:ext uri="{BB962C8B-B14F-4D97-AF65-F5344CB8AC3E}">
        <p14:creationId xmlns:p14="http://schemas.microsoft.com/office/powerpoint/2010/main" val="3310825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Projev soudce a s ním spojená etická dilemata</a:t>
            </a:r>
          </a:p>
        </p:txBody>
      </p:sp>
      <p:sp>
        <p:nvSpPr>
          <p:cNvPr id="3" name="Zástupný symbol pro obsah 2"/>
          <p:cNvSpPr>
            <a:spLocks noGrp="1"/>
          </p:cNvSpPr>
          <p:nvPr>
            <p:ph idx="1"/>
          </p:nvPr>
        </p:nvSpPr>
        <p:spPr/>
        <p:txBody>
          <a:bodyPr>
            <a:normAutofit/>
          </a:bodyPr>
          <a:lstStyle/>
          <a:p>
            <a:pPr marL="0" indent="0">
              <a:buNone/>
            </a:pPr>
            <a:r>
              <a:rPr lang="cs-CZ" dirty="0"/>
              <a:t>Nač si dát pozor ve svém projevu v jednací síni a rozhodnutích ? </a:t>
            </a:r>
          </a:p>
          <a:p>
            <a:pPr marL="0" indent="0">
              <a:buNone/>
            </a:pPr>
            <a:r>
              <a:rPr lang="cs-CZ" dirty="0"/>
              <a:t>Arogance a sprostoty, akcelerace konfliktu, sebevědomá ochrana justice, obsah rozhodnutí </a:t>
            </a:r>
          </a:p>
          <a:p>
            <a:pPr marL="0" indent="0">
              <a:buNone/>
            </a:pPr>
            <a:endParaRPr lang="cs-CZ" dirty="0"/>
          </a:p>
          <a:p>
            <a:pPr marL="0" indent="0">
              <a:buNone/>
            </a:pPr>
            <a:r>
              <a:rPr lang="cs-CZ" dirty="0"/>
              <a:t>Může být neetické i mlčení ? Aneb má mít soudce zákaz hovořit s médii, je to jeho etická povinnost s ohledem na legitimitu rozhodnutí, má v tom plnou svobodu ? </a:t>
            </a:r>
          </a:p>
          <a:p>
            <a:pPr marL="0" indent="0" algn="just">
              <a:buNone/>
            </a:pPr>
            <a:endParaRPr lang="cs-CZ" dirty="0"/>
          </a:p>
        </p:txBody>
      </p:sp>
    </p:spTree>
    <p:extLst>
      <p:ext uri="{BB962C8B-B14F-4D97-AF65-F5344CB8AC3E}">
        <p14:creationId xmlns:p14="http://schemas.microsoft.com/office/powerpoint/2010/main" val="3438021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 jednoho soudního rozhodnutí </a:t>
            </a:r>
          </a:p>
        </p:txBody>
      </p:sp>
      <p:sp>
        <p:nvSpPr>
          <p:cNvPr id="3" name="Zástupný symbol pro obsah 2"/>
          <p:cNvSpPr>
            <a:spLocks noGrp="1"/>
          </p:cNvSpPr>
          <p:nvPr>
            <p:ph idx="1"/>
          </p:nvPr>
        </p:nvSpPr>
        <p:spPr/>
        <p:txBody>
          <a:bodyPr>
            <a:normAutofit/>
          </a:bodyPr>
          <a:lstStyle/>
          <a:p>
            <a:pPr marL="0" indent="0">
              <a:buNone/>
            </a:pPr>
            <a:r>
              <a:rPr lang="cs-CZ" dirty="0"/>
              <a:t>I.ÚS 1119/15 ze dne 16. 6. 2015, bod 44</a:t>
            </a:r>
          </a:p>
          <a:p>
            <a:pPr marL="0" indent="0" algn="just">
              <a:buNone/>
            </a:pPr>
            <a:r>
              <a:rPr lang="cs-CZ" dirty="0"/>
              <a:t>Krajský soud v Ústí nad Labem v rozhodnutí  ze dne 28. 1. 2015 č. j. 4 To 24/2015-42 k nemožnosti náhrady vazby: </a:t>
            </a:r>
          </a:p>
          <a:p>
            <a:pPr marL="0" indent="0" algn="just">
              <a:buNone/>
            </a:pPr>
            <a:r>
              <a:rPr lang="cs-CZ" sz="2600" dirty="0"/>
              <a:t>Tato opatření stížnostní soud vyhodnotil jako "zcela neúčinná", přičemž v rámci své úvahy o tom, zda by nebylo možné nahradit vazbu zákazem vycestování spojeným s odevzdáním cestovního dokladu, uvedl, že </a:t>
            </a:r>
            <a:r>
              <a:rPr lang="cs-CZ" sz="2600" b="1" dirty="0"/>
              <a:t>odevzdání pasu "je u osob vietnamské národnosti pro pravidelnou jejich podobnost minimálním omezením".</a:t>
            </a:r>
          </a:p>
          <a:p>
            <a:pPr marL="0" indent="0">
              <a:buNone/>
            </a:pPr>
            <a:endParaRPr lang="cs-CZ" dirty="0"/>
          </a:p>
        </p:txBody>
      </p:sp>
      <p:sp>
        <p:nvSpPr>
          <p:cNvPr id="4" name="Zástupný symbol pro zápatí 3"/>
          <p:cNvSpPr>
            <a:spLocks noGrp="1"/>
          </p:cNvSpPr>
          <p:nvPr>
            <p:ph type="ftr" sz="quarter" idx="3"/>
          </p:nvPr>
        </p:nvSpPr>
        <p:spPr>
          <a:xfrm>
            <a:off x="612000" y="5963611"/>
            <a:ext cx="6317454" cy="365125"/>
          </a:xfrm>
          <a:prstGeom prst="rect">
            <a:avLst/>
          </a:prstGeom>
        </p:spPr>
        <p:txBody>
          <a:bodyPr/>
          <a:lstStyle>
            <a:defPPr>
              <a:defRPr lang="cs-CZ"/>
            </a:defPPr>
            <a:lvl1pPr marL="0" algn="l" defTabSz="914400" rtl="0" eaLnBrk="1" latinLnBrk="0" hangingPunct="1">
              <a:defRPr sz="16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a:t>Název prezentace</a:t>
            </a:r>
            <a:endParaRPr lang="cs-CZ" dirty="0"/>
          </a:p>
        </p:txBody>
      </p:sp>
    </p:spTree>
    <p:extLst>
      <p:ext uri="{BB962C8B-B14F-4D97-AF65-F5344CB8AC3E}">
        <p14:creationId xmlns:p14="http://schemas.microsoft.com/office/powerpoint/2010/main" val="744088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 jednoho soudcovského blogu</a:t>
            </a:r>
          </a:p>
        </p:txBody>
      </p:sp>
      <p:sp>
        <p:nvSpPr>
          <p:cNvPr id="3" name="Zástupný symbol pro obsah 2"/>
          <p:cNvSpPr>
            <a:spLocks noGrp="1"/>
          </p:cNvSpPr>
          <p:nvPr>
            <p:ph idx="1"/>
          </p:nvPr>
        </p:nvSpPr>
        <p:spPr/>
        <p:txBody>
          <a:bodyPr>
            <a:normAutofit/>
          </a:bodyPr>
          <a:lstStyle/>
          <a:p>
            <a:pPr marL="0" indent="0" algn="just">
              <a:buNone/>
            </a:pPr>
            <a:r>
              <a:rPr lang="cs-CZ" dirty="0"/>
              <a:t>ve „</a:t>
            </a:r>
            <a:r>
              <a:rPr lang="cs-CZ" dirty="0" err="1"/>
              <a:t>vybydlování</a:t>
            </a:r>
            <a:r>
              <a:rPr lang="cs-CZ" dirty="0"/>
              <a:t>“ bytů jsou naši romští spoluobčané šampioni</a:t>
            </a:r>
          </a:p>
          <a:p>
            <a:pPr marL="0" indent="0" algn="just">
              <a:buNone/>
            </a:pPr>
            <a:endParaRPr lang="cs-CZ" dirty="0"/>
          </a:p>
          <a:p>
            <a:pPr marL="0" indent="0" algn="just">
              <a:buNone/>
            </a:pPr>
            <a:r>
              <a:rPr lang="cs-CZ" dirty="0"/>
              <a:t>Satira – dopis imáma: </a:t>
            </a:r>
          </a:p>
          <a:p>
            <a:pPr marL="0" indent="0" algn="just">
              <a:buNone/>
            </a:pPr>
            <a:r>
              <a:rPr lang="cs-CZ" dirty="0"/>
              <a:t>Až naše věc vítězně skončí, musíš nějak naložit s bezvěrci. Jsem sice umírněný muslim, ale korán hovoří jasně, bude nutné je </a:t>
            </a:r>
            <a:r>
              <a:rPr lang="cs-CZ" dirty="0" err="1"/>
              <a:t>vyzabíjet</a:t>
            </a:r>
            <a:r>
              <a:rPr lang="cs-CZ" dirty="0"/>
              <a:t>. ... Ty sladké hochy z gay </a:t>
            </a:r>
            <a:r>
              <a:rPr lang="cs-CZ" dirty="0" err="1"/>
              <a:t>pride</a:t>
            </a:r>
            <a:r>
              <a:rPr lang="cs-CZ" dirty="0"/>
              <a:t> organizací </a:t>
            </a:r>
            <a:r>
              <a:rPr lang="cs-CZ" dirty="0" err="1"/>
              <a:t>naraž</a:t>
            </a:r>
            <a:r>
              <a:rPr lang="cs-CZ" dirty="0"/>
              <a:t> na kůl, ať si před smrtí prožijí pořádný orgasmus.</a:t>
            </a:r>
          </a:p>
        </p:txBody>
      </p:sp>
    </p:spTree>
    <p:extLst>
      <p:ext uri="{BB962C8B-B14F-4D97-AF65-F5344CB8AC3E}">
        <p14:creationId xmlns:p14="http://schemas.microsoft.com/office/powerpoint/2010/main" val="512969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Proč máme mediální právo? </a:t>
            </a:r>
          </a:p>
        </p:txBody>
      </p:sp>
      <p:sp>
        <p:nvSpPr>
          <p:cNvPr id="3" name="Zástupný symbol pro obsah 2"/>
          <p:cNvSpPr>
            <a:spLocks noGrp="1"/>
          </p:cNvSpPr>
          <p:nvPr>
            <p:ph idx="1"/>
          </p:nvPr>
        </p:nvSpPr>
        <p:spPr>
          <a:xfrm>
            <a:off x="924169" y="1794363"/>
            <a:ext cx="10515600" cy="4351338"/>
          </a:xfrm>
        </p:spPr>
        <p:txBody>
          <a:bodyPr>
            <a:normAutofit/>
          </a:bodyPr>
          <a:lstStyle/>
          <a:p>
            <a:pPr marL="0" indent="0">
              <a:buNone/>
            </a:pPr>
            <a:endParaRPr lang="cs-CZ" dirty="0"/>
          </a:p>
        </p:txBody>
      </p:sp>
    </p:spTree>
    <p:extLst>
      <p:ext uri="{BB962C8B-B14F-4D97-AF65-F5344CB8AC3E}">
        <p14:creationId xmlns:p14="http://schemas.microsoft.com/office/powerpoint/2010/main" val="1734281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231EB-8A72-4EE3-9019-B68D22DDD678}"/>
              </a:ext>
            </a:extLst>
          </p:cNvPr>
          <p:cNvSpPr>
            <a:spLocks noGrp="1"/>
          </p:cNvSpPr>
          <p:nvPr>
            <p:ph type="title"/>
          </p:nvPr>
        </p:nvSpPr>
        <p:spPr/>
        <p:txBody>
          <a:bodyPr/>
          <a:lstStyle/>
          <a:p>
            <a:r>
              <a:rPr lang="cs-CZ" dirty="0"/>
              <a:t>Debata o jedné přednášce o soudcovské etice</a:t>
            </a:r>
          </a:p>
        </p:txBody>
      </p:sp>
      <p:pic>
        <p:nvPicPr>
          <p:cNvPr id="5" name="Zástupný obsah 4">
            <a:extLst>
              <a:ext uri="{FF2B5EF4-FFF2-40B4-BE49-F238E27FC236}">
                <a16:creationId xmlns:a16="http://schemas.microsoft.com/office/drawing/2014/main" id="{9BFD899D-273E-4BE6-9DB2-705EE93B0CE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9213" y="1825625"/>
            <a:ext cx="7553574" cy="4351338"/>
          </a:xfrm>
        </p:spPr>
      </p:pic>
    </p:spTree>
    <p:extLst>
      <p:ext uri="{BB962C8B-B14F-4D97-AF65-F5344CB8AC3E}">
        <p14:creationId xmlns:p14="http://schemas.microsoft.com/office/powerpoint/2010/main" val="3667016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Projev soudce a jeho omezení </a:t>
            </a:r>
          </a:p>
        </p:txBody>
      </p:sp>
      <p:sp>
        <p:nvSpPr>
          <p:cNvPr id="3" name="Zástupný symbol pro obsah 2"/>
          <p:cNvSpPr>
            <a:spLocks noGrp="1"/>
          </p:cNvSpPr>
          <p:nvPr>
            <p:ph idx="1"/>
          </p:nvPr>
        </p:nvSpPr>
        <p:spPr/>
        <p:txBody>
          <a:bodyPr>
            <a:normAutofit/>
          </a:bodyPr>
          <a:lstStyle/>
          <a:p>
            <a:pPr marL="0" indent="0">
              <a:buNone/>
            </a:pPr>
            <a:r>
              <a:rPr lang="cs-CZ" dirty="0"/>
              <a:t>Vyjádření ve volném čase : účast v politické politice, vyjadřování názorů nekompatibilních s hodnotami vyjádřenými v čl. 1 Ústavy, vyjádření o justiční politice a úpravě. </a:t>
            </a:r>
          </a:p>
          <a:p>
            <a:pPr marL="0" indent="0">
              <a:buNone/>
            </a:pPr>
            <a:endParaRPr lang="cs-CZ" dirty="0"/>
          </a:p>
          <a:p>
            <a:pPr marL="0" indent="0">
              <a:buNone/>
            </a:pPr>
            <a:r>
              <a:rPr lang="cs-CZ" dirty="0"/>
              <a:t>Kolik peněz a od koho si může soudce vzít za svůj projev?</a:t>
            </a:r>
          </a:p>
          <a:p>
            <a:pPr marL="0" indent="0">
              <a:buNone/>
            </a:pPr>
            <a:endParaRPr lang="cs-CZ" dirty="0"/>
          </a:p>
        </p:txBody>
      </p:sp>
    </p:spTree>
    <p:extLst>
      <p:ext uri="{BB962C8B-B14F-4D97-AF65-F5344CB8AC3E}">
        <p14:creationId xmlns:p14="http://schemas.microsoft.com/office/powerpoint/2010/main" val="3763275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Judikatura ÚS </a:t>
            </a:r>
          </a:p>
        </p:txBody>
      </p:sp>
      <p:sp>
        <p:nvSpPr>
          <p:cNvPr id="3" name="Zástupný symbol pro obsah 2"/>
          <p:cNvSpPr>
            <a:spLocks noGrp="1"/>
          </p:cNvSpPr>
          <p:nvPr>
            <p:ph idx="1"/>
          </p:nvPr>
        </p:nvSpPr>
        <p:spPr/>
        <p:txBody>
          <a:bodyPr>
            <a:normAutofit/>
          </a:bodyPr>
          <a:lstStyle/>
          <a:p>
            <a:pPr marL="0" indent="0" algn="just">
              <a:buNone/>
            </a:pPr>
            <a:r>
              <a:rPr lang="cs-CZ" b="1" dirty="0"/>
              <a:t>I.ÚS 2617/15 z 5. 9. 2016 (</a:t>
            </a:r>
            <a:r>
              <a:rPr lang="cs-CZ" dirty="0"/>
              <a:t>16 </a:t>
            </a:r>
            <a:r>
              <a:rPr lang="cs-CZ" dirty="0" err="1"/>
              <a:t>Kss</a:t>
            </a:r>
            <a:r>
              <a:rPr lang="cs-CZ" dirty="0"/>
              <a:t> 7/2014) </a:t>
            </a:r>
            <a:r>
              <a:rPr lang="cs-CZ" b="1" dirty="0"/>
              <a:t>- omezení svobody projevu soudce při komentování politické soutěže</a:t>
            </a:r>
            <a:endParaRPr lang="cs-CZ" dirty="0"/>
          </a:p>
          <a:p>
            <a:pPr marL="0" indent="0" algn="just">
              <a:buNone/>
            </a:pPr>
            <a:endParaRPr lang="cs-CZ" b="1" dirty="0"/>
          </a:p>
          <a:p>
            <a:pPr marL="0" indent="0" algn="just">
              <a:buNone/>
            </a:pPr>
            <a:r>
              <a:rPr lang="cs-CZ" b="1" dirty="0"/>
              <a:t>IV.ÚS 2609/16 z 11. 4. 2017 (</a:t>
            </a:r>
            <a:r>
              <a:rPr lang="cs-CZ" dirty="0"/>
              <a:t>11 </a:t>
            </a:r>
            <a:r>
              <a:rPr lang="cs-CZ" dirty="0" err="1"/>
              <a:t>Kss</a:t>
            </a:r>
            <a:r>
              <a:rPr lang="cs-CZ" dirty="0"/>
              <a:t> 6/2015)</a:t>
            </a:r>
            <a:r>
              <a:rPr lang="cs-CZ" b="1" dirty="0"/>
              <a:t>- limity literární činnosti soudce a jeho svobody projevu</a:t>
            </a:r>
          </a:p>
          <a:p>
            <a:pPr marL="0" indent="0" algn="just">
              <a:buNone/>
            </a:pPr>
            <a:endParaRPr lang="cs-CZ" b="1" dirty="0"/>
          </a:p>
          <a:p>
            <a:pPr marL="0" indent="0" algn="just">
              <a:buNone/>
            </a:pPr>
            <a:r>
              <a:rPr lang="cs-CZ" b="1" dirty="0"/>
              <a:t>II.ÚS 2490/15 z 8. 11. 2016 (</a:t>
            </a:r>
            <a:r>
              <a:rPr lang="cs-CZ" dirty="0"/>
              <a:t>13 </a:t>
            </a:r>
            <a:r>
              <a:rPr lang="cs-CZ" dirty="0" err="1"/>
              <a:t>Kss</a:t>
            </a:r>
            <a:r>
              <a:rPr lang="cs-CZ" dirty="0"/>
              <a:t> 1/2015) </a:t>
            </a:r>
            <a:r>
              <a:rPr lang="cs-CZ" b="1" dirty="0"/>
              <a:t>- k procesní (ne)způsobilosti důkazů získaných před podáním kárného návrhu </a:t>
            </a:r>
            <a:r>
              <a:rPr lang="cs-CZ" dirty="0"/>
              <a:t>(hromadné maily k politické soutěži)</a:t>
            </a:r>
          </a:p>
        </p:txBody>
      </p:sp>
    </p:spTree>
    <p:extLst>
      <p:ext uri="{BB962C8B-B14F-4D97-AF65-F5344CB8AC3E}">
        <p14:creationId xmlns:p14="http://schemas.microsoft.com/office/powerpoint/2010/main" val="3306386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Základní povinnosti soudce při projevu (I. ÚS 2617/15 z 5. 9. 2016)</a:t>
            </a:r>
          </a:p>
        </p:txBody>
      </p:sp>
      <p:sp>
        <p:nvSpPr>
          <p:cNvPr id="3" name="Zástupný symbol pro obsah 2"/>
          <p:cNvSpPr>
            <a:spLocks noGrp="1"/>
          </p:cNvSpPr>
          <p:nvPr>
            <p:ph idx="1"/>
          </p:nvPr>
        </p:nvSpPr>
        <p:spPr/>
        <p:txBody>
          <a:bodyPr>
            <a:normAutofit/>
          </a:bodyPr>
          <a:lstStyle/>
          <a:p>
            <a:pPr marL="0" indent="0">
              <a:buNone/>
            </a:pPr>
            <a:r>
              <a:rPr lang="cs-CZ" dirty="0"/>
              <a:t>Jednotlivec, který přijal funkci soudce, je při výkonu své svobody projevu vázán povinností loajality a zdrženlivosti. Jeho svoboda projevu tudíž podléhá zvláštním omezením, která vyplývají z této povinnosti. Soudce zejména nesmí svými projevy narušovat důvěru veřejnosti v to, že bude rozhodovat v souladu se základními principy demokratického právního státu, a důvěru v nestrannost a nezávislost soudní moci. Soudce proto musí být zdrženlivý v projevech týkajících se politické soutěže (tedy projevy ohledně „politické politiky“).</a:t>
            </a:r>
          </a:p>
          <a:p>
            <a:pPr marL="0" indent="0">
              <a:buNone/>
            </a:pPr>
            <a:endParaRPr lang="cs-CZ" dirty="0"/>
          </a:p>
        </p:txBody>
      </p:sp>
    </p:spTree>
    <p:extLst>
      <p:ext uri="{BB962C8B-B14F-4D97-AF65-F5344CB8AC3E}">
        <p14:creationId xmlns:p14="http://schemas.microsoft.com/office/powerpoint/2010/main" val="2538768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 ÚS 2617/15 z 5. 9. 2016, bod 88</a:t>
            </a:r>
          </a:p>
        </p:txBody>
      </p:sp>
      <p:sp>
        <p:nvSpPr>
          <p:cNvPr id="3" name="Zástupný symbol pro obsah 2"/>
          <p:cNvSpPr>
            <a:spLocks noGrp="1"/>
          </p:cNvSpPr>
          <p:nvPr>
            <p:ph idx="1"/>
          </p:nvPr>
        </p:nvSpPr>
        <p:spPr/>
        <p:txBody>
          <a:bodyPr>
            <a:normAutofit/>
          </a:bodyPr>
          <a:lstStyle/>
          <a:p>
            <a:pPr marL="0" indent="0" algn="just">
              <a:buNone/>
            </a:pPr>
            <a:r>
              <a:rPr lang="cs-CZ" dirty="0"/>
              <a:t>Vysoké míry ochrany bude naopak požívat například projev soudců, zvláštně pak reprezentantů soudní moci, který se týká otázek souvisejících se správou a organizací soudnictví a justičních reforem, a to i když mají takové projevy politický přesah (rozsudek velkého senátu ve věci </a:t>
            </a:r>
            <a:r>
              <a:rPr lang="cs-CZ" dirty="0" err="1"/>
              <a:t>Wille</a:t>
            </a:r>
            <a:r>
              <a:rPr lang="cs-CZ" dirty="0"/>
              <a:t> proti Lichtenštejnsku, § 67; srov. shodně rozsudek velkého senátu ve věci </a:t>
            </a:r>
            <a:r>
              <a:rPr lang="cs-CZ" dirty="0" err="1"/>
              <a:t>Baka</a:t>
            </a:r>
            <a:r>
              <a:rPr lang="cs-CZ" dirty="0"/>
              <a:t> proti Maďarsku ze dne 23. 6. 2016 č. 20261/12, § 165-167 a 170-171). </a:t>
            </a:r>
          </a:p>
          <a:p>
            <a:pPr marL="0" indent="0" algn="just">
              <a:buNone/>
            </a:pPr>
            <a:endParaRPr lang="cs-CZ" dirty="0"/>
          </a:p>
        </p:txBody>
      </p:sp>
    </p:spTree>
    <p:extLst>
      <p:ext uri="{BB962C8B-B14F-4D97-AF65-F5344CB8AC3E}">
        <p14:creationId xmlns:p14="http://schemas.microsoft.com/office/powerpoint/2010/main" val="3764801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povinnosti soudce při projevu</a:t>
            </a:r>
          </a:p>
        </p:txBody>
      </p:sp>
      <p:sp>
        <p:nvSpPr>
          <p:cNvPr id="3" name="Zástupný symbol pro obsah 2"/>
          <p:cNvSpPr>
            <a:spLocks noGrp="1"/>
          </p:cNvSpPr>
          <p:nvPr>
            <p:ph idx="1"/>
          </p:nvPr>
        </p:nvSpPr>
        <p:spPr/>
        <p:txBody>
          <a:bodyPr>
            <a:normAutofit/>
          </a:bodyPr>
          <a:lstStyle/>
          <a:p>
            <a:pPr marL="0" indent="0">
              <a:buNone/>
            </a:pPr>
            <a:r>
              <a:rPr lang="cs-CZ" dirty="0"/>
              <a:t>Zachovat zdrženlivost při projevování názorů a loajalitu k hodnotovému řádu, vyjádřenému v ústavním pořádku.</a:t>
            </a:r>
          </a:p>
          <a:p>
            <a:pPr marL="0" indent="0">
              <a:buNone/>
            </a:pPr>
            <a:endParaRPr lang="cs-CZ" dirty="0"/>
          </a:p>
          <a:p>
            <a:pPr marL="0" indent="0">
              <a:buNone/>
            </a:pPr>
            <a:r>
              <a:rPr lang="cs-CZ" dirty="0"/>
              <a:t>Dělat vše pro legitimitu konkrétního rozhodnutí i soudní moci jako takové. </a:t>
            </a:r>
          </a:p>
          <a:p>
            <a:pPr marL="0" indent="0">
              <a:buNone/>
            </a:pPr>
            <a:endParaRPr lang="cs-CZ" dirty="0"/>
          </a:p>
          <a:p>
            <a:pPr marL="0" indent="0">
              <a:buNone/>
            </a:pPr>
            <a:r>
              <a:rPr lang="cs-CZ" dirty="0"/>
              <a:t>Nevyvolávat pochybnosti o své nestrannosti (vůči nějaké politické straně, proti nějaké sociální skupině apod.)</a:t>
            </a:r>
          </a:p>
        </p:txBody>
      </p:sp>
    </p:spTree>
    <p:extLst>
      <p:ext uri="{BB962C8B-B14F-4D97-AF65-F5344CB8AC3E}">
        <p14:creationId xmlns:p14="http://schemas.microsoft.com/office/powerpoint/2010/main" val="3262810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Argumenty ve prospěch soudce </a:t>
            </a:r>
            <a:r>
              <a:rPr lang="cs-CZ" dirty="0" err="1"/>
              <a:t>Kydalky</a:t>
            </a: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a:p>
        </p:txBody>
      </p:sp>
    </p:spTree>
    <p:extLst>
      <p:ext uri="{BB962C8B-B14F-4D97-AF65-F5344CB8AC3E}">
        <p14:creationId xmlns:p14="http://schemas.microsoft.com/office/powerpoint/2010/main" val="2358090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Projev soudce a etická dilemata </a:t>
            </a:r>
          </a:p>
        </p:txBody>
      </p:sp>
      <p:sp>
        <p:nvSpPr>
          <p:cNvPr id="3" name="Zástupný symbol pro obsah 2"/>
          <p:cNvSpPr>
            <a:spLocks noGrp="1"/>
          </p:cNvSpPr>
          <p:nvPr>
            <p:ph idx="1"/>
          </p:nvPr>
        </p:nvSpPr>
        <p:spPr/>
        <p:txBody>
          <a:bodyPr>
            <a:normAutofit/>
          </a:bodyPr>
          <a:lstStyle/>
          <a:p>
            <a:pPr marL="0" indent="0" algn="just">
              <a:buNone/>
            </a:pPr>
            <a:r>
              <a:rPr lang="cs-CZ" dirty="0"/>
              <a:t>Účelem je přispívat k legitimitě soudní moci a přesvědčení o  nestrannosti soudnictví i konkrétního soudce. </a:t>
            </a:r>
          </a:p>
          <a:p>
            <a:pPr marL="0" indent="0" algn="just">
              <a:buNone/>
            </a:pPr>
            <a:endParaRPr lang="cs-CZ" dirty="0"/>
          </a:p>
          <a:p>
            <a:pPr marL="0" indent="0" algn="just">
              <a:buNone/>
            </a:pPr>
            <a:endParaRPr lang="cs-CZ" dirty="0"/>
          </a:p>
          <a:p>
            <a:pPr marL="0" indent="0" algn="just">
              <a:buNone/>
            </a:pPr>
            <a:r>
              <a:rPr lang="cs-CZ" dirty="0"/>
              <a:t>Zpozornět u příliš vysoké odměny zejména pro soukromý či zahraniční subjekt. </a:t>
            </a:r>
          </a:p>
          <a:p>
            <a:pPr marL="0" indent="0" algn="just">
              <a:buNone/>
            </a:pPr>
            <a:endParaRPr lang="cs-CZ" dirty="0"/>
          </a:p>
          <a:p>
            <a:pPr marL="0" indent="0" algn="just">
              <a:buNone/>
            </a:pPr>
            <a:r>
              <a:rPr lang="cs-CZ" dirty="0"/>
              <a:t>Co znamená povolení publikační a pedagogické činnosti? </a:t>
            </a:r>
          </a:p>
          <a:p>
            <a:pPr marL="0" indent="0">
              <a:buNone/>
            </a:pPr>
            <a:endParaRPr lang="cs-CZ" dirty="0"/>
          </a:p>
        </p:txBody>
      </p:sp>
    </p:spTree>
    <p:extLst>
      <p:ext uri="{BB962C8B-B14F-4D97-AF65-F5344CB8AC3E}">
        <p14:creationId xmlns:p14="http://schemas.microsoft.com/office/powerpoint/2010/main" val="1391385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Projev soudce a etická dilemata </a:t>
            </a:r>
          </a:p>
        </p:txBody>
      </p:sp>
      <p:sp>
        <p:nvSpPr>
          <p:cNvPr id="3" name="Zástupný symbol pro obsah 2"/>
          <p:cNvSpPr>
            <a:spLocks noGrp="1"/>
          </p:cNvSpPr>
          <p:nvPr>
            <p:ph idx="1"/>
          </p:nvPr>
        </p:nvSpPr>
        <p:spPr/>
        <p:txBody>
          <a:bodyPr>
            <a:normAutofit/>
          </a:bodyPr>
          <a:lstStyle/>
          <a:p>
            <a:pPr marL="0" indent="0">
              <a:buNone/>
            </a:pPr>
            <a:r>
              <a:rPr lang="cs-CZ" dirty="0"/>
              <a:t>Svoboda projevu v rozsudku (presumpce neviny, nestrannost) a v průběhu soudního procesu, před rozhodnutím (sám sebe vyloučí)</a:t>
            </a:r>
          </a:p>
          <a:p>
            <a:pPr marL="0" indent="0">
              <a:buNone/>
            </a:pPr>
            <a:endParaRPr lang="cs-CZ" dirty="0"/>
          </a:p>
          <a:p>
            <a:pPr marL="0" indent="0">
              <a:buNone/>
            </a:pPr>
            <a:r>
              <a:rPr lang="cs-CZ" dirty="0"/>
              <a:t>Svoboda projevu v odlišném stanovisku (etická omezení, tajnost deliberací)</a:t>
            </a:r>
          </a:p>
          <a:p>
            <a:pPr marL="0" indent="0">
              <a:buNone/>
            </a:pPr>
            <a:endParaRPr lang="cs-CZ" dirty="0"/>
          </a:p>
          <a:p>
            <a:pPr marL="0" indent="0">
              <a:buNone/>
            </a:pPr>
            <a:r>
              <a:rPr lang="cs-CZ" dirty="0"/>
              <a:t>Kritika judikatury, akademická práce (učitel a autor), po skončení mandátu</a:t>
            </a:r>
          </a:p>
        </p:txBody>
      </p:sp>
    </p:spTree>
    <p:extLst>
      <p:ext uri="{BB962C8B-B14F-4D97-AF65-F5344CB8AC3E}">
        <p14:creationId xmlns:p14="http://schemas.microsoft.com/office/powerpoint/2010/main" val="3253166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projevu soudce v judikatuře ESLP</a:t>
            </a:r>
          </a:p>
        </p:txBody>
      </p:sp>
      <p:sp>
        <p:nvSpPr>
          <p:cNvPr id="3" name="Zástupný symbol pro obsah 2"/>
          <p:cNvSpPr>
            <a:spLocks noGrp="1"/>
          </p:cNvSpPr>
          <p:nvPr>
            <p:ph idx="1"/>
          </p:nvPr>
        </p:nvSpPr>
        <p:spPr/>
        <p:txBody>
          <a:bodyPr>
            <a:normAutofit/>
          </a:bodyPr>
          <a:lstStyle/>
          <a:p>
            <a:pPr marL="0" indent="0">
              <a:buNone/>
            </a:pPr>
            <a:r>
              <a:rPr lang="cs-CZ" dirty="0" err="1"/>
              <a:t>Baka</a:t>
            </a:r>
            <a:r>
              <a:rPr lang="cs-CZ" dirty="0"/>
              <a:t> proti Maďarsku – kritika justiční reformy </a:t>
            </a:r>
          </a:p>
          <a:p>
            <a:pPr marL="0" indent="0">
              <a:buNone/>
            </a:pPr>
            <a:r>
              <a:rPr lang="cs-CZ" dirty="0" err="1"/>
              <a:t>Kövesi</a:t>
            </a:r>
            <a:r>
              <a:rPr lang="cs-CZ" dirty="0"/>
              <a:t> proti Rumunsku – předčasné ukončení mandátu pro kritiku vlády u šéfky protikorupční prokuratury</a:t>
            </a:r>
          </a:p>
          <a:p>
            <a:pPr marL="0" indent="0">
              <a:buNone/>
            </a:pPr>
            <a:r>
              <a:rPr lang="cs-CZ" dirty="0" err="1"/>
              <a:t>Eminağaoğlu</a:t>
            </a:r>
            <a:r>
              <a:rPr lang="cs-CZ" dirty="0"/>
              <a:t> proti Turecku - sankce kárného přeložení</a:t>
            </a:r>
          </a:p>
          <a:p>
            <a:pPr marL="0" indent="0">
              <a:buNone/>
            </a:pPr>
            <a:endParaRPr lang="cs-CZ" dirty="0"/>
          </a:p>
        </p:txBody>
      </p:sp>
    </p:spTree>
    <p:extLst>
      <p:ext uri="{BB962C8B-B14F-4D97-AF65-F5344CB8AC3E}">
        <p14:creationId xmlns:p14="http://schemas.microsoft.com/office/powerpoint/2010/main" val="268098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Proč máme mediální právo? </a:t>
            </a:r>
          </a:p>
        </p:txBody>
      </p:sp>
      <p:sp>
        <p:nvSpPr>
          <p:cNvPr id="3" name="Zástupný symbol pro obsah 2"/>
          <p:cNvSpPr>
            <a:spLocks noGrp="1"/>
          </p:cNvSpPr>
          <p:nvPr>
            <p:ph idx="1"/>
          </p:nvPr>
        </p:nvSpPr>
        <p:spPr>
          <a:xfrm>
            <a:off x="924169" y="1794363"/>
            <a:ext cx="10515600" cy="4351338"/>
          </a:xfrm>
        </p:spPr>
        <p:txBody>
          <a:bodyPr>
            <a:normAutofit/>
          </a:bodyPr>
          <a:lstStyle/>
          <a:p>
            <a:pPr marL="0" indent="0">
              <a:buNone/>
            </a:pPr>
            <a:r>
              <a:rPr lang="cs-CZ" dirty="0"/>
              <a:t>V jakém jsme předmětu ? </a:t>
            </a:r>
          </a:p>
          <a:p>
            <a:endParaRPr lang="cs-CZ" dirty="0"/>
          </a:p>
          <a:p>
            <a:pPr marL="0" indent="0">
              <a:buNone/>
            </a:pPr>
            <a:r>
              <a:rPr lang="cs-CZ" dirty="0"/>
              <a:t>Soukromoprávní nebo veřejnoprávní ? </a:t>
            </a:r>
          </a:p>
          <a:p>
            <a:pPr marL="0" indent="0">
              <a:buNone/>
            </a:pPr>
            <a:endParaRPr lang="cs-CZ" dirty="0"/>
          </a:p>
          <a:p>
            <a:pPr marL="0" indent="0">
              <a:buNone/>
            </a:pPr>
            <a:r>
              <a:rPr lang="cs-CZ" dirty="0"/>
              <a:t>Zase jen lidská práva…. </a:t>
            </a:r>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36982902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projevu soudce v judikatuře ESLP</a:t>
            </a:r>
          </a:p>
        </p:txBody>
      </p:sp>
      <p:sp>
        <p:nvSpPr>
          <p:cNvPr id="3" name="Zástupný symbol pro obsah 2"/>
          <p:cNvSpPr>
            <a:spLocks noGrp="1"/>
          </p:cNvSpPr>
          <p:nvPr>
            <p:ph idx="1"/>
          </p:nvPr>
        </p:nvSpPr>
        <p:spPr/>
        <p:txBody>
          <a:bodyPr>
            <a:normAutofit/>
          </a:bodyPr>
          <a:lstStyle/>
          <a:p>
            <a:pPr marL="0" indent="0">
              <a:buNone/>
            </a:pPr>
            <a:r>
              <a:rPr lang="cs-CZ" dirty="0"/>
              <a:t>Soudní orgány jsou při výkonu své rozhodovací funkce povinny vykonávat maximální diskrétnost ve vztahu k případům, jimiž se zabývají, aby si zachovaly svou image jako nestranných soudců (</a:t>
            </a:r>
            <a:r>
              <a:rPr lang="cs-CZ" dirty="0" err="1"/>
              <a:t>Olujić</a:t>
            </a:r>
            <a:r>
              <a:rPr lang="cs-CZ" dirty="0"/>
              <a:t> proti Chorvatsku, § 59), ale také při vyjadřování kritiky vůči ostatním veřejným činitelům a zejména k ostatním soudcům (Di Giovanni proti Itálii). </a:t>
            </a:r>
            <a:r>
              <a:rPr lang="cs-CZ" dirty="0" err="1"/>
              <a:t>Kyprianou</a:t>
            </a:r>
            <a:r>
              <a:rPr lang="cs-CZ" dirty="0"/>
              <a:t> proti Kypru – jazyk použitý v průběhu procesu </a:t>
            </a:r>
          </a:p>
          <a:p>
            <a:pPr marL="0" indent="0">
              <a:buNone/>
            </a:pPr>
            <a:endParaRPr lang="cs-CZ" dirty="0"/>
          </a:p>
          <a:p>
            <a:pPr marL="0" indent="0">
              <a:buNone/>
            </a:pPr>
            <a:r>
              <a:rPr lang="cs-CZ" dirty="0"/>
              <a:t>Vzájemný respekt mezi soudci a advokáty, ale právo advokáta na kritiku (Moric proti Francii GCH)</a:t>
            </a:r>
          </a:p>
        </p:txBody>
      </p:sp>
    </p:spTree>
    <p:extLst>
      <p:ext uri="{BB962C8B-B14F-4D97-AF65-F5344CB8AC3E}">
        <p14:creationId xmlns:p14="http://schemas.microsoft.com/office/powerpoint/2010/main" val="2739728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projevu soudce v judikatuře ESLP</a:t>
            </a:r>
          </a:p>
        </p:txBody>
      </p:sp>
      <p:sp>
        <p:nvSpPr>
          <p:cNvPr id="3" name="Zástupný symbol pro obsah 2"/>
          <p:cNvSpPr>
            <a:spLocks noGrp="1"/>
          </p:cNvSpPr>
          <p:nvPr>
            <p:ph idx="1"/>
          </p:nvPr>
        </p:nvSpPr>
        <p:spPr/>
        <p:txBody>
          <a:bodyPr>
            <a:normAutofit/>
          </a:bodyPr>
          <a:lstStyle/>
          <a:p>
            <a:pPr marL="0" indent="0">
              <a:buNone/>
            </a:pPr>
            <a:r>
              <a:rPr lang="cs-CZ" dirty="0"/>
              <a:t>povinnost vyjadřovat se na obranu právního státu a soudcovské nezávislosti, pokud tyto základní hodnoty ohroženy - </a:t>
            </a:r>
            <a:r>
              <a:rPr lang="cs-CZ" dirty="0" err="1"/>
              <a:t>Żurek</a:t>
            </a:r>
            <a:r>
              <a:rPr lang="cs-CZ" dirty="0"/>
              <a:t> proti Polsku, § 222</a:t>
            </a:r>
          </a:p>
          <a:p>
            <a:pPr marL="0" indent="0">
              <a:buNone/>
            </a:pPr>
            <a:r>
              <a:rPr lang="cs-CZ" dirty="0" err="1"/>
              <a:t>Kudeshkina</a:t>
            </a:r>
            <a:r>
              <a:rPr lang="cs-CZ" dirty="0"/>
              <a:t> proti Rusku - odvolání z funkce soudce bylo důsledkem určitých výroků, které pronesla v médiích během své volební kampaně. Soud v tomto případě poznamenal že stěžovatelce nebyly poskytnuty důležité procesní záruky v souvislosti s jejími disciplinárního řízení a že sankce, která jí byla uložena, byla nepřiměřeně přísná a mohla mít "ochromující účinek" na soudce, kteří se chtějí účastnit veřejné debaty o účinnosti soudních institucí</a:t>
            </a:r>
          </a:p>
        </p:txBody>
      </p:sp>
    </p:spTree>
    <p:extLst>
      <p:ext uri="{BB962C8B-B14F-4D97-AF65-F5344CB8AC3E}">
        <p14:creationId xmlns:p14="http://schemas.microsoft.com/office/powerpoint/2010/main" val="1665195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projevu soudce v judikatuře ESLP</a:t>
            </a:r>
          </a:p>
        </p:txBody>
      </p:sp>
      <p:sp>
        <p:nvSpPr>
          <p:cNvPr id="3" name="Zástupný symbol pro obsah 2"/>
          <p:cNvSpPr>
            <a:spLocks noGrp="1"/>
          </p:cNvSpPr>
          <p:nvPr>
            <p:ph idx="1"/>
          </p:nvPr>
        </p:nvSpPr>
        <p:spPr/>
        <p:txBody>
          <a:bodyPr>
            <a:normAutofit/>
          </a:bodyPr>
          <a:lstStyle/>
          <a:p>
            <a:pPr marL="0" indent="0">
              <a:buNone/>
            </a:pPr>
            <a:r>
              <a:rPr lang="cs-CZ" dirty="0" err="1"/>
              <a:t>Kozan</a:t>
            </a:r>
            <a:r>
              <a:rPr lang="cs-CZ" dirty="0"/>
              <a:t> proti Turecku -  soudce ve služebním poměru, který byl kázeňsky potrestán za to, že sdílel v soukromé skupině na Facebooku článek v tisku, který kritizoval některá rozhodnutí Nejvyšší rady soudců a prokurátorů, aniž by sám zveřejnil jakýkoli komentář</a:t>
            </a:r>
          </a:p>
          <a:p>
            <a:pPr marL="0" indent="0">
              <a:buNone/>
            </a:pPr>
            <a:r>
              <a:rPr lang="cs-CZ" dirty="0" err="1"/>
              <a:t>Simić</a:t>
            </a:r>
            <a:r>
              <a:rPr lang="cs-CZ" dirty="0"/>
              <a:t> proti Bosně a Hercegovině - soudce Ústavního soudu neuspěl se stížností, že byl odvolán z funkce za to, že veřejně vyjádřil své názory (v dopise zaslaném vysokým státním úředníkům a v rozhovoru pro média, jakož i na neautorizované tiskové konferenci, na níž hovořil o práci Ústavního soudu a obvinil jej z korupce), ochrana nestrannosti a nezávislosti soudu (důvěry v justici) je legitimní účel omezení</a:t>
            </a:r>
          </a:p>
        </p:txBody>
      </p:sp>
    </p:spTree>
    <p:extLst>
      <p:ext uri="{BB962C8B-B14F-4D97-AF65-F5344CB8AC3E}">
        <p14:creationId xmlns:p14="http://schemas.microsoft.com/office/powerpoint/2010/main" val="18776638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projevu soudce v judikatuře ESLP</a:t>
            </a:r>
          </a:p>
        </p:txBody>
      </p:sp>
      <p:sp>
        <p:nvSpPr>
          <p:cNvPr id="3" name="Zástupný symbol pro obsah 2"/>
          <p:cNvSpPr>
            <a:spLocks noGrp="1"/>
          </p:cNvSpPr>
          <p:nvPr>
            <p:ph idx="1"/>
          </p:nvPr>
        </p:nvSpPr>
        <p:spPr/>
        <p:txBody>
          <a:bodyPr>
            <a:normAutofit/>
          </a:bodyPr>
          <a:lstStyle/>
          <a:p>
            <a:pPr marL="0" indent="0">
              <a:buNone/>
            </a:pPr>
            <a:r>
              <a:rPr lang="cs-CZ" dirty="0"/>
              <a:t>M.D. a další proti Španělsku - stěžovateli bylo dvacet sloužících soudců a soudkyň,  kteří pracovali v Katalánsku a kteří si stěžovali, že proti nim bylo vedeno disciplinární řízení za to, že se jim vyjádření svých názorů tím, že podepsali manifest o "právu katalánského lidu rozhodovat". Soudní dvůr shledal, že z pouhé skutečnosti, že disciplinární řízení bylo zahájeno, nelze vyvodit žádný "rdousící účinek". </a:t>
            </a:r>
          </a:p>
        </p:txBody>
      </p:sp>
    </p:spTree>
    <p:extLst>
      <p:ext uri="{BB962C8B-B14F-4D97-AF65-F5344CB8AC3E}">
        <p14:creationId xmlns:p14="http://schemas.microsoft.com/office/powerpoint/2010/main" val="30196542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Projev advokáta</a:t>
            </a:r>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dirty="0"/>
              <a:t>Co je zpravidla cílem klienta? </a:t>
            </a:r>
          </a:p>
          <a:p>
            <a:pPr marL="0" indent="0" algn="just">
              <a:buNone/>
            </a:pPr>
            <a:endParaRPr lang="cs-CZ" dirty="0"/>
          </a:p>
          <a:p>
            <a:pPr marL="0" indent="0" algn="just">
              <a:buNone/>
            </a:pPr>
            <a:r>
              <a:rPr lang="cs-CZ" dirty="0"/>
              <a:t>Zájem advokáta, zájem klienta nebo zájem spravedlnosti ? </a:t>
            </a:r>
          </a:p>
          <a:p>
            <a:pPr marL="0" indent="0" algn="just">
              <a:buNone/>
            </a:pPr>
            <a:endParaRPr lang="cs-CZ" dirty="0"/>
          </a:p>
          <a:p>
            <a:pPr marL="0" indent="0" algn="just">
              <a:buNone/>
            </a:pPr>
            <a:r>
              <a:rPr lang="cs-CZ" dirty="0"/>
              <a:t>Regulace projevu advokáta ve volném čase. </a:t>
            </a:r>
          </a:p>
          <a:p>
            <a:pPr marL="0" indent="0" algn="just">
              <a:buNone/>
            </a:pPr>
            <a:endParaRPr lang="cs-CZ" dirty="0"/>
          </a:p>
          <a:p>
            <a:pPr marL="0" indent="0" algn="just">
              <a:buNone/>
            </a:pPr>
            <a:r>
              <a:rPr lang="cs-CZ" dirty="0"/>
              <a:t>Kritika ostatních kolegů-advokátů. </a:t>
            </a:r>
          </a:p>
          <a:p>
            <a:pPr marL="0" indent="0" algn="just">
              <a:buNone/>
            </a:pPr>
            <a:endParaRPr lang="cs-CZ" dirty="0"/>
          </a:p>
          <a:p>
            <a:pPr marL="0" indent="0" algn="just">
              <a:buNone/>
            </a:pPr>
            <a:r>
              <a:rPr lang="cs-CZ" dirty="0"/>
              <a:t>Kritika klienta. </a:t>
            </a:r>
          </a:p>
          <a:p>
            <a:pPr marL="0" indent="0" algn="just">
              <a:buNone/>
            </a:pPr>
            <a:endParaRPr lang="cs-CZ" dirty="0"/>
          </a:p>
          <a:p>
            <a:pPr marL="0" indent="0" algn="just">
              <a:buNone/>
            </a:pPr>
            <a:r>
              <a:rPr lang="cs-CZ" dirty="0"/>
              <a:t>Kritika soudů, soudců, státních zástupců. </a:t>
            </a:r>
          </a:p>
          <a:p>
            <a:pPr marL="0" indent="0">
              <a:buNone/>
            </a:pPr>
            <a:endParaRPr lang="cs-CZ" dirty="0"/>
          </a:p>
        </p:txBody>
      </p:sp>
    </p:spTree>
    <p:extLst>
      <p:ext uri="{BB962C8B-B14F-4D97-AF65-F5344CB8AC3E}">
        <p14:creationId xmlns:p14="http://schemas.microsoft.com/office/powerpoint/2010/main" val="42900016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Projev státního zástupce</a:t>
            </a:r>
          </a:p>
        </p:txBody>
      </p:sp>
      <p:sp>
        <p:nvSpPr>
          <p:cNvPr id="3" name="Zástupný symbol pro obsah 2"/>
          <p:cNvSpPr>
            <a:spLocks noGrp="1"/>
          </p:cNvSpPr>
          <p:nvPr>
            <p:ph idx="1"/>
          </p:nvPr>
        </p:nvSpPr>
        <p:spPr/>
        <p:txBody>
          <a:bodyPr>
            <a:normAutofit/>
          </a:bodyPr>
          <a:lstStyle/>
          <a:p>
            <a:pPr marL="0" indent="0" algn="just">
              <a:buNone/>
            </a:pPr>
            <a:r>
              <a:rPr lang="cs-CZ" dirty="0"/>
              <a:t>Dotahování případu v médiích</a:t>
            </a:r>
          </a:p>
          <a:p>
            <a:pPr marL="0" indent="0" algn="just">
              <a:buNone/>
            </a:pPr>
            <a:endParaRPr lang="cs-CZ" dirty="0"/>
          </a:p>
          <a:p>
            <a:pPr marL="0" indent="0" algn="just">
              <a:buNone/>
            </a:pPr>
            <a:r>
              <a:rPr lang="cs-CZ" dirty="0"/>
              <a:t>Odveta, reakce na útok advokáta obviněného </a:t>
            </a:r>
          </a:p>
          <a:p>
            <a:pPr marL="0" indent="0" algn="just">
              <a:buNone/>
            </a:pPr>
            <a:endParaRPr lang="cs-CZ" dirty="0"/>
          </a:p>
          <a:p>
            <a:pPr marL="0" indent="0" algn="just">
              <a:buNone/>
            </a:pPr>
            <a:r>
              <a:rPr lang="cs-CZ" dirty="0"/>
              <a:t>Ochrana zájmu státního zastupitelství </a:t>
            </a:r>
          </a:p>
          <a:p>
            <a:pPr marL="0" indent="0">
              <a:buNone/>
            </a:pPr>
            <a:endParaRPr lang="cs-CZ" dirty="0"/>
          </a:p>
          <a:p>
            <a:pPr marL="0" indent="0">
              <a:buNone/>
            </a:pPr>
            <a:r>
              <a:rPr lang="cs-CZ" dirty="0"/>
              <a:t>Policie, soudy, advokáti </a:t>
            </a:r>
          </a:p>
        </p:txBody>
      </p:sp>
    </p:spTree>
    <p:extLst>
      <p:ext uri="{BB962C8B-B14F-4D97-AF65-F5344CB8AC3E}">
        <p14:creationId xmlns:p14="http://schemas.microsoft.com/office/powerpoint/2010/main" val="10628308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Náměty pro debatu </a:t>
            </a:r>
          </a:p>
        </p:txBody>
      </p:sp>
      <p:sp>
        <p:nvSpPr>
          <p:cNvPr id="3" name="Zástupný symbol pro obsah 2"/>
          <p:cNvSpPr>
            <a:spLocks noGrp="1"/>
          </p:cNvSpPr>
          <p:nvPr>
            <p:ph idx="1"/>
          </p:nvPr>
        </p:nvSpPr>
        <p:spPr/>
        <p:txBody>
          <a:bodyPr>
            <a:normAutofit/>
          </a:bodyPr>
          <a:lstStyle/>
          <a:p>
            <a:pPr marL="0" indent="0" algn="just">
              <a:buNone/>
            </a:pPr>
            <a:r>
              <a:rPr lang="cs-CZ" dirty="0"/>
              <a:t>Co se smí a co se nesmí? </a:t>
            </a:r>
          </a:p>
          <a:p>
            <a:pPr marL="0" indent="0" algn="just">
              <a:buNone/>
            </a:pPr>
            <a:endParaRPr lang="cs-CZ" dirty="0"/>
          </a:p>
          <a:p>
            <a:pPr marL="0" indent="0" algn="just">
              <a:buNone/>
            </a:pPr>
            <a:r>
              <a:rPr lang="cs-CZ" dirty="0"/>
              <a:t>Co se má a co se nemá? </a:t>
            </a:r>
          </a:p>
          <a:p>
            <a:pPr marL="0" indent="0" algn="just">
              <a:buNone/>
            </a:pPr>
            <a:endParaRPr lang="cs-CZ" dirty="0"/>
          </a:p>
          <a:p>
            <a:pPr marL="0" indent="0" algn="just">
              <a:buNone/>
            </a:pPr>
            <a:r>
              <a:rPr lang="cs-CZ" dirty="0"/>
              <a:t>Není nejlepší neříkat nic, pro jistotu? </a:t>
            </a:r>
          </a:p>
        </p:txBody>
      </p:sp>
    </p:spTree>
    <p:extLst>
      <p:ext uri="{BB962C8B-B14F-4D97-AF65-F5344CB8AC3E}">
        <p14:creationId xmlns:p14="http://schemas.microsoft.com/office/powerpoint/2010/main" val="3021156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Já </a:t>
            </a:r>
          </a:p>
        </p:txBody>
      </p:sp>
      <p:sp>
        <p:nvSpPr>
          <p:cNvPr id="3" name="Zástupný symbol pro obsah 2"/>
          <p:cNvSpPr>
            <a:spLocks noGrp="1"/>
          </p:cNvSpPr>
          <p:nvPr>
            <p:ph idx="1"/>
          </p:nvPr>
        </p:nvSpPr>
        <p:spPr/>
        <p:txBody>
          <a:bodyPr>
            <a:normAutofit/>
          </a:bodyPr>
          <a:lstStyle/>
          <a:p>
            <a:pPr marL="0" indent="0" algn="just">
              <a:buNone/>
            </a:pPr>
            <a:r>
              <a:rPr lang="cs-CZ" dirty="0"/>
              <a:t>Proč nejsem na sociální síti? </a:t>
            </a:r>
          </a:p>
          <a:p>
            <a:pPr marL="0" indent="0" algn="just">
              <a:buNone/>
            </a:pPr>
            <a:r>
              <a:rPr lang="cs-CZ" dirty="0"/>
              <a:t>Proč někdy vystupuji v médiích? </a:t>
            </a:r>
          </a:p>
          <a:p>
            <a:pPr marL="0" indent="0" algn="just">
              <a:buNone/>
            </a:pPr>
            <a:endParaRPr lang="cs-CZ" dirty="0"/>
          </a:p>
          <a:p>
            <a:pPr marL="0" indent="0" algn="just">
              <a:buNone/>
            </a:pPr>
            <a:r>
              <a:rPr lang="cs-CZ" dirty="0"/>
              <a:t>Povinnost odpovídat na otázky </a:t>
            </a:r>
          </a:p>
          <a:p>
            <a:pPr marL="0" indent="0" algn="just">
              <a:buNone/>
            </a:pPr>
            <a:r>
              <a:rPr lang="cs-CZ" dirty="0"/>
              <a:t>Akademické psaní</a:t>
            </a:r>
          </a:p>
          <a:p>
            <a:pPr marL="0" indent="0" algn="just">
              <a:buNone/>
            </a:pPr>
            <a:r>
              <a:rPr lang="cs-CZ" dirty="0"/>
              <a:t>Genderové role žen a mužů</a:t>
            </a:r>
          </a:p>
          <a:p>
            <a:pPr marL="0" indent="0" algn="just">
              <a:buNone/>
            </a:pPr>
            <a:r>
              <a:rPr lang="cs-CZ" dirty="0"/>
              <a:t>Soudkyní mezinárodního soudu </a:t>
            </a:r>
          </a:p>
        </p:txBody>
      </p:sp>
    </p:spTree>
    <p:extLst>
      <p:ext uri="{BB962C8B-B14F-4D97-AF65-F5344CB8AC3E}">
        <p14:creationId xmlns:p14="http://schemas.microsoft.com/office/powerpoint/2010/main" val="1760156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231EB-8A72-4EE3-9019-B68D22DDD678}"/>
              </a:ext>
            </a:extLst>
          </p:cNvPr>
          <p:cNvSpPr>
            <a:spLocks noGrp="1"/>
          </p:cNvSpPr>
          <p:nvPr>
            <p:ph type="title"/>
          </p:nvPr>
        </p:nvSpPr>
        <p:spPr/>
        <p:txBody>
          <a:bodyPr>
            <a:normAutofit/>
          </a:bodyPr>
          <a:lstStyle/>
          <a:p>
            <a:r>
              <a:rPr lang="cs-CZ" dirty="0"/>
              <a:t>Je svoboda projevu soudce  pravidlo nebo výjimka? </a:t>
            </a:r>
          </a:p>
        </p:txBody>
      </p:sp>
      <p:sp>
        <p:nvSpPr>
          <p:cNvPr id="4" name="Zástupný obsah 3">
            <a:extLst>
              <a:ext uri="{FF2B5EF4-FFF2-40B4-BE49-F238E27FC236}">
                <a16:creationId xmlns:a16="http://schemas.microsoft.com/office/drawing/2014/main" id="{DBC4A2CA-A178-42B8-8756-962F4813DDCB}"/>
              </a:ext>
            </a:extLst>
          </p:cNvPr>
          <p:cNvSpPr>
            <a:spLocks noGrp="1"/>
          </p:cNvSpPr>
          <p:nvPr>
            <p:ph idx="1"/>
          </p:nvPr>
        </p:nvSpPr>
        <p:spPr/>
        <p:txBody>
          <a:bodyPr/>
          <a:lstStyle/>
          <a:p>
            <a:pPr marL="0" indent="0">
              <a:buNone/>
            </a:pPr>
            <a:r>
              <a:rPr lang="cs-CZ" dirty="0"/>
              <a:t>Dean </a:t>
            </a:r>
            <a:r>
              <a:rPr lang="cs-CZ" dirty="0" err="1"/>
              <a:t>Spielmann</a:t>
            </a:r>
            <a:endParaRPr lang="cs-CZ" dirty="0"/>
          </a:p>
          <a:p>
            <a:pPr marL="0" indent="0">
              <a:buNone/>
            </a:pPr>
            <a:endParaRPr lang="cs-CZ" dirty="0"/>
          </a:p>
          <a:p>
            <a:pPr marL="0" indent="0">
              <a:buNone/>
            </a:pPr>
            <a:r>
              <a:rPr lang="cs-CZ" dirty="0"/>
              <a:t>„Soudce v médiích je jako králík na dálnici.“</a:t>
            </a:r>
          </a:p>
        </p:txBody>
      </p:sp>
    </p:spTree>
    <p:extLst>
      <p:ext uri="{BB962C8B-B14F-4D97-AF65-F5344CB8AC3E}">
        <p14:creationId xmlns:p14="http://schemas.microsoft.com/office/powerpoint/2010/main" val="19441564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Projev asistenta soudce, advokátního koncipienta, doktoranda na fakultě</a:t>
            </a:r>
          </a:p>
        </p:txBody>
      </p:sp>
      <p:sp>
        <p:nvSpPr>
          <p:cNvPr id="3" name="Zástupný symbol pro obsah 2"/>
          <p:cNvSpPr>
            <a:spLocks noGrp="1"/>
          </p:cNvSpPr>
          <p:nvPr>
            <p:ph idx="1"/>
          </p:nvPr>
        </p:nvSpPr>
        <p:spPr/>
        <p:txBody>
          <a:bodyPr>
            <a:normAutofit/>
          </a:bodyPr>
          <a:lstStyle/>
          <a:p>
            <a:pPr marL="0" indent="0" algn="just">
              <a:buNone/>
            </a:pPr>
            <a:r>
              <a:rPr lang="cs-CZ" dirty="0"/>
              <a:t>Jaká je míra omezení? </a:t>
            </a:r>
          </a:p>
        </p:txBody>
      </p:sp>
    </p:spTree>
    <p:extLst>
      <p:ext uri="{BB962C8B-B14F-4D97-AF65-F5344CB8AC3E}">
        <p14:creationId xmlns:p14="http://schemas.microsoft.com/office/powerpoint/2010/main" val="159739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Proč máme mediální právo? </a:t>
            </a:r>
          </a:p>
        </p:txBody>
      </p:sp>
      <p:sp>
        <p:nvSpPr>
          <p:cNvPr id="3" name="Zástupný symbol pro obsah 2"/>
          <p:cNvSpPr>
            <a:spLocks noGrp="1"/>
          </p:cNvSpPr>
          <p:nvPr>
            <p:ph idx="1"/>
          </p:nvPr>
        </p:nvSpPr>
        <p:spPr>
          <a:xfrm>
            <a:off x="924169" y="1794363"/>
            <a:ext cx="10515600" cy="4351338"/>
          </a:xfrm>
        </p:spPr>
        <p:txBody>
          <a:bodyPr>
            <a:normAutofit/>
          </a:bodyPr>
          <a:lstStyle/>
          <a:p>
            <a:pPr marL="0" indent="0">
              <a:buNone/>
            </a:pPr>
            <a:r>
              <a:rPr lang="cs-CZ" sz="2800" i="1" dirty="0"/>
              <a:t>„Pod tiskovým právem vyrozumíváme souhrn zvláštních právních norem, jimiž se </a:t>
            </a:r>
            <a:r>
              <a:rPr lang="cs-CZ" sz="2800" b="1" i="1" dirty="0"/>
              <a:t>reguluje projev myšlenek tiskem</a:t>
            </a:r>
            <a:r>
              <a:rPr lang="cs-CZ" sz="2800" i="1" dirty="0"/>
              <a:t>. Tiskové právo je tedy zvláštním právem pro </a:t>
            </a:r>
            <a:r>
              <a:rPr lang="cs-CZ" sz="2800" b="1" i="1" dirty="0"/>
              <a:t>jeden ze způsobů projevů </a:t>
            </a:r>
            <a:r>
              <a:rPr lang="cs-CZ" sz="2800" i="1" dirty="0"/>
              <a:t>myšlenek. Důvod ke zvláštní úpravě této látky je </a:t>
            </a:r>
            <a:r>
              <a:rPr lang="cs-CZ" sz="2800" b="1" i="1" dirty="0"/>
              <a:t>v důležitosti  tisku pro veřejný život ve státě</a:t>
            </a:r>
            <a:r>
              <a:rPr lang="cs-CZ" sz="2800" i="1" dirty="0"/>
              <a:t>, jakož i </a:t>
            </a:r>
            <a:r>
              <a:rPr lang="cs-CZ" sz="2800" b="1" i="1" dirty="0"/>
              <a:t>v nebezpečí, jež by při zneužívání tisku hromadným rozšiřováním a intensivním působením na masy mohlo vzniknouti</a:t>
            </a:r>
            <a:r>
              <a:rPr lang="cs-CZ" sz="2800" i="1" dirty="0"/>
              <a:t>.“ </a:t>
            </a:r>
            <a:endParaRPr lang="cs-CZ" sz="2800" dirty="0"/>
          </a:p>
          <a:p>
            <a:pPr marL="0" indent="0">
              <a:buNone/>
            </a:pPr>
            <a:endParaRPr lang="cs-CZ" dirty="0"/>
          </a:p>
        </p:txBody>
      </p:sp>
    </p:spTree>
    <p:extLst>
      <p:ext uri="{BB962C8B-B14F-4D97-AF65-F5344CB8AC3E}">
        <p14:creationId xmlns:p14="http://schemas.microsoft.com/office/powerpoint/2010/main" val="2035766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231EB-8A72-4EE3-9019-B68D22DDD678}"/>
              </a:ext>
            </a:extLst>
          </p:cNvPr>
          <p:cNvSpPr>
            <a:spLocks noGrp="1"/>
          </p:cNvSpPr>
          <p:nvPr>
            <p:ph type="title"/>
          </p:nvPr>
        </p:nvSpPr>
        <p:spPr/>
        <p:txBody>
          <a:bodyPr>
            <a:normAutofit/>
          </a:bodyPr>
          <a:lstStyle/>
          <a:p>
            <a:r>
              <a:rPr lang="cs-CZ" dirty="0"/>
              <a:t>Slovenská debata o vztahu soudkyně a novinářky</a:t>
            </a:r>
          </a:p>
        </p:txBody>
      </p:sp>
      <p:sp>
        <p:nvSpPr>
          <p:cNvPr id="4" name="Zástupný obsah 3">
            <a:extLst>
              <a:ext uri="{FF2B5EF4-FFF2-40B4-BE49-F238E27FC236}">
                <a16:creationId xmlns:a16="http://schemas.microsoft.com/office/drawing/2014/main" id="{DBC4A2CA-A178-42B8-8756-962F4813DDCB}"/>
              </a:ext>
            </a:extLst>
          </p:cNvPr>
          <p:cNvSpPr>
            <a:spLocks noGrp="1"/>
          </p:cNvSpPr>
          <p:nvPr>
            <p:ph idx="1"/>
          </p:nvPr>
        </p:nvSpPr>
        <p:spPr/>
        <p:txBody>
          <a:bodyPr/>
          <a:lstStyle/>
          <a:p>
            <a:pPr marL="0" indent="0">
              <a:buNone/>
            </a:pPr>
            <a:r>
              <a:rPr lang="cs-CZ" dirty="0" err="1"/>
              <a:t>Kostolný</a:t>
            </a:r>
            <a:r>
              <a:rPr lang="cs-CZ" dirty="0"/>
              <a:t>: </a:t>
            </a:r>
          </a:p>
          <a:p>
            <a:pPr marL="0" indent="0">
              <a:buNone/>
            </a:pPr>
            <a:r>
              <a:rPr lang="cs-CZ" b="0" i="0" dirty="0">
                <a:solidFill>
                  <a:srgbClr val="382C2C"/>
                </a:solidFill>
                <a:effectLst/>
                <a:latin typeface="Martel"/>
              </a:rPr>
              <a:t>„Když se pracovní vztah soudkyně a novinářky prohloubil, Monika </a:t>
            </a:r>
            <a:r>
              <a:rPr lang="cs-CZ" b="0" i="0" dirty="0" err="1">
                <a:solidFill>
                  <a:srgbClr val="382C2C"/>
                </a:solidFill>
                <a:effectLst/>
                <a:latin typeface="Martel"/>
              </a:rPr>
              <a:t>Tódová</a:t>
            </a:r>
            <a:r>
              <a:rPr lang="cs-CZ" b="0" i="0" dirty="0">
                <a:solidFill>
                  <a:srgbClr val="382C2C"/>
                </a:solidFill>
                <a:effectLst/>
                <a:latin typeface="Martel"/>
              </a:rPr>
              <a:t> mě o tom informovala a řešili jsme to. Monika navzdory tomu, že byla léta jednou z nejlepších investigativních novinářek na Slovensku a svou práci milovala, musela přestat psát texty o kauzách, odhalovat případy, které by mohly končit u soudu. Třeba i na tom, kde rozhoduje Pamela Záleská.“ </a:t>
            </a:r>
            <a:endParaRPr lang="cs-CZ" dirty="0"/>
          </a:p>
        </p:txBody>
      </p:sp>
    </p:spTree>
    <p:extLst>
      <p:ext uri="{BB962C8B-B14F-4D97-AF65-F5344CB8AC3E}">
        <p14:creationId xmlns:p14="http://schemas.microsoft.com/office/powerpoint/2010/main" val="5451381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231EB-8A72-4EE3-9019-B68D22DDD678}"/>
              </a:ext>
            </a:extLst>
          </p:cNvPr>
          <p:cNvSpPr>
            <a:spLocks noGrp="1"/>
          </p:cNvSpPr>
          <p:nvPr>
            <p:ph type="title"/>
          </p:nvPr>
        </p:nvSpPr>
        <p:spPr/>
        <p:txBody>
          <a:bodyPr>
            <a:normAutofit/>
          </a:bodyPr>
          <a:lstStyle/>
          <a:p>
            <a:r>
              <a:rPr lang="cs" sz="1500" dirty="0">
                <a:latin typeface="Calibri"/>
                <a:ea typeface="Calibri"/>
                <a:cs typeface="Calibri"/>
                <a:hlinkClick r:id="rId2"/>
              </a:rPr>
              <a:t>„Tvrdý trest nikoho do budoucna neochrání.“ Soudce Vávra o znásilnění a Feriho kauze - Echo24.cz</a:t>
            </a:r>
            <a:endParaRPr lang="cs-CZ"/>
          </a:p>
        </p:txBody>
      </p:sp>
      <p:sp>
        <p:nvSpPr>
          <p:cNvPr id="4" name="Zástupný obsah 3">
            <a:extLst>
              <a:ext uri="{FF2B5EF4-FFF2-40B4-BE49-F238E27FC236}">
                <a16:creationId xmlns:a16="http://schemas.microsoft.com/office/drawing/2014/main" id="{DBC4A2CA-A178-42B8-8756-962F4813DDCB}"/>
              </a:ext>
            </a:extLst>
          </p:cNvPr>
          <p:cNvSpPr>
            <a:spLocks noGrp="1"/>
          </p:cNvSpPr>
          <p:nvPr>
            <p:ph idx="1"/>
          </p:nvPr>
        </p:nvSpPr>
        <p:spPr/>
        <p:txBody>
          <a:bodyPr vert="horz" lIns="91440" tIns="45720" rIns="91440" bIns="45720" rtlCol="0" anchor="t">
            <a:normAutofit fontScale="85000" lnSpcReduction="20000"/>
          </a:bodyPr>
          <a:lstStyle/>
          <a:p>
            <a:pPr>
              <a:buNone/>
            </a:pPr>
            <a:r>
              <a:rPr lang="cs" sz="1400" b="1" i="1" dirty="0">
                <a:solidFill>
                  <a:srgbClr val="372C2C"/>
                </a:solidFill>
                <a:ea typeface="+mn-lt"/>
                <a:cs typeface="+mn-lt"/>
              </a:rPr>
              <a:t>Může odsouzení Dominika Feriho nějakým způsobem změnit způsob přemýšlení o souzení trestných činů znásilnění, respektive pokusů o znásilnění?</a:t>
            </a:r>
            <a:endParaRPr lang="cs-CZ" dirty="0">
              <a:ea typeface="Calibri" panose="020F0502020204030204"/>
              <a:cs typeface="Calibri" panose="020F0502020204030204"/>
            </a:endParaRPr>
          </a:p>
          <a:p>
            <a:pPr>
              <a:buNone/>
            </a:pPr>
            <a:r>
              <a:rPr lang="cs" sz="1400" dirty="0">
                <a:solidFill>
                  <a:srgbClr val="372C2C"/>
                </a:solidFill>
                <a:ea typeface="+mn-lt"/>
                <a:cs typeface="+mn-lt"/>
              </a:rPr>
              <a:t>Myslím si, že v </a:t>
            </a:r>
            <a:r>
              <a:rPr lang="cs" sz="1400" dirty="0">
                <a:solidFill>
                  <a:srgbClr val="372C2C"/>
                </a:solidFill>
                <a:ea typeface="Calibri"/>
                <a:cs typeface="Calibri"/>
              </a:rPr>
              <a:t>Č</a:t>
            </a:r>
            <a:r>
              <a:rPr lang="cs" sz="1400" dirty="0">
                <a:solidFill>
                  <a:srgbClr val="372C2C"/>
                </a:solidFill>
                <a:ea typeface="+mn-lt"/>
                <a:cs typeface="+mn-lt"/>
              </a:rPr>
              <a:t>eské republice, a p</a:t>
            </a:r>
            <a:r>
              <a:rPr lang="cs" sz="1400" dirty="0">
                <a:solidFill>
                  <a:srgbClr val="372C2C"/>
                </a:solidFill>
                <a:ea typeface="Calibri"/>
                <a:cs typeface="Calibri"/>
              </a:rPr>
              <a:t>ř</a:t>
            </a:r>
            <a:r>
              <a:rPr lang="cs" sz="1400" dirty="0">
                <a:solidFill>
                  <a:srgbClr val="372C2C"/>
                </a:solidFill>
                <a:ea typeface="+mn-lt"/>
                <a:cs typeface="+mn-lt"/>
              </a:rPr>
              <a:t>edevším v trestní oblasti lze t</a:t>
            </a:r>
            <a:r>
              <a:rPr lang="cs" sz="1400" dirty="0">
                <a:solidFill>
                  <a:srgbClr val="372C2C"/>
                </a:solidFill>
                <a:ea typeface="Calibri"/>
                <a:cs typeface="Calibri"/>
              </a:rPr>
              <a:t>ě</a:t>
            </a:r>
            <a:r>
              <a:rPr lang="cs" sz="1400" dirty="0">
                <a:solidFill>
                  <a:srgbClr val="372C2C"/>
                </a:solidFill>
                <a:ea typeface="+mn-lt"/>
                <a:cs typeface="+mn-lt"/>
              </a:rPr>
              <a:t>žko hledat precedenty u skutkových záležitostí. Ty debaty okolo znásiln</a:t>
            </a:r>
            <a:r>
              <a:rPr lang="cs" sz="1400" dirty="0">
                <a:solidFill>
                  <a:srgbClr val="372C2C"/>
                </a:solidFill>
                <a:ea typeface="Calibri"/>
                <a:cs typeface="Calibri"/>
              </a:rPr>
              <a:t>ě</a:t>
            </a:r>
            <a:r>
              <a:rPr lang="cs" sz="1400" dirty="0">
                <a:solidFill>
                  <a:srgbClr val="372C2C"/>
                </a:solidFill>
                <a:ea typeface="+mn-lt"/>
                <a:cs typeface="+mn-lt"/>
              </a:rPr>
              <a:t>ní se nej</a:t>
            </a:r>
            <a:r>
              <a:rPr lang="cs" sz="1400" dirty="0">
                <a:solidFill>
                  <a:srgbClr val="372C2C"/>
                </a:solidFill>
                <a:ea typeface="Calibri"/>
                <a:cs typeface="Calibri"/>
              </a:rPr>
              <a:t>č</a:t>
            </a:r>
            <a:r>
              <a:rPr lang="cs" sz="1400" dirty="0">
                <a:solidFill>
                  <a:srgbClr val="372C2C"/>
                </a:solidFill>
                <a:ea typeface="+mn-lt"/>
                <a:cs typeface="+mn-lt"/>
              </a:rPr>
              <a:t>ast</a:t>
            </a:r>
            <a:r>
              <a:rPr lang="cs" sz="1400" dirty="0">
                <a:solidFill>
                  <a:srgbClr val="372C2C"/>
                </a:solidFill>
                <a:ea typeface="Calibri"/>
                <a:cs typeface="Calibri"/>
              </a:rPr>
              <a:t>ě</a:t>
            </a:r>
            <a:r>
              <a:rPr lang="cs" sz="1400" dirty="0">
                <a:solidFill>
                  <a:srgbClr val="372C2C"/>
                </a:solidFill>
                <a:ea typeface="+mn-lt"/>
                <a:cs typeface="+mn-lt"/>
              </a:rPr>
              <a:t>ji týkají hodnov</a:t>
            </a:r>
            <a:r>
              <a:rPr lang="cs" sz="1400" dirty="0">
                <a:solidFill>
                  <a:srgbClr val="372C2C"/>
                </a:solidFill>
                <a:ea typeface="Calibri"/>
                <a:cs typeface="Calibri"/>
              </a:rPr>
              <a:t>ě</a:t>
            </a:r>
            <a:r>
              <a:rPr lang="cs" sz="1400" dirty="0">
                <a:solidFill>
                  <a:srgbClr val="372C2C"/>
                </a:solidFill>
                <a:ea typeface="+mn-lt"/>
                <a:cs typeface="+mn-lt"/>
              </a:rPr>
              <a:t>rnosti výpov</a:t>
            </a:r>
            <a:r>
              <a:rPr lang="cs" sz="1400" dirty="0">
                <a:solidFill>
                  <a:srgbClr val="372C2C"/>
                </a:solidFill>
                <a:ea typeface="Calibri"/>
                <a:cs typeface="Calibri"/>
              </a:rPr>
              <a:t>ě</a:t>
            </a:r>
            <a:r>
              <a:rPr lang="cs" sz="1400" dirty="0">
                <a:solidFill>
                  <a:srgbClr val="372C2C"/>
                </a:solidFill>
                <a:ea typeface="+mn-lt"/>
                <a:cs typeface="+mn-lt"/>
              </a:rPr>
              <a:t>dí a hodnocení d</a:t>
            </a:r>
            <a:r>
              <a:rPr lang="cs" sz="1400" dirty="0">
                <a:solidFill>
                  <a:srgbClr val="372C2C"/>
                </a:solidFill>
                <a:ea typeface="Calibri"/>
                <a:cs typeface="Calibri"/>
              </a:rPr>
              <a:t>ů</a:t>
            </a:r>
            <a:r>
              <a:rPr lang="cs" sz="1400" dirty="0">
                <a:solidFill>
                  <a:srgbClr val="372C2C"/>
                </a:solidFill>
                <a:ea typeface="+mn-lt"/>
                <a:cs typeface="+mn-lt"/>
              </a:rPr>
              <a:t>kaz</a:t>
            </a:r>
            <a:r>
              <a:rPr lang="cs" sz="1400" dirty="0">
                <a:solidFill>
                  <a:srgbClr val="372C2C"/>
                </a:solidFill>
                <a:ea typeface="Calibri"/>
                <a:cs typeface="Calibri"/>
              </a:rPr>
              <a:t>ů</a:t>
            </a:r>
            <a:r>
              <a:rPr lang="cs" sz="1400" dirty="0">
                <a:solidFill>
                  <a:srgbClr val="372C2C"/>
                </a:solidFill>
                <a:ea typeface="+mn-lt"/>
                <a:cs typeface="+mn-lt"/>
              </a:rPr>
              <a:t>, jelikož to nemá precedentní význam.</a:t>
            </a:r>
            <a:endParaRPr lang="cs-CZ" dirty="0"/>
          </a:p>
          <a:p>
            <a:pPr>
              <a:buNone/>
            </a:pPr>
            <a:r>
              <a:rPr lang="cs" sz="1400" b="1" i="1" dirty="0">
                <a:solidFill>
                  <a:srgbClr val="372C2C"/>
                </a:solidFill>
                <a:ea typeface="+mn-lt"/>
                <a:cs typeface="+mn-lt"/>
              </a:rPr>
              <a:t>Hovořilo se i o tom, že Dominiku Ferimu přitížil i způsob jeho obhajoby a určitá arogance. Stojí ten problém tak, že bychom měli lidi soudit za to, z čeho jsou obžalováni, anebo záleží i na tom, jestli se u soudu přiznají a jak vystupují?</a:t>
            </a:r>
            <a:endParaRPr lang="cs-CZ"/>
          </a:p>
          <a:p>
            <a:pPr>
              <a:buNone/>
            </a:pPr>
            <a:r>
              <a:rPr lang="cs" sz="1400" dirty="0">
                <a:solidFill>
                  <a:srgbClr val="372C2C"/>
                </a:solidFill>
                <a:ea typeface="+mn-lt"/>
                <a:cs typeface="+mn-lt"/>
              </a:rPr>
              <a:t>Obecn</a:t>
            </a:r>
            <a:r>
              <a:rPr lang="cs" sz="1400" dirty="0">
                <a:solidFill>
                  <a:srgbClr val="372C2C"/>
                </a:solidFill>
                <a:ea typeface="Calibri"/>
                <a:cs typeface="Calibri"/>
              </a:rPr>
              <a:t>ě</a:t>
            </a:r>
            <a:r>
              <a:rPr lang="cs" sz="1400" dirty="0">
                <a:solidFill>
                  <a:srgbClr val="372C2C"/>
                </a:solidFill>
                <a:ea typeface="+mn-lt"/>
                <a:cs typeface="+mn-lt"/>
              </a:rPr>
              <a:t> platí velmi starý judikát, který </a:t>
            </a:r>
            <a:r>
              <a:rPr lang="cs" sz="1400" dirty="0">
                <a:solidFill>
                  <a:srgbClr val="372C2C"/>
                </a:solidFill>
                <a:ea typeface="Calibri"/>
                <a:cs typeface="Calibri"/>
              </a:rPr>
              <a:t>ř</a:t>
            </a:r>
            <a:r>
              <a:rPr lang="cs" sz="1400" dirty="0">
                <a:solidFill>
                  <a:srgbClr val="372C2C"/>
                </a:solidFill>
                <a:ea typeface="+mn-lt"/>
                <a:cs typeface="+mn-lt"/>
              </a:rPr>
              <a:t>íká, že zp</a:t>
            </a:r>
            <a:r>
              <a:rPr lang="cs" sz="1400" dirty="0">
                <a:solidFill>
                  <a:srgbClr val="372C2C"/>
                </a:solidFill>
                <a:ea typeface="Calibri"/>
                <a:cs typeface="Calibri"/>
              </a:rPr>
              <a:t>ů</a:t>
            </a:r>
            <a:r>
              <a:rPr lang="cs" sz="1400" dirty="0">
                <a:solidFill>
                  <a:srgbClr val="372C2C"/>
                </a:solidFill>
                <a:ea typeface="+mn-lt"/>
                <a:cs typeface="+mn-lt"/>
              </a:rPr>
              <a:t>sob obhajoby nesmí být p</a:t>
            </a:r>
            <a:r>
              <a:rPr lang="cs" sz="1400" dirty="0">
                <a:solidFill>
                  <a:srgbClr val="372C2C"/>
                </a:solidFill>
                <a:ea typeface="Calibri"/>
                <a:cs typeface="Calibri"/>
              </a:rPr>
              <a:t>ř</a:t>
            </a:r>
            <a:r>
              <a:rPr lang="cs" sz="1400" dirty="0">
                <a:solidFill>
                  <a:srgbClr val="372C2C"/>
                </a:solidFill>
                <a:ea typeface="+mn-lt"/>
                <a:cs typeface="+mn-lt"/>
              </a:rPr>
              <a:t>it</a:t>
            </a:r>
            <a:r>
              <a:rPr lang="cs" sz="1400" dirty="0">
                <a:solidFill>
                  <a:srgbClr val="372C2C"/>
                </a:solidFill>
                <a:ea typeface="Calibri"/>
                <a:cs typeface="Calibri"/>
              </a:rPr>
              <a:t>ě</a:t>
            </a:r>
            <a:r>
              <a:rPr lang="cs" sz="1400" dirty="0">
                <a:solidFill>
                  <a:srgbClr val="372C2C"/>
                </a:solidFill>
                <a:ea typeface="+mn-lt"/>
                <a:cs typeface="+mn-lt"/>
              </a:rPr>
              <a:t>žující okolností pro obžalovaného. Poté už bohužel musím ml</a:t>
            </a:r>
            <a:r>
              <a:rPr lang="cs" sz="1400" dirty="0">
                <a:solidFill>
                  <a:srgbClr val="372C2C"/>
                </a:solidFill>
                <a:ea typeface="Calibri"/>
                <a:cs typeface="Calibri"/>
              </a:rPr>
              <a:t>č</a:t>
            </a:r>
            <a:r>
              <a:rPr lang="cs" sz="1400" dirty="0">
                <a:solidFill>
                  <a:srgbClr val="372C2C"/>
                </a:solidFill>
                <a:ea typeface="+mn-lt"/>
                <a:cs typeface="+mn-lt"/>
              </a:rPr>
              <a:t>et, protože je vysoce pravd</a:t>
            </a:r>
            <a:r>
              <a:rPr lang="cs" sz="1400" dirty="0">
                <a:solidFill>
                  <a:srgbClr val="372C2C"/>
                </a:solidFill>
                <a:ea typeface="Calibri"/>
                <a:cs typeface="Calibri"/>
              </a:rPr>
              <a:t>ě</a:t>
            </a:r>
            <a:r>
              <a:rPr lang="cs" sz="1400" dirty="0">
                <a:solidFill>
                  <a:srgbClr val="372C2C"/>
                </a:solidFill>
                <a:ea typeface="+mn-lt"/>
                <a:cs typeface="+mn-lt"/>
              </a:rPr>
              <a:t>podobné, že budu sed</a:t>
            </a:r>
            <a:r>
              <a:rPr lang="cs" sz="1400" dirty="0">
                <a:solidFill>
                  <a:srgbClr val="372C2C"/>
                </a:solidFill>
                <a:ea typeface="Calibri"/>
                <a:cs typeface="Calibri"/>
              </a:rPr>
              <a:t>ě</a:t>
            </a:r>
            <a:r>
              <a:rPr lang="cs" sz="1400" dirty="0">
                <a:solidFill>
                  <a:srgbClr val="372C2C"/>
                </a:solidFill>
                <a:ea typeface="+mn-lt"/>
                <a:cs typeface="+mn-lt"/>
              </a:rPr>
              <a:t>t v odvolacím senátu, který se té kauze bude v</a:t>
            </a:r>
            <a:r>
              <a:rPr lang="cs" sz="1400" dirty="0">
                <a:solidFill>
                  <a:srgbClr val="372C2C"/>
                </a:solidFill>
                <a:ea typeface="Calibri"/>
                <a:cs typeface="Calibri"/>
              </a:rPr>
              <a:t>ě</a:t>
            </a:r>
            <a:r>
              <a:rPr lang="cs" sz="1400" dirty="0">
                <a:solidFill>
                  <a:srgbClr val="372C2C"/>
                </a:solidFill>
                <a:ea typeface="+mn-lt"/>
                <a:cs typeface="+mn-lt"/>
              </a:rPr>
              <a:t>novat. Sebepodrobn</a:t>
            </a:r>
            <a:r>
              <a:rPr lang="cs" sz="1400" dirty="0">
                <a:solidFill>
                  <a:srgbClr val="372C2C"/>
                </a:solidFill>
                <a:ea typeface="Calibri"/>
                <a:cs typeface="Calibri"/>
              </a:rPr>
              <a:t>ě</a:t>
            </a:r>
            <a:r>
              <a:rPr lang="cs" sz="1400" dirty="0">
                <a:solidFill>
                  <a:srgbClr val="372C2C"/>
                </a:solidFill>
                <a:ea typeface="+mn-lt"/>
                <a:cs typeface="+mn-lt"/>
              </a:rPr>
              <a:t>jší hodnotící úsudek, by</a:t>
            </a:r>
            <a:r>
              <a:rPr lang="cs" sz="1400" dirty="0">
                <a:solidFill>
                  <a:srgbClr val="372C2C"/>
                </a:solidFill>
                <a:ea typeface="Calibri"/>
                <a:cs typeface="Calibri"/>
              </a:rPr>
              <a:t>ť</a:t>
            </a:r>
            <a:r>
              <a:rPr lang="cs" sz="1400" dirty="0">
                <a:solidFill>
                  <a:srgbClr val="372C2C"/>
                </a:solidFill>
                <a:ea typeface="+mn-lt"/>
                <a:cs typeface="+mn-lt"/>
              </a:rPr>
              <a:t> obecný, by pak mohl být brán jako podjatost.</a:t>
            </a:r>
            <a:endParaRPr lang="cs-CZ" dirty="0"/>
          </a:p>
          <a:p>
            <a:pPr>
              <a:buNone/>
            </a:pPr>
            <a:r>
              <a:rPr lang="cs" sz="1400" b="1" i="1" dirty="0">
                <a:solidFill>
                  <a:srgbClr val="372C2C"/>
                </a:solidFill>
                <a:ea typeface="+mn-lt"/>
                <a:cs typeface="+mn-lt"/>
              </a:rPr>
              <a:t>Při projednávání kauzy exposlance Feriho se také často zmiňovalo to, že v jednací síni i na chodbě padala veřejně jména jeho údajných obětí, která pak navíc reprodukovala média. Existuje v soudcovské komunitě názor na to, zda by se tato jména měla říkat nahlas?</a:t>
            </a:r>
            <a:endParaRPr lang="cs-CZ" dirty="0"/>
          </a:p>
          <a:p>
            <a:pPr>
              <a:buNone/>
            </a:pPr>
            <a:r>
              <a:rPr lang="cs" sz="1400" dirty="0">
                <a:solidFill>
                  <a:srgbClr val="372C2C"/>
                </a:solidFill>
                <a:ea typeface="+mn-lt"/>
                <a:cs typeface="+mn-lt"/>
              </a:rPr>
              <a:t>V principu pat</a:t>
            </a:r>
            <a:r>
              <a:rPr lang="cs" sz="1400" dirty="0">
                <a:solidFill>
                  <a:srgbClr val="372C2C"/>
                </a:solidFill>
                <a:latin typeface="Cambria"/>
                <a:ea typeface="Cambria"/>
              </a:rPr>
              <a:t>ř</a:t>
            </a:r>
            <a:r>
              <a:rPr lang="cs" sz="1400" dirty="0">
                <a:solidFill>
                  <a:srgbClr val="372C2C"/>
                </a:solidFill>
                <a:ea typeface="+mn-lt"/>
                <a:cs typeface="+mn-lt"/>
              </a:rPr>
              <a:t>í k základ</a:t>
            </a:r>
            <a:r>
              <a:rPr lang="cs" sz="1400" dirty="0">
                <a:solidFill>
                  <a:srgbClr val="372C2C"/>
                </a:solidFill>
                <a:latin typeface="Cambria"/>
                <a:ea typeface="Cambria"/>
              </a:rPr>
              <a:t>ů</a:t>
            </a:r>
            <a:r>
              <a:rPr lang="cs" sz="1400" dirty="0">
                <a:solidFill>
                  <a:srgbClr val="372C2C"/>
                </a:solidFill>
                <a:ea typeface="+mn-lt"/>
                <a:cs typeface="+mn-lt"/>
              </a:rPr>
              <a:t>m ur</a:t>
            </a:r>
            <a:r>
              <a:rPr lang="cs" sz="1400" dirty="0">
                <a:solidFill>
                  <a:srgbClr val="372C2C"/>
                </a:solidFill>
                <a:latin typeface="Cambria"/>
                <a:ea typeface="Cambria"/>
              </a:rPr>
              <a:t>č</a:t>
            </a:r>
            <a:r>
              <a:rPr lang="cs" sz="1400" dirty="0">
                <a:solidFill>
                  <a:srgbClr val="372C2C"/>
                </a:solidFill>
                <a:ea typeface="+mn-lt"/>
                <a:cs typeface="+mn-lt"/>
              </a:rPr>
              <a:t>itá ochrana ob</a:t>
            </a:r>
            <a:r>
              <a:rPr lang="cs" sz="1400" dirty="0">
                <a:solidFill>
                  <a:srgbClr val="372C2C"/>
                </a:solidFill>
                <a:latin typeface="Cambria"/>
                <a:ea typeface="Cambria"/>
              </a:rPr>
              <a:t>ě</a:t>
            </a:r>
            <a:r>
              <a:rPr lang="cs" sz="1400" dirty="0">
                <a:solidFill>
                  <a:srgbClr val="372C2C"/>
                </a:solidFill>
                <a:ea typeface="+mn-lt"/>
                <a:cs typeface="+mn-lt"/>
              </a:rPr>
              <a:t>tí, zejména v p</a:t>
            </a:r>
            <a:r>
              <a:rPr lang="cs" sz="1400" dirty="0">
                <a:solidFill>
                  <a:srgbClr val="372C2C"/>
                </a:solidFill>
                <a:latin typeface="Cambria"/>
                <a:ea typeface="Cambria"/>
              </a:rPr>
              <a:t>ř</a:t>
            </a:r>
            <a:r>
              <a:rPr lang="cs" sz="1400" dirty="0">
                <a:solidFill>
                  <a:srgbClr val="372C2C"/>
                </a:solidFill>
                <a:ea typeface="+mn-lt"/>
                <a:cs typeface="+mn-lt"/>
              </a:rPr>
              <a:t>ípadech, kdy m</a:t>
            </a:r>
            <a:r>
              <a:rPr lang="cs" sz="1400" dirty="0">
                <a:solidFill>
                  <a:srgbClr val="372C2C"/>
                </a:solidFill>
                <a:latin typeface="Cambria"/>
                <a:ea typeface="Cambria"/>
              </a:rPr>
              <a:t>ů</a:t>
            </a:r>
            <a:r>
              <a:rPr lang="cs" sz="1400" dirty="0">
                <a:solidFill>
                  <a:srgbClr val="372C2C"/>
                </a:solidFill>
                <a:ea typeface="+mn-lt"/>
                <a:cs typeface="+mn-lt"/>
              </a:rPr>
              <a:t>že být z n</a:t>
            </a:r>
            <a:r>
              <a:rPr lang="cs" sz="1400" dirty="0">
                <a:solidFill>
                  <a:srgbClr val="372C2C"/>
                </a:solidFill>
                <a:latin typeface="Cambria"/>
                <a:ea typeface="Cambria"/>
              </a:rPr>
              <a:t>ě</a:t>
            </a:r>
            <a:r>
              <a:rPr lang="cs" sz="1400" dirty="0">
                <a:solidFill>
                  <a:srgbClr val="372C2C"/>
                </a:solidFill>
                <a:ea typeface="+mn-lt"/>
                <a:cs typeface="+mn-lt"/>
              </a:rPr>
              <a:t>jakých d</a:t>
            </a:r>
            <a:r>
              <a:rPr lang="cs" sz="1400" dirty="0">
                <a:solidFill>
                  <a:srgbClr val="372C2C"/>
                </a:solidFill>
                <a:latin typeface="Cambria"/>
                <a:ea typeface="Cambria"/>
              </a:rPr>
              <a:t>ů</a:t>
            </a:r>
            <a:r>
              <a:rPr lang="cs" sz="1400" dirty="0">
                <a:solidFill>
                  <a:srgbClr val="372C2C"/>
                </a:solidFill>
                <a:ea typeface="+mn-lt"/>
                <a:cs typeface="+mn-lt"/>
              </a:rPr>
              <a:t>vod</a:t>
            </a:r>
            <a:r>
              <a:rPr lang="cs" sz="1400" dirty="0">
                <a:solidFill>
                  <a:srgbClr val="372C2C"/>
                </a:solidFill>
                <a:latin typeface="Cambria"/>
                <a:ea typeface="Cambria"/>
              </a:rPr>
              <a:t>ů</a:t>
            </a:r>
            <a:r>
              <a:rPr lang="cs" sz="1400" dirty="0">
                <a:solidFill>
                  <a:srgbClr val="372C2C"/>
                </a:solidFill>
                <a:ea typeface="+mn-lt"/>
                <a:cs typeface="+mn-lt"/>
              </a:rPr>
              <a:t> zvláš</a:t>
            </a:r>
            <a:r>
              <a:rPr lang="cs" sz="1400" dirty="0">
                <a:solidFill>
                  <a:srgbClr val="372C2C"/>
                </a:solidFill>
                <a:latin typeface="Cambria"/>
                <a:ea typeface="Cambria"/>
              </a:rPr>
              <a:t>ť</a:t>
            </a:r>
            <a:r>
              <a:rPr lang="cs" sz="1400" dirty="0">
                <a:solidFill>
                  <a:srgbClr val="372C2C"/>
                </a:solidFill>
                <a:ea typeface="+mn-lt"/>
                <a:cs typeface="+mn-lt"/>
              </a:rPr>
              <a:t> zranitelná. Paradoxn</a:t>
            </a:r>
            <a:r>
              <a:rPr lang="cs" sz="1400" dirty="0">
                <a:solidFill>
                  <a:srgbClr val="372C2C"/>
                </a:solidFill>
                <a:latin typeface="Cambria"/>
                <a:ea typeface="Cambria"/>
              </a:rPr>
              <a:t>ě</a:t>
            </a:r>
            <a:r>
              <a:rPr lang="cs" sz="1400" dirty="0">
                <a:solidFill>
                  <a:srgbClr val="372C2C"/>
                </a:solidFill>
                <a:ea typeface="+mn-lt"/>
                <a:cs typeface="+mn-lt"/>
              </a:rPr>
              <a:t> totiž ta druhotná medializace p</a:t>
            </a:r>
            <a:r>
              <a:rPr lang="cs" sz="1400" dirty="0">
                <a:solidFill>
                  <a:srgbClr val="372C2C"/>
                </a:solidFill>
                <a:latin typeface="Cambria"/>
                <a:ea typeface="Cambria"/>
              </a:rPr>
              <a:t>ř</a:t>
            </a:r>
            <a:r>
              <a:rPr lang="cs" sz="1400" dirty="0">
                <a:solidFill>
                  <a:srgbClr val="372C2C"/>
                </a:solidFill>
                <a:ea typeface="+mn-lt"/>
                <a:cs typeface="+mn-lt"/>
              </a:rPr>
              <a:t>ípadu m</a:t>
            </a:r>
            <a:r>
              <a:rPr lang="cs" sz="1400" dirty="0">
                <a:solidFill>
                  <a:srgbClr val="372C2C"/>
                </a:solidFill>
                <a:latin typeface="Cambria"/>
                <a:ea typeface="Cambria"/>
              </a:rPr>
              <a:t>ů</a:t>
            </a:r>
            <a:r>
              <a:rPr lang="cs" sz="1400" dirty="0">
                <a:solidFill>
                  <a:srgbClr val="372C2C"/>
                </a:solidFill>
                <a:ea typeface="+mn-lt"/>
                <a:cs typeface="+mn-lt"/>
              </a:rPr>
              <a:t>že být pro </a:t>
            </a:r>
            <a:r>
              <a:rPr lang="cs" sz="1400" dirty="0">
                <a:solidFill>
                  <a:srgbClr val="372C2C"/>
                </a:solidFill>
                <a:latin typeface="Cambria"/>
                <a:ea typeface="Cambria"/>
              </a:rPr>
              <a:t>č</a:t>
            </a:r>
            <a:r>
              <a:rPr lang="cs" sz="1400" dirty="0">
                <a:solidFill>
                  <a:srgbClr val="372C2C"/>
                </a:solidFill>
                <a:ea typeface="+mn-lt"/>
                <a:cs typeface="+mn-lt"/>
              </a:rPr>
              <a:t>lov</a:t>
            </a:r>
            <a:r>
              <a:rPr lang="cs" sz="1400" dirty="0">
                <a:solidFill>
                  <a:srgbClr val="372C2C"/>
                </a:solidFill>
                <a:latin typeface="Cambria"/>
                <a:ea typeface="Cambria"/>
              </a:rPr>
              <a:t>ě</a:t>
            </a:r>
            <a:r>
              <a:rPr lang="cs" sz="1400" dirty="0">
                <a:solidFill>
                  <a:srgbClr val="372C2C"/>
                </a:solidFill>
                <a:ea typeface="+mn-lt"/>
                <a:cs typeface="+mn-lt"/>
              </a:rPr>
              <a:t>ka ješt</a:t>
            </a:r>
            <a:r>
              <a:rPr lang="cs" sz="1400" dirty="0">
                <a:solidFill>
                  <a:srgbClr val="372C2C"/>
                </a:solidFill>
                <a:latin typeface="Cambria"/>
                <a:ea typeface="Cambria"/>
              </a:rPr>
              <a:t>ě</a:t>
            </a:r>
            <a:r>
              <a:rPr lang="cs" sz="1400" dirty="0">
                <a:solidFill>
                  <a:srgbClr val="372C2C"/>
                </a:solidFill>
                <a:ea typeface="+mn-lt"/>
                <a:cs typeface="+mn-lt"/>
              </a:rPr>
              <a:t> obtížn</a:t>
            </a:r>
            <a:r>
              <a:rPr lang="cs" sz="1400" dirty="0">
                <a:solidFill>
                  <a:srgbClr val="372C2C"/>
                </a:solidFill>
                <a:latin typeface="Cambria"/>
                <a:ea typeface="Cambria"/>
              </a:rPr>
              <a:t>ě</a:t>
            </a:r>
            <a:r>
              <a:rPr lang="cs" sz="1400" dirty="0">
                <a:solidFill>
                  <a:srgbClr val="372C2C"/>
                </a:solidFill>
                <a:ea typeface="+mn-lt"/>
                <a:cs typeface="+mn-lt"/>
              </a:rPr>
              <a:t>jší než samotný trestný </a:t>
            </a:r>
            <a:r>
              <a:rPr lang="cs" sz="1400" dirty="0">
                <a:solidFill>
                  <a:srgbClr val="372C2C"/>
                </a:solidFill>
                <a:latin typeface="Cambria"/>
                <a:ea typeface="Cambria"/>
              </a:rPr>
              <a:t>č</a:t>
            </a:r>
            <a:r>
              <a:rPr lang="cs" sz="1400" dirty="0">
                <a:solidFill>
                  <a:srgbClr val="372C2C"/>
                </a:solidFill>
                <a:ea typeface="+mn-lt"/>
                <a:cs typeface="+mn-lt"/>
              </a:rPr>
              <a:t>in. Jednak se vracejí negativní zážitky, jednak se to za</a:t>
            </a:r>
            <a:r>
              <a:rPr lang="cs" sz="1400" dirty="0">
                <a:solidFill>
                  <a:srgbClr val="372C2C"/>
                </a:solidFill>
                <a:latin typeface="Cambria"/>
                <a:ea typeface="Cambria"/>
              </a:rPr>
              <a:t>č</a:t>
            </a:r>
            <a:r>
              <a:rPr lang="cs" sz="1400" dirty="0">
                <a:solidFill>
                  <a:srgbClr val="372C2C"/>
                </a:solidFill>
                <a:ea typeface="+mn-lt"/>
                <a:cs typeface="+mn-lt"/>
              </a:rPr>
              <a:t>ne mediáln</a:t>
            </a:r>
            <a:r>
              <a:rPr lang="cs" sz="1400" dirty="0">
                <a:solidFill>
                  <a:srgbClr val="372C2C"/>
                </a:solidFill>
                <a:latin typeface="Cambria"/>
                <a:ea typeface="Cambria"/>
              </a:rPr>
              <a:t>ě</a:t>
            </a:r>
            <a:r>
              <a:rPr lang="cs" sz="1400" dirty="0">
                <a:solidFill>
                  <a:srgbClr val="372C2C"/>
                </a:solidFill>
                <a:ea typeface="+mn-lt"/>
                <a:cs typeface="+mn-lt"/>
              </a:rPr>
              <a:t> propírat, což pro </a:t>
            </a:r>
            <a:r>
              <a:rPr lang="cs" sz="1400" dirty="0">
                <a:solidFill>
                  <a:srgbClr val="372C2C"/>
                </a:solidFill>
                <a:latin typeface="Cambria"/>
                <a:ea typeface="Cambria"/>
              </a:rPr>
              <a:t>č</a:t>
            </a:r>
            <a:r>
              <a:rPr lang="cs" sz="1400" dirty="0">
                <a:solidFill>
                  <a:srgbClr val="372C2C"/>
                </a:solidFill>
                <a:ea typeface="+mn-lt"/>
                <a:cs typeface="+mn-lt"/>
              </a:rPr>
              <a:t>lov</a:t>
            </a:r>
            <a:r>
              <a:rPr lang="cs" sz="1400" dirty="0">
                <a:solidFill>
                  <a:srgbClr val="372C2C"/>
                </a:solidFill>
                <a:latin typeface="Cambria"/>
                <a:ea typeface="Cambria"/>
              </a:rPr>
              <a:t>ě</a:t>
            </a:r>
            <a:r>
              <a:rPr lang="cs" sz="1400" dirty="0">
                <a:solidFill>
                  <a:srgbClr val="372C2C"/>
                </a:solidFill>
                <a:ea typeface="+mn-lt"/>
                <a:cs typeface="+mn-lt"/>
              </a:rPr>
              <a:t>ka m</a:t>
            </a:r>
            <a:r>
              <a:rPr lang="cs" sz="1400" dirty="0">
                <a:solidFill>
                  <a:srgbClr val="372C2C"/>
                </a:solidFill>
                <a:latin typeface="Cambria"/>
                <a:ea typeface="Cambria"/>
              </a:rPr>
              <a:t>ů</a:t>
            </a:r>
            <a:r>
              <a:rPr lang="cs" sz="1400" dirty="0">
                <a:solidFill>
                  <a:srgbClr val="372C2C"/>
                </a:solidFill>
                <a:ea typeface="+mn-lt"/>
                <a:cs typeface="+mn-lt"/>
              </a:rPr>
              <a:t>že mít velký význam.</a:t>
            </a:r>
            <a:endParaRPr lang="cs-CZ" dirty="0"/>
          </a:p>
          <a:p>
            <a:pPr>
              <a:buNone/>
            </a:pPr>
            <a:r>
              <a:rPr lang="cs" sz="1400" dirty="0">
                <a:solidFill>
                  <a:srgbClr val="372C2C"/>
                </a:solidFill>
                <a:ea typeface="+mn-lt"/>
                <a:cs typeface="+mn-lt"/>
              </a:rPr>
              <a:t>M</a:t>
            </a:r>
            <a:r>
              <a:rPr lang="cs" sz="1400" dirty="0">
                <a:solidFill>
                  <a:srgbClr val="372C2C"/>
                </a:solidFill>
                <a:latin typeface="Cambria"/>
                <a:ea typeface="Cambria"/>
              </a:rPr>
              <a:t>ě</a:t>
            </a:r>
            <a:r>
              <a:rPr lang="cs" sz="1400" dirty="0">
                <a:solidFill>
                  <a:srgbClr val="372C2C"/>
                </a:solidFill>
                <a:ea typeface="+mn-lt"/>
                <a:cs typeface="+mn-lt"/>
              </a:rPr>
              <a:t>lo by být na p</a:t>
            </a:r>
            <a:r>
              <a:rPr lang="cs" sz="1400" dirty="0">
                <a:solidFill>
                  <a:srgbClr val="372C2C"/>
                </a:solidFill>
                <a:latin typeface="Cambria"/>
                <a:ea typeface="Cambria"/>
              </a:rPr>
              <a:t>ř</a:t>
            </a:r>
            <a:r>
              <a:rPr lang="cs" sz="1400" dirty="0">
                <a:solidFill>
                  <a:srgbClr val="372C2C"/>
                </a:solidFill>
                <a:ea typeface="+mn-lt"/>
                <a:cs typeface="+mn-lt"/>
              </a:rPr>
              <a:t>edsedovi konkrétního senátu, aby nad rámec zákona v rámci své pravomoci p</a:t>
            </a:r>
            <a:r>
              <a:rPr lang="cs" sz="1400" dirty="0">
                <a:solidFill>
                  <a:srgbClr val="372C2C"/>
                </a:solidFill>
                <a:latin typeface="Cambria"/>
                <a:ea typeface="Cambria"/>
              </a:rPr>
              <a:t>ř</a:t>
            </a:r>
            <a:r>
              <a:rPr lang="cs" sz="1400" dirty="0">
                <a:solidFill>
                  <a:srgbClr val="372C2C"/>
                </a:solidFill>
                <a:ea typeface="+mn-lt"/>
                <a:cs typeface="+mn-lt"/>
              </a:rPr>
              <a:t>ijal taková opat</a:t>
            </a:r>
            <a:r>
              <a:rPr lang="cs" sz="1400" dirty="0">
                <a:solidFill>
                  <a:srgbClr val="372C2C"/>
                </a:solidFill>
                <a:latin typeface="Cambria"/>
                <a:ea typeface="Cambria"/>
              </a:rPr>
              <a:t>ř</a:t>
            </a:r>
            <a:r>
              <a:rPr lang="cs" sz="1400" dirty="0">
                <a:solidFill>
                  <a:srgbClr val="372C2C"/>
                </a:solidFill>
                <a:ea typeface="+mn-lt"/>
                <a:cs typeface="+mn-lt"/>
              </a:rPr>
              <a:t>ení, která by t</a:t>
            </a:r>
            <a:r>
              <a:rPr lang="cs" sz="1400" dirty="0">
                <a:solidFill>
                  <a:srgbClr val="372C2C"/>
                </a:solidFill>
                <a:latin typeface="Cambria"/>
                <a:ea typeface="Cambria"/>
              </a:rPr>
              <a:t>ě</a:t>
            </a:r>
            <a:r>
              <a:rPr lang="cs" sz="1400" dirty="0">
                <a:solidFill>
                  <a:srgbClr val="372C2C"/>
                </a:solidFill>
                <a:ea typeface="+mn-lt"/>
                <a:cs typeface="+mn-lt"/>
              </a:rPr>
              <a:t>m rizik</a:t>
            </a:r>
            <a:r>
              <a:rPr lang="cs" sz="1400" dirty="0">
                <a:solidFill>
                  <a:srgbClr val="372C2C"/>
                </a:solidFill>
                <a:latin typeface="Cambria"/>
                <a:ea typeface="Cambria"/>
              </a:rPr>
              <a:t>ů</a:t>
            </a:r>
            <a:r>
              <a:rPr lang="cs" sz="1400" dirty="0">
                <a:solidFill>
                  <a:srgbClr val="372C2C"/>
                </a:solidFill>
                <a:ea typeface="+mn-lt"/>
                <a:cs typeface="+mn-lt"/>
              </a:rPr>
              <a:t>m zabránila.</a:t>
            </a:r>
            <a:endParaRPr lang="cs-CZ" dirty="0"/>
          </a:p>
          <a:p>
            <a:pPr>
              <a:buNone/>
            </a:pPr>
            <a:r>
              <a:rPr lang="cs" sz="1400" b="1" i="1" dirty="0">
                <a:solidFill>
                  <a:srgbClr val="372C2C"/>
                </a:solidFill>
                <a:ea typeface="+mn-lt"/>
                <a:cs typeface="+mn-lt"/>
              </a:rPr>
              <a:t>V tomto případě se to myslíte povedlo?</a:t>
            </a:r>
            <a:endParaRPr lang="cs-CZ" dirty="0"/>
          </a:p>
          <a:p>
            <a:pPr>
              <a:buNone/>
            </a:pPr>
            <a:r>
              <a:rPr lang="cs" sz="1400" dirty="0">
                <a:solidFill>
                  <a:srgbClr val="372C2C"/>
                </a:solidFill>
                <a:ea typeface="+mn-lt"/>
                <a:cs typeface="+mn-lt"/>
              </a:rPr>
              <a:t>To už je zase hodnocení konkrétní v</a:t>
            </a:r>
            <a:r>
              <a:rPr lang="cs" sz="1400" dirty="0">
                <a:solidFill>
                  <a:srgbClr val="372C2C"/>
                </a:solidFill>
                <a:latin typeface="Cambria"/>
                <a:ea typeface="Cambria"/>
              </a:rPr>
              <a:t>ě</a:t>
            </a:r>
            <a:r>
              <a:rPr lang="cs" sz="1400" dirty="0">
                <a:solidFill>
                  <a:srgbClr val="372C2C"/>
                </a:solidFill>
                <a:ea typeface="+mn-lt"/>
                <a:cs typeface="+mn-lt"/>
              </a:rPr>
              <a:t>ci, takže vám nemohu odpov</a:t>
            </a:r>
            <a:r>
              <a:rPr lang="cs" sz="1400" dirty="0">
                <a:solidFill>
                  <a:srgbClr val="372C2C"/>
                </a:solidFill>
                <a:latin typeface="Cambria"/>
                <a:ea typeface="Cambria"/>
              </a:rPr>
              <a:t>ě</a:t>
            </a:r>
            <a:r>
              <a:rPr lang="cs" sz="1400" dirty="0">
                <a:solidFill>
                  <a:srgbClr val="372C2C"/>
                </a:solidFill>
                <a:ea typeface="+mn-lt"/>
                <a:cs typeface="+mn-lt"/>
              </a:rPr>
              <a:t>d</a:t>
            </a:r>
            <a:r>
              <a:rPr lang="cs" sz="1400" dirty="0">
                <a:solidFill>
                  <a:srgbClr val="372C2C"/>
                </a:solidFill>
                <a:latin typeface="Cambria"/>
                <a:ea typeface="Cambria"/>
              </a:rPr>
              <a:t>ě</a:t>
            </a:r>
            <a:r>
              <a:rPr lang="cs" sz="1400" dirty="0">
                <a:solidFill>
                  <a:srgbClr val="372C2C"/>
                </a:solidFill>
                <a:ea typeface="+mn-lt"/>
                <a:cs typeface="+mn-lt"/>
              </a:rPr>
              <a:t>t. Nelze vylou</a:t>
            </a:r>
            <a:r>
              <a:rPr lang="cs" sz="1400" dirty="0">
                <a:solidFill>
                  <a:srgbClr val="372C2C"/>
                </a:solidFill>
                <a:latin typeface="Cambria"/>
                <a:ea typeface="Cambria"/>
              </a:rPr>
              <a:t>č</a:t>
            </a:r>
            <a:r>
              <a:rPr lang="cs" sz="1400" dirty="0">
                <a:solidFill>
                  <a:srgbClr val="372C2C"/>
                </a:solidFill>
                <a:ea typeface="+mn-lt"/>
                <a:cs typeface="+mn-lt"/>
              </a:rPr>
              <a:t>it, že to budu p</a:t>
            </a:r>
            <a:r>
              <a:rPr lang="cs" sz="1400" dirty="0">
                <a:solidFill>
                  <a:srgbClr val="372C2C"/>
                </a:solidFill>
                <a:latin typeface="Cambria"/>
                <a:ea typeface="Cambria"/>
              </a:rPr>
              <a:t>ř</a:t>
            </a:r>
            <a:r>
              <a:rPr lang="cs" sz="1400" dirty="0">
                <a:solidFill>
                  <a:srgbClr val="372C2C"/>
                </a:solidFill>
                <a:ea typeface="+mn-lt"/>
                <a:cs typeface="+mn-lt"/>
              </a:rPr>
              <a:t>ezkoumávat a práv</a:t>
            </a:r>
            <a:r>
              <a:rPr lang="cs" sz="1400" dirty="0">
                <a:solidFill>
                  <a:srgbClr val="372C2C"/>
                </a:solidFill>
                <a:latin typeface="Cambria"/>
                <a:ea typeface="Cambria"/>
              </a:rPr>
              <a:t>ě</a:t>
            </a:r>
            <a:r>
              <a:rPr lang="cs" sz="1400" dirty="0">
                <a:solidFill>
                  <a:srgbClr val="372C2C"/>
                </a:solidFill>
                <a:ea typeface="+mn-lt"/>
                <a:cs typeface="+mn-lt"/>
              </a:rPr>
              <a:t> toto by mohlo být jednou z námitek v rámci odvolání.</a:t>
            </a:r>
            <a:endParaRPr lang="cs-CZ" dirty="0"/>
          </a:p>
          <a:p>
            <a:pPr>
              <a:buNone/>
            </a:pPr>
            <a:r>
              <a:rPr lang="cs" sz="1400" b="1" i="1" dirty="0">
                <a:solidFill>
                  <a:srgbClr val="372C2C"/>
                </a:solidFill>
                <a:ea typeface="+mn-lt"/>
                <a:cs typeface="+mn-lt"/>
              </a:rPr>
              <a:t>Dominik Feri byl zatím nepravomocně odsouzen na tři roky vězení. V souvislosti s tím se objevila i tradiční debata o tvrdosti postihu za znásilnění a jiné trestné činy, ať už jde o krádeže nebo užívání zakázaných látek. Jak toto vidíte vy?</a:t>
            </a:r>
            <a:endParaRPr lang="cs-CZ" dirty="0"/>
          </a:p>
          <a:p>
            <a:pPr>
              <a:buNone/>
            </a:pPr>
            <a:r>
              <a:rPr lang="cs" sz="1400" dirty="0">
                <a:solidFill>
                  <a:srgbClr val="372C2C"/>
                </a:solidFill>
                <a:ea typeface="+mn-lt"/>
                <a:cs typeface="+mn-lt"/>
              </a:rPr>
              <a:t>Mohu </a:t>
            </a:r>
            <a:r>
              <a:rPr lang="cs" sz="1400" dirty="0">
                <a:solidFill>
                  <a:srgbClr val="372C2C"/>
                </a:solidFill>
                <a:latin typeface="Cambria"/>
                <a:ea typeface="Cambria"/>
              </a:rPr>
              <a:t>ř</a:t>
            </a:r>
            <a:r>
              <a:rPr lang="cs" sz="1400" dirty="0">
                <a:solidFill>
                  <a:srgbClr val="372C2C"/>
                </a:solidFill>
                <a:ea typeface="+mn-lt"/>
                <a:cs typeface="+mn-lt"/>
              </a:rPr>
              <a:t>íci, že nepodporuji redefinici trestního </a:t>
            </a:r>
            <a:r>
              <a:rPr lang="cs" sz="1400" dirty="0">
                <a:solidFill>
                  <a:srgbClr val="372C2C"/>
                </a:solidFill>
                <a:latin typeface="Cambria"/>
                <a:ea typeface="Cambria"/>
              </a:rPr>
              <a:t>č</a:t>
            </a:r>
            <a:r>
              <a:rPr lang="cs" sz="1400" dirty="0">
                <a:solidFill>
                  <a:srgbClr val="372C2C"/>
                </a:solidFill>
                <a:ea typeface="+mn-lt"/>
                <a:cs typeface="+mn-lt"/>
              </a:rPr>
              <a:t>inu znásiln</a:t>
            </a:r>
            <a:r>
              <a:rPr lang="cs" sz="1400" dirty="0">
                <a:solidFill>
                  <a:srgbClr val="372C2C"/>
                </a:solidFill>
                <a:latin typeface="Cambria"/>
                <a:ea typeface="Cambria"/>
              </a:rPr>
              <a:t>ě</a:t>
            </a:r>
            <a:r>
              <a:rPr lang="cs" sz="1400" dirty="0">
                <a:solidFill>
                  <a:srgbClr val="372C2C"/>
                </a:solidFill>
                <a:ea typeface="+mn-lt"/>
                <a:cs typeface="+mn-lt"/>
              </a:rPr>
              <a:t>ní. Pokud jde o trestní sazby, jde o v</a:t>
            </a:r>
            <a:r>
              <a:rPr lang="cs" sz="1400" dirty="0">
                <a:solidFill>
                  <a:srgbClr val="372C2C"/>
                </a:solidFill>
                <a:latin typeface="Cambria"/>
                <a:ea typeface="Cambria"/>
              </a:rPr>
              <a:t>ě</a:t>
            </a:r>
            <a:r>
              <a:rPr lang="cs" sz="1400" dirty="0">
                <a:solidFill>
                  <a:srgbClr val="372C2C"/>
                </a:solidFill>
                <a:ea typeface="+mn-lt"/>
                <a:cs typeface="+mn-lt"/>
              </a:rPr>
              <a:t>c politické v</a:t>
            </a:r>
            <a:r>
              <a:rPr lang="cs" sz="1400" dirty="0">
                <a:solidFill>
                  <a:srgbClr val="372C2C"/>
                </a:solidFill>
                <a:latin typeface="Cambria"/>
                <a:ea typeface="Cambria"/>
              </a:rPr>
              <a:t>ů</a:t>
            </a:r>
            <a:r>
              <a:rPr lang="cs" sz="1400" dirty="0">
                <a:solidFill>
                  <a:srgbClr val="372C2C"/>
                </a:solidFill>
                <a:ea typeface="+mn-lt"/>
                <a:cs typeface="+mn-lt"/>
              </a:rPr>
              <a:t>le Parlamentu </a:t>
            </a:r>
            <a:r>
              <a:rPr lang="cs" sz="1400" dirty="0">
                <a:solidFill>
                  <a:srgbClr val="372C2C"/>
                </a:solidFill>
                <a:latin typeface="Cambria"/>
                <a:ea typeface="Cambria"/>
              </a:rPr>
              <a:t>Č</a:t>
            </a:r>
            <a:r>
              <a:rPr lang="cs" sz="1400" dirty="0">
                <a:solidFill>
                  <a:srgbClr val="372C2C"/>
                </a:solidFill>
                <a:ea typeface="+mn-lt"/>
                <a:cs typeface="+mn-lt"/>
              </a:rPr>
              <a:t>eské republiky. Nejpozd</a:t>
            </a:r>
            <a:r>
              <a:rPr lang="cs" sz="1400" dirty="0">
                <a:solidFill>
                  <a:srgbClr val="372C2C"/>
                </a:solidFill>
                <a:latin typeface="Cambria"/>
                <a:ea typeface="Cambria"/>
              </a:rPr>
              <a:t>ě</a:t>
            </a:r>
            <a:r>
              <a:rPr lang="cs" sz="1400" dirty="0">
                <a:solidFill>
                  <a:srgbClr val="372C2C"/>
                </a:solidFill>
                <a:ea typeface="+mn-lt"/>
                <a:cs typeface="+mn-lt"/>
              </a:rPr>
              <a:t>ji od 19. století víme, že výše trestu nemá sebemenší význam pro odvrácení jednání toho pachatele. To už je jen odplata. Proto vysp</a:t>
            </a:r>
            <a:r>
              <a:rPr lang="cs" sz="1400" dirty="0">
                <a:solidFill>
                  <a:srgbClr val="372C2C"/>
                </a:solidFill>
                <a:latin typeface="Cambria"/>
                <a:ea typeface="Cambria"/>
              </a:rPr>
              <a:t>ě</a:t>
            </a:r>
            <a:r>
              <a:rPr lang="cs" sz="1400" dirty="0">
                <a:solidFill>
                  <a:srgbClr val="372C2C"/>
                </a:solidFill>
                <a:ea typeface="+mn-lt"/>
                <a:cs typeface="+mn-lt"/>
              </a:rPr>
              <a:t>lý sv</a:t>
            </a:r>
            <a:r>
              <a:rPr lang="cs" sz="1400" dirty="0">
                <a:solidFill>
                  <a:srgbClr val="372C2C"/>
                </a:solidFill>
                <a:latin typeface="Cambria"/>
                <a:ea typeface="Cambria"/>
              </a:rPr>
              <a:t>ě</a:t>
            </a:r>
            <a:r>
              <a:rPr lang="cs" sz="1400" dirty="0">
                <a:solidFill>
                  <a:srgbClr val="372C2C"/>
                </a:solidFill>
                <a:ea typeface="+mn-lt"/>
                <a:cs typeface="+mn-lt"/>
              </a:rPr>
              <a:t>t postupn</a:t>
            </a:r>
            <a:r>
              <a:rPr lang="cs" sz="1400" dirty="0">
                <a:solidFill>
                  <a:srgbClr val="372C2C"/>
                </a:solidFill>
                <a:latin typeface="Cambria"/>
                <a:ea typeface="Cambria"/>
              </a:rPr>
              <a:t>ě</a:t>
            </a:r>
            <a:r>
              <a:rPr lang="cs" sz="1400" dirty="0">
                <a:solidFill>
                  <a:srgbClr val="372C2C"/>
                </a:solidFill>
                <a:ea typeface="+mn-lt"/>
                <a:cs typeface="+mn-lt"/>
              </a:rPr>
              <a:t> odmítl tresty smrti a podobn</a:t>
            </a:r>
            <a:r>
              <a:rPr lang="cs" sz="1400" dirty="0">
                <a:solidFill>
                  <a:srgbClr val="372C2C"/>
                </a:solidFill>
                <a:latin typeface="Cambria"/>
                <a:ea typeface="Cambria"/>
              </a:rPr>
              <a:t>ě</a:t>
            </a:r>
            <a:r>
              <a:rPr lang="cs" sz="1400" dirty="0">
                <a:solidFill>
                  <a:srgbClr val="372C2C"/>
                </a:solidFill>
                <a:ea typeface="+mn-lt"/>
                <a:cs typeface="+mn-lt"/>
              </a:rPr>
              <a:t>, protože se ukázalo, že tvrdý trest nikoho do budoucna neochrání. Což neznamená, že pachatel nemá jít do v</a:t>
            </a:r>
            <a:r>
              <a:rPr lang="cs" sz="1400" dirty="0">
                <a:solidFill>
                  <a:srgbClr val="372C2C"/>
                </a:solidFill>
                <a:latin typeface="Cambria"/>
                <a:ea typeface="Cambria"/>
              </a:rPr>
              <a:t>ě</a:t>
            </a:r>
            <a:r>
              <a:rPr lang="cs" sz="1400" dirty="0">
                <a:solidFill>
                  <a:srgbClr val="372C2C"/>
                </a:solidFill>
                <a:ea typeface="+mn-lt"/>
                <a:cs typeface="+mn-lt"/>
              </a:rPr>
              <a:t>zení, nicmén</a:t>
            </a:r>
            <a:r>
              <a:rPr lang="cs" sz="1400" dirty="0">
                <a:solidFill>
                  <a:srgbClr val="372C2C"/>
                </a:solidFill>
                <a:latin typeface="Cambria"/>
                <a:ea typeface="Cambria"/>
              </a:rPr>
              <a:t>ě</a:t>
            </a:r>
            <a:r>
              <a:rPr lang="cs" sz="1400" dirty="0">
                <a:solidFill>
                  <a:srgbClr val="372C2C"/>
                </a:solidFill>
                <a:ea typeface="+mn-lt"/>
                <a:cs typeface="+mn-lt"/>
              </a:rPr>
              <a:t> nemá cenu p</a:t>
            </a:r>
            <a:r>
              <a:rPr lang="cs" sz="1400" dirty="0">
                <a:solidFill>
                  <a:srgbClr val="372C2C"/>
                </a:solidFill>
                <a:latin typeface="Cambria"/>
                <a:ea typeface="Cambria"/>
              </a:rPr>
              <a:t>ř</a:t>
            </a:r>
            <a:r>
              <a:rPr lang="cs" sz="1400" dirty="0">
                <a:solidFill>
                  <a:srgbClr val="372C2C"/>
                </a:solidFill>
                <a:ea typeface="+mn-lt"/>
                <a:cs typeface="+mn-lt"/>
              </a:rPr>
              <a:t>íliš tresty navyšovat. Nemá to efekt, akorát obrovské náklady pro stát. Každý v</a:t>
            </a:r>
            <a:r>
              <a:rPr lang="cs" sz="1400" dirty="0">
                <a:solidFill>
                  <a:srgbClr val="372C2C"/>
                </a:solidFill>
                <a:latin typeface="Cambria"/>
                <a:ea typeface="Cambria"/>
              </a:rPr>
              <a:t>ě</a:t>
            </a:r>
            <a:r>
              <a:rPr lang="cs" sz="1400" dirty="0">
                <a:solidFill>
                  <a:srgbClr val="372C2C"/>
                </a:solidFill>
                <a:ea typeface="+mn-lt"/>
                <a:cs typeface="+mn-lt"/>
              </a:rPr>
              <a:t>ze</a:t>
            </a:r>
            <a:r>
              <a:rPr lang="cs" sz="1400" dirty="0">
                <a:solidFill>
                  <a:srgbClr val="372C2C"/>
                </a:solidFill>
                <a:latin typeface="Cambria"/>
                <a:ea typeface="Cambria"/>
              </a:rPr>
              <a:t>ň</a:t>
            </a:r>
            <a:r>
              <a:rPr lang="cs" sz="1400" dirty="0">
                <a:solidFill>
                  <a:srgbClr val="372C2C"/>
                </a:solidFill>
                <a:ea typeface="+mn-lt"/>
                <a:cs typeface="+mn-lt"/>
              </a:rPr>
              <a:t> stojí da</a:t>
            </a:r>
            <a:r>
              <a:rPr lang="cs" sz="1400" dirty="0">
                <a:solidFill>
                  <a:srgbClr val="372C2C"/>
                </a:solidFill>
                <a:latin typeface="Cambria"/>
                <a:ea typeface="Cambria"/>
              </a:rPr>
              <a:t>ň</a:t>
            </a:r>
            <a:r>
              <a:rPr lang="cs" sz="1400" dirty="0">
                <a:solidFill>
                  <a:srgbClr val="372C2C"/>
                </a:solidFill>
                <a:ea typeface="+mn-lt"/>
                <a:cs typeface="+mn-lt"/>
              </a:rPr>
              <a:t>ové poplatníky 2 tisíce korun denn</a:t>
            </a:r>
            <a:r>
              <a:rPr lang="cs" sz="1400" dirty="0">
                <a:solidFill>
                  <a:srgbClr val="372C2C"/>
                </a:solidFill>
                <a:latin typeface="Cambria"/>
                <a:ea typeface="Cambria"/>
              </a:rPr>
              <a:t>ě</a:t>
            </a:r>
            <a:r>
              <a:rPr lang="cs" sz="1400" dirty="0">
                <a:solidFill>
                  <a:srgbClr val="372C2C"/>
                </a:solidFill>
                <a:ea typeface="+mn-lt"/>
                <a:cs typeface="+mn-lt"/>
              </a:rPr>
              <a:t>.</a:t>
            </a:r>
            <a:endParaRPr lang="cs-CZ" dirty="0"/>
          </a:p>
          <a:p>
            <a:pPr>
              <a:buNone/>
            </a:pPr>
            <a:endParaRPr lang="cs-CZ" dirty="0"/>
          </a:p>
        </p:txBody>
      </p:sp>
    </p:spTree>
    <p:extLst>
      <p:ext uri="{BB962C8B-B14F-4D97-AF65-F5344CB8AC3E}">
        <p14:creationId xmlns:p14="http://schemas.microsoft.com/office/powerpoint/2010/main" val="16418796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231EB-8A72-4EE3-9019-B68D22DDD678}"/>
              </a:ext>
            </a:extLst>
          </p:cNvPr>
          <p:cNvSpPr>
            <a:spLocks noGrp="1"/>
          </p:cNvSpPr>
          <p:nvPr>
            <p:ph type="title"/>
          </p:nvPr>
        </p:nvSpPr>
        <p:spPr/>
        <p:txBody>
          <a:bodyPr>
            <a:normAutofit/>
          </a:bodyPr>
          <a:lstStyle/>
          <a:p>
            <a:endParaRPr lang="cs-CZ" dirty="0">
              <a:ea typeface="Calibri Light"/>
              <a:cs typeface="Calibri Light"/>
            </a:endParaRPr>
          </a:p>
        </p:txBody>
      </p:sp>
      <p:sp>
        <p:nvSpPr>
          <p:cNvPr id="4" name="Zástupný obsah 3">
            <a:extLst>
              <a:ext uri="{FF2B5EF4-FFF2-40B4-BE49-F238E27FC236}">
                <a16:creationId xmlns:a16="http://schemas.microsoft.com/office/drawing/2014/main" id="{DBC4A2CA-A178-42B8-8756-962F4813DDCB}"/>
              </a:ext>
            </a:extLst>
          </p:cNvPr>
          <p:cNvSpPr>
            <a:spLocks noGrp="1"/>
          </p:cNvSpPr>
          <p:nvPr>
            <p:ph idx="1"/>
          </p:nvPr>
        </p:nvSpPr>
        <p:spPr/>
        <p:txBody>
          <a:bodyPr vert="horz" lIns="91440" tIns="45720" rIns="91440" bIns="45720" rtlCol="0" anchor="t">
            <a:normAutofit/>
          </a:bodyPr>
          <a:lstStyle/>
          <a:p>
            <a:pPr>
              <a:buNone/>
            </a:pPr>
            <a:r>
              <a:rPr lang="cs" sz="2500" dirty="0">
                <a:solidFill>
                  <a:srgbClr val="372C2C"/>
                </a:solidFill>
                <a:ea typeface="+mn-lt"/>
                <a:cs typeface="+mn-lt"/>
              </a:rPr>
              <a:t>Justiční čekatel se účastnil přednášky předsedy Nejvyššího soudu, který je celoživotní trestní </a:t>
            </a:r>
            <a:r>
              <a:rPr lang="cs" sz="2500" dirty="0" err="1">
                <a:solidFill>
                  <a:srgbClr val="372C2C"/>
                </a:solidFill>
                <a:ea typeface="+mn-lt"/>
                <a:cs typeface="+mn-lt"/>
              </a:rPr>
              <a:t>soudce,o</a:t>
            </a:r>
            <a:r>
              <a:rPr lang="cs" sz="2500" dirty="0">
                <a:solidFill>
                  <a:srgbClr val="372C2C"/>
                </a:solidFill>
                <a:ea typeface="+mn-lt"/>
                <a:cs typeface="+mn-lt"/>
              </a:rPr>
              <a:t> profesní etice, který v průběhu přednášky udělal tři nevhodné vtipy o znásilnění. Přednáška nebyla nahrávána a byla určena jen justičnímu </a:t>
            </a:r>
            <a:r>
              <a:rPr lang="cs" sz="2500" dirty="0" err="1">
                <a:solidFill>
                  <a:srgbClr val="372C2C"/>
                </a:solidFill>
                <a:ea typeface="+mn-lt"/>
                <a:cs typeface="+mn-lt"/>
              </a:rPr>
              <a:t>čekatelstvu</a:t>
            </a:r>
            <a:r>
              <a:rPr lang="cs" sz="2500" dirty="0">
                <a:solidFill>
                  <a:srgbClr val="372C2C"/>
                </a:solidFill>
                <a:ea typeface="+mn-lt"/>
                <a:cs typeface="+mn-lt"/>
              </a:rPr>
              <a:t> a </a:t>
            </a:r>
            <a:r>
              <a:rPr lang="cs" sz="2500" dirty="0" err="1">
                <a:solidFill>
                  <a:srgbClr val="372C2C"/>
                </a:solidFill>
                <a:ea typeface="+mn-lt"/>
                <a:cs typeface="+mn-lt"/>
              </a:rPr>
              <a:t>asistentstvu</a:t>
            </a:r>
            <a:r>
              <a:rPr lang="cs" sz="2500" dirty="0">
                <a:solidFill>
                  <a:srgbClr val="372C2C"/>
                </a:solidFill>
                <a:ea typeface="+mn-lt"/>
                <a:cs typeface="+mn-lt"/>
              </a:rPr>
              <a:t>.  </a:t>
            </a:r>
            <a:endParaRPr lang="cs-CZ"/>
          </a:p>
          <a:p>
            <a:pPr>
              <a:buNone/>
            </a:pPr>
            <a:r>
              <a:rPr lang="cs" sz="2500" dirty="0">
                <a:solidFill>
                  <a:srgbClr val="372C2C"/>
                </a:solidFill>
                <a:ea typeface="+mn-lt"/>
                <a:cs typeface="+mn-lt"/>
              </a:rPr>
              <a:t>Jak měl správně justiční čekatel reagovat? Měl předsedovi sdělit svou kritiku jeho nevhodného chování soukromě? Měl povinnost mlčet? Mohl zveřejnit sporné části prezentace na sociálních sítích, aniž o tom před tím hovořil s příslušným předsedou NS? Nebo je to v rozporu s jeho profesními etickými závazky (bránit u veřejnosti důvěryhodnost soudů)?  Zaměřte na právní stránku věci (co se nesmí), ale též na etickou (co se má a co se nemá). </a:t>
            </a:r>
            <a:endParaRPr lang="cs"/>
          </a:p>
          <a:p>
            <a:pPr>
              <a:buNone/>
            </a:pPr>
            <a:endParaRPr lang="cs"/>
          </a:p>
          <a:p>
            <a:pPr>
              <a:buNone/>
            </a:pPr>
            <a:endParaRPr lang="cs-CZ">
              <a:ea typeface="Calibri" panose="020F0502020204030204"/>
              <a:cs typeface="Calibri" panose="020F0502020204030204"/>
            </a:endParaRPr>
          </a:p>
        </p:txBody>
      </p:sp>
    </p:spTree>
    <p:extLst>
      <p:ext uri="{BB962C8B-B14F-4D97-AF65-F5344CB8AC3E}">
        <p14:creationId xmlns:p14="http://schemas.microsoft.com/office/powerpoint/2010/main" val="1255487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231EB-8A72-4EE3-9019-B68D22DDD678}"/>
              </a:ext>
            </a:extLst>
          </p:cNvPr>
          <p:cNvSpPr>
            <a:spLocks noGrp="1"/>
          </p:cNvSpPr>
          <p:nvPr>
            <p:ph type="title"/>
          </p:nvPr>
        </p:nvSpPr>
        <p:spPr/>
        <p:txBody>
          <a:bodyPr>
            <a:normAutofit/>
          </a:bodyPr>
          <a:lstStyle/>
          <a:p>
            <a:endParaRPr lang="cs-CZ" dirty="0">
              <a:ea typeface="Calibri Light"/>
              <a:cs typeface="Calibri Light"/>
            </a:endParaRPr>
          </a:p>
        </p:txBody>
      </p:sp>
      <p:sp>
        <p:nvSpPr>
          <p:cNvPr id="4" name="Zástupný obsah 3">
            <a:extLst>
              <a:ext uri="{FF2B5EF4-FFF2-40B4-BE49-F238E27FC236}">
                <a16:creationId xmlns:a16="http://schemas.microsoft.com/office/drawing/2014/main" id="{DBC4A2CA-A178-42B8-8756-962F4813DDCB}"/>
              </a:ext>
            </a:extLst>
          </p:cNvPr>
          <p:cNvSpPr>
            <a:spLocks noGrp="1"/>
          </p:cNvSpPr>
          <p:nvPr>
            <p:ph idx="1"/>
          </p:nvPr>
        </p:nvSpPr>
        <p:spPr/>
        <p:txBody>
          <a:bodyPr vert="horz" lIns="91440" tIns="45720" rIns="91440" bIns="45720" rtlCol="0" anchor="t">
            <a:normAutofit/>
          </a:bodyPr>
          <a:lstStyle/>
          <a:p>
            <a:pPr>
              <a:buNone/>
            </a:pPr>
            <a:r>
              <a:rPr lang="cs" sz="2500" dirty="0">
                <a:solidFill>
                  <a:srgbClr val="372C2C"/>
                </a:solidFill>
                <a:ea typeface="+mn-lt"/>
                <a:cs typeface="+mn-lt"/>
              </a:rPr>
              <a:t>Soudce Nejvyššího soudu senátu, který je mimo jiné specializován na náhradu škody,  má vzdělávací přednášku pro právníky největší české pojišťovny a za den této přednášky dostal od pojišťovny odměnu 40.000,- Kč. </a:t>
            </a:r>
            <a:endParaRPr lang="cs"/>
          </a:p>
          <a:p>
            <a:pPr>
              <a:buNone/>
            </a:pPr>
            <a:r>
              <a:rPr lang="cs" sz="2500" dirty="0">
                <a:solidFill>
                  <a:srgbClr val="372C2C"/>
                </a:solidFill>
                <a:ea typeface="+mn-lt"/>
                <a:cs typeface="+mn-lt"/>
              </a:rPr>
              <a:t>Je to v souladu s jeho právními a etickými povinnostmi? </a:t>
            </a:r>
            <a:endParaRPr lang="cs"/>
          </a:p>
          <a:p>
            <a:pPr>
              <a:buNone/>
            </a:pPr>
            <a:endParaRPr lang="cs"/>
          </a:p>
          <a:p>
            <a:pPr marL="0" indent="0">
              <a:buNone/>
            </a:pPr>
            <a:endParaRPr lang="cs-CZ" dirty="0">
              <a:ea typeface="Calibri"/>
              <a:cs typeface="Calibri"/>
            </a:endParaRPr>
          </a:p>
        </p:txBody>
      </p:sp>
    </p:spTree>
    <p:extLst>
      <p:ext uri="{BB962C8B-B14F-4D97-AF65-F5344CB8AC3E}">
        <p14:creationId xmlns:p14="http://schemas.microsoft.com/office/powerpoint/2010/main" val="15612713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231EB-8A72-4EE3-9019-B68D22DDD678}"/>
              </a:ext>
            </a:extLst>
          </p:cNvPr>
          <p:cNvSpPr>
            <a:spLocks noGrp="1"/>
          </p:cNvSpPr>
          <p:nvPr>
            <p:ph type="title"/>
          </p:nvPr>
        </p:nvSpPr>
        <p:spPr/>
        <p:txBody>
          <a:bodyPr>
            <a:normAutofit/>
          </a:bodyPr>
          <a:lstStyle/>
          <a:p>
            <a:endParaRPr lang="cs-CZ" dirty="0">
              <a:ea typeface="Calibri Light"/>
              <a:cs typeface="Calibri Light"/>
            </a:endParaRPr>
          </a:p>
        </p:txBody>
      </p:sp>
      <p:sp>
        <p:nvSpPr>
          <p:cNvPr id="4" name="Zástupný obsah 3">
            <a:extLst>
              <a:ext uri="{FF2B5EF4-FFF2-40B4-BE49-F238E27FC236}">
                <a16:creationId xmlns:a16="http://schemas.microsoft.com/office/drawing/2014/main" id="{DBC4A2CA-A178-42B8-8756-962F4813DDCB}"/>
              </a:ext>
            </a:extLst>
          </p:cNvPr>
          <p:cNvSpPr>
            <a:spLocks noGrp="1"/>
          </p:cNvSpPr>
          <p:nvPr>
            <p:ph idx="1"/>
          </p:nvPr>
        </p:nvSpPr>
        <p:spPr/>
        <p:txBody>
          <a:bodyPr vert="horz" lIns="91440" tIns="45720" rIns="91440" bIns="45720" rtlCol="0" anchor="t">
            <a:normAutofit/>
          </a:bodyPr>
          <a:lstStyle/>
          <a:p>
            <a:pPr>
              <a:buNone/>
            </a:pPr>
            <a:r>
              <a:rPr lang="cs" sz="2500" dirty="0">
                <a:solidFill>
                  <a:srgbClr val="372C2C"/>
                </a:solidFill>
                <a:ea typeface="+mn-lt"/>
                <a:cs typeface="+mn-lt"/>
              </a:rPr>
              <a:t> Soudce Nejvyššího správního soudu publikoval dvě </a:t>
            </a:r>
            <a:r>
              <a:rPr lang="cs" sz="2500" dirty="0" err="1">
                <a:solidFill>
                  <a:srgbClr val="372C2C"/>
                </a:solidFill>
                <a:ea typeface="+mn-lt"/>
                <a:cs typeface="+mn-lt"/>
              </a:rPr>
              <a:t>ajurvédské</a:t>
            </a:r>
            <a:r>
              <a:rPr lang="cs" sz="2500" dirty="0">
                <a:solidFill>
                  <a:srgbClr val="372C2C"/>
                </a:solidFill>
                <a:ea typeface="+mn-lt"/>
                <a:cs typeface="+mn-lt"/>
              </a:rPr>
              <a:t> kuchařky, které se skvěle prodávají. Vydala je firma, jejíž je soudce společník spolu se svou manželkou, manželka je jednatelka (společnost nemá jiné společníky ani jednatele). Tato společnost také pořádá placené přednášky a školící pobyty, jak vařit podle </a:t>
            </a:r>
            <a:r>
              <a:rPr lang="cs" sz="2500" dirty="0" err="1">
                <a:solidFill>
                  <a:srgbClr val="372C2C"/>
                </a:solidFill>
                <a:ea typeface="+mn-lt"/>
                <a:cs typeface="+mn-lt"/>
              </a:rPr>
              <a:t>Ajurvédy</a:t>
            </a:r>
            <a:r>
              <a:rPr lang="cs" sz="2500" dirty="0">
                <a:solidFill>
                  <a:srgbClr val="372C2C"/>
                </a:solidFill>
                <a:ea typeface="+mn-lt"/>
                <a:cs typeface="+mn-lt"/>
              </a:rPr>
              <a:t>, kde soudce vystupuje.  Společnost na tom poměrně slušně vydělává. Na webu této společnosti neuvádí nic, co by svědčilo o tom, že přednášející  je soudce či právník, u svého jména uvádí titul Dr., ačkoli má správně titul JUDr.  </a:t>
            </a:r>
            <a:endParaRPr lang="cs"/>
          </a:p>
          <a:p>
            <a:pPr>
              <a:buNone/>
            </a:pPr>
            <a:endParaRPr lang="cs"/>
          </a:p>
          <a:p>
            <a:pPr marL="0" indent="0">
              <a:buNone/>
            </a:pPr>
            <a:endParaRPr lang="cs-CZ" dirty="0">
              <a:ea typeface="Calibri"/>
              <a:cs typeface="Calibri"/>
            </a:endParaRPr>
          </a:p>
        </p:txBody>
      </p:sp>
    </p:spTree>
    <p:extLst>
      <p:ext uri="{BB962C8B-B14F-4D97-AF65-F5344CB8AC3E}">
        <p14:creationId xmlns:p14="http://schemas.microsoft.com/office/powerpoint/2010/main" val="4151862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Proč máme mediální právo? </a:t>
            </a:r>
          </a:p>
        </p:txBody>
      </p:sp>
      <p:sp>
        <p:nvSpPr>
          <p:cNvPr id="3" name="Zástupný symbol pro obsah 2"/>
          <p:cNvSpPr>
            <a:spLocks noGrp="1"/>
          </p:cNvSpPr>
          <p:nvPr>
            <p:ph idx="1"/>
          </p:nvPr>
        </p:nvSpPr>
        <p:spPr>
          <a:xfrm>
            <a:off x="924169" y="1794363"/>
            <a:ext cx="10515600" cy="4351338"/>
          </a:xfrm>
        </p:spPr>
        <p:txBody>
          <a:bodyPr>
            <a:normAutofit/>
          </a:bodyPr>
          <a:lstStyle/>
          <a:p>
            <a:pPr marL="0" indent="0">
              <a:buNone/>
            </a:pPr>
            <a:r>
              <a:rPr lang="cs-CZ" i="1" dirty="0"/>
              <a:t>Článek 11 Listiny práv EU</a:t>
            </a:r>
          </a:p>
          <a:p>
            <a:pPr marL="0" indent="0">
              <a:buNone/>
            </a:pPr>
            <a:r>
              <a:rPr lang="pt-BR" b="1" dirty="0"/>
              <a:t>Svoboda projevu a právo na informace</a:t>
            </a:r>
          </a:p>
          <a:p>
            <a:pPr marL="0" indent="0">
              <a:buNone/>
            </a:pPr>
            <a:r>
              <a:rPr lang="cs-CZ" dirty="0"/>
              <a:t>1. Každý člověk má právo na svobodu projevu. Toto právo zahrnuje svobodu zastávat názory a </a:t>
            </a:r>
            <a:r>
              <a:rPr lang="cs-CZ" b="1" dirty="0"/>
              <a:t>přijímat</a:t>
            </a:r>
            <a:r>
              <a:rPr lang="cs-CZ" dirty="0"/>
              <a:t> či šířit informace bez zásahu státní moci a bez ohledu na hranice státu.</a:t>
            </a:r>
          </a:p>
          <a:p>
            <a:pPr marL="0" indent="0">
              <a:buNone/>
            </a:pPr>
            <a:r>
              <a:rPr lang="cs-CZ" dirty="0"/>
              <a:t>2. Svoboda médií a jejich </a:t>
            </a:r>
            <a:r>
              <a:rPr lang="cs-CZ" b="1" dirty="0"/>
              <a:t>pluralita</a:t>
            </a:r>
            <a:r>
              <a:rPr lang="cs-CZ" dirty="0"/>
              <a:t> musí být respektovány.</a:t>
            </a:r>
          </a:p>
          <a:p>
            <a:pPr marL="0" indent="0">
              <a:buNone/>
            </a:pPr>
            <a:endParaRPr lang="cs-CZ" dirty="0"/>
          </a:p>
        </p:txBody>
      </p:sp>
    </p:spTree>
    <p:extLst>
      <p:ext uri="{BB962C8B-B14F-4D97-AF65-F5344CB8AC3E}">
        <p14:creationId xmlns:p14="http://schemas.microsoft.com/office/powerpoint/2010/main" val="1342905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Důležité  konflikty </a:t>
            </a:r>
          </a:p>
        </p:txBody>
      </p:sp>
      <p:sp>
        <p:nvSpPr>
          <p:cNvPr id="3" name="Zástupný symbol pro obsah 2"/>
          <p:cNvSpPr>
            <a:spLocks noGrp="1"/>
          </p:cNvSpPr>
          <p:nvPr>
            <p:ph idx="1"/>
          </p:nvPr>
        </p:nvSpPr>
        <p:spPr>
          <a:xfrm>
            <a:off x="924169" y="1794363"/>
            <a:ext cx="10515600" cy="4351338"/>
          </a:xfrm>
        </p:spPr>
        <p:txBody>
          <a:bodyPr>
            <a:normAutofit fontScale="92500"/>
          </a:bodyPr>
          <a:lstStyle/>
          <a:p>
            <a:pPr marL="0" indent="0">
              <a:buNone/>
            </a:pPr>
            <a:r>
              <a:rPr lang="cs-CZ" dirty="0"/>
              <a:t>Právo na informace a transparentní fungování státu vs. právo na ochranu osobních údajů </a:t>
            </a:r>
          </a:p>
          <a:p>
            <a:pPr marL="0" indent="0">
              <a:buNone/>
            </a:pPr>
            <a:r>
              <a:rPr lang="cs-CZ" dirty="0"/>
              <a:t>zveřejňování platů (zveřejňování údajů o očkování soudců ÚS)</a:t>
            </a:r>
          </a:p>
          <a:p>
            <a:pPr marL="0" indent="0">
              <a:buNone/>
            </a:pPr>
            <a:endParaRPr lang="cs-CZ" dirty="0"/>
          </a:p>
          <a:p>
            <a:pPr marL="0" indent="0">
              <a:buNone/>
            </a:pPr>
            <a:r>
              <a:rPr lang="cs-CZ" dirty="0"/>
              <a:t>Svoboda podnikání vs. ochrana soukromých údajů, náklady při používání dat </a:t>
            </a:r>
          </a:p>
          <a:p>
            <a:pPr marL="0" indent="0">
              <a:buNone/>
            </a:pPr>
            <a:endParaRPr lang="cs-CZ" dirty="0"/>
          </a:p>
          <a:p>
            <a:pPr marL="0" indent="0">
              <a:buNone/>
            </a:pPr>
            <a:r>
              <a:rPr lang="cs-CZ" dirty="0"/>
              <a:t>Svoboda projevu vs. ochrana soukromí a důstojnosti</a:t>
            </a:r>
          </a:p>
          <a:p>
            <a:pPr marL="0" indent="0">
              <a:buNone/>
            </a:pPr>
            <a:endParaRPr lang="cs-CZ" dirty="0"/>
          </a:p>
          <a:p>
            <a:pPr marL="0" indent="0">
              <a:buNone/>
            </a:pPr>
            <a:r>
              <a:rPr lang="cs-CZ" dirty="0"/>
              <a:t>Svoboda projevu soudce vs. hodnota nezávislosti soudní moci </a:t>
            </a:r>
          </a:p>
          <a:p>
            <a:pPr marL="0" indent="0">
              <a:buNone/>
            </a:pPr>
            <a:endParaRPr lang="cs-CZ" dirty="0"/>
          </a:p>
        </p:txBody>
      </p:sp>
    </p:spTree>
    <p:extLst>
      <p:ext uri="{BB962C8B-B14F-4D97-AF65-F5344CB8AC3E}">
        <p14:creationId xmlns:p14="http://schemas.microsoft.com/office/powerpoint/2010/main" val="2088208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Čl. 10 Evropské úmluvy o ochraně lidských práv</a:t>
            </a:r>
          </a:p>
        </p:txBody>
      </p:sp>
      <p:sp>
        <p:nvSpPr>
          <p:cNvPr id="3" name="Zástupný symbol pro obsah 2"/>
          <p:cNvSpPr>
            <a:spLocks noGrp="1"/>
          </p:cNvSpPr>
          <p:nvPr>
            <p:ph idx="1"/>
          </p:nvPr>
        </p:nvSpPr>
        <p:spPr>
          <a:xfrm>
            <a:off x="924169" y="1794363"/>
            <a:ext cx="10515600" cy="4351338"/>
          </a:xfrm>
        </p:spPr>
        <p:txBody>
          <a:bodyPr>
            <a:normAutofit fontScale="92500" lnSpcReduction="10000"/>
          </a:bodyPr>
          <a:lstStyle/>
          <a:p>
            <a:pPr marL="0" indent="0">
              <a:buNone/>
            </a:pPr>
            <a:r>
              <a:rPr lang="cs-CZ" dirty="0"/>
              <a:t>1. Každý má právo na svobodu projevu. Toto právo zahrnuje svobodu zastávat názory a přijímat a rozšiřovat informace nebo myšlenky bez zasahování státních orgánů a bez ohledu na hranice. Tento článek nebrání státům, aby vyžadovaly udělování povolení rozhlasovým, televizním nebo filmovým společnostem.</a:t>
            </a:r>
          </a:p>
          <a:p>
            <a:pPr marL="0" indent="0">
              <a:buNone/>
            </a:pPr>
            <a:r>
              <a:rPr lang="cs-CZ" dirty="0"/>
              <a:t> 	2. </a:t>
            </a:r>
            <a:r>
              <a:rPr lang="cs-CZ" b="1" dirty="0"/>
              <a:t>Výkon těchto svobod</a:t>
            </a:r>
            <a:r>
              <a:rPr lang="cs-CZ" dirty="0"/>
              <a:t>, protože </a:t>
            </a:r>
            <a:r>
              <a:rPr lang="cs-CZ" b="1" dirty="0"/>
              <a:t>zahrnuje i povinnosti i odpovědnost</a:t>
            </a:r>
            <a:r>
              <a:rPr lang="cs-CZ" dirty="0"/>
              <a:t>, může podléhat takovým formalitám, podmínkám, omezením nebo sankcím, které stanoví zákon a které jsou nezbytné v demokratické společnosti v zájmu národní bezpečnosti, územní celistvosti nebo veřejné bezpečnosti, předcházení nepokojům a zločinnosti, ochrany zdraví nebo morálky, ochrany pověsti nebo práv jiných, zabránění úniku důvěrných informací nebo </a:t>
            </a:r>
            <a:r>
              <a:rPr lang="cs-CZ" b="1" dirty="0"/>
              <a:t>zachování autority a nestrannosti soudní moci</a:t>
            </a:r>
            <a:r>
              <a:rPr lang="cs-CZ" dirty="0"/>
              <a:t>.</a:t>
            </a:r>
          </a:p>
          <a:p>
            <a:pPr marL="0" indent="0">
              <a:buNone/>
            </a:pPr>
            <a:endParaRPr lang="cs-CZ" dirty="0"/>
          </a:p>
        </p:txBody>
      </p:sp>
    </p:spTree>
    <p:extLst>
      <p:ext uri="{BB962C8B-B14F-4D97-AF65-F5344CB8AC3E}">
        <p14:creationId xmlns:p14="http://schemas.microsoft.com/office/powerpoint/2010/main" val="4072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a:t>
            </a:r>
          </a:p>
        </p:txBody>
      </p:sp>
      <p:sp>
        <p:nvSpPr>
          <p:cNvPr id="3" name="Zástupný symbol pro obsah 2"/>
          <p:cNvSpPr>
            <a:spLocks noGrp="1"/>
          </p:cNvSpPr>
          <p:nvPr>
            <p:ph idx="1"/>
          </p:nvPr>
        </p:nvSpPr>
        <p:spPr>
          <a:xfrm>
            <a:off x="924169" y="1794363"/>
            <a:ext cx="10515600" cy="4351338"/>
          </a:xfrm>
        </p:spPr>
        <p:txBody>
          <a:bodyPr>
            <a:normAutofit/>
          </a:bodyPr>
          <a:lstStyle/>
          <a:p>
            <a:pPr marL="0" indent="0" algn="just">
              <a:buNone/>
            </a:pPr>
            <a:r>
              <a:rPr lang="cs-CZ" dirty="0"/>
              <a:t>Skutečná svoboda projevu vyžaduje odpovědnost k ústavním hodnotám, respekt k pravidlům a svobodám těch druhých. </a:t>
            </a:r>
          </a:p>
          <a:p>
            <a:pPr marL="0" indent="0" algn="just">
              <a:buNone/>
            </a:pPr>
            <a:endParaRPr lang="cs-CZ" dirty="0"/>
          </a:p>
          <a:p>
            <a:pPr marL="0" indent="0" algn="just">
              <a:buNone/>
            </a:pPr>
            <a:r>
              <a:rPr lang="cs-CZ" dirty="0"/>
              <a:t>Média nastolují agendu a ovládají  fórum, na němž se projev odehrává, nejenže realizují svobodu projevu vlastní, ale také určují kontury debaty a rozhodují, zda budou  jednotliví aktéři do médií vpouštěni či nikoli. </a:t>
            </a:r>
          </a:p>
          <a:p>
            <a:pPr marL="0" indent="0" algn="just">
              <a:buNone/>
            </a:pPr>
            <a:endParaRPr lang="cs-CZ" dirty="0"/>
          </a:p>
          <a:p>
            <a:pPr marL="0" indent="0" algn="just">
              <a:buNone/>
            </a:pPr>
            <a:r>
              <a:rPr lang="cs-CZ" dirty="0"/>
              <a:t>Vztah k novým médiím a sociálním sítím.  </a:t>
            </a:r>
          </a:p>
          <a:p>
            <a:pPr marL="0" indent="0">
              <a:buNone/>
            </a:pPr>
            <a:endParaRPr lang="cs-CZ" dirty="0"/>
          </a:p>
        </p:txBody>
      </p:sp>
    </p:spTree>
    <p:extLst>
      <p:ext uri="{BB962C8B-B14F-4D97-AF65-F5344CB8AC3E}">
        <p14:creationId xmlns:p14="http://schemas.microsoft.com/office/powerpoint/2010/main" val="2498480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a:t>
            </a:r>
          </a:p>
        </p:txBody>
      </p:sp>
      <p:sp>
        <p:nvSpPr>
          <p:cNvPr id="3" name="Zástupný symbol pro obsah 2"/>
          <p:cNvSpPr>
            <a:spLocks noGrp="1"/>
          </p:cNvSpPr>
          <p:nvPr>
            <p:ph idx="1"/>
          </p:nvPr>
        </p:nvSpPr>
        <p:spPr>
          <a:xfrm>
            <a:off x="924169" y="1794363"/>
            <a:ext cx="10515600" cy="4351338"/>
          </a:xfrm>
        </p:spPr>
        <p:txBody>
          <a:bodyPr>
            <a:normAutofit/>
          </a:bodyPr>
          <a:lstStyle/>
          <a:p>
            <a:pPr marL="0" indent="0" algn="just">
              <a:buNone/>
            </a:pPr>
            <a:r>
              <a:rPr lang="cs-CZ" dirty="0"/>
              <a:t>Výkon svobody projevu zahrnuje i povinnost a odpovědnost.</a:t>
            </a:r>
          </a:p>
          <a:p>
            <a:pPr marL="0" indent="0" algn="just">
              <a:buNone/>
            </a:pPr>
            <a:endParaRPr lang="cs-CZ" dirty="0"/>
          </a:p>
          <a:p>
            <a:pPr marL="0" indent="0" algn="just">
              <a:buNone/>
            </a:pPr>
            <a:endParaRPr lang="cs-CZ" dirty="0"/>
          </a:p>
          <a:p>
            <a:pPr marL="0" indent="0" algn="just">
              <a:buNone/>
            </a:pPr>
            <a:r>
              <a:rPr lang="cs-CZ" dirty="0"/>
              <a:t>adresováno zejména novinářům a provozovatelům vysílání a státním zaměstnancům (tedy i soudcům)</a:t>
            </a:r>
          </a:p>
          <a:p>
            <a:pPr marL="0" indent="0">
              <a:buNone/>
            </a:pPr>
            <a:endParaRPr lang="cs-CZ" dirty="0"/>
          </a:p>
        </p:txBody>
      </p:sp>
    </p:spTree>
    <p:extLst>
      <p:ext uri="{BB962C8B-B14F-4D97-AF65-F5344CB8AC3E}">
        <p14:creationId xmlns:p14="http://schemas.microsoft.com/office/powerpoint/2010/main" val="319021839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2556</Words>
  <Application>Microsoft Office PowerPoint</Application>
  <PresentationFormat>Širokoúhlá obrazovka</PresentationFormat>
  <Paragraphs>206</Paragraphs>
  <Slides>44</Slides>
  <Notes>0</Notes>
  <HiddenSlides>0</HiddenSlides>
  <MMClips>0</MMClips>
  <ScaleCrop>false</ScaleCrop>
  <HeadingPairs>
    <vt:vector size="4" baseType="variant">
      <vt:variant>
        <vt:lpstr>Motiv</vt:lpstr>
      </vt:variant>
      <vt:variant>
        <vt:i4>1</vt:i4>
      </vt:variant>
      <vt:variant>
        <vt:lpstr>Nadpisy snímků</vt:lpstr>
      </vt:variant>
      <vt:variant>
        <vt:i4>44</vt:i4>
      </vt:variant>
    </vt:vector>
  </HeadingPairs>
  <TitlesOfParts>
    <vt:vector size="45" baseType="lpstr">
      <vt:lpstr>Motiv Office</vt:lpstr>
      <vt:lpstr>Právo a média etická dilemata</vt:lpstr>
      <vt:lpstr>Proč máme mediální právo? </vt:lpstr>
      <vt:lpstr>Proč máme mediální právo? </vt:lpstr>
      <vt:lpstr>Proč máme mediální právo? </vt:lpstr>
      <vt:lpstr>Proč máme mediální právo? </vt:lpstr>
      <vt:lpstr>Důležité  konflikty </vt:lpstr>
      <vt:lpstr>Čl. 10 Evropské úmluvy o ochraně lidských práv</vt:lpstr>
      <vt:lpstr>Odpovědnost</vt:lpstr>
      <vt:lpstr>Odpovědnost</vt:lpstr>
      <vt:lpstr>Role médií podle německého ústavního soudu  BvL 89/78, 1 BvL 30/88, 1 BvL 1 BvF 1/85 </vt:lpstr>
      <vt:lpstr>Role médií podle německého ústavního soudu</vt:lpstr>
      <vt:lpstr>Svobodný projev </vt:lpstr>
      <vt:lpstr>Svoboda projevu a její omezení </vt:lpstr>
      <vt:lpstr>Etické povinnosti novinářů a soudců </vt:lpstr>
      <vt:lpstr>Svoboda projevu a její omezení </vt:lpstr>
      <vt:lpstr>Ochrana důstojnosti soudního řízení </vt:lpstr>
      <vt:lpstr>Projev soudce a s ním spojená etická dilemata</vt:lpstr>
      <vt:lpstr>Z jednoho soudního rozhodnutí </vt:lpstr>
      <vt:lpstr>Z jednoho soudcovského blogu</vt:lpstr>
      <vt:lpstr>Debata o jedné přednášce o soudcovské etice</vt:lpstr>
      <vt:lpstr>Projev soudce a jeho omezení </vt:lpstr>
      <vt:lpstr>Judikatura ÚS </vt:lpstr>
      <vt:lpstr>Základní povinnosti soudce při projevu (I. ÚS 2617/15 z 5. 9. 2016)</vt:lpstr>
      <vt:lpstr>I. ÚS 2617/15 z 5. 9. 2016, bod 88</vt:lpstr>
      <vt:lpstr>Základní povinnosti soudce při projevu</vt:lpstr>
      <vt:lpstr>Argumenty ve prospěch soudce Kydalky</vt:lpstr>
      <vt:lpstr>Projev soudce a etická dilemata </vt:lpstr>
      <vt:lpstr>Projev soudce a etická dilemata </vt:lpstr>
      <vt:lpstr>Svoboda projevu soudce v judikatuře ESLP</vt:lpstr>
      <vt:lpstr>Svoboda projevu soudce v judikatuře ESLP</vt:lpstr>
      <vt:lpstr>Svoboda projevu soudce v judikatuře ESLP</vt:lpstr>
      <vt:lpstr>Svoboda projevu soudce v judikatuře ESLP</vt:lpstr>
      <vt:lpstr>Svoboda projevu soudce v judikatuře ESLP</vt:lpstr>
      <vt:lpstr>Projev advokáta</vt:lpstr>
      <vt:lpstr>Projev státního zástupce</vt:lpstr>
      <vt:lpstr>Náměty pro debatu </vt:lpstr>
      <vt:lpstr>Já </vt:lpstr>
      <vt:lpstr>Je svoboda projevu soudce  pravidlo nebo výjimka? </vt:lpstr>
      <vt:lpstr>Projev asistenta soudce, advokátního koncipienta, doktoranda na fakultě</vt:lpstr>
      <vt:lpstr>Slovenská debata o vztahu soudkyně a novinářky</vt:lpstr>
      <vt:lpstr>„Tvrdý trest nikoho do budoucna neochrání.“ Soudce Vávra o znásilnění a Feriho kauze - Echo24.cz</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Muslimské šátky v kontextech evropského práva a společnosti</dc:title>
  <dc:creator>Simackova Katerina</dc:creator>
  <cp:lastModifiedBy>Kateřina Šimáčková</cp:lastModifiedBy>
  <cp:revision>76</cp:revision>
  <cp:lastPrinted>2022-04-07T13:20:31Z</cp:lastPrinted>
  <dcterms:created xsi:type="dcterms:W3CDTF">2016-04-30T13:41:47Z</dcterms:created>
  <dcterms:modified xsi:type="dcterms:W3CDTF">2024-04-16T09:34:26Z</dcterms:modified>
</cp:coreProperties>
</file>