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B877F-57D2-48F0-89DC-5A172D8CC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FE004B-9A43-4DBE-9F1B-28F0DA579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0ECA09-3764-4062-8117-CA02BFD4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F95794-801F-4F8F-95BA-528969B9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515EA8-A711-4F58-A5ED-6F260EBB8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915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F394D-0F30-406B-816F-120E8857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158EC0-F690-46C5-9CBE-E4409281D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2E8B21-C54D-4F1E-85DD-E86D21A59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EA5669-A8B9-4756-9E2B-2D3267C40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21400-0AE0-4B05-AF2D-9E0921690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80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B8035E-2708-45D1-AC0A-C7A2C75BE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DFAD39-DBBD-409A-B7F6-FFE7DFE57A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3D3D85-0C04-4BC6-B6BD-707EC87E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FFF6BD-217B-40AA-B808-00BCA6DE4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B82F62-4C98-4496-9C80-918D7EBD3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49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136E1-C010-40DD-8A4A-AEDB450C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8C2EE8-EA65-43E4-A321-6CE195EDC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92F8FB-2104-4FB1-A8D1-AC42374D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91310-FF54-46B2-AAA2-C0606944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53174A-D34E-4F10-ABB5-9DAA2093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31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0CA4A-199E-4A4D-9DEA-5B13E371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F505D9-7093-485B-932E-F53349C07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CC53BA-2C25-4A73-ABF5-45AFEF47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074D56-E96D-4816-BA18-94EE5BE1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E8872E-37D8-42B3-9E6F-05354524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25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70F0E-249F-4462-9180-A91A62E0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74DC1-D6E2-4CA5-84D8-92F67DEFA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6BC599-7DDB-410B-91E1-C0B11DD05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C16F0F-8CE5-4DE4-B1B7-6ABE1102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0089C3-6B47-4166-9528-B5E88835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AB8CF8-5B59-4032-B5A4-E8B97BFD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08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7E551-A099-44AF-8D7A-983040BD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EE24C0-C943-464F-ACED-BA4E56E13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6A755F-19B3-4624-A80E-AB59F1C78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2E26F0-FBE7-4FCE-AFB2-B2E8AF398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E09051-18EE-4F19-B464-8BE7D3A3A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37C4D2-43E0-4308-ACF7-D24A3B14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13F366-7DFA-4D60-8329-20DEF187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21FCAC-ACA5-47C6-BD9E-03C6544C3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025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B1B67-1D14-4C8F-BB62-E819361FF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CAB995-32B7-4635-9F67-187C0E1E1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296BF9-D927-4CA1-BB77-9138AAF5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27F555-C20A-43CB-AEAE-1C9DBF7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979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70AFE7-E231-4BFC-9898-2677474A8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348148-6852-4682-A31C-5955AB4AA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53944F-FC12-4119-836E-84A99A4F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15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2081A-14A9-4C73-8CEC-4F837DA63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59AD7-828E-4EB1-B5EB-14AEE67F1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52E965-C160-451C-B062-CF877E210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96220-5E15-44C6-8D2D-B9D4D1D2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0ACAB3-41E5-4B79-AA7E-0F77DDF6B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2CE3F4-E225-4F37-BD86-57ECA971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32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F3133-0CB8-4F47-9952-6D835A992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2F2695C-0864-4D7B-BE4D-CD1A30C15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9AA9BC-199C-4DF2-82B6-854F613CC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41A5EB-3EE2-488A-9545-9FA066DC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D0C286-FA06-4729-B398-090F9674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D9DC0A-3B80-451C-8B9A-A4463CFA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57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9BDF2D0-5609-4E43-89AD-ACB6AB7E2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56165D-BF57-4C06-A3D6-31F1BD051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3E56E-CDB1-46E5-B5DA-CDD8DEA93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211B-99DF-476D-A806-01CA27EF4689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8EB23E-EACC-47A7-9C6A-E5D6FA99E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2C8A4B-DC10-46A7-B29F-CA5583FEB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E299-FB0C-49BE-A67B-2C9AC2D05D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52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0C2F3-D2A4-41D2-B16F-3121616FA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Prawo podatkowe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017896-C1CB-4356-BA38-B377FADAF5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8455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DF9EB-F304-4CDE-9FD8-25315A66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Zasady zapłaty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86812-3577-453E-865B-97977A43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całości</a:t>
            </a:r>
          </a:p>
          <a:p>
            <a:r>
              <a:rPr lang="pl-PL" dirty="0"/>
              <a:t>W ratach</a:t>
            </a:r>
          </a:p>
          <a:p>
            <a:r>
              <a:rPr lang="pl-PL" dirty="0"/>
              <a:t>W zaliczkach</a:t>
            </a:r>
          </a:p>
          <a:p>
            <a:r>
              <a:rPr lang="pl-PL" dirty="0"/>
              <a:t>Niedobór</a:t>
            </a:r>
          </a:p>
          <a:p>
            <a:r>
              <a:rPr lang="pl-PL" dirty="0"/>
              <a:t>Nadwyżka</a:t>
            </a:r>
          </a:p>
          <a:p>
            <a:r>
              <a:rPr lang="pl-PL" dirty="0"/>
              <a:t>Zaległość podatkowa</a:t>
            </a:r>
          </a:p>
        </p:txBody>
      </p:sp>
    </p:spTree>
    <p:extLst>
      <p:ext uri="{BB962C8B-B14F-4D97-AF65-F5344CB8AC3E}">
        <p14:creationId xmlns:p14="http://schemas.microsoft.com/office/powerpoint/2010/main" val="115801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69F18-1754-432A-8E19-9A3836C5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Organ podatkowy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BE04C-C909-4663-A295-FFD6CCC9F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Administracja państwowa </a:t>
            </a:r>
          </a:p>
          <a:p>
            <a:r>
              <a:rPr lang="pl-PL" dirty="0"/>
              <a:t>Administracja samorządowa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Od 2016 r. ujednolicenie państwowej administracji skarbowej – </a:t>
            </a:r>
            <a:r>
              <a:rPr lang="pl-PL" b="1" dirty="0"/>
              <a:t>Krajowa Administracja Skarbowa.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716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3CA55-9939-4813-92B6-AFD4A494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Krajowa Administracja Skarbowa</a:t>
            </a:r>
            <a:endParaRPr lang="pl-PL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4684AD-E484-4E9D-A7B8-C851EF012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I instancja</a:t>
            </a:r>
          </a:p>
          <a:p>
            <a:r>
              <a:rPr lang="pl-PL" dirty="0"/>
              <a:t>Naczelnik urzędu skarbowego</a:t>
            </a:r>
          </a:p>
          <a:p>
            <a:r>
              <a:rPr lang="pl-PL" dirty="0"/>
              <a:t>Naczelnik urzędu celno-skarbowego</a:t>
            </a:r>
          </a:p>
          <a:p>
            <a:pPr marL="0" indent="0">
              <a:buNone/>
            </a:pPr>
            <a:r>
              <a:rPr lang="pl-PL" b="1" dirty="0"/>
              <a:t>II instancja – organy odwoławcze</a:t>
            </a:r>
          </a:p>
          <a:p>
            <a:r>
              <a:rPr lang="pl-PL" dirty="0"/>
              <a:t>Dyrektor izby administracji skarbowej </a:t>
            </a:r>
          </a:p>
          <a:p>
            <a:r>
              <a:rPr lang="pl-PL" dirty="0"/>
              <a:t>Szef KAS</a:t>
            </a:r>
          </a:p>
          <a:p>
            <a:endParaRPr lang="pl-PL" dirty="0"/>
          </a:p>
          <a:p>
            <a:r>
              <a:rPr lang="pl-PL" b="1" dirty="0"/>
              <a:t>Dyrektor Krajowej Informacji Administracji Skarbowej </a:t>
            </a:r>
          </a:p>
        </p:txBody>
      </p:sp>
    </p:spTree>
    <p:extLst>
      <p:ext uri="{BB962C8B-B14F-4D97-AF65-F5344CB8AC3E}">
        <p14:creationId xmlns:p14="http://schemas.microsoft.com/office/powerpoint/2010/main" val="235282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0E5BF-C8F1-4733-A1DA-7CC316855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Samorządowe organy podatkowe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3CCAB-CC91-4556-AAB9-AEF9EC23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Organy I instancji</a:t>
            </a:r>
          </a:p>
          <a:p>
            <a:r>
              <a:rPr lang="pl-PL" dirty="0"/>
              <a:t>Wójtowie, </a:t>
            </a:r>
          </a:p>
          <a:p>
            <a:r>
              <a:rPr lang="pl-PL" dirty="0"/>
              <a:t>Burmistrzowie </a:t>
            </a:r>
          </a:p>
          <a:p>
            <a:r>
              <a:rPr lang="pl-PL" dirty="0"/>
              <a:t>Prezydenci miast</a:t>
            </a:r>
          </a:p>
          <a:p>
            <a:r>
              <a:rPr lang="pl-PL" dirty="0"/>
              <a:t>Starostowie</a:t>
            </a:r>
          </a:p>
          <a:p>
            <a:r>
              <a:rPr lang="pl-PL" dirty="0"/>
              <a:t>Marszałkowie województw </a:t>
            </a:r>
          </a:p>
          <a:p>
            <a:pPr marL="0" indent="0">
              <a:buNone/>
            </a:pPr>
            <a:r>
              <a:rPr lang="pl-PL" b="1" dirty="0"/>
              <a:t>Organ odwoławczy</a:t>
            </a:r>
          </a:p>
          <a:p>
            <a:r>
              <a:rPr lang="pl-PL" dirty="0"/>
              <a:t>Samorządowe kolegium odwoławcze</a:t>
            </a:r>
          </a:p>
        </p:txBody>
      </p:sp>
    </p:spTree>
    <p:extLst>
      <p:ext uri="{BB962C8B-B14F-4D97-AF65-F5344CB8AC3E}">
        <p14:creationId xmlns:p14="http://schemas.microsoft.com/office/powerpoint/2010/main" val="22828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F319A-8F79-493D-ACDB-9DAE7610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System podatkowy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A3D4EC-0AE0-474B-91E8-DFF53BD6B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Podatki dochodowe</a:t>
            </a:r>
          </a:p>
          <a:p>
            <a:r>
              <a:rPr lang="pl-PL" dirty="0"/>
              <a:t>Podatek od towarów i usług</a:t>
            </a:r>
          </a:p>
          <a:p>
            <a:r>
              <a:rPr lang="pl-PL" dirty="0"/>
              <a:t>Podatek akcyzowy</a:t>
            </a:r>
          </a:p>
          <a:p>
            <a:r>
              <a:rPr lang="pl-PL" dirty="0"/>
              <a:t>Podatek od czynności cywilnoprawnych</a:t>
            </a:r>
          </a:p>
          <a:p>
            <a:r>
              <a:rPr lang="pl-PL" dirty="0"/>
              <a:t>Podatek od spadków i darowizn</a:t>
            </a:r>
          </a:p>
          <a:p>
            <a:r>
              <a:rPr lang="pl-PL" dirty="0">
                <a:solidFill>
                  <a:srgbClr val="002060"/>
                </a:solidFill>
              </a:rPr>
              <a:t>Podatek od nieruchomości</a:t>
            </a:r>
          </a:p>
          <a:p>
            <a:r>
              <a:rPr lang="pl-PL" dirty="0">
                <a:solidFill>
                  <a:srgbClr val="002060"/>
                </a:solidFill>
              </a:rPr>
              <a:t>Podatek rolny </a:t>
            </a:r>
          </a:p>
          <a:p>
            <a:r>
              <a:rPr lang="pl-PL" dirty="0">
                <a:solidFill>
                  <a:srgbClr val="002060"/>
                </a:solidFill>
              </a:rPr>
              <a:t>Podatek leśny</a:t>
            </a:r>
          </a:p>
          <a:p>
            <a:r>
              <a:rPr lang="pl-PL" dirty="0">
                <a:solidFill>
                  <a:srgbClr val="002060"/>
                </a:solidFill>
              </a:rPr>
              <a:t>Podatek od środków transportowych </a:t>
            </a:r>
          </a:p>
        </p:txBody>
      </p:sp>
    </p:spTree>
    <p:extLst>
      <p:ext uri="{BB962C8B-B14F-4D97-AF65-F5344CB8AC3E}">
        <p14:creationId xmlns:p14="http://schemas.microsoft.com/office/powerpoint/2010/main" val="183993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Wantoch-Rekowski</a:t>
            </a:r>
            <a:r>
              <a:rPr lang="cs-CZ" dirty="0"/>
              <a:t>, J., </a:t>
            </a:r>
            <a:r>
              <a:rPr lang="cs-CZ" dirty="0" err="1"/>
              <a:t>Morawski</a:t>
            </a:r>
            <a:r>
              <a:rPr lang="cs-CZ" dirty="0"/>
              <a:t>, W., Majka, P. </a:t>
            </a:r>
            <a:r>
              <a:rPr lang="cs-CZ" i="1" dirty="0" err="1"/>
              <a:t>Podstawy</a:t>
            </a:r>
            <a:r>
              <a:rPr lang="cs-CZ" i="1" dirty="0"/>
              <a:t> </a:t>
            </a:r>
            <a:r>
              <a:rPr lang="cs-CZ" i="1" dirty="0" err="1"/>
              <a:t>prawa</a:t>
            </a:r>
            <a:r>
              <a:rPr lang="cs-CZ" i="1" dirty="0"/>
              <a:t> </a:t>
            </a:r>
            <a:r>
              <a:rPr lang="cs-CZ" i="1" dirty="0" err="1"/>
              <a:t>finansów</a:t>
            </a:r>
            <a:r>
              <a:rPr lang="cs-CZ" i="1" dirty="0"/>
              <a:t> </a:t>
            </a:r>
            <a:r>
              <a:rPr lang="cs-CZ" i="1" dirty="0" err="1"/>
              <a:t>publicznych</a:t>
            </a:r>
            <a:r>
              <a:rPr lang="cs-CZ" i="1" dirty="0"/>
              <a:t>. </a:t>
            </a:r>
            <a:r>
              <a:rPr lang="cs-CZ" dirty="0" err="1"/>
              <a:t>Warszawa</a:t>
            </a:r>
            <a:r>
              <a:rPr lang="cs-CZ" dirty="0"/>
              <a:t>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. 2022. ISBN 978-83-8286-886-9</a:t>
            </a:r>
          </a:p>
          <a:p>
            <a:r>
              <a:rPr lang="cs-CZ" dirty="0"/>
              <a:t>Etel, L. </a:t>
            </a:r>
            <a:r>
              <a:rPr lang="cs-CZ" i="1" dirty="0" err="1"/>
              <a:t>Prawo</a:t>
            </a:r>
            <a:r>
              <a:rPr lang="cs-CZ" i="1" dirty="0"/>
              <a:t> </a:t>
            </a:r>
            <a:r>
              <a:rPr lang="cs-CZ" i="1" dirty="0" err="1"/>
              <a:t>podatkowe</a:t>
            </a:r>
            <a:r>
              <a:rPr lang="cs-CZ" i="1" dirty="0"/>
              <a:t> </a:t>
            </a:r>
            <a:r>
              <a:rPr lang="cs-CZ" i="1" dirty="0" err="1"/>
              <a:t>dla</a:t>
            </a:r>
            <a:r>
              <a:rPr lang="cs-CZ" i="1" dirty="0"/>
              <a:t> </a:t>
            </a:r>
            <a:r>
              <a:rPr lang="cs-CZ" i="1" dirty="0" err="1"/>
              <a:t>każdego</a:t>
            </a:r>
            <a:r>
              <a:rPr lang="cs-CZ" i="1" dirty="0"/>
              <a:t>. </a:t>
            </a:r>
            <a:r>
              <a:rPr lang="cs-CZ" dirty="0" err="1"/>
              <a:t>Białystok</a:t>
            </a:r>
            <a:r>
              <a:rPr lang="cs-CZ" dirty="0"/>
              <a:t>: </a:t>
            </a:r>
            <a:r>
              <a:rPr lang="cs-CZ" dirty="0" err="1"/>
              <a:t>Wydawnictwo</a:t>
            </a:r>
            <a:r>
              <a:rPr lang="cs-CZ" dirty="0"/>
              <a:t> </a:t>
            </a:r>
            <a:r>
              <a:rPr lang="cs-CZ" dirty="0" err="1"/>
              <a:t>Temida</a:t>
            </a:r>
            <a:r>
              <a:rPr lang="cs-CZ" dirty="0"/>
              <a:t> 2.  2022. ISBN 978-83-67169-09-7</a:t>
            </a:r>
          </a:p>
        </p:txBody>
      </p:sp>
    </p:spTree>
    <p:extLst>
      <p:ext uri="{BB962C8B-B14F-4D97-AF65-F5344CB8AC3E}">
        <p14:creationId xmlns:p14="http://schemas.microsoft.com/office/powerpoint/2010/main" val="14482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93D22-A97D-4367-8B3F-0B2AC4226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Konstrukcja podatku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AFDD3B-B030-46F4-B614-C8486EF6C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Elementy:</a:t>
            </a:r>
          </a:p>
          <a:p>
            <a:pPr marL="514350" indent="-514350">
              <a:buAutoNum type="arabicPeriod"/>
            </a:pPr>
            <a:r>
              <a:rPr lang="pl-PL" dirty="0"/>
              <a:t>Przedmiot podatku</a:t>
            </a:r>
          </a:p>
          <a:p>
            <a:pPr marL="514350" indent="-514350">
              <a:buAutoNum type="arabicPeriod"/>
            </a:pPr>
            <a:r>
              <a:rPr lang="pl-PL" dirty="0"/>
              <a:t>Podmiot podatku</a:t>
            </a:r>
          </a:p>
          <a:p>
            <a:pPr marL="514350" indent="-514350">
              <a:buAutoNum type="arabicPeriod"/>
            </a:pPr>
            <a:r>
              <a:rPr lang="pl-PL" dirty="0"/>
              <a:t>Podstawa opodatkowania</a:t>
            </a:r>
          </a:p>
          <a:p>
            <a:pPr marL="514350" indent="-514350">
              <a:buAutoNum type="arabicPeriod"/>
            </a:pPr>
            <a:r>
              <a:rPr lang="pl-PL" dirty="0"/>
              <a:t>Stawka (stawki)</a:t>
            </a:r>
          </a:p>
          <a:p>
            <a:pPr marL="514350" indent="-514350">
              <a:buAutoNum type="arabicPeriod"/>
            </a:pPr>
            <a:r>
              <a:rPr lang="pl-PL" dirty="0"/>
              <a:t>Elementy korekcyjne = zwyżki, ulgi, zwolnienia</a:t>
            </a:r>
          </a:p>
          <a:p>
            <a:pPr marL="514350" indent="-514350">
              <a:buAutoNum type="arabicPeriod"/>
            </a:pPr>
            <a:r>
              <a:rPr lang="pl-PL" dirty="0"/>
              <a:t>Zasady zapłaty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5034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BA56F-8042-42EE-99DA-49DFC14A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Przedmiot podatku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ABC86-60BB-4CDF-A3E5-58D88ED2C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 czego jest podatek płacony.</a:t>
            </a:r>
          </a:p>
          <a:p>
            <a:r>
              <a:rPr lang="pl-PL" dirty="0"/>
              <a:t>Zazwyczaj istnieje powiązanie przedmiotu podatku z nazwą podatku.</a:t>
            </a:r>
          </a:p>
          <a:p>
            <a:r>
              <a:rPr lang="pl-PL" dirty="0"/>
              <a:t>Przedmiot podatku = zdarzenie faktyczne lub prawne z którym przepis prawa podatkowego (</a:t>
            </a:r>
            <a:r>
              <a:rPr lang="pl-PL" dirty="0" err="1"/>
              <a:t>daninowego</a:t>
            </a:r>
            <a:r>
              <a:rPr lang="pl-PL" dirty="0"/>
              <a:t>) wiąże obowiązek podatkowy.</a:t>
            </a:r>
          </a:p>
        </p:txBody>
      </p:sp>
    </p:spTree>
    <p:extLst>
      <p:ext uri="{BB962C8B-B14F-4D97-AF65-F5344CB8AC3E}">
        <p14:creationId xmlns:p14="http://schemas.microsoft.com/office/powerpoint/2010/main" val="271869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17178-8129-4493-926F-85C63DE2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 podatkowy 1/3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D0891-F573-44A6-9843-26EDDB5B0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Strona stosunku </a:t>
            </a:r>
            <a:r>
              <a:rPr lang="pl-PL" dirty="0" err="1"/>
              <a:t>podatkowoprawnego</a:t>
            </a:r>
            <a:r>
              <a:rPr lang="pl-PL" dirty="0"/>
              <a:t>.</a:t>
            </a:r>
          </a:p>
          <a:p>
            <a:r>
              <a:rPr lang="pl-PL" dirty="0"/>
              <a:t>Osoba fizyczna, osoba prawna, jednostka organizacyjna niemająca osobowości prawnej, specyficzne twory organizacyjne (tworzone przez prawo podatkowe).</a:t>
            </a:r>
          </a:p>
          <a:p>
            <a:r>
              <a:rPr lang="pl-PL" dirty="0"/>
              <a:t>Kategorie podmiotów podatkowych:</a:t>
            </a:r>
          </a:p>
          <a:p>
            <a:pPr marL="514350" indent="-514350">
              <a:buAutoNum type="arabicPeriod"/>
            </a:pPr>
            <a:r>
              <a:rPr lang="pl-PL" dirty="0"/>
              <a:t>Podatnik</a:t>
            </a:r>
          </a:p>
          <a:p>
            <a:pPr marL="514350" indent="-514350">
              <a:buAutoNum type="arabicPeriod"/>
            </a:pPr>
            <a:r>
              <a:rPr lang="pl-PL" dirty="0"/>
              <a:t>Płatnik </a:t>
            </a:r>
          </a:p>
          <a:p>
            <a:pPr marL="514350" indent="-514350">
              <a:buAutoNum type="arabicPeriod"/>
            </a:pPr>
            <a:r>
              <a:rPr lang="pl-PL" dirty="0"/>
              <a:t>Inkasent</a:t>
            </a:r>
          </a:p>
          <a:p>
            <a:r>
              <a:rPr lang="pl-PL" dirty="0"/>
              <a:t>Organ podatkowy</a:t>
            </a:r>
          </a:p>
        </p:txBody>
      </p:sp>
    </p:spTree>
    <p:extLst>
      <p:ext uri="{BB962C8B-B14F-4D97-AF65-F5344CB8AC3E}">
        <p14:creationId xmlns:p14="http://schemas.microsoft.com/office/powerpoint/2010/main" val="402278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797FF-5005-4AB4-A1F3-14B38C8E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 podatkowy 2/3</a:t>
            </a:r>
            <a:endParaRPr lang="pl-PL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1EB1E-1E19-48A7-A63A-77A40DAF3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Podatnik:</a:t>
            </a:r>
          </a:p>
          <a:p>
            <a:r>
              <a:rPr lang="pl-PL" dirty="0"/>
              <a:t>Nie ma ustawowej definicji podatnika</a:t>
            </a:r>
          </a:p>
          <a:p>
            <a:r>
              <a:rPr lang="pl-PL" dirty="0"/>
              <a:t>Znaki podatnika – ustawa podatkowa – ustawa podatkowa określa, kto jest podatnikiem.</a:t>
            </a:r>
          </a:p>
          <a:p>
            <a:r>
              <a:rPr lang="pl-PL" dirty="0"/>
              <a:t>Podatnik = podmiot, który na podstawie przepisów ustawy podlega obowiązkowi podatkowemu.</a:t>
            </a:r>
          </a:p>
          <a:p>
            <a:r>
              <a:rPr lang="pl-PL" dirty="0"/>
              <a:t>Brzemię podatkowe – materialne, administracyjne.</a:t>
            </a:r>
          </a:p>
          <a:p>
            <a:r>
              <a:rPr lang="pl-PL" dirty="0"/>
              <a:t>Pozycja w stosunku </a:t>
            </a:r>
            <a:r>
              <a:rPr lang="pl-PL" dirty="0" err="1"/>
              <a:t>podatkowoprawny</a:t>
            </a:r>
            <a:r>
              <a:rPr lang="pl-PL" dirty="0"/>
              <a:t>: podatnik – organ podatkowy (podatki bezpośrednie), podatnik – płatnik – organ podatkowy (pośrednie).</a:t>
            </a:r>
          </a:p>
        </p:txBody>
      </p:sp>
    </p:spTree>
    <p:extLst>
      <p:ext uri="{BB962C8B-B14F-4D97-AF65-F5344CB8AC3E}">
        <p14:creationId xmlns:p14="http://schemas.microsoft.com/office/powerpoint/2010/main" val="188966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3CF32-EE45-4E24-8865-4C837DE7E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 podatkowy 3/3</a:t>
            </a:r>
            <a:endParaRPr lang="pl-PL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462C9-A6A6-489C-A554-0F30A9EE7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Płatnik:</a:t>
            </a:r>
          </a:p>
          <a:p>
            <a:r>
              <a:rPr lang="pl-PL" dirty="0"/>
              <a:t>Pośrednik między podatnikiem i organem podatkowym.</a:t>
            </a:r>
          </a:p>
          <a:p>
            <a:r>
              <a:rPr lang="pl-PL" dirty="0"/>
              <a:t>Podmiot obowiązany na podstawie przepisów prawa podatkowego do obliczenia i pobrania od podatnika podatku i wpłacenia go organowi podatkowemu.</a:t>
            </a:r>
          </a:p>
          <a:p>
            <a:r>
              <a:rPr lang="pl-PL" dirty="0"/>
              <a:t>Pełna odpowiedzialność płatnika.</a:t>
            </a:r>
          </a:p>
          <a:p>
            <a:pPr marL="0" indent="0">
              <a:buNone/>
            </a:pPr>
            <a:r>
              <a:rPr lang="pl-PL" b="1" dirty="0"/>
              <a:t>Inkasent:</a:t>
            </a:r>
          </a:p>
          <a:p>
            <a:r>
              <a:rPr lang="pl-PL" dirty="0"/>
              <a:t>Podmiot obowiązany na podstawie przepisów prawa podatkowego do pobrania od podatnika podatku i wpłacenia go organowi podatkowemu.</a:t>
            </a:r>
          </a:p>
          <a:p>
            <a:r>
              <a:rPr lang="pl-PL" dirty="0"/>
              <a:t>Odpowiedzialność inkasenta za podatek pobrany i niewpłacony!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690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A611B-CF10-43A1-B395-E755E665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Podstawa opodatkowania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7E97D-31AF-4D36-8CBA-D2188E027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Skwantyfikowany przedmiot podatku </a:t>
            </a:r>
          </a:p>
          <a:p>
            <a:r>
              <a:rPr lang="pl-PL" dirty="0"/>
              <a:t>Łączenie podmiotu podatku i przedmiotu podatku (</a:t>
            </a:r>
            <a:r>
              <a:rPr lang="pl-PL" dirty="0" err="1"/>
              <a:t>nexus</a:t>
            </a:r>
            <a:r>
              <a:rPr lang="pl-PL" dirty="0"/>
              <a:t> podatkowy)</a:t>
            </a:r>
          </a:p>
          <a:p>
            <a:r>
              <a:rPr lang="pl-PL" dirty="0" err="1"/>
              <a:t>Nexus</a:t>
            </a:r>
            <a:r>
              <a:rPr lang="pl-PL" dirty="0"/>
              <a:t> = zindywidualizowana podstawa podatkowa </a:t>
            </a:r>
          </a:p>
          <a:p>
            <a:r>
              <a:rPr lang="pl-PL" dirty="0"/>
              <a:t>Ogólnie – abstrakcyjna podstawa opodatkowania = sposób kwantyfikacji przedmiotu podatku</a:t>
            </a:r>
          </a:p>
          <a:p>
            <a:r>
              <a:rPr lang="pl-PL" dirty="0"/>
              <a:t>Podstawa opodatkowania brutto</a:t>
            </a:r>
          </a:p>
          <a:p>
            <a:r>
              <a:rPr lang="pl-PL" dirty="0"/>
              <a:t>Podstawa opodatkowania netto = stosowanie elementów korekcyjnych </a:t>
            </a:r>
          </a:p>
        </p:txBody>
      </p:sp>
    </p:spTree>
    <p:extLst>
      <p:ext uri="{BB962C8B-B14F-4D97-AF65-F5344CB8AC3E}">
        <p14:creationId xmlns:p14="http://schemas.microsoft.com/office/powerpoint/2010/main" val="369765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F63AD-7BBE-4654-BCF2-93FDFCDB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Stawka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0602FB-D167-4451-B7C6-A216EBE1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Stosuje się do podstawy opodatkowania netto.</a:t>
            </a:r>
          </a:p>
          <a:p>
            <a:r>
              <a:rPr lang="pl-PL" dirty="0"/>
              <a:t>Stawka procentowa – stała, skala podatkowa (progresywna, degresywna) </a:t>
            </a:r>
          </a:p>
          <a:p>
            <a:r>
              <a:rPr lang="pl-PL" dirty="0"/>
              <a:t>Stawka kwotowa</a:t>
            </a:r>
          </a:p>
          <a:p>
            <a:r>
              <a:rPr lang="pl-PL" dirty="0"/>
              <a:t>Ulgi i zwolnienia od zapłaty (elementy korekcyjne)</a:t>
            </a:r>
          </a:p>
        </p:txBody>
      </p:sp>
    </p:spTree>
    <p:extLst>
      <p:ext uri="{BB962C8B-B14F-4D97-AF65-F5344CB8AC3E}">
        <p14:creationId xmlns:p14="http://schemas.microsoft.com/office/powerpoint/2010/main" val="3804858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455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Prawo podatkowe III</vt:lpstr>
      <vt:lpstr>Literatura</vt:lpstr>
      <vt:lpstr>Konstrukcja podatku </vt:lpstr>
      <vt:lpstr>Przedmiot podatku</vt:lpstr>
      <vt:lpstr>Podmiot podatkowy 1/3</vt:lpstr>
      <vt:lpstr>Podmiot podatkowy 2/3</vt:lpstr>
      <vt:lpstr>Podmiot podatkowy 3/3</vt:lpstr>
      <vt:lpstr>Podstawa opodatkowania</vt:lpstr>
      <vt:lpstr>Stawka</vt:lpstr>
      <vt:lpstr>Zasady zapłaty</vt:lpstr>
      <vt:lpstr>Organ podatkowy</vt:lpstr>
      <vt:lpstr>Krajowa Administracja Skarbowa</vt:lpstr>
      <vt:lpstr>Samorządowe organy podatkowe</vt:lpstr>
      <vt:lpstr>System podatkowy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podatkowe III</dc:title>
  <dc:creator>Petr Mrkývka</dc:creator>
  <cp:lastModifiedBy>Petr Mrkývka</cp:lastModifiedBy>
  <cp:revision>13</cp:revision>
  <dcterms:created xsi:type="dcterms:W3CDTF">2023-01-03T21:44:37Z</dcterms:created>
  <dcterms:modified xsi:type="dcterms:W3CDTF">2023-01-04T00:40:46Z</dcterms:modified>
</cp:coreProperties>
</file>