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27"/>
  </p:notesMasterIdLst>
  <p:sldIdLst>
    <p:sldId id="256" r:id="rId2"/>
    <p:sldId id="257" r:id="rId3"/>
    <p:sldId id="263" r:id="rId4"/>
    <p:sldId id="272" r:id="rId5"/>
    <p:sldId id="258" r:id="rId6"/>
    <p:sldId id="264" r:id="rId7"/>
    <p:sldId id="271" r:id="rId8"/>
    <p:sldId id="265" r:id="rId9"/>
    <p:sldId id="266" r:id="rId10"/>
    <p:sldId id="267" r:id="rId11"/>
    <p:sldId id="268" r:id="rId12"/>
    <p:sldId id="269" r:id="rId13"/>
    <p:sldId id="270" r:id="rId14"/>
    <p:sldId id="273" r:id="rId15"/>
    <p:sldId id="274" r:id="rId16"/>
    <p:sldId id="275" r:id="rId17"/>
    <p:sldId id="277" r:id="rId18"/>
    <p:sldId id="276" r:id="rId19"/>
    <p:sldId id="278" r:id="rId20"/>
    <p:sldId id="279" r:id="rId21"/>
    <p:sldId id="280" r:id="rId22"/>
    <p:sldId id="281" r:id="rId23"/>
    <p:sldId id="282" r:id="rId24"/>
    <p:sldId id="283" r:id="rId25"/>
    <p:sldId id="28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85"/>
    <p:restoredTop sz="93307"/>
  </p:normalViewPr>
  <p:slideViewPr>
    <p:cSldViewPr snapToGrid="0">
      <p:cViewPr varScale="1">
        <p:scale>
          <a:sx n="102" d="100"/>
          <a:sy n="102" d="100"/>
        </p:scale>
        <p:origin x="1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57282B-B6CE-784E-A82C-98F66F898BA6}" type="datetimeFigureOut">
              <a:rPr lang="en-US" smtClean="0"/>
              <a:t>10/19/24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448C2C-3CD2-1649-BA0A-B86BB8DF9D49}" type="slidenum">
              <a:rPr lang="en-US" smtClean="0"/>
              <a:t>‹#›</a:t>
            </a:fld>
            <a:endParaRPr lang="en-US"/>
          </a:p>
        </p:txBody>
      </p:sp>
    </p:spTree>
    <p:extLst>
      <p:ext uri="{BB962C8B-B14F-4D97-AF65-F5344CB8AC3E}">
        <p14:creationId xmlns:p14="http://schemas.microsoft.com/office/powerpoint/2010/main" val="4179284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448C2C-3CD2-1649-BA0A-B86BB8DF9D49}" type="slidenum">
              <a:rPr lang="en-US" smtClean="0"/>
              <a:t>20</a:t>
            </a:fld>
            <a:endParaRPr lang="en-US"/>
          </a:p>
        </p:txBody>
      </p:sp>
    </p:spTree>
    <p:extLst>
      <p:ext uri="{BB962C8B-B14F-4D97-AF65-F5344CB8AC3E}">
        <p14:creationId xmlns:p14="http://schemas.microsoft.com/office/powerpoint/2010/main" val="3333426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1C56-8A72-4858-851C-F15B634C74F2}"/>
              </a:ext>
            </a:extLst>
          </p:cNvPr>
          <p:cNvSpPr>
            <a:spLocks noGrp="1"/>
          </p:cNvSpPr>
          <p:nvPr>
            <p:ph type="ctrTitle"/>
          </p:nvPr>
        </p:nvSpPr>
        <p:spPr>
          <a:xfrm>
            <a:off x="1485900" y="1122362"/>
            <a:ext cx="8609322" cy="3744209"/>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1834EB-45A5-426C-824A-8F07CA8F6DBE}"/>
              </a:ext>
            </a:extLst>
          </p:cNvPr>
          <p:cNvSpPr>
            <a:spLocks noGrp="1"/>
          </p:cNvSpPr>
          <p:nvPr>
            <p:ph type="subTitle" idx="1"/>
          </p:nvPr>
        </p:nvSpPr>
        <p:spPr>
          <a:xfrm>
            <a:off x="1485900" y="5230134"/>
            <a:ext cx="4610100" cy="942065"/>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3D55F2-5374-4778-B1EE-98996792D07B}"/>
              </a:ext>
            </a:extLst>
          </p:cNvPr>
          <p:cNvSpPr>
            <a:spLocks noGrp="1"/>
          </p:cNvSpPr>
          <p:nvPr>
            <p:ph type="dt" sz="half" idx="10"/>
          </p:nvPr>
        </p:nvSpPr>
        <p:spPr/>
        <p:txBody>
          <a:bodyPr/>
          <a:lstStyle/>
          <a:p>
            <a:fld id="{8C1E1FAD-7351-4908-963A-08EA8E4AB7A0}" type="datetimeFigureOut">
              <a:rPr lang="en-US" smtClean="0"/>
              <a:t>10/19/24</a:t>
            </a:fld>
            <a:endParaRPr lang="en-US"/>
          </a:p>
        </p:txBody>
      </p:sp>
      <p:sp>
        <p:nvSpPr>
          <p:cNvPr id="5" name="Footer Placeholder 4">
            <a:extLst>
              <a:ext uri="{FF2B5EF4-FFF2-40B4-BE49-F238E27FC236}">
                <a16:creationId xmlns:a16="http://schemas.microsoft.com/office/drawing/2014/main" id="{944044F8-E727-4D63-B6D6-26482F83D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41F76-D956-4205-AD99-E91FD5FCC027}"/>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474668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1A1B-E09A-4F93-BC68-B160114AFCE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CC8C4A9-27ED-4E86-A256-5009E31342B6}"/>
              </a:ext>
            </a:extLst>
          </p:cNvPr>
          <p:cNvSpPr>
            <a:spLocks noGrp="1"/>
          </p:cNvSpPr>
          <p:nvPr>
            <p:ph idx="1"/>
          </p:nvPr>
        </p:nvSpPr>
        <p:spPr/>
        <p:txBody>
          <a:bodyPr/>
          <a:lstStyle>
            <a:lvl1pPr>
              <a:lnSpc>
                <a:spcPct val="120000"/>
              </a:lnSpc>
              <a:defRPr/>
            </a:lvl1pPr>
            <a:lvl2pPr>
              <a:lnSpc>
                <a:spcPct val="120000"/>
              </a:lnSpc>
              <a:defRPr/>
            </a:lvl2pPr>
            <a:lvl3pPr>
              <a:lnSpc>
                <a:spcPct val="120000"/>
              </a:lnSpc>
              <a:defRPr sz="1400"/>
            </a:lvl3pPr>
            <a:lvl4pPr>
              <a:lnSpc>
                <a:spcPct val="120000"/>
              </a:lnSpc>
              <a:defRPr sz="1200"/>
            </a:lvl4pPr>
            <a:lvl5pPr>
              <a:lnSpc>
                <a:spcPct val="12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85CF91C-8771-4949-A397-928A5743EBC7}"/>
              </a:ext>
            </a:extLst>
          </p:cNvPr>
          <p:cNvSpPr>
            <a:spLocks noGrp="1"/>
          </p:cNvSpPr>
          <p:nvPr>
            <p:ph type="dt" sz="half" idx="10"/>
          </p:nvPr>
        </p:nvSpPr>
        <p:spPr/>
        <p:txBody>
          <a:bodyPr/>
          <a:lstStyle/>
          <a:p>
            <a:fld id="{8C1E1FAD-7351-4908-963A-08EA8E4AB7A0}" type="datetimeFigureOut">
              <a:rPr lang="en-US" smtClean="0"/>
              <a:t>10/19/24</a:t>
            </a:fld>
            <a:endParaRPr lang="en-US"/>
          </a:p>
        </p:txBody>
      </p:sp>
      <p:sp>
        <p:nvSpPr>
          <p:cNvPr id="5" name="Footer Placeholder 4">
            <a:extLst>
              <a:ext uri="{FF2B5EF4-FFF2-40B4-BE49-F238E27FC236}">
                <a16:creationId xmlns:a16="http://schemas.microsoft.com/office/drawing/2014/main" id="{013EA0ED-4961-4254-B34E-71D14C4E0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97152-BD97-4A72-8B07-CD2BC57B84F6}"/>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7396346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04591-A10E-46C3-952B-F25DCBDAD1BC}"/>
              </a:ext>
            </a:extLst>
          </p:cNvPr>
          <p:cNvSpPr>
            <a:spLocks noGrp="1"/>
          </p:cNvSpPr>
          <p:nvPr>
            <p:ph type="title"/>
          </p:nvPr>
        </p:nvSpPr>
        <p:spPr>
          <a:xfrm>
            <a:off x="1219200" y="365125"/>
            <a:ext cx="9493249" cy="157797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E1F77F62-7300-4B81-8F9B-D040A0EE1797}"/>
              </a:ext>
            </a:extLst>
          </p:cNvPr>
          <p:cNvSpPr>
            <a:spLocks noGrp="1"/>
          </p:cNvSpPr>
          <p:nvPr>
            <p:ph type="body" idx="1"/>
          </p:nvPr>
        </p:nvSpPr>
        <p:spPr>
          <a:xfrm>
            <a:off x="1219200" y="2318032"/>
            <a:ext cx="9493250" cy="38541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6252CF0-2C7E-4A4C-BD7E-B7CEFF0DC458}"/>
              </a:ext>
            </a:extLst>
          </p:cNvPr>
          <p:cNvSpPr>
            <a:spLocks noGrp="1"/>
          </p:cNvSpPr>
          <p:nvPr>
            <p:ph type="dt" sz="half" idx="2"/>
          </p:nvPr>
        </p:nvSpPr>
        <p:spPr>
          <a:xfrm rot="16200000">
            <a:off x="-1029207" y="4680813"/>
            <a:ext cx="2758330" cy="365125"/>
          </a:xfrm>
          <a:prstGeom prst="rect">
            <a:avLst/>
          </a:prstGeom>
        </p:spPr>
        <p:txBody>
          <a:bodyPr vert="horz" lIns="91440" tIns="45720" rIns="91440" bIns="45720" rtlCol="0" anchor="ctr"/>
          <a:lstStyle>
            <a:lvl1pPr algn="l">
              <a:defRPr sz="1100">
                <a:solidFill>
                  <a:schemeClr val="tx1"/>
                </a:solidFill>
              </a:defRPr>
            </a:lvl1pPr>
          </a:lstStyle>
          <a:p>
            <a:fld id="{8C1E1FAD-7351-4908-963A-08EA8E4AB7A0}" type="datetimeFigureOut">
              <a:rPr lang="en-US" smtClean="0"/>
              <a:t>10/19/24</a:t>
            </a:fld>
            <a:endParaRPr lang="en-US"/>
          </a:p>
        </p:txBody>
      </p:sp>
      <p:sp>
        <p:nvSpPr>
          <p:cNvPr id="5" name="Footer Placeholder 4">
            <a:extLst>
              <a:ext uri="{FF2B5EF4-FFF2-40B4-BE49-F238E27FC236}">
                <a16:creationId xmlns:a16="http://schemas.microsoft.com/office/drawing/2014/main" id="{D2B49E98-61B4-4398-B18F-534336EA1747}"/>
              </a:ext>
            </a:extLst>
          </p:cNvPr>
          <p:cNvSpPr>
            <a:spLocks noGrp="1"/>
          </p:cNvSpPr>
          <p:nvPr>
            <p:ph type="ftr" sz="quarter" idx="3"/>
          </p:nvPr>
        </p:nvSpPr>
        <p:spPr>
          <a:xfrm>
            <a:off x="661112" y="6356350"/>
            <a:ext cx="5509684" cy="365125"/>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A676DC5D-5820-4314-ADE6-9CD1C7D4AB68}"/>
              </a:ext>
            </a:extLst>
          </p:cNvPr>
          <p:cNvSpPr>
            <a:spLocks noGrp="1"/>
          </p:cNvSpPr>
          <p:nvPr>
            <p:ph type="sldNum" sz="quarter" idx="4"/>
          </p:nvPr>
        </p:nvSpPr>
        <p:spPr>
          <a:xfrm>
            <a:off x="10905482" y="6356350"/>
            <a:ext cx="1112082" cy="365125"/>
          </a:xfrm>
          <a:prstGeom prst="rect">
            <a:avLst/>
          </a:prstGeom>
        </p:spPr>
        <p:txBody>
          <a:bodyPr vert="horz" lIns="91440" tIns="45720" rIns="91440" bIns="45720" rtlCol="0" anchor="ctr"/>
          <a:lstStyle>
            <a:lvl1pPr algn="r">
              <a:defRPr sz="1100">
                <a:solidFill>
                  <a:schemeClr val="tx1"/>
                </a:solidFill>
              </a:defRPr>
            </a:lvl1pPr>
          </a:lstStyle>
          <a:p>
            <a:fld id="{1CF2D47E-0AF1-4C27-801F-64E3E5BF7F72}" type="slidenum">
              <a:rPr lang="en-US" smtClean="0"/>
              <a:t>‹#›</a:t>
            </a:fld>
            <a:endParaRPr lang="en-US"/>
          </a:p>
        </p:txBody>
      </p:sp>
      <p:grpSp>
        <p:nvGrpSpPr>
          <p:cNvPr id="7" name="Group 6">
            <a:extLst>
              <a:ext uri="{FF2B5EF4-FFF2-40B4-BE49-F238E27FC236}">
                <a16:creationId xmlns:a16="http://schemas.microsoft.com/office/drawing/2014/main" id="{23F5135F-115E-423C-BE4A-B56C35DC9F3E}"/>
              </a:ext>
            </a:extLst>
          </p:cNvPr>
          <p:cNvGrpSpPr/>
          <p:nvPr/>
        </p:nvGrpSpPr>
        <p:grpSpPr>
          <a:xfrm>
            <a:off x="174436" y="6356005"/>
            <a:ext cx="358083" cy="358083"/>
            <a:chOff x="4135740" y="1745599"/>
            <a:chExt cx="558732" cy="558732"/>
          </a:xfrm>
        </p:grpSpPr>
        <p:grpSp>
          <p:nvGrpSpPr>
            <p:cNvPr id="8" name="Group 7">
              <a:extLst>
                <a:ext uri="{FF2B5EF4-FFF2-40B4-BE49-F238E27FC236}">
                  <a16:creationId xmlns:a16="http://schemas.microsoft.com/office/drawing/2014/main" id="{82C1E318-0F1F-4920-8C7D-FBAC66631B54}"/>
                </a:ext>
              </a:extLst>
            </p:cNvPr>
            <p:cNvGrpSpPr/>
            <p:nvPr/>
          </p:nvGrpSpPr>
          <p:grpSpPr>
            <a:xfrm>
              <a:off x="4135740" y="1745599"/>
              <a:ext cx="558732" cy="558732"/>
              <a:chOff x="1028007" y="1706560"/>
              <a:chExt cx="575710" cy="575710"/>
            </a:xfrm>
          </p:grpSpPr>
          <p:cxnSp>
            <p:nvCxnSpPr>
              <p:cNvPr id="10" name="Straight Connector 9">
                <a:extLst>
                  <a:ext uri="{FF2B5EF4-FFF2-40B4-BE49-F238E27FC236}">
                    <a16:creationId xmlns:a16="http://schemas.microsoft.com/office/drawing/2014/main" id="{DE4A7237-B6EB-4FB7-8B68-7C27438D477D}"/>
                  </a:ext>
                </a:extLst>
              </p:cNvPr>
              <p:cNvCxnSpPr>
                <a:cxnSpLocks/>
              </p:cNvCxnSpPr>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00FDE-0838-4B5B-A782-6B6C92DB0A89}"/>
                  </a:ext>
                </a:extLst>
              </p:cNvPr>
              <p:cNvCxnSpPr>
                <a:cxnSpLocks/>
              </p:cNvCxnSpPr>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Oval 8">
              <a:extLst>
                <a:ext uri="{FF2B5EF4-FFF2-40B4-BE49-F238E27FC236}">
                  <a16:creationId xmlns:a16="http://schemas.microsoft.com/office/drawing/2014/main" id="{2BC1B2F3-8E83-4A70-B103-979C67EECED1}"/>
                </a:ext>
              </a:extLst>
            </p:cNvPr>
            <p:cNvSpPr/>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48133267"/>
      </p:ext>
    </p:extLst>
  </p:cSld>
  <p:clrMap bg1="lt1" tx1="dk1" bg2="lt2" tx2="dk2" accent1="accent1" accent2="accent2" accent3="accent3" accent4="accent4" accent5="accent5" accent6="accent6" hlink="hlink" folHlink="folHlink"/>
  <p:sldLayoutIdLst>
    <p:sldLayoutId id="2147483675" r:id="rId1"/>
    <p:sldLayoutId id="2147483676" r:id="rId2"/>
  </p:sldLayoutIdLst>
  <p:txStyles>
    <p:title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FBB6B2-972C-4C42-91C9-36184E61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C312A434-F7D2-4A14-A037-B9762E2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6752" y="-11017"/>
            <a:ext cx="11602884" cy="6006827"/>
          </a:xfrm>
          <a:custGeom>
            <a:avLst/>
            <a:gdLst>
              <a:gd name="connsiteX0" fmla="*/ 238037 w 11385877"/>
              <a:gd name="connsiteY0" fmla="*/ 0 h 5894482"/>
              <a:gd name="connsiteX1" fmla="*/ 11385877 w 11385877"/>
              <a:gd name="connsiteY1" fmla="*/ 0 h 5894482"/>
              <a:gd name="connsiteX2" fmla="*/ 11126257 w 11385877"/>
              <a:gd name="connsiteY2" fmla="*/ 5894482 h 5894482"/>
              <a:gd name="connsiteX3" fmla="*/ 0 w 11385877"/>
              <a:gd name="connsiteY3" fmla="*/ 5404429 h 5894482"/>
            </a:gdLst>
            <a:ahLst/>
            <a:cxnLst>
              <a:cxn ang="0">
                <a:pos x="connsiteX0" y="connsiteY0"/>
              </a:cxn>
              <a:cxn ang="0">
                <a:pos x="connsiteX1" y="connsiteY1"/>
              </a:cxn>
              <a:cxn ang="0">
                <a:pos x="connsiteX2" y="connsiteY2"/>
              </a:cxn>
              <a:cxn ang="0">
                <a:pos x="connsiteX3" y="connsiteY3"/>
              </a:cxn>
            </a:cxnLst>
            <a:rect l="l" t="t" r="r" b="b"/>
            <a:pathLst>
              <a:path w="11385877" h="5894482">
                <a:moveTo>
                  <a:pt x="238037" y="0"/>
                </a:moveTo>
                <a:lnTo>
                  <a:pt x="11385877" y="0"/>
                </a:lnTo>
                <a:lnTo>
                  <a:pt x="11126257" y="5894482"/>
                </a:lnTo>
                <a:lnTo>
                  <a:pt x="0" y="5404429"/>
                </a:lnTo>
                <a:close/>
              </a:path>
            </a:pathLst>
          </a:custGeom>
          <a:solidFill>
            <a:schemeClr val="tx1"/>
          </a:solidFill>
          <a:ln w="12700" cap="flat" cmpd="sng" algn="ctr">
            <a:noFill/>
            <a:prstDash val="solid"/>
            <a:miter lim="800000"/>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9D166EE-E3B4-462F-8588-6273BBC617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551317">
            <a:off x="3384250" y="-2846152"/>
            <a:ext cx="5873815" cy="11057877"/>
          </a:xfrm>
          <a:custGeom>
            <a:avLst/>
            <a:gdLst>
              <a:gd name="connsiteX0" fmla="*/ 477931 w 5763958"/>
              <a:gd name="connsiteY0" fmla="*/ 10851062 h 10851063"/>
              <a:gd name="connsiteX1" fmla="*/ 0 w 5763958"/>
              <a:gd name="connsiteY1" fmla="*/ 39 h 10851063"/>
              <a:gd name="connsiteX2" fmla="*/ 4077961 w 5763958"/>
              <a:gd name="connsiteY2" fmla="*/ 0 h 10851063"/>
              <a:gd name="connsiteX3" fmla="*/ 4078002 w 5763958"/>
              <a:gd name="connsiteY3" fmla="*/ 17 h 10851063"/>
              <a:gd name="connsiteX4" fmla="*/ 5725692 w 5763958"/>
              <a:gd name="connsiteY4" fmla="*/ 3 h 10851063"/>
              <a:gd name="connsiteX5" fmla="*/ 5759707 w 5763958"/>
              <a:gd name="connsiteY5" fmla="*/ 34019 h 10851063"/>
              <a:gd name="connsiteX6" fmla="*/ 5759706 w 5763958"/>
              <a:gd name="connsiteY6" fmla="*/ 10817143 h 10851063"/>
              <a:gd name="connsiteX7" fmla="*/ 5725691 w 5763958"/>
              <a:gd name="connsiteY7" fmla="*/ 10851062 h 10851063"/>
              <a:gd name="connsiteX8" fmla="*/ 5707930 w 5763958"/>
              <a:gd name="connsiteY8" fmla="*/ 10851062 h 10851063"/>
              <a:gd name="connsiteX9" fmla="*/ 5707930 w 5763958"/>
              <a:gd name="connsiteY9" fmla="*/ 10851063 h 10851063"/>
              <a:gd name="connsiteX10" fmla="*/ 1644941 w 5763958"/>
              <a:gd name="connsiteY10" fmla="*/ 10851063 h 10851063"/>
              <a:gd name="connsiteX11" fmla="*/ 1644938 w 5763958"/>
              <a:gd name="connsiteY11" fmla="*/ 10851062 h 1085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3958" h="10851063">
                <a:moveTo>
                  <a:pt x="477931" y="10851062"/>
                </a:moveTo>
                <a:lnTo>
                  <a:pt x="0" y="39"/>
                </a:lnTo>
                <a:lnTo>
                  <a:pt x="4077961" y="0"/>
                </a:lnTo>
                <a:lnTo>
                  <a:pt x="4078002" y="17"/>
                </a:lnTo>
                <a:lnTo>
                  <a:pt x="5725692" y="3"/>
                </a:lnTo>
                <a:cubicBezTo>
                  <a:pt x="5744458" y="56"/>
                  <a:pt x="5759659" y="15253"/>
                  <a:pt x="5759707" y="34019"/>
                </a:cubicBezTo>
                <a:cubicBezTo>
                  <a:pt x="5765376" y="1836874"/>
                  <a:pt x="5765376" y="9014302"/>
                  <a:pt x="5759706" y="10817143"/>
                </a:cubicBezTo>
                <a:cubicBezTo>
                  <a:pt x="5759599" y="10835871"/>
                  <a:pt x="5744419" y="10851013"/>
                  <a:pt x="5725691" y="10851062"/>
                </a:cubicBezTo>
                <a:lnTo>
                  <a:pt x="5707930" y="10851062"/>
                </a:lnTo>
                <a:lnTo>
                  <a:pt x="5707930" y="10851063"/>
                </a:lnTo>
                <a:lnTo>
                  <a:pt x="1644941" y="10851063"/>
                </a:lnTo>
                <a:lnTo>
                  <a:pt x="1644938" y="10851062"/>
                </a:lnTo>
                <a:close/>
              </a:path>
            </a:pathLst>
          </a:custGeom>
          <a:blipFill>
            <a:blip r:embed="rId2"/>
            <a:tile tx="0" ty="0" sx="100000" sy="100000" flip="none" algn="tl"/>
          </a:blipFill>
          <a:ln w="9525" cap="flat">
            <a:noFill/>
            <a:prstDash val="solid"/>
            <a:miter/>
          </a:ln>
        </p:spPr>
        <p:txBody>
          <a:bodyPr wrap="square" rtlCol="0" anchor="ctr">
            <a:noAutofit/>
          </a:bodyPr>
          <a:lstStyle/>
          <a:p>
            <a:endParaRPr lang="en-US"/>
          </a:p>
        </p:txBody>
      </p:sp>
      <p:pic>
        <p:nvPicPr>
          <p:cNvPr id="4" name="Picture 3" descr="101010 data lines to infinity">
            <a:extLst>
              <a:ext uri="{FF2B5EF4-FFF2-40B4-BE49-F238E27FC236}">
                <a16:creationId xmlns:a16="http://schemas.microsoft.com/office/drawing/2014/main" id="{75ED3868-19A3-5D8B-704F-4E1E4E17789A}"/>
              </a:ext>
            </a:extLst>
          </p:cNvPr>
          <p:cNvPicPr>
            <a:picLocks noChangeAspect="1"/>
          </p:cNvPicPr>
          <p:nvPr/>
        </p:nvPicPr>
        <p:blipFill>
          <a:blip r:embed="rId3">
            <a:alphaModFix amt="83000"/>
          </a:blip>
          <a:srcRect t="19906" r="1" b="1"/>
          <a:stretch/>
        </p:blipFill>
        <p:spPr>
          <a:xfrm>
            <a:off x="671286" y="-7616"/>
            <a:ext cx="11303902" cy="5862304"/>
          </a:xfrm>
          <a:custGeom>
            <a:avLst/>
            <a:gdLst/>
            <a:ahLst/>
            <a:cxnLst/>
            <a:rect l="l" t="t" r="r" b="b"/>
            <a:pathLst>
              <a:path w="11092486" h="5752662">
                <a:moveTo>
                  <a:pt x="11092486" y="0"/>
                </a:moveTo>
                <a:lnTo>
                  <a:pt x="10913086" y="4074013"/>
                </a:lnTo>
                <a:lnTo>
                  <a:pt x="10913067" y="4074053"/>
                </a:lnTo>
                <a:lnTo>
                  <a:pt x="10840579" y="5720148"/>
                </a:lnTo>
                <a:cubicBezTo>
                  <a:pt x="10839700" y="5738894"/>
                  <a:pt x="10823849" y="5753411"/>
                  <a:pt x="10805099" y="5752633"/>
                </a:cubicBezTo>
                <a:cubicBezTo>
                  <a:pt x="9003741" y="5678968"/>
                  <a:pt x="1833265" y="5363145"/>
                  <a:pt x="32420" y="5278152"/>
                </a:cubicBezTo>
                <a:cubicBezTo>
                  <a:pt x="13715" y="5277221"/>
                  <a:pt x="-745" y="5261390"/>
                  <a:pt x="30" y="5242678"/>
                </a:cubicBezTo>
                <a:lnTo>
                  <a:pt x="812" y="5224934"/>
                </a:lnTo>
                <a:lnTo>
                  <a:pt x="811" y="5224934"/>
                </a:lnTo>
                <a:lnTo>
                  <a:pt x="179591" y="1165880"/>
                </a:lnTo>
                <a:lnTo>
                  <a:pt x="179592" y="1165877"/>
                </a:lnTo>
                <a:lnTo>
                  <a:pt x="230943" y="0"/>
                </a:lnTo>
                <a:close/>
              </a:path>
            </a:pathLst>
          </a:custGeom>
        </p:spPr>
      </p:pic>
      <p:sp>
        <p:nvSpPr>
          <p:cNvPr id="2" name="Title 1">
            <a:extLst>
              <a:ext uri="{FF2B5EF4-FFF2-40B4-BE49-F238E27FC236}">
                <a16:creationId xmlns:a16="http://schemas.microsoft.com/office/drawing/2014/main" id="{F983BEFF-4BFB-8D6B-C59E-BD3741487A97}"/>
              </a:ext>
            </a:extLst>
          </p:cNvPr>
          <p:cNvSpPr>
            <a:spLocks noGrp="1"/>
          </p:cNvSpPr>
          <p:nvPr>
            <p:ph type="ctrTitle"/>
          </p:nvPr>
        </p:nvSpPr>
        <p:spPr>
          <a:xfrm>
            <a:off x="1221474" y="2922050"/>
            <a:ext cx="6308745" cy="3233058"/>
          </a:xfrm>
        </p:spPr>
        <p:txBody>
          <a:bodyPr>
            <a:normAutofit/>
          </a:bodyPr>
          <a:lstStyle/>
          <a:p>
            <a:pPr>
              <a:lnSpc>
                <a:spcPct val="110000"/>
              </a:lnSpc>
            </a:pPr>
            <a:r>
              <a:rPr lang="en-US" sz="4600" b="1">
                <a:effectLst/>
                <a:ea typeface="Calibri" panose="020F0502020204030204" pitchFamily="34" charset="0"/>
                <a:cs typeface="Times New Roman" panose="02020603050405020304" pitchFamily="18" charset="0"/>
              </a:rPr>
              <a:t>Copyright Exceptions in the Digital Age</a:t>
            </a:r>
            <a:br>
              <a:rPr lang="en-US" sz="4600">
                <a:effectLst/>
                <a:ea typeface="Calibri" panose="020F0502020204030204" pitchFamily="34" charset="0"/>
                <a:cs typeface="Times New Roman" panose="02020603050405020304" pitchFamily="18" charset="0"/>
              </a:rPr>
            </a:br>
            <a:endParaRPr lang="en-US" sz="4600"/>
          </a:p>
        </p:txBody>
      </p:sp>
      <p:sp>
        <p:nvSpPr>
          <p:cNvPr id="3" name="Subtitle 2">
            <a:extLst>
              <a:ext uri="{FF2B5EF4-FFF2-40B4-BE49-F238E27FC236}">
                <a16:creationId xmlns:a16="http://schemas.microsoft.com/office/drawing/2014/main" id="{993A5618-0C19-9435-4940-9CABCC96BDCA}"/>
              </a:ext>
            </a:extLst>
          </p:cNvPr>
          <p:cNvSpPr>
            <a:spLocks noGrp="1"/>
          </p:cNvSpPr>
          <p:nvPr>
            <p:ph type="subTitle" idx="1"/>
          </p:nvPr>
        </p:nvSpPr>
        <p:spPr>
          <a:xfrm>
            <a:off x="7602583" y="5894481"/>
            <a:ext cx="3566159" cy="656541"/>
          </a:xfrm>
        </p:spPr>
        <p:txBody>
          <a:bodyPr anchor="b">
            <a:normAutofit/>
          </a:bodyPr>
          <a:lstStyle/>
          <a:p>
            <a:pPr algn="r">
              <a:lnSpc>
                <a:spcPct val="110000"/>
              </a:lnSpc>
            </a:pPr>
            <a:r>
              <a:rPr lang="en-US" sz="1200" dirty="0"/>
              <a:t>29-31 October 2025</a:t>
            </a:r>
          </a:p>
          <a:p>
            <a:pPr algn="r">
              <a:lnSpc>
                <a:spcPct val="110000"/>
              </a:lnSpc>
            </a:pPr>
            <a:r>
              <a:rPr lang="en-US" sz="1200" dirty="0"/>
              <a:t>Masaryk University</a:t>
            </a:r>
          </a:p>
        </p:txBody>
      </p:sp>
      <p:grpSp>
        <p:nvGrpSpPr>
          <p:cNvPr id="15" name="Group 14">
            <a:extLst>
              <a:ext uri="{FF2B5EF4-FFF2-40B4-BE49-F238E27FC236}">
                <a16:creationId xmlns:a16="http://schemas.microsoft.com/office/drawing/2014/main" id="{28709E2B-5612-4EF3-8505-0270723FD3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6" name="Group 15">
              <a:extLst>
                <a:ext uri="{FF2B5EF4-FFF2-40B4-BE49-F238E27FC236}">
                  <a16:creationId xmlns:a16="http://schemas.microsoft.com/office/drawing/2014/main" id="{BD3B743C-BB90-43EC-83AC-B8AD278875A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8" name="Straight Connector 17">
                <a:extLst>
                  <a:ext uri="{FF2B5EF4-FFF2-40B4-BE49-F238E27FC236}">
                    <a16:creationId xmlns:a16="http://schemas.microsoft.com/office/drawing/2014/main" id="{60A049AC-DBC5-4C0E-90E2-52A81F06BA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960AA9D-4C2F-45F7-B2E2-7E43D09163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Oval 16">
              <a:extLst>
                <a:ext uri="{FF2B5EF4-FFF2-40B4-BE49-F238E27FC236}">
                  <a16:creationId xmlns:a16="http://schemas.microsoft.com/office/drawing/2014/main" id="{F0133386-276B-4C86-8AB7-4B6BEF032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E1A9F789-E3AD-FD3C-451A-D48119DDE6F1}"/>
              </a:ext>
            </a:extLst>
          </p:cNvPr>
          <p:cNvSpPr txBox="1"/>
          <p:nvPr/>
        </p:nvSpPr>
        <p:spPr>
          <a:xfrm>
            <a:off x="8354466" y="4138940"/>
            <a:ext cx="3166248" cy="1200329"/>
          </a:xfrm>
          <a:prstGeom prst="rect">
            <a:avLst/>
          </a:prstGeom>
          <a:solidFill>
            <a:schemeClr val="bg1"/>
          </a:solidFill>
        </p:spPr>
        <p:txBody>
          <a:bodyPr wrap="square" rtlCol="0">
            <a:spAutoFit/>
          </a:bodyPr>
          <a:lstStyle/>
          <a:p>
            <a:r>
              <a:rPr lang="en-US" dirty="0"/>
              <a:t>Dr. Bernd Justin Jütte</a:t>
            </a:r>
          </a:p>
          <a:p>
            <a:endParaRPr lang="en-US" dirty="0"/>
          </a:p>
          <a:p>
            <a:r>
              <a:rPr lang="en-US" dirty="0"/>
              <a:t>University College </a:t>
            </a:r>
            <a:r>
              <a:rPr lang="en-US" dirty="0" err="1"/>
              <a:t>DUblin</a:t>
            </a:r>
            <a:endParaRPr lang="en-US" dirty="0"/>
          </a:p>
        </p:txBody>
      </p:sp>
    </p:spTree>
    <p:extLst>
      <p:ext uri="{BB962C8B-B14F-4D97-AF65-F5344CB8AC3E}">
        <p14:creationId xmlns:p14="http://schemas.microsoft.com/office/powerpoint/2010/main" val="2146766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F8C56-CE8D-8467-8556-06031F07B9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BACB3C-4A8E-8516-2AEE-EE939E32E83B}"/>
              </a:ext>
            </a:extLst>
          </p:cNvPr>
          <p:cNvSpPr>
            <a:spLocks noGrp="1"/>
          </p:cNvSpPr>
          <p:nvPr>
            <p:ph type="title"/>
          </p:nvPr>
        </p:nvSpPr>
        <p:spPr/>
        <p:txBody>
          <a:bodyPr/>
          <a:lstStyle/>
          <a:p>
            <a:r>
              <a:rPr lang="en-US" dirty="0"/>
              <a:t>Interpreting Exceptions</a:t>
            </a:r>
          </a:p>
        </p:txBody>
      </p:sp>
      <p:sp>
        <p:nvSpPr>
          <p:cNvPr id="3" name="Content Placeholder 2">
            <a:extLst>
              <a:ext uri="{FF2B5EF4-FFF2-40B4-BE49-F238E27FC236}">
                <a16:creationId xmlns:a16="http://schemas.microsoft.com/office/drawing/2014/main" id="{2D1B06DE-8A02-162D-FD16-9A4616BE0100}"/>
              </a:ext>
            </a:extLst>
          </p:cNvPr>
          <p:cNvSpPr>
            <a:spLocks noGrp="1"/>
          </p:cNvSpPr>
          <p:nvPr>
            <p:ph idx="1"/>
          </p:nvPr>
        </p:nvSpPr>
        <p:spPr/>
        <p:txBody>
          <a:bodyPr>
            <a:normAutofit fontScale="55000" lnSpcReduction="20000"/>
          </a:bodyPr>
          <a:lstStyle/>
          <a:p>
            <a:pPr marL="17780" indent="0" algn="just">
              <a:spcAft>
                <a:spcPts val="1200"/>
              </a:spcAft>
              <a:buNone/>
            </a:pPr>
            <a:r>
              <a:rPr lang="en-US" sz="2800" b="1" i="0" u="none" strike="noStrike" dirty="0">
                <a:solidFill>
                  <a:srgbClr val="000000"/>
                </a:solidFill>
                <a:effectLst/>
              </a:rPr>
              <a:t>C-5/08 - </a:t>
            </a:r>
            <a:r>
              <a:rPr lang="en-US" sz="2800" b="1" i="1" u="none" strike="noStrike" dirty="0" err="1">
                <a:solidFill>
                  <a:srgbClr val="000000"/>
                </a:solidFill>
                <a:effectLst/>
              </a:rPr>
              <a:t>Infopaq</a:t>
            </a:r>
            <a:r>
              <a:rPr lang="en-US" sz="2800" b="1" i="1" u="none" strike="noStrike" dirty="0">
                <a:solidFill>
                  <a:srgbClr val="000000"/>
                </a:solidFill>
                <a:effectLst/>
              </a:rPr>
              <a:t> International</a:t>
            </a:r>
            <a:endParaRPr lang="en-US" sz="2400" b="0" i="1" u="none" strike="noStrike" dirty="0">
              <a:solidFill>
                <a:srgbClr val="000000"/>
              </a:solidFill>
              <a:effectLst/>
            </a:endParaRPr>
          </a:p>
          <a:p>
            <a:pPr marL="17780" indent="0" algn="just">
              <a:spcAft>
                <a:spcPts val="1200"/>
              </a:spcAft>
              <a:buNone/>
            </a:pPr>
            <a:r>
              <a:rPr lang="en-US" sz="2400" b="0" i="0" u="none" strike="noStrike" dirty="0">
                <a:solidFill>
                  <a:srgbClr val="000000"/>
                </a:solidFill>
                <a:effectLst/>
              </a:rPr>
              <a:t>For the interpretation of each of those conditions in turn, it should be borne in mind that, according to settled case-law, </a:t>
            </a:r>
            <a:r>
              <a:rPr lang="en-US" sz="2400" b="1" i="0" u="none" strike="noStrike" dirty="0">
                <a:solidFill>
                  <a:srgbClr val="000000"/>
                </a:solidFill>
                <a:effectLst/>
                <a:highlight>
                  <a:srgbClr val="00FFFF"/>
                </a:highlight>
              </a:rPr>
              <a:t>the provisions of a directive which derogate from a general principle established by that directive must be interpreted strictly </a:t>
            </a:r>
            <a:r>
              <a:rPr lang="en-US" sz="2400" b="0" i="0" u="none" strike="noStrike" dirty="0">
                <a:solidFill>
                  <a:srgbClr val="000000"/>
                </a:solidFill>
                <a:effectLst/>
              </a:rPr>
              <a:t>(…).</a:t>
            </a:r>
          </a:p>
          <a:p>
            <a:pPr marL="17780" indent="0" algn="just">
              <a:spcAft>
                <a:spcPts val="1200"/>
              </a:spcAft>
              <a:buNone/>
            </a:pPr>
            <a:r>
              <a:rPr lang="en-US" sz="2400" b="0" i="0" u="none" strike="noStrike" dirty="0">
                <a:solidFill>
                  <a:srgbClr val="000000"/>
                </a:solidFill>
                <a:effectLst/>
              </a:rPr>
              <a:t>This holds true for the exemption provided for in Article 5(1) of Directive 2001/29, which is a derogation from the general principle established by that directive, namely </a:t>
            </a:r>
            <a:r>
              <a:rPr lang="en-US" sz="2400" b="1" i="0" u="none" strike="noStrike" dirty="0">
                <a:solidFill>
                  <a:srgbClr val="000000"/>
                </a:solidFill>
                <a:effectLst/>
                <a:highlight>
                  <a:srgbClr val="00FFFF"/>
                </a:highlight>
              </a:rPr>
              <a:t>the requirement of </a:t>
            </a:r>
            <a:r>
              <a:rPr lang="en-US" sz="2400" b="1" i="0" u="none" strike="noStrike" dirty="0" err="1">
                <a:solidFill>
                  <a:srgbClr val="000000"/>
                </a:solidFill>
                <a:effectLst/>
                <a:highlight>
                  <a:srgbClr val="00FFFF"/>
                </a:highlight>
              </a:rPr>
              <a:t>authorisation</a:t>
            </a:r>
            <a:r>
              <a:rPr lang="en-US" sz="2400" b="1" i="0" u="none" strike="noStrike" dirty="0">
                <a:solidFill>
                  <a:srgbClr val="000000"/>
                </a:solidFill>
                <a:effectLst/>
                <a:highlight>
                  <a:srgbClr val="00FFFF"/>
                </a:highlight>
              </a:rPr>
              <a:t> from the </a:t>
            </a:r>
            <a:r>
              <a:rPr lang="en-US" sz="2400" b="1" i="0" u="none" strike="noStrike" dirty="0" err="1">
                <a:solidFill>
                  <a:srgbClr val="000000"/>
                </a:solidFill>
                <a:effectLst/>
                <a:highlight>
                  <a:srgbClr val="00FFFF"/>
                </a:highlight>
              </a:rPr>
              <a:t>rightholder</a:t>
            </a:r>
            <a:r>
              <a:rPr lang="en-US" sz="2400" b="1" i="0" u="none" strike="noStrike" dirty="0">
                <a:solidFill>
                  <a:srgbClr val="000000"/>
                </a:solidFill>
                <a:effectLst/>
                <a:highlight>
                  <a:srgbClr val="00FFFF"/>
                </a:highlight>
              </a:rPr>
              <a:t> for any reproduction of a protected work</a:t>
            </a:r>
            <a:r>
              <a:rPr lang="en-US" sz="2400" b="0" i="0" u="none" strike="noStrike" dirty="0">
                <a:solidFill>
                  <a:srgbClr val="000000"/>
                </a:solidFill>
                <a:effectLst/>
              </a:rPr>
              <a:t>.</a:t>
            </a:r>
          </a:p>
          <a:p>
            <a:pPr marL="17780" indent="0" algn="just">
              <a:spcAft>
                <a:spcPts val="1200"/>
              </a:spcAft>
              <a:buNone/>
            </a:pPr>
            <a:r>
              <a:rPr lang="en-US" sz="2400" b="0" i="0" u="none" strike="noStrike" dirty="0">
                <a:solidFill>
                  <a:srgbClr val="000000"/>
                </a:solidFill>
                <a:effectLst/>
              </a:rPr>
              <a:t>This is all the more so given that the exemption must be </a:t>
            </a:r>
            <a:r>
              <a:rPr lang="en-US" sz="2400" b="1" i="0" u="none" strike="noStrike" dirty="0">
                <a:solidFill>
                  <a:srgbClr val="000000"/>
                </a:solidFill>
                <a:effectLst/>
                <a:highlight>
                  <a:srgbClr val="00FFFF"/>
                </a:highlight>
              </a:rPr>
              <a:t>interpreted in the light of Article 5(5)</a:t>
            </a:r>
            <a:r>
              <a:rPr lang="en-US" sz="2400" b="0" i="0" u="none" strike="noStrike" dirty="0">
                <a:solidFill>
                  <a:srgbClr val="000000"/>
                </a:solidFill>
                <a:effectLst/>
              </a:rPr>
              <a:t> of Directive 2001/29, under which that exemption is to be applied only in certain special cases which do not conflict with a normal exploitation of the work or other subject-matter and do not unreasonably prejudice the legitimate interests of the </a:t>
            </a:r>
            <a:r>
              <a:rPr lang="en-US" sz="2400" b="0" i="0" u="none" strike="noStrike" dirty="0" err="1">
                <a:solidFill>
                  <a:srgbClr val="000000"/>
                </a:solidFill>
                <a:effectLst/>
              </a:rPr>
              <a:t>rightholder</a:t>
            </a:r>
            <a:r>
              <a:rPr lang="en-US" sz="2400" b="0" i="0" u="none" strike="noStrike" dirty="0">
                <a:solidFill>
                  <a:srgbClr val="000000"/>
                </a:solidFill>
                <a:effectLst/>
              </a:rPr>
              <a:t>. (paras 56-58)</a:t>
            </a:r>
          </a:p>
        </p:txBody>
      </p:sp>
    </p:spTree>
    <p:extLst>
      <p:ext uri="{BB962C8B-B14F-4D97-AF65-F5344CB8AC3E}">
        <p14:creationId xmlns:p14="http://schemas.microsoft.com/office/powerpoint/2010/main" val="4075068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8637E-F05A-7BC3-6189-B3F340B5C4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EF8383-73D2-20C4-1736-320B8A754AB8}"/>
              </a:ext>
            </a:extLst>
          </p:cNvPr>
          <p:cNvSpPr>
            <a:spLocks noGrp="1"/>
          </p:cNvSpPr>
          <p:nvPr>
            <p:ph type="title"/>
          </p:nvPr>
        </p:nvSpPr>
        <p:spPr/>
        <p:txBody>
          <a:bodyPr/>
          <a:lstStyle/>
          <a:p>
            <a:r>
              <a:rPr lang="en-US" dirty="0"/>
              <a:t>Interpreting Exceptions</a:t>
            </a:r>
          </a:p>
        </p:txBody>
      </p:sp>
      <p:sp>
        <p:nvSpPr>
          <p:cNvPr id="3" name="Content Placeholder 2">
            <a:extLst>
              <a:ext uri="{FF2B5EF4-FFF2-40B4-BE49-F238E27FC236}">
                <a16:creationId xmlns:a16="http://schemas.microsoft.com/office/drawing/2014/main" id="{9CFC177F-9D64-19E6-D4C5-3BFCA9168DE7}"/>
              </a:ext>
            </a:extLst>
          </p:cNvPr>
          <p:cNvSpPr>
            <a:spLocks noGrp="1"/>
          </p:cNvSpPr>
          <p:nvPr>
            <p:ph idx="1"/>
          </p:nvPr>
        </p:nvSpPr>
        <p:spPr/>
        <p:txBody>
          <a:bodyPr>
            <a:normAutofit/>
          </a:bodyPr>
          <a:lstStyle/>
          <a:p>
            <a:pPr marL="17780" indent="0" algn="just">
              <a:spcAft>
                <a:spcPts val="1200"/>
              </a:spcAft>
              <a:buNone/>
            </a:pPr>
            <a:r>
              <a:rPr lang="en-US" sz="1800" b="1" i="0" u="none" strike="noStrike" dirty="0">
                <a:solidFill>
                  <a:srgbClr val="000000"/>
                </a:solidFill>
                <a:effectLst/>
              </a:rPr>
              <a:t>C-5/08 - </a:t>
            </a:r>
            <a:r>
              <a:rPr lang="en-US" sz="1800" b="1" i="1" u="none" strike="noStrike" dirty="0" err="1">
                <a:solidFill>
                  <a:srgbClr val="000000"/>
                </a:solidFill>
                <a:effectLst/>
              </a:rPr>
              <a:t>Infopaq</a:t>
            </a:r>
            <a:r>
              <a:rPr lang="en-US" sz="1800" b="1" i="1" u="none" strike="noStrike" dirty="0">
                <a:solidFill>
                  <a:srgbClr val="000000"/>
                </a:solidFill>
                <a:effectLst/>
              </a:rPr>
              <a:t> International</a:t>
            </a:r>
            <a:endParaRPr lang="en-US" sz="1800" b="0" i="1" u="none" strike="noStrike" dirty="0">
              <a:solidFill>
                <a:srgbClr val="000000"/>
              </a:solidFill>
              <a:effectLst/>
            </a:endParaRPr>
          </a:p>
          <a:p>
            <a:pPr marL="17780" indent="0" algn="just">
              <a:spcAft>
                <a:spcPts val="1200"/>
              </a:spcAft>
              <a:buNone/>
            </a:pPr>
            <a:r>
              <a:rPr lang="en-US" sz="1800" b="0" i="0" u="none" strike="noStrike" dirty="0">
                <a:solidFill>
                  <a:srgbClr val="000000"/>
                </a:solidFill>
                <a:effectLst/>
              </a:rPr>
              <a:t>Interpretation of art. 5(1)</a:t>
            </a:r>
          </a:p>
          <a:p>
            <a:pPr marL="17780" indent="0" algn="just">
              <a:spcAft>
                <a:spcPts val="1200"/>
              </a:spcAft>
              <a:buNone/>
            </a:pPr>
            <a:r>
              <a:rPr lang="en-US" sz="1800" b="0" i="0" u="none" strike="noStrike" dirty="0">
                <a:solidFill>
                  <a:srgbClr val="000000"/>
                </a:solidFill>
                <a:effectLst/>
              </a:rPr>
              <a:t>… an act can be held to be ‘transient’ within the meaning of the second condition laid down in Article 5(1) of Directive 2001/29 only if its </a:t>
            </a:r>
            <a:r>
              <a:rPr lang="en-US" sz="1800" b="1" i="0" u="none" strike="noStrike" dirty="0">
                <a:solidFill>
                  <a:srgbClr val="000000"/>
                </a:solidFill>
                <a:effectLst/>
                <a:highlight>
                  <a:srgbClr val="00FFFF"/>
                </a:highlight>
              </a:rPr>
              <a:t>duration is limited to what is necessary for the proper completion of the technological process </a:t>
            </a:r>
            <a:r>
              <a:rPr lang="en-US" sz="1800" b="0" i="0" u="none" strike="noStrike" dirty="0">
                <a:solidFill>
                  <a:srgbClr val="000000"/>
                </a:solidFill>
                <a:effectLst/>
              </a:rPr>
              <a:t>in question, it being understood that </a:t>
            </a:r>
            <a:r>
              <a:rPr lang="en-US" sz="1800" b="1" i="0" u="none" strike="noStrike" dirty="0">
                <a:solidFill>
                  <a:srgbClr val="000000"/>
                </a:solidFill>
                <a:effectLst/>
                <a:highlight>
                  <a:srgbClr val="00FFFF"/>
                </a:highlight>
              </a:rPr>
              <a:t>that process must be automated so that it deletes that act automatically, without human intervention</a:t>
            </a:r>
            <a:r>
              <a:rPr lang="en-US" sz="1800" b="0" i="0" u="none" strike="noStrike" dirty="0">
                <a:solidFill>
                  <a:srgbClr val="000000"/>
                </a:solidFill>
                <a:effectLst/>
              </a:rPr>
              <a:t>, once its function of enabling the completion of such a process has come to an end. (para. 64)</a:t>
            </a:r>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4184367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9BB72-E356-FCF3-E85D-88FB68C5FC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59DA1B-8905-46B9-3189-7B172A41274C}"/>
              </a:ext>
            </a:extLst>
          </p:cNvPr>
          <p:cNvSpPr>
            <a:spLocks noGrp="1"/>
          </p:cNvSpPr>
          <p:nvPr>
            <p:ph type="title"/>
          </p:nvPr>
        </p:nvSpPr>
        <p:spPr/>
        <p:txBody>
          <a:bodyPr/>
          <a:lstStyle/>
          <a:p>
            <a:r>
              <a:rPr lang="en-US" dirty="0"/>
              <a:t>Interpreting Exceptions</a:t>
            </a:r>
          </a:p>
        </p:txBody>
      </p:sp>
      <p:sp>
        <p:nvSpPr>
          <p:cNvPr id="3" name="Content Placeholder 2">
            <a:extLst>
              <a:ext uri="{FF2B5EF4-FFF2-40B4-BE49-F238E27FC236}">
                <a16:creationId xmlns:a16="http://schemas.microsoft.com/office/drawing/2014/main" id="{85A879D0-7C91-6882-C069-B7DC2946F4D0}"/>
              </a:ext>
            </a:extLst>
          </p:cNvPr>
          <p:cNvSpPr>
            <a:spLocks noGrp="1"/>
          </p:cNvSpPr>
          <p:nvPr>
            <p:ph idx="1"/>
          </p:nvPr>
        </p:nvSpPr>
        <p:spPr/>
        <p:txBody>
          <a:bodyPr>
            <a:normAutofit/>
          </a:bodyPr>
          <a:lstStyle/>
          <a:p>
            <a:pPr marL="17780" indent="0" algn="just">
              <a:spcAft>
                <a:spcPts val="1200"/>
              </a:spcAft>
              <a:buNone/>
            </a:pPr>
            <a:r>
              <a:rPr lang="en-US" sz="1800" b="1" i="0" u="none" strike="noStrike" dirty="0">
                <a:solidFill>
                  <a:srgbClr val="000000"/>
                </a:solidFill>
                <a:effectLst/>
              </a:rPr>
              <a:t>C-5/08 - </a:t>
            </a:r>
            <a:r>
              <a:rPr lang="en-US" sz="1800" b="1" i="1" u="none" strike="noStrike" dirty="0" err="1">
                <a:solidFill>
                  <a:srgbClr val="000000"/>
                </a:solidFill>
                <a:effectLst/>
              </a:rPr>
              <a:t>Infopaq</a:t>
            </a:r>
            <a:r>
              <a:rPr lang="en-US" sz="1800" b="1" i="1" u="none" strike="noStrike" dirty="0">
                <a:solidFill>
                  <a:srgbClr val="000000"/>
                </a:solidFill>
                <a:effectLst/>
              </a:rPr>
              <a:t> International</a:t>
            </a:r>
            <a:endParaRPr lang="en-US" sz="1800" b="0" i="1" u="none" strike="noStrike" dirty="0">
              <a:solidFill>
                <a:srgbClr val="000000"/>
              </a:solidFill>
              <a:effectLst/>
            </a:endParaRPr>
          </a:p>
          <a:p>
            <a:pPr marL="17780" indent="0" algn="just">
              <a:spcAft>
                <a:spcPts val="1200"/>
              </a:spcAft>
              <a:buNone/>
            </a:pPr>
            <a:r>
              <a:rPr lang="en-US" sz="1800" b="0" i="0" u="none" strike="noStrike" dirty="0">
                <a:solidFill>
                  <a:srgbClr val="000000"/>
                </a:solidFill>
                <a:effectLst/>
              </a:rPr>
              <a:t>Interpretation of art. 5(1)</a:t>
            </a:r>
          </a:p>
          <a:p>
            <a:pPr marL="17780" indent="0" algn="just">
              <a:spcAft>
                <a:spcPts val="1200"/>
              </a:spcAft>
              <a:buNone/>
            </a:pPr>
            <a:r>
              <a:rPr lang="en-US" sz="1800" b="0" i="0" u="none" strike="noStrike" dirty="0">
                <a:solidFill>
                  <a:srgbClr val="000000"/>
                </a:solidFill>
                <a:effectLst/>
              </a:rPr>
              <a:t>… an act can be held to be ‘transient’ within the meaning of the second condition laid down in Article 5(1) of Directive 2001/29 only if its </a:t>
            </a:r>
            <a:r>
              <a:rPr lang="en-US" sz="1800" b="1" i="0" u="none" strike="noStrike" dirty="0">
                <a:solidFill>
                  <a:srgbClr val="000000"/>
                </a:solidFill>
                <a:effectLst/>
                <a:highlight>
                  <a:srgbClr val="00FFFF"/>
                </a:highlight>
              </a:rPr>
              <a:t>duration is limited to what is necessary for the proper completion of the technological process </a:t>
            </a:r>
            <a:r>
              <a:rPr lang="en-US" sz="1800" b="0" i="0" u="none" strike="noStrike" dirty="0">
                <a:solidFill>
                  <a:srgbClr val="000000"/>
                </a:solidFill>
                <a:effectLst/>
              </a:rPr>
              <a:t>in question, it being understood that </a:t>
            </a:r>
            <a:r>
              <a:rPr lang="en-US" sz="1800" b="1" i="0" u="none" strike="noStrike" dirty="0">
                <a:solidFill>
                  <a:srgbClr val="000000"/>
                </a:solidFill>
                <a:effectLst/>
                <a:highlight>
                  <a:srgbClr val="00FFFF"/>
                </a:highlight>
              </a:rPr>
              <a:t>that process must be automated so that it deletes that act automatically, without human intervention</a:t>
            </a:r>
            <a:r>
              <a:rPr lang="en-US" sz="1800" b="0" i="0" u="none" strike="noStrike" dirty="0">
                <a:solidFill>
                  <a:srgbClr val="000000"/>
                </a:solidFill>
                <a:effectLst/>
              </a:rPr>
              <a:t>, once its function of enabling the completion of such a process has come to an end. (para. 64)</a:t>
            </a:r>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1967179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64EBC-CB14-B237-39D2-CF772EE325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8CCC2D-0741-92D7-D2FD-F369A78BB041}"/>
              </a:ext>
            </a:extLst>
          </p:cNvPr>
          <p:cNvSpPr>
            <a:spLocks noGrp="1"/>
          </p:cNvSpPr>
          <p:nvPr>
            <p:ph type="title"/>
          </p:nvPr>
        </p:nvSpPr>
        <p:spPr/>
        <p:txBody>
          <a:bodyPr/>
          <a:lstStyle/>
          <a:p>
            <a:r>
              <a:rPr lang="en-US" dirty="0"/>
              <a:t>Interpreting Exceptions</a:t>
            </a:r>
          </a:p>
        </p:txBody>
      </p:sp>
      <p:sp>
        <p:nvSpPr>
          <p:cNvPr id="3" name="Content Placeholder 2">
            <a:extLst>
              <a:ext uri="{FF2B5EF4-FFF2-40B4-BE49-F238E27FC236}">
                <a16:creationId xmlns:a16="http://schemas.microsoft.com/office/drawing/2014/main" id="{3E8DE94C-93D9-5FE6-782C-BC0836AA2577}"/>
              </a:ext>
            </a:extLst>
          </p:cNvPr>
          <p:cNvSpPr>
            <a:spLocks noGrp="1"/>
          </p:cNvSpPr>
          <p:nvPr>
            <p:ph idx="1"/>
          </p:nvPr>
        </p:nvSpPr>
        <p:spPr/>
        <p:txBody>
          <a:bodyPr>
            <a:noAutofit/>
          </a:bodyPr>
          <a:lstStyle/>
          <a:p>
            <a:pPr marL="17780" indent="0" algn="just">
              <a:spcAft>
                <a:spcPts val="1200"/>
              </a:spcAft>
              <a:buNone/>
            </a:pPr>
            <a:r>
              <a:rPr lang="en-US" sz="1500" b="1" i="0" u="none" strike="noStrike" dirty="0">
                <a:solidFill>
                  <a:srgbClr val="000000"/>
                </a:solidFill>
                <a:effectLst/>
              </a:rPr>
              <a:t>C-403/08 - Football Association Premier League and Others</a:t>
            </a:r>
            <a:endParaRPr lang="en-US" sz="1500" b="0" i="0" u="none" strike="noStrike" dirty="0">
              <a:solidFill>
                <a:srgbClr val="000000"/>
              </a:solidFill>
              <a:effectLst/>
            </a:endParaRPr>
          </a:p>
          <a:p>
            <a:pPr marL="17780" indent="0" algn="just">
              <a:spcAft>
                <a:spcPts val="1200"/>
              </a:spcAft>
              <a:buNone/>
            </a:pPr>
            <a:r>
              <a:rPr lang="en-US" sz="1500" b="0" i="0" u="none" strike="noStrike" dirty="0">
                <a:solidFill>
                  <a:srgbClr val="000000"/>
                </a:solidFill>
                <a:effectLst/>
              </a:rPr>
              <a:t>It is clear from the case-law that </a:t>
            </a:r>
            <a:r>
              <a:rPr lang="en-US" sz="1500" b="1" i="0" u="none" strike="noStrike" dirty="0">
                <a:solidFill>
                  <a:srgbClr val="000000"/>
                </a:solidFill>
                <a:effectLst/>
                <a:highlight>
                  <a:srgbClr val="00FFFF"/>
                </a:highlight>
              </a:rPr>
              <a:t>the conditions set out above must be interpreted strictly</a:t>
            </a:r>
            <a:r>
              <a:rPr lang="en-US" sz="1500" b="0" i="0" u="none" strike="noStrike" dirty="0">
                <a:solidFill>
                  <a:srgbClr val="000000"/>
                </a:solidFill>
                <a:effectLst/>
              </a:rPr>
              <a:t>, because Article 5(1) of the Copyright Directive is a derogation from the general rule established by that directive that the copyright holder must </a:t>
            </a:r>
            <a:r>
              <a:rPr lang="en-US" sz="1500" b="0" i="0" u="none" strike="noStrike" dirty="0" err="1">
                <a:solidFill>
                  <a:srgbClr val="000000"/>
                </a:solidFill>
                <a:effectLst/>
              </a:rPr>
              <a:t>authorise</a:t>
            </a:r>
            <a:r>
              <a:rPr lang="en-US" sz="1500" b="0" i="0" u="none" strike="noStrike" dirty="0">
                <a:solidFill>
                  <a:srgbClr val="000000"/>
                </a:solidFill>
                <a:effectLst/>
              </a:rPr>
              <a:t> any reproduction of his protected work (</a:t>
            </a:r>
            <a:r>
              <a:rPr lang="en-US" sz="1500" b="0" i="1" u="none" strike="noStrike" dirty="0" err="1">
                <a:solidFill>
                  <a:srgbClr val="000000"/>
                </a:solidFill>
                <a:effectLst/>
              </a:rPr>
              <a:t>Infopaq</a:t>
            </a:r>
            <a:r>
              <a:rPr lang="en-US" sz="1500" b="0" i="1" u="none" strike="noStrike" dirty="0">
                <a:solidFill>
                  <a:srgbClr val="000000"/>
                </a:solidFill>
                <a:effectLst/>
              </a:rPr>
              <a:t> International</a:t>
            </a:r>
            <a:r>
              <a:rPr lang="en-US" sz="1500" b="0" i="0" u="none" strike="noStrike" dirty="0">
                <a:solidFill>
                  <a:srgbClr val="000000"/>
                </a:solidFill>
                <a:effectLst/>
              </a:rPr>
              <a:t>, paragraphs 56 and 57).</a:t>
            </a:r>
          </a:p>
          <a:p>
            <a:pPr marL="17780" indent="0" algn="just">
              <a:spcAft>
                <a:spcPts val="1200"/>
              </a:spcAft>
              <a:buNone/>
            </a:pPr>
            <a:r>
              <a:rPr lang="en-US" sz="1500" b="0" i="0" u="none" strike="noStrike" dirty="0">
                <a:solidFill>
                  <a:srgbClr val="000000"/>
                </a:solidFill>
                <a:effectLst/>
              </a:rPr>
              <a:t>None the less, </a:t>
            </a:r>
            <a:r>
              <a:rPr lang="en-US" sz="1500" b="1" i="0" u="none" strike="noStrike" dirty="0">
                <a:solidFill>
                  <a:srgbClr val="000000"/>
                </a:solidFill>
                <a:effectLst/>
                <a:highlight>
                  <a:srgbClr val="00FFFF"/>
                </a:highlight>
              </a:rPr>
              <a:t>the interpretation of those conditions must enable the effectiveness of the exception</a:t>
            </a:r>
            <a:r>
              <a:rPr lang="en-US" sz="1500" b="0" i="0" u="none" strike="noStrike" dirty="0">
                <a:solidFill>
                  <a:srgbClr val="000000"/>
                </a:solidFill>
                <a:effectLst/>
              </a:rPr>
              <a:t> thereby established to be safeguarded and permit observance of the exception’s purpose as resulting in particular from recital 31 in the preamble to the Copyright Directive and from Common Position (EC) No 48/2000 adopted by the Council on 28 September 2000 with a view to adopting that directive (OJ 2000 C 344, p. 1). (paras 163-163)</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72572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7D647-E203-16BF-A24A-805955FAEA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B2F705-C03B-A5B2-8C86-E69A384F8471}"/>
              </a:ext>
            </a:extLst>
          </p:cNvPr>
          <p:cNvSpPr>
            <a:spLocks noGrp="1"/>
          </p:cNvSpPr>
          <p:nvPr>
            <p:ph type="title"/>
          </p:nvPr>
        </p:nvSpPr>
        <p:spPr/>
        <p:txBody>
          <a:bodyPr/>
          <a:lstStyle/>
          <a:p>
            <a:r>
              <a:rPr lang="en-US" dirty="0"/>
              <a:t>Interpreting Exceptions</a:t>
            </a:r>
          </a:p>
        </p:txBody>
      </p:sp>
      <p:sp>
        <p:nvSpPr>
          <p:cNvPr id="3" name="Content Placeholder 2">
            <a:extLst>
              <a:ext uri="{FF2B5EF4-FFF2-40B4-BE49-F238E27FC236}">
                <a16:creationId xmlns:a16="http://schemas.microsoft.com/office/drawing/2014/main" id="{3776CC69-392F-4E60-B7B5-AD5CFD3CCA5C}"/>
              </a:ext>
            </a:extLst>
          </p:cNvPr>
          <p:cNvSpPr>
            <a:spLocks noGrp="1"/>
          </p:cNvSpPr>
          <p:nvPr>
            <p:ph idx="1"/>
          </p:nvPr>
        </p:nvSpPr>
        <p:spPr/>
        <p:txBody>
          <a:bodyPr>
            <a:noAutofit/>
          </a:bodyPr>
          <a:lstStyle/>
          <a:p>
            <a:pPr marL="17780" indent="0" algn="just">
              <a:spcAft>
                <a:spcPts val="1200"/>
              </a:spcAft>
              <a:buNone/>
            </a:pPr>
            <a:r>
              <a:rPr lang="en-US" sz="1500" b="1" i="0" u="none" strike="noStrike" dirty="0">
                <a:solidFill>
                  <a:srgbClr val="000000"/>
                </a:solidFill>
                <a:effectLst/>
              </a:rPr>
              <a:t>C-403/08 - Football Association Premier League and Others</a:t>
            </a:r>
            <a:endParaRPr lang="en-US" sz="1500" b="0" i="0" u="none" strike="noStrike" dirty="0">
              <a:solidFill>
                <a:srgbClr val="000000"/>
              </a:solidFill>
              <a:effectLst/>
            </a:endParaRPr>
          </a:p>
          <a:p>
            <a:pPr marL="17780" indent="0" algn="just">
              <a:spcAft>
                <a:spcPts val="1200"/>
              </a:spcAft>
              <a:buNone/>
            </a:pPr>
            <a:r>
              <a:rPr lang="en-US" sz="1500" b="0" i="0" u="none" strike="noStrike" dirty="0">
                <a:solidFill>
                  <a:srgbClr val="000000"/>
                </a:solidFill>
                <a:effectLst/>
              </a:rPr>
              <a:t>It is clear from the case-law that </a:t>
            </a:r>
            <a:r>
              <a:rPr lang="en-US" sz="1500" b="1" i="0" u="none" strike="noStrike" dirty="0">
                <a:solidFill>
                  <a:srgbClr val="000000"/>
                </a:solidFill>
                <a:effectLst/>
                <a:highlight>
                  <a:srgbClr val="00FFFF"/>
                </a:highlight>
              </a:rPr>
              <a:t>the conditions set out above must be interpreted strictly</a:t>
            </a:r>
            <a:r>
              <a:rPr lang="en-US" sz="1500" b="0" i="0" u="none" strike="noStrike" dirty="0">
                <a:solidFill>
                  <a:srgbClr val="000000"/>
                </a:solidFill>
                <a:effectLst/>
              </a:rPr>
              <a:t>, because Article 5(1) of the Copyright Directive is a derogation from the general rule established by that directive that the copyright holder must </a:t>
            </a:r>
            <a:r>
              <a:rPr lang="en-US" sz="1500" b="0" i="0" u="none" strike="noStrike" dirty="0" err="1">
                <a:solidFill>
                  <a:srgbClr val="000000"/>
                </a:solidFill>
                <a:effectLst/>
              </a:rPr>
              <a:t>authorise</a:t>
            </a:r>
            <a:r>
              <a:rPr lang="en-US" sz="1500" b="0" i="0" u="none" strike="noStrike" dirty="0">
                <a:solidFill>
                  <a:srgbClr val="000000"/>
                </a:solidFill>
                <a:effectLst/>
              </a:rPr>
              <a:t> any reproduction of his protected work (</a:t>
            </a:r>
            <a:r>
              <a:rPr lang="en-US" sz="1500" b="0" i="1" u="none" strike="noStrike" dirty="0" err="1">
                <a:solidFill>
                  <a:srgbClr val="000000"/>
                </a:solidFill>
                <a:effectLst/>
              </a:rPr>
              <a:t>Infopaq</a:t>
            </a:r>
            <a:r>
              <a:rPr lang="en-US" sz="1500" b="0" i="1" u="none" strike="noStrike" dirty="0">
                <a:solidFill>
                  <a:srgbClr val="000000"/>
                </a:solidFill>
                <a:effectLst/>
              </a:rPr>
              <a:t> International</a:t>
            </a:r>
            <a:r>
              <a:rPr lang="en-US" sz="1500" b="0" i="0" u="none" strike="noStrike" dirty="0">
                <a:solidFill>
                  <a:srgbClr val="000000"/>
                </a:solidFill>
                <a:effectLst/>
              </a:rPr>
              <a:t>, paragraphs 56 and 57).</a:t>
            </a:r>
          </a:p>
          <a:p>
            <a:pPr marL="17780" indent="0" algn="just">
              <a:spcAft>
                <a:spcPts val="1200"/>
              </a:spcAft>
              <a:buNone/>
            </a:pPr>
            <a:r>
              <a:rPr lang="en-US" sz="1500" b="0" i="0" u="none" strike="noStrike" dirty="0">
                <a:solidFill>
                  <a:srgbClr val="000000"/>
                </a:solidFill>
                <a:effectLst/>
              </a:rPr>
              <a:t>None the less, </a:t>
            </a:r>
            <a:r>
              <a:rPr lang="en-US" sz="1500" b="1" i="0" u="none" strike="noStrike" dirty="0">
                <a:solidFill>
                  <a:srgbClr val="000000"/>
                </a:solidFill>
                <a:effectLst/>
                <a:highlight>
                  <a:srgbClr val="00FFFF"/>
                </a:highlight>
              </a:rPr>
              <a:t>the interpretation of those conditions must enable the effectiveness of the exception</a:t>
            </a:r>
            <a:r>
              <a:rPr lang="en-US" sz="1500" b="0" i="0" u="none" strike="noStrike" dirty="0">
                <a:solidFill>
                  <a:srgbClr val="000000"/>
                </a:solidFill>
                <a:effectLst/>
              </a:rPr>
              <a:t> thereby established to be safeguarded and permit observance of the exception’s purpose as resulting in particular from recital 31 in the preamble to the Copyright Directive and from Common Position (EC) No 48/2000 adopted by the Council on 28 September 2000 with a view to adopting that directive (OJ 2000 C 344, p. 1). (paras 163-163)</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94957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B8F42C8-00C7-9C2A-03C3-B41EF6FC92B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58E4FA-C4A9-4D94-828D-0C4D6ED97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BA3935-5258-425A-B52A-BBF28BCE0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572212" y="282178"/>
            <a:ext cx="5455259" cy="5894485"/>
          </a:xfrm>
          <a:prstGeom prst="rect">
            <a:avLst/>
          </a:prstGeom>
          <a:solidFill>
            <a:schemeClr val="tx1">
              <a:lumMod val="95000"/>
            </a:schemeClr>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D1AA99-03AE-49F6-9116-9CA2BBCA0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280000">
            <a:off x="435827" y="609334"/>
            <a:ext cx="5725215" cy="5235577"/>
          </a:xfrm>
          <a:custGeom>
            <a:avLst/>
            <a:gdLst>
              <a:gd name="connsiteX0" fmla="*/ 0 w 4401242"/>
              <a:gd name="connsiteY0" fmla="*/ 4137242 h 5590022"/>
              <a:gd name="connsiteX1" fmla="*/ 5579 w 4401242"/>
              <a:gd name="connsiteY1" fmla="*/ 4114978 h 5590022"/>
              <a:gd name="connsiteX2" fmla="*/ 3258 w 4401242"/>
              <a:gd name="connsiteY2" fmla="*/ 4099949 h 5590022"/>
              <a:gd name="connsiteX3" fmla="*/ 9236 w 4401242"/>
              <a:gd name="connsiteY3" fmla="*/ 4071959 h 5590022"/>
              <a:gd name="connsiteX4" fmla="*/ 14743 w 4401242"/>
              <a:gd name="connsiteY4" fmla="*/ 4031013 h 5590022"/>
              <a:gd name="connsiteX5" fmla="*/ 20613 w 4401242"/>
              <a:gd name="connsiteY5" fmla="*/ 4002827 h 5590022"/>
              <a:gd name="connsiteX6" fmla="*/ 22410 w 4401242"/>
              <a:gd name="connsiteY6" fmla="*/ 3997392 h 5590022"/>
              <a:gd name="connsiteX7" fmla="*/ 22410 w 4401242"/>
              <a:gd name="connsiteY7" fmla="*/ 3812956 h 5590022"/>
              <a:gd name="connsiteX8" fmla="*/ 20401 w 4401242"/>
              <a:gd name="connsiteY8" fmla="*/ 3799351 h 5590022"/>
              <a:gd name="connsiteX9" fmla="*/ 22410 w 4401242"/>
              <a:gd name="connsiteY9" fmla="*/ 3753450 h 5590022"/>
              <a:gd name="connsiteX10" fmla="*/ 19673 w 4401242"/>
              <a:gd name="connsiteY10" fmla="*/ 3746784 h 5590022"/>
              <a:gd name="connsiteX11" fmla="*/ 22410 w 4401242"/>
              <a:gd name="connsiteY11" fmla="*/ 3701909 h 5590022"/>
              <a:gd name="connsiteX12" fmla="*/ 20086 w 4401242"/>
              <a:gd name="connsiteY12" fmla="*/ 3652741 h 5590022"/>
              <a:gd name="connsiteX13" fmla="*/ 13839 w 4401242"/>
              <a:gd name="connsiteY13" fmla="*/ 3649070 h 5590022"/>
              <a:gd name="connsiteX14" fmla="*/ 13290 w 4401242"/>
              <a:gd name="connsiteY14" fmla="*/ 3638287 h 5590022"/>
              <a:gd name="connsiteX15" fmla="*/ 13410 w 4401242"/>
              <a:gd name="connsiteY15" fmla="*/ 3621311 h 5590022"/>
              <a:gd name="connsiteX16" fmla="*/ 19966 w 4401242"/>
              <a:gd name="connsiteY16" fmla="*/ 3583286 h 5590022"/>
              <a:gd name="connsiteX17" fmla="*/ 16089 w 4401242"/>
              <a:gd name="connsiteY17" fmla="*/ 21355 h 5590022"/>
              <a:gd name="connsiteX18" fmla="*/ 34619 w 4401242"/>
              <a:gd name="connsiteY18" fmla="*/ 2606 h 5590022"/>
              <a:gd name="connsiteX19" fmla="*/ 49927 w 4401242"/>
              <a:gd name="connsiteY19" fmla="*/ 185 h 5590022"/>
              <a:gd name="connsiteX20" fmla="*/ 917193 w 4401242"/>
              <a:gd name="connsiteY20" fmla="*/ 11 h 5590022"/>
              <a:gd name="connsiteX21" fmla="*/ 938319 w 4401242"/>
              <a:gd name="connsiteY21" fmla="*/ 10 h 5590022"/>
              <a:gd name="connsiteX22" fmla="*/ 938338 w 4401242"/>
              <a:gd name="connsiteY22" fmla="*/ 0 h 5590022"/>
              <a:gd name="connsiteX23" fmla="*/ 4365378 w 4401242"/>
              <a:gd name="connsiteY23" fmla="*/ 0 h 5590022"/>
              <a:gd name="connsiteX24" fmla="*/ 4397257 w 4401242"/>
              <a:gd name="connsiteY24" fmla="*/ 31881 h 5590022"/>
              <a:gd name="connsiteX25" fmla="*/ 4397256 w 4401242"/>
              <a:gd name="connsiteY25" fmla="*/ 5558231 h 5590022"/>
              <a:gd name="connsiteX26" fmla="*/ 4365377 w 4401242"/>
              <a:gd name="connsiteY26" fmla="*/ 5590021 h 5590022"/>
              <a:gd name="connsiteX27" fmla="*/ 4322085 w 4401242"/>
              <a:gd name="connsiteY27" fmla="*/ 5590021 h 5590022"/>
              <a:gd name="connsiteX28" fmla="*/ 4322083 w 4401242"/>
              <a:gd name="connsiteY28" fmla="*/ 5590022 h 5590022"/>
              <a:gd name="connsiteX29" fmla="*/ 49916 w 4401242"/>
              <a:gd name="connsiteY29" fmla="*/ 5590022 h 5590022"/>
              <a:gd name="connsiteX30" fmla="*/ 22410 w 4401242"/>
              <a:gd name="connsiteY30" fmla="*/ 5571435 h 5590022"/>
              <a:gd name="connsiteX31" fmla="*/ 22410 w 4401242"/>
              <a:gd name="connsiteY31" fmla="*/ 4726767 h 5590022"/>
              <a:gd name="connsiteX32" fmla="*/ 14670 w 4401242"/>
              <a:gd name="connsiteY32" fmla="*/ 4699196 h 5590022"/>
              <a:gd name="connsiteX33" fmla="*/ 22410 w 4401242"/>
              <a:gd name="connsiteY33" fmla="*/ 4670837 h 5590022"/>
              <a:gd name="connsiteX34" fmla="*/ 22410 w 4401242"/>
              <a:gd name="connsiteY34" fmla="*/ 4292925 h 5590022"/>
              <a:gd name="connsiteX35" fmla="*/ 22410 w 4401242"/>
              <a:gd name="connsiteY35" fmla="*/ 4242762 h 5590022"/>
              <a:gd name="connsiteX36" fmla="*/ 14161 w 4401242"/>
              <a:gd name="connsiteY36" fmla="*/ 4214744 h 5590022"/>
              <a:gd name="connsiteX37" fmla="*/ 4708 w 4401242"/>
              <a:gd name="connsiteY37" fmla="*/ 4186098 h 5590022"/>
              <a:gd name="connsiteX38" fmla="*/ 632 w 4401242"/>
              <a:gd name="connsiteY38" fmla="*/ 4158493 h 559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01242" h="5590022">
                <a:moveTo>
                  <a:pt x="0" y="4137242"/>
                </a:moveTo>
                <a:lnTo>
                  <a:pt x="5579" y="4114978"/>
                </a:lnTo>
                <a:cubicBezTo>
                  <a:pt x="6121" y="4108762"/>
                  <a:pt x="2648" y="4107119"/>
                  <a:pt x="3258" y="4099949"/>
                </a:cubicBezTo>
                <a:lnTo>
                  <a:pt x="9236" y="4071959"/>
                </a:lnTo>
                <a:lnTo>
                  <a:pt x="14743" y="4031013"/>
                </a:lnTo>
                <a:lnTo>
                  <a:pt x="20613" y="4002827"/>
                </a:lnTo>
                <a:lnTo>
                  <a:pt x="22410" y="3997392"/>
                </a:lnTo>
                <a:lnTo>
                  <a:pt x="22410" y="3812956"/>
                </a:lnTo>
                <a:lnTo>
                  <a:pt x="20401" y="3799351"/>
                </a:lnTo>
                <a:lnTo>
                  <a:pt x="22410" y="3753450"/>
                </a:lnTo>
                <a:lnTo>
                  <a:pt x="19673" y="3746784"/>
                </a:lnTo>
                <a:lnTo>
                  <a:pt x="22410" y="3701909"/>
                </a:lnTo>
                <a:cubicBezTo>
                  <a:pt x="22023" y="3687048"/>
                  <a:pt x="22634" y="3661297"/>
                  <a:pt x="20086" y="3652741"/>
                </a:cubicBezTo>
                <a:lnTo>
                  <a:pt x="13839" y="3649070"/>
                </a:lnTo>
                <a:lnTo>
                  <a:pt x="13290" y="3638287"/>
                </a:lnTo>
                <a:cubicBezTo>
                  <a:pt x="13769" y="3637498"/>
                  <a:pt x="13370" y="3621952"/>
                  <a:pt x="13410" y="3621311"/>
                </a:cubicBezTo>
                <a:lnTo>
                  <a:pt x="19966" y="3583286"/>
                </a:lnTo>
                <a:lnTo>
                  <a:pt x="16089" y="21355"/>
                </a:lnTo>
                <a:cubicBezTo>
                  <a:pt x="22266" y="10589"/>
                  <a:pt x="23964" y="8856"/>
                  <a:pt x="34619" y="2606"/>
                </a:cubicBezTo>
                <a:lnTo>
                  <a:pt x="49927" y="185"/>
                </a:lnTo>
                <a:cubicBezTo>
                  <a:pt x="228245" y="83"/>
                  <a:pt x="539504" y="31"/>
                  <a:pt x="917193" y="11"/>
                </a:cubicBezTo>
                <a:lnTo>
                  <a:pt x="938319" y="10"/>
                </a:lnTo>
                <a:lnTo>
                  <a:pt x="938338" y="0"/>
                </a:lnTo>
                <a:lnTo>
                  <a:pt x="4365378" y="0"/>
                </a:lnTo>
                <a:cubicBezTo>
                  <a:pt x="4382966" y="50"/>
                  <a:pt x="4397213" y="14294"/>
                  <a:pt x="4397257" y="31881"/>
                </a:cubicBezTo>
                <a:cubicBezTo>
                  <a:pt x="4402571" y="958253"/>
                  <a:pt x="4402570" y="4631875"/>
                  <a:pt x="4397256" y="5558231"/>
                </a:cubicBezTo>
                <a:cubicBezTo>
                  <a:pt x="4397157" y="5575784"/>
                  <a:pt x="4382929" y="5589975"/>
                  <a:pt x="4365377" y="5590021"/>
                </a:cubicBezTo>
                <a:lnTo>
                  <a:pt x="4322085" y="5590021"/>
                </a:lnTo>
                <a:lnTo>
                  <a:pt x="4322083" y="5590022"/>
                </a:lnTo>
                <a:lnTo>
                  <a:pt x="49916" y="5590022"/>
                </a:lnTo>
                <a:cubicBezTo>
                  <a:pt x="34729" y="5589963"/>
                  <a:pt x="22450" y="5581668"/>
                  <a:pt x="22410" y="5571435"/>
                </a:cubicBezTo>
                <a:lnTo>
                  <a:pt x="22410" y="4726767"/>
                </a:lnTo>
                <a:lnTo>
                  <a:pt x="14670" y="4699196"/>
                </a:lnTo>
                <a:cubicBezTo>
                  <a:pt x="15011" y="4683722"/>
                  <a:pt x="19831" y="4680290"/>
                  <a:pt x="22410" y="4670837"/>
                </a:cubicBezTo>
                <a:lnTo>
                  <a:pt x="22410" y="4292925"/>
                </a:lnTo>
                <a:lnTo>
                  <a:pt x="22410" y="4242762"/>
                </a:lnTo>
                <a:lnTo>
                  <a:pt x="14161" y="4214744"/>
                </a:lnTo>
                <a:cubicBezTo>
                  <a:pt x="20757" y="4203473"/>
                  <a:pt x="7860" y="4195229"/>
                  <a:pt x="4708" y="4186098"/>
                </a:cubicBezTo>
                <a:lnTo>
                  <a:pt x="632" y="4158493"/>
                </a:lnTo>
                <a:close/>
              </a:path>
            </a:pathLst>
          </a:custGeom>
          <a:solidFill>
            <a:srgbClr val="FFFFFF"/>
          </a:solidFill>
          <a:ln w="9525" cap="flat">
            <a:noFill/>
            <a:prstDash val="solid"/>
            <a:miter/>
          </a:ln>
        </p:spPr>
        <p:txBody>
          <a:bodyPr rtlCol="0" anchor="ctr"/>
          <a:lstStyle/>
          <a:p>
            <a:endParaRPr lang="en-US"/>
          </a:p>
        </p:txBody>
      </p:sp>
      <p:pic>
        <p:nvPicPr>
          <p:cNvPr id="4" name="Picture 3">
            <a:extLst>
              <a:ext uri="{FF2B5EF4-FFF2-40B4-BE49-F238E27FC236}">
                <a16:creationId xmlns:a16="http://schemas.microsoft.com/office/drawing/2014/main" id="{1DC5A056-B288-C266-C6B3-988C1BF0E528}"/>
              </a:ext>
            </a:extLst>
          </p:cNvPr>
          <p:cNvPicPr>
            <a:picLocks noChangeAspect="1"/>
          </p:cNvPicPr>
          <p:nvPr/>
        </p:nvPicPr>
        <p:blipFill>
          <a:blip r:embed="rId2"/>
          <a:stretch>
            <a:fillRect/>
          </a:stretch>
        </p:blipFill>
        <p:spPr>
          <a:xfrm rot="21492079">
            <a:off x="929859" y="1645374"/>
            <a:ext cx="4746677" cy="3180273"/>
          </a:xfrm>
          <a:prstGeom prst="rect">
            <a:avLst/>
          </a:prstGeom>
        </p:spPr>
      </p:pic>
      <p:sp>
        <p:nvSpPr>
          <p:cNvPr id="2" name="Title 1">
            <a:extLst>
              <a:ext uri="{FF2B5EF4-FFF2-40B4-BE49-F238E27FC236}">
                <a16:creationId xmlns:a16="http://schemas.microsoft.com/office/drawing/2014/main" id="{94E94A5C-EB9D-DE68-AD21-BB5A0234C0F2}"/>
              </a:ext>
            </a:extLst>
          </p:cNvPr>
          <p:cNvSpPr>
            <a:spLocks noGrp="1"/>
          </p:cNvSpPr>
          <p:nvPr>
            <p:ph type="title"/>
          </p:nvPr>
        </p:nvSpPr>
        <p:spPr>
          <a:xfrm>
            <a:off x="5519057" y="3584988"/>
            <a:ext cx="5987143" cy="2037483"/>
          </a:xfrm>
        </p:spPr>
        <p:txBody>
          <a:bodyPr anchor="b">
            <a:normAutofit/>
          </a:bodyPr>
          <a:lstStyle/>
          <a:p>
            <a:r>
              <a:rPr lang="en-US" sz="5400"/>
              <a:t>Interpreting Exceptions</a:t>
            </a:r>
          </a:p>
        </p:txBody>
      </p:sp>
      <p:sp>
        <p:nvSpPr>
          <p:cNvPr id="15" name="Freeform: Shape 14">
            <a:extLst>
              <a:ext uri="{FF2B5EF4-FFF2-40B4-BE49-F238E27FC236}">
                <a16:creationId xmlns:a16="http://schemas.microsoft.com/office/drawing/2014/main" id="{D50DB571-3A12-4BED-AAD9-9F00B1138D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514120">
            <a:off x="470659" y="-333929"/>
            <a:ext cx="500911" cy="1868387"/>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3">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69A521D-A82D-068E-9685-2E49FB5E32AB}"/>
              </a:ext>
            </a:extLst>
          </p:cNvPr>
          <p:cNvSpPr>
            <a:spLocks noGrp="1"/>
          </p:cNvSpPr>
          <p:nvPr>
            <p:ph idx="1"/>
          </p:nvPr>
        </p:nvSpPr>
        <p:spPr>
          <a:xfrm>
            <a:off x="6817057" y="796413"/>
            <a:ext cx="4297328" cy="2687797"/>
          </a:xfrm>
        </p:spPr>
        <p:txBody>
          <a:bodyPr>
            <a:normAutofit/>
          </a:bodyPr>
          <a:lstStyle/>
          <a:p>
            <a:pPr marL="17780" indent="0">
              <a:spcAft>
                <a:spcPts val="1200"/>
              </a:spcAft>
              <a:buNone/>
            </a:pPr>
            <a:r>
              <a:rPr lang="en-US" sz="2800" b="1" dirty="0">
                <a:cs typeface="Arial" panose="020B0604020202020204" pitchFamily="34" charset="0"/>
              </a:rPr>
              <a:t>Case C-201/13</a:t>
            </a:r>
            <a:r>
              <a:rPr lang="en-US" sz="2800" b="1" i="0" u="none" strike="noStrike" dirty="0">
                <a:effectLst/>
              </a:rPr>
              <a:t> - </a:t>
            </a:r>
            <a:r>
              <a:rPr lang="en-US" sz="2800" b="1" i="1" dirty="0" err="1">
                <a:cs typeface="Arial" panose="020B0604020202020204" pitchFamily="34" charset="0"/>
              </a:rPr>
              <a:t>Deckmyn</a:t>
            </a:r>
            <a:r>
              <a:rPr lang="en-US" sz="2800" b="1" i="1" dirty="0">
                <a:cs typeface="Arial" panose="020B0604020202020204" pitchFamily="34" charset="0"/>
              </a:rPr>
              <a:t> v </a:t>
            </a:r>
            <a:r>
              <a:rPr lang="en-US" sz="2800" b="1" i="1" dirty="0" err="1">
                <a:cs typeface="Arial" panose="020B0604020202020204" pitchFamily="34" charset="0"/>
              </a:rPr>
              <a:t>Vandersteen</a:t>
            </a:r>
            <a:endParaRPr lang="en-US" sz="2800" b="1" dirty="0"/>
          </a:p>
          <a:p>
            <a:pPr marL="0" indent="0">
              <a:buNone/>
            </a:pPr>
            <a:endParaRPr lang="en-US" sz="2800" b="1" dirty="0"/>
          </a:p>
        </p:txBody>
      </p:sp>
      <p:grpSp>
        <p:nvGrpSpPr>
          <p:cNvPr id="17" name="Group 16">
            <a:extLst>
              <a:ext uri="{FF2B5EF4-FFF2-40B4-BE49-F238E27FC236}">
                <a16:creationId xmlns:a16="http://schemas.microsoft.com/office/drawing/2014/main" id="{AC05837C-1102-4D24-9745-5D47950875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8" name="Group 17">
              <a:extLst>
                <a:ext uri="{FF2B5EF4-FFF2-40B4-BE49-F238E27FC236}">
                  <a16:creationId xmlns:a16="http://schemas.microsoft.com/office/drawing/2014/main" id="{F6E0B0FD-D6DB-4660-A369-0B3722B2372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0" name="Straight Connector 19">
                <a:extLst>
                  <a:ext uri="{FF2B5EF4-FFF2-40B4-BE49-F238E27FC236}">
                    <a16:creationId xmlns:a16="http://schemas.microsoft.com/office/drawing/2014/main" id="{449F612E-2AC0-47A5-9CAE-7126302511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F0A1FBB-5EAE-46FC-8024-C1610192375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Oval 18">
              <a:extLst>
                <a:ext uri="{FF2B5EF4-FFF2-40B4-BE49-F238E27FC236}">
                  <a16:creationId xmlns:a16="http://schemas.microsoft.com/office/drawing/2014/main" id="{41CDB003-27ED-43D6-887A-E9126BC78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40615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57A86-A1C3-0470-5377-E98AF5A4615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254ECA-E6A8-13C8-A819-2055A6F8FAB4}"/>
              </a:ext>
            </a:extLst>
          </p:cNvPr>
          <p:cNvSpPr>
            <a:spLocks noGrp="1"/>
          </p:cNvSpPr>
          <p:nvPr>
            <p:ph idx="1"/>
          </p:nvPr>
        </p:nvSpPr>
        <p:spPr/>
        <p:txBody>
          <a:bodyPr>
            <a:noAutofit/>
          </a:bodyPr>
          <a:lstStyle/>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1A49989B-235F-D6E5-97F2-55E63A9416FB}"/>
              </a:ext>
            </a:extLst>
          </p:cNvPr>
          <p:cNvPicPr>
            <a:picLocks noChangeAspect="1"/>
          </p:cNvPicPr>
          <p:nvPr/>
        </p:nvPicPr>
        <p:blipFill>
          <a:blip r:embed="rId2"/>
          <a:stretch>
            <a:fillRect/>
          </a:stretch>
        </p:blipFill>
        <p:spPr>
          <a:xfrm>
            <a:off x="1130864" y="102359"/>
            <a:ext cx="9930272" cy="6653281"/>
          </a:xfrm>
          <a:prstGeom prst="rect">
            <a:avLst/>
          </a:prstGeom>
        </p:spPr>
      </p:pic>
    </p:spTree>
    <p:extLst>
      <p:ext uri="{BB962C8B-B14F-4D97-AF65-F5344CB8AC3E}">
        <p14:creationId xmlns:p14="http://schemas.microsoft.com/office/powerpoint/2010/main" val="388518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2E170-C09C-A9C4-5CE8-D84C6219B0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FE64B6-9C3E-8C1F-291E-AFA9074FF76D}"/>
              </a:ext>
            </a:extLst>
          </p:cNvPr>
          <p:cNvSpPr>
            <a:spLocks noGrp="1"/>
          </p:cNvSpPr>
          <p:nvPr>
            <p:ph type="title"/>
          </p:nvPr>
        </p:nvSpPr>
        <p:spPr/>
        <p:txBody>
          <a:bodyPr/>
          <a:lstStyle/>
          <a:p>
            <a:r>
              <a:rPr lang="en-US" dirty="0"/>
              <a:t>Interpreting Exceptions</a:t>
            </a:r>
          </a:p>
        </p:txBody>
      </p:sp>
      <p:sp>
        <p:nvSpPr>
          <p:cNvPr id="3" name="Content Placeholder 2">
            <a:extLst>
              <a:ext uri="{FF2B5EF4-FFF2-40B4-BE49-F238E27FC236}">
                <a16:creationId xmlns:a16="http://schemas.microsoft.com/office/drawing/2014/main" id="{385B1977-1DEE-1A7D-9FE5-112A1C1D7AE0}"/>
              </a:ext>
            </a:extLst>
          </p:cNvPr>
          <p:cNvSpPr>
            <a:spLocks noGrp="1"/>
          </p:cNvSpPr>
          <p:nvPr>
            <p:ph idx="1"/>
          </p:nvPr>
        </p:nvSpPr>
        <p:spPr/>
        <p:txBody>
          <a:bodyPr>
            <a:noAutofit/>
          </a:bodyPr>
          <a:lstStyle/>
          <a:p>
            <a:pPr marL="17780" indent="0">
              <a:spcAft>
                <a:spcPts val="1200"/>
              </a:spcAft>
              <a:buNone/>
            </a:pPr>
            <a:r>
              <a:rPr lang="en-US" sz="1600" b="1" dirty="0">
                <a:cs typeface="Arial" panose="020B0604020202020204" pitchFamily="34" charset="0"/>
              </a:rPr>
              <a:t>Case C-201/13</a:t>
            </a:r>
            <a:r>
              <a:rPr lang="en-US" sz="1600" b="1" i="0" u="none" strike="noStrike" dirty="0">
                <a:effectLst/>
              </a:rPr>
              <a:t> - </a:t>
            </a:r>
            <a:r>
              <a:rPr lang="en-US" sz="1600" b="1" i="1" dirty="0" err="1">
                <a:cs typeface="Arial" panose="020B0604020202020204" pitchFamily="34" charset="0"/>
              </a:rPr>
              <a:t>Deckmyn</a:t>
            </a:r>
            <a:r>
              <a:rPr lang="en-US" sz="1600" b="1" i="1" dirty="0">
                <a:cs typeface="Arial" panose="020B0604020202020204" pitchFamily="34" charset="0"/>
              </a:rPr>
              <a:t> v </a:t>
            </a:r>
            <a:r>
              <a:rPr lang="en-US" sz="1600" b="1" i="1" dirty="0" err="1">
                <a:cs typeface="Arial" panose="020B0604020202020204" pitchFamily="34" charset="0"/>
              </a:rPr>
              <a:t>Vandersteen</a:t>
            </a:r>
            <a:endParaRPr lang="en-US" sz="1600" b="1" dirty="0"/>
          </a:p>
          <a:p>
            <a:pPr marL="17780" indent="0" algn="just">
              <a:spcAft>
                <a:spcPts val="1200"/>
              </a:spcAft>
              <a:buNone/>
            </a:pPr>
            <a:r>
              <a:rPr lang="en-US" sz="1600" b="0" i="0" u="none" strike="noStrike" dirty="0">
                <a:solidFill>
                  <a:srgbClr val="000000"/>
                </a:solidFill>
                <a:effectLst/>
              </a:rPr>
              <a:t>It must be noted that the Court has consistently held that it follows from the need for uniform application of EU law and from the principle of equality that the terms of a provision of EU law which makes no express reference to the law of the Member States for the purpose of determining its meaning and scope must normally be given an </a:t>
            </a:r>
            <a:r>
              <a:rPr lang="en-US" sz="1600" b="1" i="0" u="none" strike="noStrike" dirty="0">
                <a:solidFill>
                  <a:srgbClr val="000000"/>
                </a:solidFill>
                <a:effectLst/>
                <a:highlight>
                  <a:srgbClr val="00FFFF"/>
                </a:highlight>
              </a:rPr>
              <a:t>autonomous and uniform interpretation throughout the European Union</a:t>
            </a:r>
            <a:r>
              <a:rPr lang="en-US" sz="1600" b="0" i="0" u="none" strike="noStrike" dirty="0">
                <a:solidFill>
                  <a:srgbClr val="000000"/>
                </a:solidFill>
                <a:effectLst/>
              </a:rPr>
              <a:t>, having regard to the context of the provision and the objective pursued by the legislation in question (judgment in </a:t>
            </a:r>
            <a:r>
              <a:rPr lang="en-US" sz="1600" b="0" i="1" u="none" strike="noStrike" dirty="0">
                <a:solidFill>
                  <a:srgbClr val="000000"/>
                </a:solidFill>
                <a:effectLst/>
              </a:rPr>
              <a:t>Padawan</a:t>
            </a:r>
            <a:r>
              <a:rPr lang="en-US" sz="1600" b="0" i="0" u="none" strike="noStrike" dirty="0">
                <a:solidFill>
                  <a:srgbClr val="000000"/>
                </a:solidFill>
                <a:effectLst/>
              </a:rPr>
              <a:t>, C‑467/08, EU:C:2010:620, paragraph 32 and the case-law cited). </a:t>
            </a:r>
            <a:r>
              <a:rPr lang="en-US" sz="1500" b="0" i="0" u="none" strike="noStrike" dirty="0">
                <a:solidFill>
                  <a:srgbClr val="000000"/>
                </a:solidFill>
                <a:effectLst/>
              </a:rPr>
              <a:t>(para. 14)</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97591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5514F-17FB-BB99-B04D-A5DB920432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DF053A-3A1F-EB8B-B589-A3DB2EE00401}"/>
              </a:ext>
            </a:extLst>
          </p:cNvPr>
          <p:cNvSpPr>
            <a:spLocks noGrp="1"/>
          </p:cNvSpPr>
          <p:nvPr>
            <p:ph type="title"/>
          </p:nvPr>
        </p:nvSpPr>
        <p:spPr/>
        <p:txBody>
          <a:bodyPr/>
          <a:lstStyle/>
          <a:p>
            <a:r>
              <a:rPr lang="en-US" dirty="0"/>
              <a:t>Interpreting Exceptions</a:t>
            </a:r>
          </a:p>
        </p:txBody>
      </p:sp>
      <p:sp>
        <p:nvSpPr>
          <p:cNvPr id="3" name="Content Placeholder 2">
            <a:extLst>
              <a:ext uri="{FF2B5EF4-FFF2-40B4-BE49-F238E27FC236}">
                <a16:creationId xmlns:a16="http://schemas.microsoft.com/office/drawing/2014/main" id="{0C3D049C-ABFD-8A12-0AB6-73C0716CCBAC}"/>
              </a:ext>
            </a:extLst>
          </p:cNvPr>
          <p:cNvSpPr>
            <a:spLocks noGrp="1"/>
          </p:cNvSpPr>
          <p:nvPr>
            <p:ph idx="1"/>
          </p:nvPr>
        </p:nvSpPr>
        <p:spPr/>
        <p:txBody>
          <a:bodyPr>
            <a:noAutofit/>
          </a:bodyPr>
          <a:lstStyle/>
          <a:p>
            <a:pPr marL="17780" indent="0">
              <a:spcAft>
                <a:spcPts val="1200"/>
              </a:spcAft>
              <a:buNone/>
            </a:pPr>
            <a:r>
              <a:rPr lang="en-US" sz="1600" b="1" dirty="0">
                <a:cs typeface="Arial" panose="020B0604020202020204" pitchFamily="34" charset="0"/>
              </a:rPr>
              <a:t>Case C-201/13</a:t>
            </a:r>
            <a:r>
              <a:rPr lang="en-US" sz="1600" b="1" i="0" u="none" strike="noStrike" dirty="0">
                <a:effectLst/>
              </a:rPr>
              <a:t> - </a:t>
            </a:r>
            <a:r>
              <a:rPr lang="en-US" sz="1600" b="1" i="1" dirty="0" err="1">
                <a:cs typeface="Arial" panose="020B0604020202020204" pitchFamily="34" charset="0"/>
              </a:rPr>
              <a:t>Deckmyn</a:t>
            </a:r>
            <a:r>
              <a:rPr lang="en-US" sz="1600" b="1" i="1" dirty="0">
                <a:cs typeface="Arial" panose="020B0604020202020204" pitchFamily="34" charset="0"/>
              </a:rPr>
              <a:t> v </a:t>
            </a:r>
            <a:r>
              <a:rPr lang="en-US" sz="1600" b="1" i="1" dirty="0" err="1">
                <a:cs typeface="Arial" panose="020B0604020202020204" pitchFamily="34" charset="0"/>
              </a:rPr>
              <a:t>Vandersteen</a:t>
            </a:r>
            <a:endParaRPr lang="en-US" sz="1600" b="1" dirty="0"/>
          </a:p>
          <a:p>
            <a:pPr marL="17780" indent="0" algn="just">
              <a:spcAft>
                <a:spcPts val="1200"/>
              </a:spcAft>
              <a:buNone/>
            </a:pPr>
            <a:r>
              <a:rPr lang="en-US" sz="1600" b="0" i="0" u="none" strike="noStrike" dirty="0">
                <a:solidFill>
                  <a:srgbClr val="000000"/>
                </a:solidFill>
                <a:effectLst/>
              </a:rPr>
              <a:t>It is clear from that case-law that the concept of ‘parody’, which appears in a provision of a directive that does not contain any reference to national laws, must be regarded as an autonomous concept of EU law and interpreted uniformly throughout the European Union (see, to that effect, judgment in </a:t>
            </a:r>
            <a:r>
              <a:rPr lang="en-US" sz="1600" b="0" i="1" u="none" strike="noStrike" dirty="0">
                <a:solidFill>
                  <a:srgbClr val="000000"/>
                </a:solidFill>
                <a:effectLst/>
              </a:rPr>
              <a:t>Padawan</a:t>
            </a:r>
            <a:r>
              <a:rPr lang="en-US" sz="1600" b="0" i="0" u="none" strike="noStrike" dirty="0">
                <a:solidFill>
                  <a:srgbClr val="000000"/>
                </a:solidFill>
                <a:effectLst/>
              </a:rPr>
              <a:t>, EU:C:2010:620, paragraph 33).</a:t>
            </a:r>
          </a:p>
          <a:p>
            <a:pPr marL="17780" indent="0" algn="just">
              <a:spcAft>
                <a:spcPts val="1200"/>
              </a:spcAft>
              <a:buNone/>
            </a:pPr>
            <a:r>
              <a:rPr lang="en-US" sz="1600" b="1" i="0" u="none" strike="noStrike" dirty="0">
                <a:solidFill>
                  <a:srgbClr val="000000"/>
                </a:solidFill>
                <a:effectLst/>
                <a:highlight>
                  <a:srgbClr val="00FFFF"/>
                </a:highlight>
              </a:rPr>
              <a:t>That interpretation is not invalidated by the optional nature of the exception</a:t>
            </a:r>
            <a:r>
              <a:rPr lang="en-US" sz="1600" b="0" i="0" u="none" strike="noStrike" dirty="0">
                <a:solidFill>
                  <a:srgbClr val="000000"/>
                </a:solidFill>
                <a:effectLst/>
              </a:rPr>
              <a:t> mentioned in Article 5(3)(k) of Directive 2001/29. An interpretation according to which Member States that have introduced that exception are free to determine the limits in an </a:t>
            </a:r>
            <a:r>
              <a:rPr lang="en-US" sz="1600" b="0" i="0" u="none" strike="noStrike" dirty="0" err="1">
                <a:solidFill>
                  <a:srgbClr val="000000"/>
                </a:solidFill>
                <a:effectLst/>
              </a:rPr>
              <a:t>unharmonised</a:t>
            </a:r>
            <a:r>
              <a:rPr lang="en-US" sz="1600" b="0" i="0" u="none" strike="noStrike" dirty="0">
                <a:solidFill>
                  <a:srgbClr val="000000"/>
                </a:solidFill>
                <a:effectLst/>
              </a:rPr>
              <a:t> manner, which may vary from one Member State to another, would be incompatible with the objective of that directive (…). </a:t>
            </a:r>
            <a:r>
              <a:rPr lang="en-US" sz="1500" b="0" i="0" u="none" strike="noStrike" dirty="0">
                <a:solidFill>
                  <a:srgbClr val="000000"/>
                </a:solidFill>
                <a:effectLst/>
              </a:rPr>
              <a:t>(paras 15-16)</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14992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25BA4370-36A4-14D8-E42E-1F7739767D48}"/>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22F7359-1863-4822-93A7-799CF04B1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31127-86EE-3627-09F5-7A2EC2F98C1E}"/>
              </a:ext>
            </a:extLst>
          </p:cNvPr>
          <p:cNvSpPr>
            <a:spLocks noGrp="1"/>
          </p:cNvSpPr>
          <p:nvPr>
            <p:ph type="title"/>
          </p:nvPr>
        </p:nvSpPr>
        <p:spPr>
          <a:xfrm>
            <a:off x="6096000" y="685800"/>
            <a:ext cx="4847950" cy="1905000"/>
          </a:xfrm>
        </p:spPr>
        <p:txBody>
          <a:bodyPr>
            <a:normAutofit/>
          </a:bodyPr>
          <a:lstStyle/>
          <a:p>
            <a:r>
              <a:rPr lang="en-US" dirty="0"/>
              <a:t>Interpreting Exceptions</a:t>
            </a:r>
          </a:p>
        </p:txBody>
      </p:sp>
      <p:sp>
        <p:nvSpPr>
          <p:cNvPr id="14" name="Rectangle 13">
            <a:extLst>
              <a:ext uri="{FF2B5EF4-FFF2-40B4-BE49-F238E27FC236}">
                <a16:creationId xmlns:a16="http://schemas.microsoft.com/office/drawing/2014/main" id="{31DB65F0-3AF5-4F4F-B108-05E1FD92B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8761">
            <a:off x="750235" y="449056"/>
            <a:ext cx="4101370" cy="2886178"/>
          </a:xfrm>
          <a:prstGeom prst="rect">
            <a:avLst/>
          </a:prstGeom>
          <a:solidFill>
            <a:schemeClr val="tx1">
              <a:lumMod val="95000"/>
            </a:schemeClr>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E12505C-3AA6-467E-93F5-14533E0A9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558761">
            <a:off x="1461728" y="-49087"/>
            <a:ext cx="2689192" cy="3854648"/>
          </a:xfrm>
          <a:custGeom>
            <a:avLst/>
            <a:gdLst>
              <a:gd name="connsiteX0" fmla="*/ 0 w 2593269"/>
              <a:gd name="connsiteY0" fmla="*/ 2215569 h 3452654"/>
              <a:gd name="connsiteX1" fmla="*/ 4751 w 2593269"/>
              <a:gd name="connsiteY1" fmla="*/ 2196610 h 3452654"/>
              <a:gd name="connsiteX2" fmla="*/ 2774 w 2593269"/>
              <a:gd name="connsiteY2" fmla="*/ 2183813 h 3452654"/>
              <a:gd name="connsiteX3" fmla="*/ 7865 w 2593269"/>
              <a:gd name="connsiteY3" fmla="*/ 2159978 h 3452654"/>
              <a:gd name="connsiteX4" fmla="*/ 12554 w 2593269"/>
              <a:gd name="connsiteY4" fmla="*/ 2125112 h 3452654"/>
              <a:gd name="connsiteX5" fmla="*/ 17553 w 2593269"/>
              <a:gd name="connsiteY5" fmla="*/ 2101110 h 3452654"/>
              <a:gd name="connsiteX6" fmla="*/ 19083 w 2593269"/>
              <a:gd name="connsiteY6" fmla="*/ 2096482 h 3452654"/>
              <a:gd name="connsiteX7" fmla="*/ 19083 w 2593269"/>
              <a:gd name="connsiteY7" fmla="*/ 1939430 h 3452654"/>
              <a:gd name="connsiteX8" fmla="*/ 17372 w 2593269"/>
              <a:gd name="connsiteY8" fmla="*/ 1927844 h 3452654"/>
              <a:gd name="connsiteX9" fmla="*/ 19083 w 2593269"/>
              <a:gd name="connsiteY9" fmla="*/ 1888758 h 3452654"/>
              <a:gd name="connsiteX10" fmla="*/ 16752 w 2593269"/>
              <a:gd name="connsiteY10" fmla="*/ 1883082 h 3452654"/>
              <a:gd name="connsiteX11" fmla="*/ 19083 w 2593269"/>
              <a:gd name="connsiteY11" fmla="*/ 1844870 h 3452654"/>
              <a:gd name="connsiteX12" fmla="*/ 17104 w 2593269"/>
              <a:gd name="connsiteY12" fmla="*/ 1803002 h 3452654"/>
              <a:gd name="connsiteX13" fmla="*/ 11785 w 2593269"/>
              <a:gd name="connsiteY13" fmla="*/ 1799876 h 3452654"/>
              <a:gd name="connsiteX14" fmla="*/ 11317 w 2593269"/>
              <a:gd name="connsiteY14" fmla="*/ 1790694 h 3452654"/>
              <a:gd name="connsiteX15" fmla="*/ 11419 w 2593269"/>
              <a:gd name="connsiteY15" fmla="*/ 1776238 h 3452654"/>
              <a:gd name="connsiteX16" fmla="*/ 17002 w 2593269"/>
              <a:gd name="connsiteY16" fmla="*/ 1743859 h 3452654"/>
              <a:gd name="connsiteX17" fmla="*/ 15104 w 2593269"/>
              <a:gd name="connsiteY17" fmla="*/ 0 h 3452654"/>
              <a:gd name="connsiteX18" fmla="*/ 2562730 w 2593269"/>
              <a:gd name="connsiteY18" fmla="*/ 0 h 3452654"/>
              <a:gd name="connsiteX19" fmla="*/ 2589876 w 2593269"/>
              <a:gd name="connsiteY19" fmla="*/ 27148 h 3452654"/>
              <a:gd name="connsiteX20" fmla="*/ 2592792 w 2593269"/>
              <a:gd name="connsiteY20" fmla="*/ 3450901 h 3452654"/>
              <a:gd name="connsiteX21" fmla="*/ 2592790 w 2593269"/>
              <a:gd name="connsiteY21" fmla="*/ 3452654 h 3452654"/>
              <a:gd name="connsiteX22" fmla="*/ 42505 w 2593269"/>
              <a:gd name="connsiteY22" fmla="*/ 3452654 h 3452654"/>
              <a:gd name="connsiteX23" fmla="*/ 19083 w 2593269"/>
              <a:gd name="connsiteY23" fmla="*/ 3436827 h 3452654"/>
              <a:gd name="connsiteX24" fmla="*/ 19083 w 2593269"/>
              <a:gd name="connsiteY24" fmla="*/ 2717567 h 3452654"/>
              <a:gd name="connsiteX25" fmla="*/ 12492 w 2593269"/>
              <a:gd name="connsiteY25" fmla="*/ 2694089 h 3452654"/>
              <a:gd name="connsiteX26" fmla="*/ 19083 w 2593269"/>
              <a:gd name="connsiteY26" fmla="*/ 2669941 h 3452654"/>
              <a:gd name="connsiteX27" fmla="*/ 19083 w 2593269"/>
              <a:gd name="connsiteY27" fmla="*/ 2348137 h 3452654"/>
              <a:gd name="connsiteX28" fmla="*/ 19083 w 2593269"/>
              <a:gd name="connsiteY28" fmla="*/ 2305422 h 3452654"/>
              <a:gd name="connsiteX29" fmla="*/ 12059 w 2593269"/>
              <a:gd name="connsiteY29" fmla="*/ 2281564 h 3452654"/>
              <a:gd name="connsiteX30" fmla="*/ 4009 w 2593269"/>
              <a:gd name="connsiteY30" fmla="*/ 2257171 h 3452654"/>
              <a:gd name="connsiteX31" fmla="*/ 538 w 2593269"/>
              <a:gd name="connsiteY31" fmla="*/ 2233665 h 345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93269" h="3452654">
                <a:moveTo>
                  <a:pt x="0" y="2215569"/>
                </a:moveTo>
                <a:lnTo>
                  <a:pt x="4751" y="2196610"/>
                </a:lnTo>
                <a:cubicBezTo>
                  <a:pt x="5212" y="2191317"/>
                  <a:pt x="2255" y="2189918"/>
                  <a:pt x="2774" y="2183813"/>
                </a:cubicBezTo>
                <a:lnTo>
                  <a:pt x="7865" y="2159978"/>
                </a:lnTo>
                <a:lnTo>
                  <a:pt x="12554" y="2125112"/>
                </a:lnTo>
                <a:lnTo>
                  <a:pt x="17553" y="2101110"/>
                </a:lnTo>
                <a:lnTo>
                  <a:pt x="19083" y="2096482"/>
                </a:lnTo>
                <a:lnTo>
                  <a:pt x="19083" y="1939430"/>
                </a:lnTo>
                <a:lnTo>
                  <a:pt x="17372" y="1927844"/>
                </a:lnTo>
                <a:lnTo>
                  <a:pt x="19083" y="1888758"/>
                </a:lnTo>
                <a:lnTo>
                  <a:pt x="16752" y="1883082"/>
                </a:lnTo>
                <a:lnTo>
                  <a:pt x="19083" y="1844870"/>
                </a:lnTo>
                <a:cubicBezTo>
                  <a:pt x="18753" y="1832215"/>
                  <a:pt x="19274" y="1810287"/>
                  <a:pt x="17104" y="1803002"/>
                </a:cubicBezTo>
                <a:lnTo>
                  <a:pt x="11785" y="1799876"/>
                </a:lnTo>
                <a:lnTo>
                  <a:pt x="11317" y="1790694"/>
                </a:lnTo>
                <a:cubicBezTo>
                  <a:pt x="11725" y="1790022"/>
                  <a:pt x="11385" y="1776784"/>
                  <a:pt x="11419" y="1776238"/>
                </a:cubicBezTo>
                <a:lnTo>
                  <a:pt x="17002" y="1743859"/>
                </a:lnTo>
                <a:lnTo>
                  <a:pt x="15104" y="0"/>
                </a:lnTo>
                <a:lnTo>
                  <a:pt x="2562730" y="0"/>
                </a:lnTo>
                <a:cubicBezTo>
                  <a:pt x="2577707" y="43"/>
                  <a:pt x="2589838" y="12172"/>
                  <a:pt x="2589876" y="27148"/>
                </a:cubicBezTo>
                <a:cubicBezTo>
                  <a:pt x="2592987" y="569471"/>
                  <a:pt x="2593958" y="2217510"/>
                  <a:pt x="2592792" y="3450901"/>
                </a:cubicBezTo>
                <a:lnTo>
                  <a:pt x="2592790" y="3452654"/>
                </a:lnTo>
                <a:lnTo>
                  <a:pt x="42505" y="3452654"/>
                </a:lnTo>
                <a:cubicBezTo>
                  <a:pt x="29573" y="3452604"/>
                  <a:pt x="19117" y="3445541"/>
                  <a:pt x="19083" y="3436827"/>
                </a:cubicBezTo>
                <a:lnTo>
                  <a:pt x="19083" y="2717567"/>
                </a:lnTo>
                <a:lnTo>
                  <a:pt x="12492" y="2694089"/>
                </a:lnTo>
                <a:cubicBezTo>
                  <a:pt x="12783" y="2680913"/>
                  <a:pt x="16887" y="2677990"/>
                  <a:pt x="19083" y="2669941"/>
                </a:cubicBezTo>
                <a:lnTo>
                  <a:pt x="19083" y="2348137"/>
                </a:lnTo>
                <a:lnTo>
                  <a:pt x="19083" y="2305422"/>
                </a:lnTo>
                <a:lnTo>
                  <a:pt x="12059" y="2281564"/>
                </a:lnTo>
                <a:cubicBezTo>
                  <a:pt x="17675" y="2271966"/>
                  <a:pt x="6693" y="2264946"/>
                  <a:pt x="4009" y="2257171"/>
                </a:cubicBezTo>
                <a:lnTo>
                  <a:pt x="538" y="2233665"/>
                </a:lnTo>
                <a:close/>
              </a:path>
            </a:pathLst>
          </a:custGeom>
          <a:solidFill>
            <a:srgbClr val="FFFFFF"/>
          </a:solidFill>
          <a:ln w="9525" cap="flat">
            <a:noFill/>
            <a:prstDash val="solid"/>
            <a:miter/>
          </a:ln>
        </p:spPr>
        <p:txBody>
          <a:bodyPr wrap="square" rtlCol="0" anchor="ctr">
            <a:noAutofit/>
          </a:bodyPr>
          <a:lstStyle/>
          <a:p>
            <a:endParaRPr lang="en-US"/>
          </a:p>
        </p:txBody>
      </p:sp>
      <p:sp>
        <p:nvSpPr>
          <p:cNvPr id="18" name="Rectangle 17">
            <a:extLst>
              <a:ext uri="{FF2B5EF4-FFF2-40B4-BE49-F238E27FC236}">
                <a16:creationId xmlns:a16="http://schemas.microsoft.com/office/drawing/2014/main" id="{88C4EF4C-FAED-45CE-BDD7-7D980DD66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09856">
            <a:off x="1422415" y="3264215"/>
            <a:ext cx="4156037" cy="2865638"/>
          </a:xfrm>
          <a:prstGeom prst="rect">
            <a:avLst/>
          </a:prstGeom>
          <a:solidFill>
            <a:schemeClr val="tx1">
              <a:lumMod val="95000"/>
            </a:schemeClr>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C133865-A71E-06F2-20D9-3A056300D430}"/>
              </a:ext>
            </a:extLst>
          </p:cNvPr>
          <p:cNvPicPr>
            <a:picLocks noChangeAspect="1"/>
          </p:cNvPicPr>
          <p:nvPr/>
        </p:nvPicPr>
        <p:blipFill>
          <a:blip r:embed="rId2"/>
          <a:stretch>
            <a:fillRect/>
          </a:stretch>
        </p:blipFill>
        <p:spPr>
          <a:xfrm rot="168766">
            <a:off x="1025952" y="905658"/>
            <a:ext cx="3560741" cy="1994014"/>
          </a:xfrm>
          <a:prstGeom prst="rect">
            <a:avLst/>
          </a:prstGeom>
        </p:spPr>
      </p:pic>
      <p:sp>
        <p:nvSpPr>
          <p:cNvPr id="20" name="Freeform: Shape 19">
            <a:extLst>
              <a:ext uri="{FF2B5EF4-FFF2-40B4-BE49-F238E27FC236}">
                <a16:creationId xmlns:a16="http://schemas.microsoft.com/office/drawing/2014/main" id="{32AB8E74-A0F1-4AAB-AD33-148939C080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209856">
            <a:off x="2185575" y="2733114"/>
            <a:ext cx="2644222" cy="3928226"/>
          </a:xfrm>
          <a:custGeom>
            <a:avLst/>
            <a:gdLst>
              <a:gd name="connsiteX0" fmla="*/ 0 w 2582211"/>
              <a:gd name="connsiteY0" fmla="*/ 2984046 h 3420248"/>
              <a:gd name="connsiteX1" fmla="*/ 4752 w 2582211"/>
              <a:gd name="connsiteY1" fmla="*/ 2965088 h 3420248"/>
              <a:gd name="connsiteX2" fmla="*/ 2776 w 2582211"/>
              <a:gd name="connsiteY2" fmla="*/ 2952290 h 3420248"/>
              <a:gd name="connsiteX3" fmla="*/ 7866 w 2582211"/>
              <a:gd name="connsiteY3" fmla="*/ 2928456 h 3420248"/>
              <a:gd name="connsiteX4" fmla="*/ 12555 w 2582211"/>
              <a:gd name="connsiteY4" fmla="*/ 2893589 h 3420248"/>
              <a:gd name="connsiteX5" fmla="*/ 17554 w 2582211"/>
              <a:gd name="connsiteY5" fmla="*/ 2869588 h 3420248"/>
              <a:gd name="connsiteX6" fmla="*/ 19084 w 2582211"/>
              <a:gd name="connsiteY6" fmla="*/ 2864960 h 3420248"/>
              <a:gd name="connsiteX7" fmla="*/ 19084 w 2582211"/>
              <a:gd name="connsiteY7" fmla="*/ 2707907 h 3420248"/>
              <a:gd name="connsiteX8" fmla="*/ 17373 w 2582211"/>
              <a:gd name="connsiteY8" fmla="*/ 2696322 h 3420248"/>
              <a:gd name="connsiteX9" fmla="*/ 19084 w 2582211"/>
              <a:gd name="connsiteY9" fmla="*/ 2657236 h 3420248"/>
              <a:gd name="connsiteX10" fmla="*/ 16753 w 2582211"/>
              <a:gd name="connsiteY10" fmla="*/ 2651559 h 3420248"/>
              <a:gd name="connsiteX11" fmla="*/ 19084 w 2582211"/>
              <a:gd name="connsiteY11" fmla="*/ 2613347 h 3420248"/>
              <a:gd name="connsiteX12" fmla="*/ 17105 w 2582211"/>
              <a:gd name="connsiteY12" fmla="*/ 2571479 h 3420248"/>
              <a:gd name="connsiteX13" fmla="*/ 11786 w 2582211"/>
              <a:gd name="connsiteY13" fmla="*/ 2568353 h 3420248"/>
              <a:gd name="connsiteX14" fmla="*/ 11318 w 2582211"/>
              <a:gd name="connsiteY14" fmla="*/ 2559171 h 3420248"/>
              <a:gd name="connsiteX15" fmla="*/ 11420 w 2582211"/>
              <a:gd name="connsiteY15" fmla="*/ 2544715 h 3420248"/>
              <a:gd name="connsiteX16" fmla="*/ 17003 w 2582211"/>
              <a:gd name="connsiteY16" fmla="*/ 2512336 h 3420248"/>
              <a:gd name="connsiteX17" fmla="*/ 14268 w 2582211"/>
              <a:gd name="connsiteY17" fmla="*/ 0 h 3420248"/>
              <a:gd name="connsiteX18" fmla="*/ 2532355 w 2582211"/>
              <a:gd name="connsiteY18" fmla="*/ 0 h 3420248"/>
              <a:gd name="connsiteX19" fmla="*/ 2559501 w 2582211"/>
              <a:gd name="connsiteY19" fmla="*/ 27148 h 3420248"/>
              <a:gd name="connsiteX20" fmla="*/ 2559542 w 2582211"/>
              <a:gd name="connsiteY20" fmla="*/ 35062 h 3420248"/>
              <a:gd name="connsiteX21" fmla="*/ 2563128 w 2582211"/>
              <a:gd name="connsiteY21" fmla="*/ 35072 h 3420248"/>
              <a:gd name="connsiteX22" fmla="*/ 2563128 w 2582211"/>
              <a:gd name="connsiteY22" fmla="*/ 303633 h 3420248"/>
              <a:gd name="connsiteX23" fmla="*/ 2563128 w 2582211"/>
              <a:gd name="connsiteY23" fmla="*/ 346349 h 3420248"/>
              <a:gd name="connsiteX24" fmla="*/ 2570153 w 2582211"/>
              <a:gd name="connsiteY24" fmla="*/ 370207 h 3420248"/>
              <a:gd name="connsiteX25" fmla="*/ 2578202 w 2582211"/>
              <a:gd name="connsiteY25" fmla="*/ 394600 h 3420248"/>
              <a:gd name="connsiteX26" fmla="*/ 2581673 w 2582211"/>
              <a:gd name="connsiteY26" fmla="*/ 418106 h 3420248"/>
              <a:gd name="connsiteX27" fmla="*/ 2582211 w 2582211"/>
              <a:gd name="connsiteY27" fmla="*/ 436202 h 3420248"/>
              <a:gd name="connsiteX28" fmla="*/ 2577459 w 2582211"/>
              <a:gd name="connsiteY28" fmla="*/ 455160 h 3420248"/>
              <a:gd name="connsiteX29" fmla="*/ 2579435 w 2582211"/>
              <a:gd name="connsiteY29" fmla="*/ 467958 h 3420248"/>
              <a:gd name="connsiteX30" fmla="*/ 2574345 w 2582211"/>
              <a:gd name="connsiteY30" fmla="*/ 491792 h 3420248"/>
              <a:gd name="connsiteX31" fmla="*/ 2569656 w 2582211"/>
              <a:gd name="connsiteY31" fmla="*/ 526659 h 3420248"/>
              <a:gd name="connsiteX32" fmla="*/ 2564657 w 2582211"/>
              <a:gd name="connsiteY32" fmla="*/ 550660 h 3420248"/>
              <a:gd name="connsiteX33" fmla="*/ 2563127 w 2582211"/>
              <a:gd name="connsiteY33" fmla="*/ 555288 h 3420248"/>
              <a:gd name="connsiteX34" fmla="*/ 2563127 w 2582211"/>
              <a:gd name="connsiteY34" fmla="*/ 712341 h 3420248"/>
              <a:gd name="connsiteX35" fmla="*/ 2564838 w 2582211"/>
              <a:gd name="connsiteY35" fmla="*/ 723926 h 3420248"/>
              <a:gd name="connsiteX36" fmla="*/ 2563127 w 2582211"/>
              <a:gd name="connsiteY36" fmla="*/ 763012 h 3420248"/>
              <a:gd name="connsiteX37" fmla="*/ 2565458 w 2582211"/>
              <a:gd name="connsiteY37" fmla="*/ 768689 h 3420248"/>
              <a:gd name="connsiteX38" fmla="*/ 2563127 w 2582211"/>
              <a:gd name="connsiteY38" fmla="*/ 806901 h 3420248"/>
              <a:gd name="connsiteX39" fmla="*/ 2565106 w 2582211"/>
              <a:gd name="connsiteY39" fmla="*/ 848769 h 3420248"/>
              <a:gd name="connsiteX40" fmla="*/ 2570425 w 2582211"/>
              <a:gd name="connsiteY40" fmla="*/ 851895 h 3420248"/>
              <a:gd name="connsiteX41" fmla="*/ 2570893 w 2582211"/>
              <a:gd name="connsiteY41" fmla="*/ 861077 h 3420248"/>
              <a:gd name="connsiteX42" fmla="*/ 2570791 w 2582211"/>
              <a:gd name="connsiteY42" fmla="*/ 875533 h 3420248"/>
              <a:gd name="connsiteX43" fmla="*/ 2565208 w 2582211"/>
              <a:gd name="connsiteY43" fmla="*/ 907912 h 3420248"/>
              <a:gd name="connsiteX44" fmla="*/ 2567943 w 2582211"/>
              <a:gd name="connsiteY44" fmla="*/ 3420248 h 3420248"/>
              <a:gd name="connsiteX45" fmla="*/ 49856 w 2582211"/>
              <a:gd name="connsiteY45" fmla="*/ 3420248 h 3420248"/>
              <a:gd name="connsiteX46" fmla="*/ 22710 w 2582211"/>
              <a:gd name="connsiteY46" fmla="*/ 3393100 h 3420248"/>
              <a:gd name="connsiteX47" fmla="*/ 22670 w 2582211"/>
              <a:gd name="connsiteY47" fmla="*/ 3385186 h 3420248"/>
              <a:gd name="connsiteX48" fmla="*/ 19083 w 2582211"/>
              <a:gd name="connsiteY48" fmla="*/ 3385176 h 3420248"/>
              <a:gd name="connsiteX49" fmla="*/ 19083 w 2582211"/>
              <a:gd name="connsiteY49" fmla="*/ 3116615 h 3420248"/>
              <a:gd name="connsiteX50" fmla="*/ 19083 w 2582211"/>
              <a:gd name="connsiteY50" fmla="*/ 3073899 h 3420248"/>
              <a:gd name="connsiteX51" fmla="*/ 12058 w 2582211"/>
              <a:gd name="connsiteY51" fmla="*/ 3050041 h 3420248"/>
              <a:gd name="connsiteX52" fmla="*/ 4009 w 2582211"/>
              <a:gd name="connsiteY52" fmla="*/ 3025648 h 3420248"/>
              <a:gd name="connsiteX53" fmla="*/ 538 w 2582211"/>
              <a:gd name="connsiteY53" fmla="*/ 3002142 h 3420248"/>
              <a:gd name="connsiteX0" fmla="*/ 0 w 2582211"/>
              <a:gd name="connsiteY0" fmla="*/ 2984046 h 3420248"/>
              <a:gd name="connsiteX1" fmla="*/ 4752 w 2582211"/>
              <a:gd name="connsiteY1" fmla="*/ 2965088 h 3420248"/>
              <a:gd name="connsiteX2" fmla="*/ 2776 w 2582211"/>
              <a:gd name="connsiteY2" fmla="*/ 2952290 h 3420248"/>
              <a:gd name="connsiteX3" fmla="*/ 12555 w 2582211"/>
              <a:gd name="connsiteY3" fmla="*/ 2893589 h 3420248"/>
              <a:gd name="connsiteX4" fmla="*/ 17554 w 2582211"/>
              <a:gd name="connsiteY4" fmla="*/ 2869588 h 3420248"/>
              <a:gd name="connsiteX5" fmla="*/ 19084 w 2582211"/>
              <a:gd name="connsiteY5" fmla="*/ 2864960 h 3420248"/>
              <a:gd name="connsiteX6" fmla="*/ 19084 w 2582211"/>
              <a:gd name="connsiteY6" fmla="*/ 2707907 h 3420248"/>
              <a:gd name="connsiteX7" fmla="*/ 17373 w 2582211"/>
              <a:gd name="connsiteY7" fmla="*/ 2696322 h 3420248"/>
              <a:gd name="connsiteX8" fmla="*/ 19084 w 2582211"/>
              <a:gd name="connsiteY8" fmla="*/ 2657236 h 3420248"/>
              <a:gd name="connsiteX9" fmla="*/ 16753 w 2582211"/>
              <a:gd name="connsiteY9" fmla="*/ 2651559 h 3420248"/>
              <a:gd name="connsiteX10" fmla="*/ 19084 w 2582211"/>
              <a:gd name="connsiteY10" fmla="*/ 2613347 h 3420248"/>
              <a:gd name="connsiteX11" fmla="*/ 17105 w 2582211"/>
              <a:gd name="connsiteY11" fmla="*/ 2571479 h 3420248"/>
              <a:gd name="connsiteX12" fmla="*/ 11786 w 2582211"/>
              <a:gd name="connsiteY12" fmla="*/ 2568353 h 3420248"/>
              <a:gd name="connsiteX13" fmla="*/ 11318 w 2582211"/>
              <a:gd name="connsiteY13" fmla="*/ 2559171 h 3420248"/>
              <a:gd name="connsiteX14" fmla="*/ 11420 w 2582211"/>
              <a:gd name="connsiteY14" fmla="*/ 2544715 h 3420248"/>
              <a:gd name="connsiteX15" fmla="*/ 17003 w 2582211"/>
              <a:gd name="connsiteY15" fmla="*/ 2512336 h 3420248"/>
              <a:gd name="connsiteX16" fmla="*/ 14268 w 2582211"/>
              <a:gd name="connsiteY16" fmla="*/ 0 h 3420248"/>
              <a:gd name="connsiteX17" fmla="*/ 2532355 w 2582211"/>
              <a:gd name="connsiteY17" fmla="*/ 0 h 3420248"/>
              <a:gd name="connsiteX18" fmla="*/ 2559501 w 2582211"/>
              <a:gd name="connsiteY18" fmla="*/ 27148 h 3420248"/>
              <a:gd name="connsiteX19" fmla="*/ 2559542 w 2582211"/>
              <a:gd name="connsiteY19" fmla="*/ 35062 h 3420248"/>
              <a:gd name="connsiteX20" fmla="*/ 2563128 w 2582211"/>
              <a:gd name="connsiteY20" fmla="*/ 35072 h 3420248"/>
              <a:gd name="connsiteX21" fmla="*/ 2563128 w 2582211"/>
              <a:gd name="connsiteY21" fmla="*/ 303633 h 3420248"/>
              <a:gd name="connsiteX22" fmla="*/ 2563128 w 2582211"/>
              <a:gd name="connsiteY22" fmla="*/ 346349 h 3420248"/>
              <a:gd name="connsiteX23" fmla="*/ 2570153 w 2582211"/>
              <a:gd name="connsiteY23" fmla="*/ 370207 h 3420248"/>
              <a:gd name="connsiteX24" fmla="*/ 2578202 w 2582211"/>
              <a:gd name="connsiteY24" fmla="*/ 394600 h 3420248"/>
              <a:gd name="connsiteX25" fmla="*/ 2581673 w 2582211"/>
              <a:gd name="connsiteY25" fmla="*/ 418106 h 3420248"/>
              <a:gd name="connsiteX26" fmla="*/ 2582211 w 2582211"/>
              <a:gd name="connsiteY26" fmla="*/ 436202 h 3420248"/>
              <a:gd name="connsiteX27" fmla="*/ 2577459 w 2582211"/>
              <a:gd name="connsiteY27" fmla="*/ 455160 h 3420248"/>
              <a:gd name="connsiteX28" fmla="*/ 2579435 w 2582211"/>
              <a:gd name="connsiteY28" fmla="*/ 467958 h 3420248"/>
              <a:gd name="connsiteX29" fmla="*/ 2574345 w 2582211"/>
              <a:gd name="connsiteY29" fmla="*/ 491792 h 3420248"/>
              <a:gd name="connsiteX30" fmla="*/ 2569656 w 2582211"/>
              <a:gd name="connsiteY30" fmla="*/ 526659 h 3420248"/>
              <a:gd name="connsiteX31" fmla="*/ 2564657 w 2582211"/>
              <a:gd name="connsiteY31" fmla="*/ 550660 h 3420248"/>
              <a:gd name="connsiteX32" fmla="*/ 2563127 w 2582211"/>
              <a:gd name="connsiteY32" fmla="*/ 555288 h 3420248"/>
              <a:gd name="connsiteX33" fmla="*/ 2563127 w 2582211"/>
              <a:gd name="connsiteY33" fmla="*/ 712341 h 3420248"/>
              <a:gd name="connsiteX34" fmla="*/ 2564838 w 2582211"/>
              <a:gd name="connsiteY34" fmla="*/ 723926 h 3420248"/>
              <a:gd name="connsiteX35" fmla="*/ 2563127 w 2582211"/>
              <a:gd name="connsiteY35" fmla="*/ 763012 h 3420248"/>
              <a:gd name="connsiteX36" fmla="*/ 2565458 w 2582211"/>
              <a:gd name="connsiteY36" fmla="*/ 768689 h 3420248"/>
              <a:gd name="connsiteX37" fmla="*/ 2563127 w 2582211"/>
              <a:gd name="connsiteY37" fmla="*/ 806901 h 3420248"/>
              <a:gd name="connsiteX38" fmla="*/ 2565106 w 2582211"/>
              <a:gd name="connsiteY38" fmla="*/ 848769 h 3420248"/>
              <a:gd name="connsiteX39" fmla="*/ 2570425 w 2582211"/>
              <a:gd name="connsiteY39" fmla="*/ 851895 h 3420248"/>
              <a:gd name="connsiteX40" fmla="*/ 2570893 w 2582211"/>
              <a:gd name="connsiteY40" fmla="*/ 861077 h 3420248"/>
              <a:gd name="connsiteX41" fmla="*/ 2570791 w 2582211"/>
              <a:gd name="connsiteY41" fmla="*/ 875533 h 3420248"/>
              <a:gd name="connsiteX42" fmla="*/ 2565208 w 2582211"/>
              <a:gd name="connsiteY42" fmla="*/ 907912 h 3420248"/>
              <a:gd name="connsiteX43" fmla="*/ 2567943 w 2582211"/>
              <a:gd name="connsiteY43" fmla="*/ 3420248 h 3420248"/>
              <a:gd name="connsiteX44" fmla="*/ 49856 w 2582211"/>
              <a:gd name="connsiteY44" fmla="*/ 3420248 h 3420248"/>
              <a:gd name="connsiteX45" fmla="*/ 22710 w 2582211"/>
              <a:gd name="connsiteY45" fmla="*/ 3393100 h 3420248"/>
              <a:gd name="connsiteX46" fmla="*/ 22670 w 2582211"/>
              <a:gd name="connsiteY46" fmla="*/ 3385186 h 3420248"/>
              <a:gd name="connsiteX47" fmla="*/ 19083 w 2582211"/>
              <a:gd name="connsiteY47" fmla="*/ 3385176 h 3420248"/>
              <a:gd name="connsiteX48" fmla="*/ 19083 w 2582211"/>
              <a:gd name="connsiteY48" fmla="*/ 3116615 h 3420248"/>
              <a:gd name="connsiteX49" fmla="*/ 19083 w 2582211"/>
              <a:gd name="connsiteY49" fmla="*/ 3073899 h 3420248"/>
              <a:gd name="connsiteX50" fmla="*/ 12058 w 2582211"/>
              <a:gd name="connsiteY50" fmla="*/ 3050041 h 3420248"/>
              <a:gd name="connsiteX51" fmla="*/ 4009 w 2582211"/>
              <a:gd name="connsiteY51" fmla="*/ 3025648 h 3420248"/>
              <a:gd name="connsiteX52" fmla="*/ 538 w 2582211"/>
              <a:gd name="connsiteY52" fmla="*/ 3002142 h 3420248"/>
              <a:gd name="connsiteX53" fmla="*/ 0 w 2582211"/>
              <a:gd name="connsiteY53" fmla="*/ 2984046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8546 w 2581673"/>
              <a:gd name="connsiteY8" fmla="*/ 2657236 h 3420248"/>
              <a:gd name="connsiteX9" fmla="*/ 16215 w 2581673"/>
              <a:gd name="connsiteY9" fmla="*/ 2651559 h 3420248"/>
              <a:gd name="connsiteX10" fmla="*/ 18546 w 2581673"/>
              <a:gd name="connsiteY10" fmla="*/ 2613347 h 3420248"/>
              <a:gd name="connsiteX11" fmla="*/ 16567 w 2581673"/>
              <a:gd name="connsiteY11" fmla="*/ 2571479 h 3420248"/>
              <a:gd name="connsiteX12" fmla="*/ 11248 w 2581673"/>
              <a:gd name="connsiteY12" fmla="*/ 2568353 h 3420248"/>
              <a:gd name="connsiteX13" fmla="*/ 10780 w 2581673"/>
              <a:gd name="connsiteY13" fmla="*/ 2559171 h 3420248"/>
              <a:gd name="connsiteX14" fmla="*/ 10882 w 2581673"/>
              <a:gd name="connsiteY14" fmla="*/ 2544715 h 3420248"/>
              <a:gd name="connsiteX15" fmla="*/ 16465 w 2581673"/>
              <a:gd name="connsiteY15" fmla="*/ 2512336 h 3420248"/>
              <a:gd name="connsiteX16" fmla="*/ 13730 w 2581673"/>
              <a:gd name="connsiteY16" fmla="*/ 0 h 3420248"/>
              <a:gd name="connsiteX17" fmla="*/ 2531817 w 2581673"/>
              <a:gd name="connsiteY17" fmla="*/ 0 h 3420248"/>
              <a:gd name="connsiteX18" fmla="*/ 2558963 w 2581673"/>
              <a:gd name="connsiteY18" fmla="*/ 27148 h 3420248"/>
              <a:gd name="connsiteX19" fmla="*/ 2559004 w 2581673"/>
              <a:gd name="connsiteY19" fmla="*/ 35062 h 3420248"/>
              <a:gd name="connsiteX20" fmla="*/ 2562590 w 2581673"/>
              <a:gd name="connsiteY20" fmla="*/ 35072 h 3420248"/>
              <a:gd name="connsiteX21" fmla="*/ 2562590 w 2581673"/>
              <a:gd name="connsiteY21" fmla="*/ 303633 h 3420248"/>
              <a:gd name="connsiteX22" fmla="*/ 2562590 w 2581673"/>
              <a:gd name="connsiteY22" fmla="*/ 346349 h 3420248"/>
              <a:gd name="connsiteX23" fmla="*/ 2569615 w 2581673"/>
              <a:gd name="connsiteY23" fmla="*/ 370207 h 3420248"/>
              <a:gd name="connsiteX24" fmla="*/ 2577664 w 2581673"/>
              <a:gd name="connsiteY24" fmla="*/ 394600 h 3420248"/>
              <a:gd name="connsiteX25" fmla="*/ 2581135 w 2581673"/>
              <a:gd name="connsiteY25" fmla="*/ 418106 h 3420248"/>
              <a:gd name="connsiteX26" fmla="*/ 2581673 w 2581673"/>
              <a:gd name="connsiteY26" fmla="*/ 436202 h 3420248"/>
              <a:gd name="connsiteX27" fmla="*/ 2576921 w 2581673"/>
              <a:gd name="connsiteY27" fmla="*/ 455160 h 3420248"/>
              <a:gd name="connsiteX28" fmla="*/ 2578897 w 2581673"/>
              <a:gd name="connsiteY28" fmla="*/ 467958 h 3420248"/>
              <a:gd name="connsiteX29" fmla="*/ 2573807 w 2581673"/>
              <a:gd name="connsiteY29" fmla="*/ 491792 h 3420248"/>
              <a:gd name="connsiteX30" fmla="*/ 2569118 w 2581673"/>
              <a:gd name="connsiteY30" fmla="*/ 526659 h 3420248"/>
              <a:gd name="connsiteX31" fmla="*/ 2564119 w 2581673"/>
              <a:gd name="connsiteY31" fmla="*/ 550660 h 3420248"/>
              <a:gd name="connsiteX32" fmla="*/ 2562589 w 2581673"/>
              <a:gd name="connsiteY32" fmla="*/ 555288 h 3420248"/>
              <a:gd name="connsiteX33" fmla="*/ 2562589 w 2581673"/>
              <a:gd name="connsiteY33" fmla="*/ 712341 h 3420248"/>
              <a:gd name="connsiteX34" fmla="*/ 2564300 w 2581673"/>
              <a:gd name="connsiteY34" fmla="*/ 723926 h 3420248"/>
              <a:gd name="connsiteX35" fmla="*/ 2562589 w 2581673"/>
              <a:gd name="connsiteY35" fmla="*/ 763012 h 3420248"/>
              <a:gd name="connsiteX36" fmla="*/ 2564920 w 2581673"/>
              <a:gd name="connsiteY36" fmla="*/ 768689 h 3420248"/>
              <a:gd name="connsiteX37" fmla="*/ 2562589 w 2581673"/>
              <a:gd name="connsiteY37" fmla="*/ 806901 h 3420248"/>
              <a:gd name="connsiteX38" fmla="*/ 2564568 w 2581673"/>
              <a:gd name="connsiteY38" fmla="*/ 848769 h 3420248"/>
              <a:gd name="connsiteX39" fmla="*/ 2569887 w 2581673"/>
              <a:gd name="connsiteY39" fmla="*/ 851895 h 3420248"/>
              <a:gd name="connsiteX40" fmla="*/ 2570355 w 2581673"/>
              <a:gd name="connsiteY40" fmla="*/ 861077 h 3420248"/>
              <a:gd name="connsiteX41" fmla="*/ 2570253 w 2581673"/>
              <a:gd name="connsiteY41" fmla="*/ 875533 h 3420248"/>
              <a:gd name="connsiteX42" fmla="*/ 2564670 w 2581673"/>
              <a:gd name="connsiteY42" fmla="*/ 907912 h 3420248"/>
              <a:gd name="connsiteX43" fmla="*/ 2567405 w 2581673"/>
              <a:gd name="connsiteY43" fmla="*/ 3420248 h 3420248"/>
              <a:gd name="connsiteX44" fmla="*/ 49318 w 2581673"/>
              <a:gd name="connsiteY44" fmla="*/ 3420248 h 3420248"/>
              <a:gd name="connsiteX45" fmla="*/ 22172 w 2581673"/>
              <a:gd name="connsiteY45" fmla="*/ 3393100 h 3420248"/>
              <a:gd name="connsiteX46" fmla="*/ 22132 w 2581673"/>
              <a:gd name="connsiteY46" fmla="*/ 3385186 h 3420248"/>
              <a:gd name="connsiteX47" fmla="*/ 18545 w 2581673"/>
              <a:gd name="connsiteY47" fmla="*/ 3385176 h 3420248"/>
              <a:gd name="connsiteX48" fmla="*/ 18545 w 2581673"/>
              <a:gd name="connsiteY48" fmla="*/ 3116615 h 3420248"/>
              <a:gd name="connsiteX49" fmla="*/ 18545 w 2581673"/>
              <a:gd name="connsiteY49" fmla="*/ 3073899 h 3420248"/>
              <a:gd name="connsiteX50" fmla="*/ 11520 w 2581673"/>
              <a:gd name="connsiteY50" fmla="*/ 3050041 h 3420248"/>
              <a:gd name="connsiteX51" fmla="*/ 3471 w 2581673"/>
              <a:gd name="connsiteY51" fmla="*/ 3025648 h 3420248"/>
              <a:gd name="connsiteX52" fmla="*/ 0 w 2581673"/>
              <a:gd name="connsiteY52"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8546 w 2581673"/>
              <a:gd name="connsiteY8" fmla="*/ 2657236 h 3420248"/>
              <a:gd name="connsiteX9" fmla="*/ 18546 w 2581673"/>
              <a:gd name="connsiteY9" fmla="*/ 2613347 h 3420248"/>
              <a:gd name="connsiteX10" fmla="*/ 16567 w 2581673"/>
              <a:gd name="connsiteY10" fmla="*/ 2571479 h 3420248"/>
              <a:gd name="connsiteX11" fmla="*/ 11248 w 2581673"/>
              <a:gd name="connsiteY11" fmla="*/ 2568353 h 3420248"/>
              <a:gd name="connsiteX12" fmla="*/ 10780 w 2581673"/>
              <a:gd name="connsiteY12" fmla="*/ 2559171 h 3420248"/>
              <a:gd name="connsiteX13" fmla="*/ 10882 w 2581673"/>
              <a:gd name="connsiteY13" fmla="*/ 2544715 h 3420248"/>
              <a:gd name="connsiteX14" fmla="*/ 16465 w 2581673"/>
              <a:gd name="connsiteY14" fmla="*/ 2512336 h 3420248"/>
              <a:gd name="connsiteX15" fmla="*/ 13730 w 2581673"/>
              <a:gd name="connsiteY15" fmla="*/ 0 h 3420248"/>
              <a:gd name="connsiteX16" fmla="*/ 2531817 w 2581673"/>
              <a:gd name="connsiteY16" fmla="*/ 0 h 3420248"/>
              <a:gd name="connsiteX17" fmla="*/ 2558963 w 2581673"/>
              <a:gd name="connsiteY17" fmla="*/ 27148 h 3420248"/>
              <a:gd name="connsiteX18" fmla="*/ 2559004 w 2581673"/>
              <a:gd name="connsiteY18" fmla="*/ 35062 h 3420248"/>
              <a:gd name="connsiteX19" fmla="*/ 2562590 w 2581673"/>
              <a:gd name="connsiteY19" fmla="*/ 35072 h 3420248"/>
              <a:gd name="connsiteX20" fmla="*/ 2562590 w 2581673"/>
              <a:gd name="connsiteY20" fmla="*/ 303633 h 3420248"/>
              <a:gd name="connsiteX21" fmla="*/ 2562590 w 2581673"/>
              <a:gd name="connsiteY21" fmla="*/ 346349 h 3420248"/>
              <a:gd name="connsiteX22" fmla="*/ 2569615 w 2581673"/>
              <a:gd name="connsiteY22" fmla="*/ 370207 h 3420248"/>
              <a:gd name="connsiteX23" fmla="*/ 2577664 w 2581673"/>
              <a:gd name="connsiteY23" fmla="*/ 394600 h 3420248"/>
              <a:gd name="connsiteX24" fmla="*/ 2581135 w 2581673"/>
              <a:gd name="connsiteY24" fmla="*/ 418106 h 3420248"/>
              <a:gd name="connsiteX25" fmla="*/ 2581673 w 2581673"/>
              <a:gd name="connsiteY25" fmla="*/ 436202 h 3420248"/>
              <a:gd name="connsiteX26" fmla="*/ 2576921 w 2581673"/>
              <a:gd name="connsiteY26" fmla="*/ 455160 h 3420248"/>
              <a:gd name="connsiteX27" fmla="*/ 2578897 w 2581673"/>
              <a:gd name="connsiteY27" fmla="*/ 467958 h 3420248"/>
              <a:gd name="connsiteX28" fmla="*/ 2573807 w 2581673"/>
              <a:gd name="connsiteY28" fmla="*/ 491792 h 3420248"/>
              <a:gd name="connsiteX29" fmla="*/ 2569118 w 2581673"/>
              <a:gd name="connsiteY29" fmla="*/ 526659 h 3420248"/>
              <a:gd name="connsiteX30" fmla="*/ 2564119 w 2581673"/>
              <a:gd name="connsiteY30" fmla="*/ 550660 h 3420248"/>
              <a:gd name="connsiteX31" fmla="*/ 2562589 w 2581673"/>
              <a:gd name="connsiteY31" fmla="*/ 555288 h 3420248"/>
              <a:gd name="connsiteX32" fmla="*/ 2562589 w 2581673"/>
              <a:gd name="connsiteY32" fmla="*/ 712341 h 3420248"/>
              <a:gd name="connsiteX33" fmla="*/ 2564300 w 2581673"/>
              <a:gd name="connsiteY33" fmla="*/ 723926 h 3420248"/>
              <a:gd name="connsiteX34" fmla="*/ 2562589 w 2581673"/>
              <a:gd name="connsiteY34" fmla="*/ 763012 h 3420248"/>
              <a:gd name="connsiteX35" fmla="*/ 2564920 w 2581673"/>
              <a:gd name="connsiteY35" fmla="*/ 768689 h 3420248"/>
              <a:gd name="connsiteX36" fmla="*/ 2562589 w 2581673"/>
              <a:gd name="connsiteY36" fmla="*/ 806901 h 3420248"/>
              <a:gd name="connsiteX37" fmla="*/ 2564568 w 2581673"/>
              <a:gd name="connsiteY37" fmla="*/ 848769 h 3420248"/>
              <a:gd name="connsiteX38" fmla="*/ 2569887 w 2581673"/>
              <a:gd name="connsiteY38" fmla="*/ 851895 h 3420248"/>
              <a:gd name="connsiteX39" fmla="*/ 2570355 w 2581673"/>
              <a:gd name="connsiteY39" fmla="*/ 861077 h 3420248"/>
              <a:gd name="connsiteX40" fmla="*/ 2570253 w 2581673"/>
              <a:gd name="connsiteY40" fmla="*/ 875533 h 3420248"/>
              <a:gd name="connsiteX41" fmla="*/ 2564670 w 2581673"/>
              <a:gd name="connsiteY41" fmla="*/ 907912 h 3420248"/>
              <a:gd name="connsiteX42" fmla="*/ 2567405 w 2581673"/>
              <a:gd name="connsiteY42" fmla="*/ 3420248 h 3420248"/>
              <a:gd name="connsiteX43" fmla="*/ 49318 w 2581673"/>
              <a:gd name="connsiteY43" fmla="*/ 3420248 h 3420248"/>
              <a:gd name="connsiteX44" fmla="*/ 22172 w 2581673"/>
              <a:gd name="connsiteY44" fmla="*/ 3393100 h 3420248"/>
              <a:gd name="connsiteX45" fmla="*/ 22132 w 2581673"/>
              <a:gd name="connsiteY45" fmla="*/ 3385186 h 3420248"/>
              <a:gd name="connsiteX46" fmla="*/ 18545 w 2581673"/>
              <a:gd name="connsiteY46" fmla="*/ 3385176 h 3420248"/>
              <a:gd name="connsiteX47" fmla="*/ 18545 w 2581673"/>
              <a:gd name="connsiteY47" fmla="*/ 3116615 h 3420248"/>
              <a:gd name="connsiteX48" fmla="*/ 18545 w 2581673"/>
              <a:gd name="connsiteY48" fmla="*/ 3073899 h 3420248"/>
              <a:gd name="connsiteX49" fmla="*/ 11520 w 2581673"/>
              <a:gd name="connsiteY49" fmla="*/ 3050041 h 3420248"/>
              <a:gd name="connsiteX50" fmla="*/ 3471 w 2581673"/>
              <a:gd name="connsiteY50" fmla="*/ 3025648 h 3420248"/>
              <a:gd name="connsiteX51" fmla="*/ 0 w 2581673"/>
              <a:gd name="connsiteY51"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8546 w 2581673"/>
              <a:gd name="connsiteY8" fmla="*/ 2613347 h 3420248"/>
              <a:gd name="connsiteX9" fmla="*/ 16567 w 2581673"/>
              <a:gd name="connsiteY9" fmla="*/ 2571479 h 3420248"/>
              <a:gd name="connsiteX10" fmla="*/ 11248 w 2581673"/>
              <a:gd name="connsiteY10" fmla="*/ 2568353 h 3420248"/>
              <a:gd name="connsiteX11" fmla="*/ 10780 w 2581673"/>
              <a:gd name="connsiteY11" fmla="*/ 2559171 h 3420248"/>
              <a:gd name="connsiteX12" fmla="*/ 10882 w 2581673"/>
              <a:gd name="connsiteY12" fmla="*/ 2544715 h 3420248"/>
              <a:gd name="connsiteX13" fmla="*/ 16465 w 2581673"/>
              <a:gd name="connsiteY13" fmla="*/ 2512336 h 3420248"/>
              <a:gd name="connsiteX14" fmla="*/ 13730 w 2581673"/>
              <a:gd name="connsiteY14" fmla="*/ 0 h 3420248"/>
              <a:gd name="connsiteX15" fmla="*/ 2531817 w 2581673"/>
              <a:gd name="connsiteY15" fmla="*/ 0 h 3420248"/>
              <a:gd name="connsiteX16" fmla="*/ 2558963 w 2581673"/>
              <a:gd name="connsiteY16" fmla="*/ 27148 h 3420248"/>
              <a:gd name="connsiteX17" fmla="*/ 2559004 w 2581673"/>
              <a:gd name="connsiteY17" fmla="*/ 35062 h 3420248"/>
              <a:gd name="connsiteX18" fmla="*/ 2562590 w 2581673"/>
              <a:gd name="connsiteY18" fmla="*/ 35072 h 3420248"/>
              <a:gd name="connsiteX19" fmla="*/ 2562590 w 2581673"/>
              <a:gd name="connsiteY19" fmla="*/ 303633 h 3420248"/>
              <a:gd name="connsiteX20" fmla="*/ 2562590 w 2581673"/>
              <a:gd name="connsiteY20" fmla="*/ 346349 h 3420248"/>
              <a:gd name="connsiteX21" fmla="*/ 2569615 w 2581673"/>
              <a:gd name="connsiteY21" fmla="*/ 370207 h 3420248"/>
              <a:gd name="connsiteX22" fmla="*/ 2577664 w 2581673"/>
              <a:gd name="connsiteY22" fmla="*/ 394600 h 3420248"/>
              <a:gd name="connsiteX23" fmla="*/ 2581135 w 2581673"/>
              <a:gd name="connsiteY23" fmla="*/ 418106 h 3420248"/>
              <a:gd name="connsiteX24" fmla="*/ 2581673 w 2581673"/>
              <a:gd name="connsiteY24" fmla="*/ 436202 h 3420248"/>
              <a:gd name="connsiteX25" fmla="*/ 2576921 w 2581673"/>
              <a:gd name="connsiteY25" fmla="*/ 455160 h 3420248"/>
              <a:gd name="connsiteX26" fmla="*/ 2578897 w 2581673"/>
              <a:gd name="connsiteY26" fmla="*/ 467958 h 3420248"/>
              <a:gd name="connsiteX27" fmla="*/ 2573807 w 2581673"/>
              <a:gd name="connsiteY27" fmla="*/ 491792 h 3420248"/>
              <a:gd name="connsiteX28" fmla="*/ 2569118 w 2581673"/>
              <a:gd name="connsiteY28" fmla="*/ 526659 h 3420248"/>
              <a:gd name="connsiteX29" fmla="*/ 2564119 w 2581673"/>
              <a:gd name="connsiteY29" fmla="*/ 550660 h 3420248"/>
              <a:gd name="connsiteX30" fmla="*/ 2562589 w 2581673"/>
              <a:gd name="connsiteY30" fmla="*/ 555288 h 3420248"/>
              <a:gd name="connsiteX31" fmla="*/ 2562589 w 2581673"/>
              <a:gd name="connsiteY31" fmla="*/ 712341 h 3420248"/>
              <a:gd name="connsiteX32" fmla="*/ 2564300 w 2581673"/>
              <a:gd name="connsiteY32" fmla="*/ 723926 h 3420248"/>
              <a:gd name="connsiteX33" fmla="*/ 2562589 w 2581673"/>
              <a:gd name="connsiteY33" fmla="*/ 763012 h 3420248"/>
              <a:gd name="connsiteX34" fmla="*/ 2564920 w 2581673"/>
              <a:gd name="connsiteY34" fmla="*/ 768689 h 3420248"/>
              <a:gd name="connsiteX35" fmla="*/ 2562589 w 2581673"/>
              <a:gd name="connsiteY35" fmla="*/ 806901 h 3420248"/>
              <a:gd name="connsiteX36" fmla="*/ 2564568 w 2581673"/>
              <a:gd name="connsiteY36" fmla="*/ 848769 h 3420248"/>
              <a:gd name="connsiteX37" fmla="*/ 2569887 w 2581673"/>
              <a:gd name="connsiteY37" fmla="*/ 851895 h 3420248"/>
              <a:gd name="connsiteX38" fmla="*/ 2570355 w 2581673"/>
              <a:gd name="connsiteY38" fmla="*/ 861077 h 3420248"/>
              <a:gd name="connsiteX39" fmla="*/ 2570253 w 2581673"/>
              <a:gd name="connsiteY39" fmla="*/ 875533 h 3420248"/>
              <a:gd name="connsiteX40" fmla="*/ 2564670 w 2581673"/>
              <a:gd name="connsiteY40" fmla="*/ 907912 h 3420248"/>
              <a:gd name="connsiteX41" fmla="*/ 2567405 w 2581673"/>
              <a:gd name="connsiteY41" fmla="*/ 3420248 h 3420248"/>
              <a:gd name="connsiteX42" fmla="*/ 49318 w 2581673"/>
              <a:gd name="connsiteY42" fmla="*/ 3420248 h 3420248"/>
              <a:gd name="connsiteX43" fmla="*/ 22172 w 2581673"/>
              <a:gd name="connsiteY43" fmla="*/ 3393100 h 3420248"/>
              <a:gd name="connsiteX44" fmla="*/ 22132 w 2581673"/>
              <a:gd name="connsiteY44" fmla="*/ 3385186 h 3420248"/>
              <a:gd name="connsiteX45" fmla="*/ 18545 w 2581673"/>
              <a:gd name="connsiteY45" fmla="*/ 3385176 h 3420248"/>
              <a:gd name="connsiteX46" fmla="*/ 18545 w 2581673"/>
              <a:gd name="connsiteY46" fmla="*/ 3116615 h 3420248"/>
              <a:gd name="connsiteX47" fmla="*/ 18545 w 2581673"/>
              <a:gd name="connsiteY47" fmla="*/ 3073899 h 3420248"/>
              <a:gd name="connsiteX48" fmla="*/ 11520 w 2581673"/>
              <a:gd name="connsiteY48" fmla="*/ 3050041 h 3420248"/>
              <a:gd name="connsiteX49" fmla="*/ 3471 w 2581673"/>
              <a:gd name="connsiteY49" fmla="*/ 3025648 h 3420248"/>
              <a:gd name="connsiteX50" fmla="*/ 0 w 2581673"/>
              <a:gd name="connsiteY50"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6567 w 2581673"/>
              <a:gd name="connsiteY8" fmla="*/ 2571479 h 3420248"/>
              <a:gd name="connsiteX9" fmla="*/ 11248 w 2581673"/>
              <a:gd name="connsiteY9" fmla="*/ 2568353 h 3420248"/>
              <a:gd name="connsiteX10" fmla="*/ 10780 w 2581673"/>
              <a:gd name="connsiteY10" fmla="*/ 2559171 h 3420248"/>
              <a:gd name="connsiteX11" fmla="*/ 10882 w 2581673"/>
              <a:gd name="connsiteY11" fmla="*/ 2544715 h 3420248"/>
              <a:gd name="connsiteX12" fmla="*/ 16465 w 2581673"/>
              <a:gd name="connsiteY12" fmla="*/ 2512336 h 3420248"/>
              <a:gd name="connsiteX13" fmla="*/ 13730 w 2581673"/>
              <a:gd name="connsiteY13" fmla="*/ 0 h 3420248"/>
              <a:gd name="connsiteX14" fmla="*/ 2531817 w 2581673"/>
              <a:gd name="connsiteY14" fmla="*/ 0 h 3420248"/>
              <a:gd name="connsiteX15" fmla="*/ 2558963 w 2581673"/>
              <a:gd name="connsiteY15" fmla="*/ 27148 h 3420248"/>
              <a:gd name="connsiteX16" fmla="*/ 2559004 w 2581673"/>
              <a:gd name="connsiteY16" fmla="*/ 35062 h 3420248"/>
              <a:gd name="connsiteX17" fmla="*/ 2562590 w 2581673"/>
              <a:gd name="connsiteY17" fmla="*/ 35072 h 3420248"/>
              <a:gd name="connsiteX18" fmla="*/ 2562590 w 2581673"/>
              <a:gd name="connsiteY18" fmla="*/ 303633 h 3420248"/>
              <a:gd name="connsiteX19" fmla="*/ 2562590 w 2581673"/>
              <a:gd name="connsiteY19" fmla="*/ 346349 h 3420248"/>
              <a:gd name="connsiteX20" fmla="*/ 2569615 w 2581673"/>
              <a:gd name="connsiteY20" fmla="*/ 370207 h 3420248"/>
              <a:gd name="connsiteX21" fmla="*/ 2577664 w 2581673"/>
              <a:gd name="connsiteY21" fmla="*/ 394600 h 3420248"/>
              <a:gd name="connsiteX22" fmla="*/ 2581135 w 2581673"/>
              <a:gd name="connsiteY22" fmla="*/ 418106 h 3420248"/>
              <a:gd name="connsiteX23" fmla="*/ 2581673 w 2581673"/>
              <a:gd name="connsiteY23" fmla="*/ 436202 h 3420248"/>
              <a:gd name="connsiteX24" fmla="*/ 2576921 w 2581673"/>
              <a:gd name="connsiteY24" fmla="*/ 455160 h 3420248"/>
              <a:gd name="connsiteX25" fmla="*/ 2578897 w 2581673"/>
              <a:gd name="connsiteY25" fmla="*/ 467958 h 3420248"/>
              <a:gd name="connsiteX26" fmla="*/ 2573807 w 2581673"/>
              <a:gd name="connsiteY26" fmla="*/ 491792 h 3420248"/>
              <a:gd name="connsiteX27" fmla="*/ 2569118 w 2581673"/>
              <a:gd name="connsiteY27" fmla="*/ 526659 h 3420248"/>
              <a:gd name="connsiteX28" fmla="*/ 2564119 w 2581673"/>
              <a:gd name="connsiteY28" fmla="*/ 550660 h 3420248"/>
              <a:gd name="connsiteX29" fmla="*/ 2562589 w 2581673"/>
              <a:gd name="connsiteY29" fmla="*/ 555288 h 3420248"/>
              <a:gd name="connsiteX30" fmla="*/ 2562589 w 2581673"/>
              <a:gd name="connsiteY30" fmla="*/ 712341 h 3420248"/>
              <a:gd name="connsiteX31" fmla="*/ 2564300 w 2581673"/>
              <a:gd name="connsiteY31" fmla="*/ 723926 h 3420248"/>
              <a:gd name="connsiteX32" fmla="*/ 2562589 w 2581673"/>
              <a:gd name="connsiteY32" fmla="*/ 763012 h 3420248"/>
              <a:gd name="connsiteX33" fmla="*/ 2564920 w 2581673"/>
              <a:gd name="connsiteY33" fmla="*/ 768689 h 3420248"/>
              <a:gd name="connsiteX34" fmla="*/ 2562589 w 2581673"/>
              <a:gd name="connsiteY34" fmla="*/ 806901 h 3420248"/>
              <a:gd name="connsiteX35" fmla="*/ 2564568 w 2581673"/>
              <a:gd name="connsiteY35" fmla="*/ 848769 h 3420248"/>
              <a:gd name="connsiteX36" fmla="*/ 2569887 w 2581673"/>
              <a:gd name="connsiteY36" fmla="*/ 851895 h 3420248"/>
              <a:gd name="connsiteX37" fmla="*/ 2570355 w 2581673"/>
              <a:gd name="connsiteY37" fmla="*/ 861077 h 3420248"/>
              <a:gd name="connsiteX38" fmla="*/ 2570253 w 2581673"/>
              <a:gd name="connsiteY38" fmla="*/ 875533 h 3420248"/>
              <a:gd name="connsiteX39" fmla="*/ 2564670 w 2581673"/>
              <a:gd name="connsiteY39" fmla="*/ 907912 h 3420248"/>
              <a:gd name="connsiteX40" fmla="*/ 2567405 w 2581673"/>
              <a:gd name="connsiteY40" fmla="*/ 3420248 h 3420248"/>
              <a:gd name="connsiteX41" fmla="*/ 49318 w 2581673"/>
              <a:gd name="connsiteY41" fmla="*/ 3420248 h 3420248"/>
              <a:gd name="connsiteX42" fmla="*/ 22172 w 2581673"/>
              <a:gd name="connsiteY42" fmla="*/ 3393100 h 3420248"/>
              <a:gd name="connsiteX43" fmla="*/ 22132 w 2581673"/>
              <a:gd name="connsiteY43" fmla="*/ 3385186 h 3420248"/>
              <a:gd name="connsiteX44" fmla="*/ 18545 w 2581673"/>
              <a:gd name="connsiteY44" fmla="*/ 3385176 h 3420248"/>
              <a:gd name="connsiteX45" fmla="*/ 18545 w 2581673"/>
              <a:gd name="connsiteY45" fmla="*/ 3116615 h 3420248"/>
              <a:gd name="connsiteX46" fmla="*/ 18545 w 2581673"/>
              <a:gd name="connsiteY46" fmla="*/ 3073899 h 3420248"/>
              <a:gd name="connsiteX47" fmla="*/ 11520 w 2581673"/>
              <a:gd name="connsiteY47" fmla="*/ 3050041 h 3420248"/>
              <a:gd name="connsiteX48" fmla="*/ 3471 w 2581673"/>
              <a:gd name="connsiteY48" fmla="*/ 3025648 h 3420248"/>
              <a:gd name="connsiteX49" fmla="*/ 0 w 2581673"/>
              <a:gd name="connsiteY49"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6567 w 2581673"/>
              <a:gd name="connsiteY8" fmla="*/ 2571479 h 3420248"/>
              <a:gd name="connsiteX9" fmla="*/ 11248 w 2581673"/>
              <a:gd name="connsiteY9" fmla="*/ 2568353 h 3420248"/>
              <a:gd name="connsiteX10" fmla="*/ 10780 w 2581673"/>
              <a:gd name="connsiteY10" fmla="*/ 2559171 h 3420248"/>
              <a:gd name="connsiteX11" fmla="*/ 10882 w 2581673"/>
              <a:gd name="connsiteY11" fmla="*/ 2544715 h 3420248"/>
              <a:gd name="connsiteX12" fmla="*/ 16465 w 2581673"/>
              <a:gd name="connsiteY12" fmla="*/ 2512336 h 3420248"/>
              <a:gd name="connsiteX13" fmla="*/ 13730 w 2581673"/>
              <a:gd name="connsiteY13" fmla="*/ 0 h 3420248"/>
              <a:gd name="connsiteX14" fmla="*/ 2531817 w 2581673"/>
              <a:gd name="connsiteY14" fmla="*/ 0 h 3420248"/>
              <a:gd name="connsiteX15" fmla="*/ 2558963 w 2581673"/>
              <a:gd name="connsiteY15" fmla="*/ 27148 h 3420248"/>
              <a:gd name="connsiteX16" fmla="*/ 2559004 w 2581673"/>
              <a:gd name="connsiteY16" fmla="*/ 35062 h 3420248"/>
              <a:gd name="connsiteX17" fmla="*/ 2562590 w 2581673"/>
              <a:gd name="connsiteY17" fmla="*/ 35072 h 3420248"/>
              <a:gd name="connsiteX18" fmla="*/ 2562590 w 2581673"/>
              <a:gd name="connsiteY18" fmla="*/ 303633 h 3420248"/>
              <a:gd name="connsiteX19" fmla="*/ 2562590 w 2581673"/>
              <a:gd name="connsiteY19" fmla="*/ 346349 h 3420248"/>
              <a:gd name="connsiteX20" fmla="*/ 2569615 w 2581673"/>
              <a:gd name="connsiteY20" fmla="*/ 370207 h 3420248"/>
              <a:gd name="connsiteX21" fmla="*/ 2577664 w 2581673"/>
              <a:gd name="connsiteY21" fmla="*/ 394600 h 3420248"/>
              <a:gd name="connsiteX22" fmla="*/ 2581135 w 2581673"/>
              <a:gd name="connsiteY22" fmla="*/ 418106 h 3420248"/>
              <a:gd name="connsiteX23" fmla="*/ 2581673 w 2581673"/>
              <a:gd name="connsiteY23" fmla="*/ 436202 h 3420248"/>
              <a:gd name="connsiteX24" fmla="*/ 2576921 w 2581673"/>
              <a:gd name="connsiteY24" fmla="*/ 455160 h 3420248"/>
              <a:gd name="connsiteX25" fmla="*/ 2578897 w 2581673"/>
              <a:gd name="connsiteY25" fmla="*/ 467958 h 3420248"/>
              <a:gd name="connsiteX26" fmla="*/ 2573807 w 2581673"/>
              <a:gd name="connsiteY26" fmla="*/ 491792 h 3420248"/>
              <a:gd name="connsiteX27" fmla="*/ 2569118 w 2581673"/>
              <a:gd name="connsiteY27" fmla="*/ 526659 h 3420248"/>
              <a:gd name="connsiteX28" fmla="*/ 2564119 w 2581673"/>
              <a:gd name="connsiteY28" fmla="*/ 550660 h 3420248"/>
              <a:gd name="connsiteX29" fmla="*/ 2562589 w 2581673"/>
              <a:gd name="connsiteY29" fmla="*/ 555288 h 3420248"/>
              <a:gd name="connsiteX30" fmla="*/ 2562589 w 2581673"/>
              <a:gd name="connsiteY30" fmla="*/ 712341 h 3420248"/>
              <a:gd name="connsiteX31" fmla="*/ 2564300 w 2581673"/>
              <a:gd name="connsiteY31" fmla="*/ 723926 h 3420248"/>
              <a:gd name="connsiteX32" fmla="*/ 2562589 w 2581673"/>
              <a:gd name="connsiteY32" fmla="*/ 763012 h 3420248"/>
              <a:gd name="connsiteX33" fmla="*/ 2564920 w 2581673"/>
              <a:gd name="connsiteY33" fmla="*/ 768689 h 3420248"/>
              <a:gd name="connsiteX34" fmla="*/ 2562589 w 2581673"/>
              <a:gd name="connsiteY34" fmla="*/ 806901 h 3420248"/>
              <a:gd name="connsiteX35" fmla="*/ 2564568 w 2581673"/>
              <a:gd name="connsiteY35" fmla="*/ 848769 h 3420248"/>
              <a:gd name="connsiteX36" fmla="*/ 2569887 w 2581673"/>
              <a:gd name="connsiteY36" fmla="*/ 851895 h 3420248"/>
              <a:gd name="connsiteX37" fmla="*/ 2570355 w 2581673"/>
              <a:gd name="connsiteY37" fmla="*/ 861077 h 3420248"/>
              <a:gd name="connsiteX38" fmla="*/ 2570253 w 2581673"/>
              <a:gd name="connsiteY38" fmla="*/ 875533 h 3420248"/>
              <a:gd name="connsiteX39" fmla="*/ 2564670 w 2581673"/>
              <a:gd name="connsiteY39" fmla="*/ 907912 h 3420248"/>
              <a:gd name="connsiteX40" fmla="*/ 2567405 w 2581673"/>
              <a:gd name="connsiteY40" fmla="*/ 3420248 h 3420248"/>
              <a:gd name="connsiteX41" fmla="*/ 49318 w 2581673"/>
              <a:gd name="connsiteY41" fmla="*/ 3420248 h 3420248"/>
              <a:gd name="connsiteX42" fmla="*/ 22172 w 2581673"/>
              <a:gd name="connsiteY42" fmla="*/ 3393100 h 3420248"/>
              <a:gd name="connsiteX43" fmla="*/ 22132 w 2581673"/>
              <a:gd name="connsiteY43" fmla="*/ 3385186 h 3420248"/>
              <a:gd name="connsiteX44" fmla="*/ 18545 w 2581673"/>
              <a:gd name="connsiteY44" fmla="*/ 3385176 h 3420248"/>
              <a:gd name="connsiteX45" fmla="*/ 18545 w 2581673"/>
              <a:gd name="connsiteY45" fmla="*/ 3116615 h 3420248"/>
              <a:gd name="connsiteX46" fmla="*/ 18545 w 2581673"/>
              <a:gd name="connsiteY46" fmla="*/ 3073899 h 3420248"/>
              <a:gd name="connsiteX47" fmla="*/ 3471 w 2581673"/>
              <a:gd name="connsiteY47" fmla="*/ 3025648 h 3420248"/>
              <a:gd name="connsiteX48" fmla="*/ 0 w 2581673"/>
              <a:gd name="connsiteY48"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6567 w 2581673"/>
              <a:gd name="connsiteY8" fmla="*/ 2571479 h 3420248"/>
              <a:gd name="connsiteX9" fmla="*/ 11248 w 2581673"/>
              <a:gd name="connsiteY9" fmla="*/ 2568353 h 3420248"/>
              <a:gd name="connsiteX10" fmla="*/ 10780 w 2581673"/>
              <a:gd name="connsiteY10" fmla="*/ 2559171 h 3420248"/>
              <a:gd name="connsiteX11" fmla="*/ 10882 w 2581673"/>
              <a:gd name="connsiteY11" fmla="*/ 2544715 h 3420248"/>
              <a:gd name="connsiteX12" fmla="*/ 16465 w 2581673"/>
              <a:gd name="connsiteY12" fmla="*/ 2512336 h 3420248"/>
              <a:gd name="connsiteX13" fmla="*/ 13730 w 2581673"/>
              <a:gd name="connsiteY13" fmla="*/ 0 h 3420248"/>
              <a:gd name="connsiteX14" fmla="*/ 2531817 w 2581673"/>
              <a:gd name="connsiteY14" fmla="*/ 0 h 3420248"/>
              <a:gd name="connsiteX15" fmla="*/ 2558963 w 2581673"/>
              <a:gd name="connsiteY15" fmla="*/ 27148 h 3420248"/>
              <a:gd name="connsiteX16" fmla="*/ 2559004 w 2581673"/>
              <a:gd name="connsiteY16" fmla="*/ 35062 h 3420248"/>
              <a:gd name="connsiteX17" fmla="*/ 2562590 w 2581673"/>
              <a:gd name="connsiteY17" fmla="*/ 35072 h 3420248"/>
              <a:gd name="connsiteX18" fmla="*/ 2562590 w 2581673"/>
              <a:gd name="connsiteY18" fmla="*/ 303633 h 3420248"/>
              <a:gd name="connsiteX19" fmla="*/ 2562590 w 2581673"/>
              <a:gd name="connsiteY19" fmla="*/ 346349 h 3420248"/>
              <a:gd name="connsiteX20" fmla="*/ 2569615 w 2581673"/>
              <a:gd name="connsiteY20" fmla="*/ 370207 h 3420248"/>
              <a:gd name="connsiteX21" fmla="*/ 2577664 w 2581673"/>
              <a:gd name="connsiteY21" fmla="*/ 394600 h 3420248"/>
              <a:gd name="connsiteX22" fmla="*/ 2581135 w 2581673"/>
              <a:gd name="connsiteY22" fmla="*/ 418106 h 3420248"/>
              <a:gd name="connsiteX23" fmla="*/ 2581673 w 2581673"/>
              <a:gd name="connsiteY23" fmla="*/ 436202 h 3420248"/>
              <a:gd name="connsiteX24" fmla="*/ 2576921 w 2581673"/>
              <a:gd name="connsiteY24" fmla="*/ 455160 h 3420248"/>
              <a:gd name="connsiteX25" fmla="*/ 2578897 w 2581673"/>
              <a:gd name="connsiteY25" fmla="*/ 467958 h 3420248"/>
              <a:gd name="connsiteX26" fmla="*/ 2573807 w 2581673"/>
              <a:gd name="connsiteY26" fmla="*/ 491792 h 3420248"/>
              <a:gd name="connsiteX27" fmla="*/ 2569118 w 2581673"/>
              <a:gd name="connsiteY27" fmla="*/ 526659 h 3420248"/>
              <a:gd name="connsiteX28" fmla="*/ 2564119 w 2581673"/>
              <a:gd name="connsiteY28" fmla="*/ 550660 h 3420248"/>
              <a:gd name="connsiteX29" fmla="*/ 2562589 w 2581673"/>
              <a:gd name="connsiteY29" fmla="*/ 555288 h 3420248"/>
              <a:gd name="connsiteX30" fmla="*/ 2562589 w 2581673"/>
              <a:gd name="connsiteY30" fmla="*/ 712341 h 3420248"/>
              <a:gd name="connsiteX31" fmla="*/ 2564300 w 2581673"/>
              <a:gd name="connsiteY31" fmla="*/ 723926 h 3420248"/>
              <a:gd name="connsiteX32" fmla="*/ 2562589 w 2581673"/>
              <a:gd name="connsiteY32" fmla="*/ 763012 h 3420248"/>
              <a:gd name="connsiteX33" fmla="*/ 2564920 w 2581673"/>
              <a:gd name="connsiteY33" fmla="*/ 768689 h 3420248"/>
              <a:gd name="connsiteX34" fmla="*/ 2562589 w 2581673"/>
              <a:gd name="connsiteY34" fmla="*/ 806901 h 3420248"/>
              <a:gd name="connsiteX35" fmla="*/ 2564568 w 2581673"/>
              <a:gd name="connsiteY35" fmla="*/ 848769 h 3420248"/>
              <a:gd name="connsiteX36" fmla="*/ 2569887 w 2581673"/>
              <a:gd name="connsiteY36" fmla="*/ 851895 h 3420248"/>
              <a:gd name="connsiteX37" fmla="*/ 2570355 w 2581673"/>
              <a:gd name="connsiteY37" fmla="*/ 861077 h 3420248"/>
              <a:gd name="connsiteX38" fmla="*/ 2570253 w 2581673"/>
              <a:gd name="connsiteY38" fmla="*/ 875533 h 3420248"/>
              <a:gd name="connsiteX39" fmla="*/ 2564670 w 2581673"/>
              <a:gd name="connsiteY39" fmla="*/ 907912 h 3420248"/>
              <a:gd name="connsiteX40" fmla="*/ 2567405 w 2581673"/>
              <a:gd name="connsiteY40" fmla="*/ 3420248 h 3420248"/>
              <a:gd name="connsiteX41" fmla="*/ 49318 w 2581673"/>
              <a:gd name="connsiteY41" fmla="*/ 3420248 h 3420248"/>
              <a:gd name="connsiteX42" fmla="*/ 22172 w 2581673"/>
              <a:gd name="connsiteY42" fmla="*/ 3393100 h 3420248"/>
              <a:gd name="connsiteX43" fmla="*/ 22132 w 2581673"/>
              <a:gd name="connsiteY43" fmla="*/ 3385186 h 3420248"/>
              <a:gd name="connsiteX44" fmla="*/ 18545 w 2581673"/>
              <a:gd name="connsiteY44" fmla="*/ 3385176 h 3420248"/>
              <a:gd name="connsiteX45" fmla="*/ 18545 w 2581673"/>
              <a:gd name="connsiteY45" fmla="*/ 3073899 h 3420248"/>
              <a:gd name="connsiteX46" fmla="*/ 3471 w 2581673"/>
              <a:gd name="connsiteY46" fmla="*/ 3025648 h 3420248"/>
              <a:gd name="connsiteX47" fmla="*/ 0 w 2581673"/>
              <a:gd name="connsiteY47"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567 w 2581673"/>
              <a:gd name="connsiteY7" fmla="*/ 2571479 h 3420248"/>
              <a:gd name="connsiteX8" fmla="*/ 11248 w 2581673"/>
              <a:gd name="connsiteY8" fmla="*/ 2568353 h 3420248"/>
              <a:gd name="connsiteX9" fmla="*/ 10780 w 2581673"/>
              <a:gd name="connsiteY9" fmla="*/ 2559171 h 3420248"/>
              <a:gd name="connsiteX10" fmla="*/ 10882 w 2581673"/>
              <a:gd name="connsiteY10" fmla="*/ 2544715 h 3420248"/>
              <a:gd name="connsiteX11" fmla="*/ 16465 w 2581673"/>
              <a:gd name="connsiteY11" fmla="*/ 2512336 h 3420248"/>
              <a:gd name="connsiteX12" fmla="*/ 13730 w 2581673"/>
              <a:gd name="connsiteY12" fmla="*/ 0 h 3420248"/>
              <a:gd name="connsiteX13" fmla="*/ 2531817 w 2581673"/>
              <a:gd name="connsiteY13" fmla="*/ 0 h 3420248"/>
              <a:gd name="connsiteX14" fmla="*/ 2558963 w 2581673"/>
              <a:gd name="connsiteY14" fmla="*/ 27148 h 3420248"/>
              <a:gd name="connsiteX15" fmla="*/ 2559004 w 2581673"/>
              <a:gd name="connsiteY15" fmla="*/ 35062 h 3420248"/>
              <a:gd name="connsiteX16" fmla="*/ 2562590 w 2581673"/>
              <a:gd name="connsiteY16" fmla="*/ 35072 h 3420248"/>
              <a:gd name="connsiteX17" fmla="*/ 2562590 w 2581673"/>
              <a:gd name="connsiteY17" fmla="*/ 303633 h 3420248"/>
              <a:gd name="connsiteX18" fmla="*/ 2562590 w 2581673"/>
              <a:gd name="connsiteY18" fmla="*/ 346349 h 3420248"/>
              <a:gd name="connsiteX19" fmla="*/ 2569615 w 2581673"/>
              <a:gd name="connsiteY19" fmla="*/ 370207 h 3420248"/>
              <a:gd name="connsiteX20" fmla="*/ 2577664 w 2581673"/>
              <a:gd name="connsiteY20" fmla="*/ 394600 h 3420248"/>
              <a:gd name="connsiteX21" fmla="*/ 2581135 w 2581673"/>
              <a:gd name="connsiteY21" fmla="*/ 418106 h 3420248"/>
              <a:gd name="connsiteX22" fmla="*/ 2581673 w 2581673"/>
              <a:gd name="connsiteY22" fmla="*/ 436202 h 3420248"/>
              <a:gd name="connsiteX23" fmla="*/ 2576921 w 2581673"/>
              <a:gd name="connsiteY23" fmla="*/ 455160 h 3420248"/>
              <a:gd name="connsiteX24" fmla="*/ 2578897 w 2581673"/>
              <a:gd name="connsiteY24" fmla="*/ 467958 h 3420248"/>
              <a:gd name="connsiteX25" fmla="*/ 2573807 w 2581673"/>
              <a:gd name="connsiteY25" fmla="*/ 491792 h 3420248"/>
              <a:gd name="connsiteX26" fmla="*/ 2569118 w 2581673"/>
              <a:gd name="connsiteY26" fmla="*/ 526659 h 3420248"/>
              <a:gd name="connsiteX27" fmla="*/ 2564119 w 2581673"/>
              <a:gd name="connsiteY27" fmla="*/ 550660 h 3420248"/>
              <a:gd name="connsiteX28" fmla="*/ 2562589 w 2581673"/>
              <a:gd name="connsiteY28" fmla="*/ 555288 h 3420248"/>
              <a:gd name="connsiteX29" fmla="*/ 2562589 w 2581673"/>
              <a:gd name="connsiteY29" fmla="*/ 712341 h 3420248"/>
              <a:gd name="connsiteX30" fmla="*/ 2564300 w 2581673"/>
              <a:gd name="connsiteY30" fmla="*/ 723926 h 3420248"/>
              <a:gd name="connsiteX31" fmla="*/ 2562589 w 2581673"/>
              <a:gd name="connsiteY31" fmla="*/ 763012 h 3420248"/>
              <a:gd name="connsiteX32" fmla="*/ 2564920 w 2581673"/>
              <a:gd name="connsiteY32" fmla="*/ 768689 h 3420248"/>
              <a:gd name="connsiteX33" fmla="*/ 2562589 w 2581673"/>
              <a:gd name="connsiteY33" fmla="*/ 806901 h 3420248"/>
              <a:gd name="connsiteX34" fmla="*/ 2564568 w 2581673"/>
              <a:gd name="connsiteY34" fmla="*/ 848769 h 3420248"/>
              <a:gd name="connsiteX35" fmla="*/ 2569887 w 2581673"/>
              <a:gd name="connsiteY35" fmla="*/ 851895 h 3420248"/>
              <a:gd name="connsiteX36" fmla="*/ 2570355 w 2581673"/>
              <a:gd name="connsiteY36" fmla="*/ 861077 h 3420248"/>
              <a:gd name="connsiteX37" fmla="*/ 2570253 w 2581673"/>
              <a:gd name="connsiteY37" fmla="*/ 875533 h 3420248"/>
              <a:gd name="connsiteX38" fmla="*/ 2564670 w 2581673"/>
              <a:gd name="connsiteY38" fmla="*/ 907912 h 3420248"/>
              <a:gd name="connsiteX39" fmla="*/ 2567405 w 2581673"/>
              <a:gd name="connsiteY39" fmla="*/ 3420248 h 3420248"/>
              <a:gd name="connsiteX40" fmla="*/ 49318 w 2581673"/>
              <a:gd name="connsiteY40" fmla="*/ 3420248 h 3420248"/>
              <a:gd name="connsiteX41" fmla="*/ 22172 w 2581673"/>
              <a:gd name="connsiteY41" fmla="*/ 3393100 h 3420248"/>
              <a:gd name="connsiteX42" fmla="*/ 22132 w 2581673"/>
              <a:gd name="connsiteY42" fmla="*/ 3385186 h 3420248"/>
              <a:gd name="connsiteX43" fmla="*/ 18545 w 2581673"/>
              <a:gd name="connsiteY43" fmla="*/ 3385176 h 3420248"/>
              <a:gd name="connsiteX44" fmla="*/ 18545 w 2581673"/>
              <a:gd name="connsiteY44" fmla="*/ 3073899 h 3420248"/>
              <a:gd name="connsiteX45" fmla="*/ 3471 w 2581673"/>
              <a:gd name="connsiteY45" fmla="*/ 3025648 h 3420248"/>
              <a:gd name="connsiteX46" fmla="*/ 0 w 2581673"/>
              <a:gd name="connsiteY46"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6567 w 2581673"/>
              <a:gd name="connsiteY6" fmla="*/ 2571479 h 3420248"/>
              <a:gd name="connsiteX7" fmla="*/ 11248 w 2581673"/>
              <a:gd name="connsiteY7" fmla="*/ 2568353 h 3420248"/>
              <a:gd name="connsiteX8" fmla="*/ 10780 w 2581673"/>
              <a:gd name="connsiteY8" fmla="*/ 2559171 h 3420248"/>
              <a:gd name="connsiteX9" fmla="*/ 10882 w 2581673"/>
              <a:gd name="connsiteY9" fmla="*/ 2544715 h 3420248"/>
              <a:gd name="connsiteX10" fmla="*/ 16465 w 2581673"/>
              <a:gd name="connsiteY10" fmla="*/ 2512336 h 3420248"/>
              <a:gd name="connsiteX11" fmla="*/ 13730 w 2581673"/>
              <a:gd name="connsiteY11" fmla="*/ 0 h 3420248"/>
              <a:gd name="connsiteX12" fmla="*/ 2531817 w 2581673"/>
              <a:gd name="connsiteY12" fmla="*/ 0 h 3420248"/>
              <a:gd name="connsiteX13" fmla="*/ 2558963 w 2581673"/>
              <a:gd name="connsiteY13" fmla="*/ 27148 h 3420248"/>
              <a:gd name="connsiteX14" fmla="*/ 2559004 w 2581673"/>
              <a:gd name="connsiteY14" fmla="*/ 35062 h 3420248"/>
              <a:gd name="connsiteX15" fmla="*/ 2562590 w 2581673"/>
              <a:gd name="connsiteY15" fmla="*/ 35072 h 3420248"/>
              <a:gd name="connsiteX16" fmla="*/ 2562590 w 2581673"/>
              <a:gd name="connsiteY16" fmla="*/ 303633 h 3420248"/>
              <a:gd name="connsiteX17" fmla="*/ 2562590 w 2581673"/>
              <a:gd name="connsiteY17" fmla="*/ 346349 h 3420248"/>
              <a:gd name="connsiteX18" fmla="*/ 2569615 w 2581673"/>
              <a:gd name="connsiteY18" fmla="*/ 370207 h 3420248"/>
              <a:gd name="connsiteX19" fmla="*/ 2577664 w 2581673"/>
              <a:gd name="connsiteY19" fmla="*/ 394600 h 3420248"/>
              <a:gd name="connsiteX20" fmla="*/ 2581135 w 2581673"/>
              <a:gd name="connsiteY20" fmla="*/ 418106 h 3420248"/>
              <a:gd name="connsiteX21" fmla="*/ 2581673 w 2581673"/>
              <a:gd name="connsiteY21" fmla="*/ 436202 h 3420248"/>
              <a:gd name="connsiteX22" fmla="*/ 2576921 w 2581673"/>
              <a:gd name="connsiteY22" fmla="*/ 455160 h 3420248"/>
              <a:gd name="connsiteX23" fmla="*/ 2578897 w 2581673"/>
              <a:gd name="connsiteY23" fmla="*/ 467958 h 3420248"/>
              <a:gd name="connsiteX24" fmla="*/ 2573807 w 2581673"/>
              <a:gd name="connsiteY24" fmla="*/ 491792 h 3420248"/>
              <a:gd name="connsiteX25" fmla="*/ 2569118 w 2581673"/>
              <a:gd name="connsiteY25" fmla="*/ 526659 h 3420248"/>
              <a:gd name="connsiteX26" fmla="*/ 2564119 w 2581673"/>
              <a:gd name="connsiteY26" fmla="*/ 550660 h 3420248"/>
              <a:gd name="connsiteX27" fmla="*/ 2562589 w 2581673"/>
              <a:gd name="connsiteY27" fmla="*/ 555288 h 3420248"/>
              <a:gd name="connsiteX28" fmla="*/ 2562589 w 2581673"/>
              <a:gd name="connsiteY28" fmla="*/ 712341 h 3420248"/>
              <a:gd name="connsiteX29" fmla="*/ 2564300 w 2581673"/>
              <a:gd name="connsiteY29" fmla="*/ 723926 h 3420248"/>
              <a:gd name="connsiteX30" fmla="*/ 2562589 w 2581673"/>
              <a:gd name="connsiteY30" fmla="*/ 763012 h 3420248"/>
              <a:gd name="connsiteX31" fmla="*/ 2564920 w 2581673"/>
              <a:gd name="connsiteY31" fmla="*/ 768689 h 3420248"/>
              <a:gd name="connsiteX32" fmla="*/ 2562589 w 2581673"/>
              <a:gd name="connsiteY32" fmla="*/ 806901 h 3420248"/>
              <a:gd name="connsiteX33" fmla="*/ 2564568 w 2581673"/>
              <a:gd name="connsiteY33" fmla="*/ 848769 h 3420248"/>
              <a:gd name="connsiteX34" fmla="*/ 2569887 w 2581673"/>
              <a:gd name="connsiteY34" fmla="*/ 851895 h 3420248"/>
              <a:gd name="connsiteX35" fmla="*/ 2570355 w 2581673"/>
              <a:gd name="connsiteY35" fmla="*/ 861077 h 3420248"/>
              <a:gd name="connsiteX36" fmla="*/ 2570253 w 2581673"/>
              <a:gd name="connsiteY36" fmla="*/ 875533 h 3420248"/>
              <a:gd name="connsiteX37" fmla="*/ 2564670 w 2581673"/>
              <a:gd name="connsiteY37" fmla="*/ 907912 h 3420248"/>
              <a:gd name="connsiteX38" fmla="*/ 2567405 w 2581673"/>
              <a:gd name="connsiteY38" fmla="*/ 3420248 h 3420248"/>
              <a:gd name="connsiteX39" fmla="*/ 49318 w 2581673"/>
              <a:gd name="connsiteY39" fmla="*/ 3420248 h 3420248"/>
              <a:gd name="connsiteX40" fmla="*/ 22172 w 2581673"/>
              <a:gd name="connsiteY40" fmla="*/ 3393100 h 3420248"/>
              <a:gd name="connsiteX41" fmla="*/ 22132 w 2581673"/>
              <a:gd name="connsiteY41" fmla="*/ 3385186 h 3420248"/>
              <a:gd name="connsiteX42" fmla="*/ 18545 w 2581673"/>
              <a:gd name="connsiteY42" fmla="*/ 3385176 h 3420248"/>
              <a:gd name="connsiteX43" fmla="*/ 18545 w 2581673"/>
              <a:gd name="connsiteY43" fmla="*/ 3073899 h 3420248"/>
              <a:gd name="connsiteX44" fmla="*/ 3471 w 2581673"/>
              <a:gd name="connsiteY44" fmla="*/ 3025648 h 3420248"/>
              <a:gd name="connsiteX45" fmla="*/ 0 w 2581673"/>
              <a:gd name="connsiteY45"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6567 w 2581673"/>
              <a:gd name="connsiteY6" fmla="*/ 2571479 h 3420248"/>
              <a:gd name="connsiteX7" fmla="*/ 11248 w 2581673"/>
              <a:gd name="connsiteY7" fmla="*/ 2568353 h 3420248"/>
              <a:gd name="connsiteX8" fmla="*/ 10780 w 2581673"/>
              <a:gd name="connsiteY8" fmla="*/ 2559171 h 3420248"/>
              <a:gd name="connsiteX9" fmla="*/ 16465 w 2581673"/>
              <a:gd name="connsiteY9" fmla="*/ 2512336 h 3420248"/>
              <a:gd name="connsiteX10" fmla="*/ 13730 w 2581673"/>
              <a:gd name="connsiteY10" fmla="*/ 0 h 3420248"/>
              <a:gd name="connsiteX11" fmla="*/ 2531817 w 2581673"/>
              <a:gd name="connsiteY11" fmla="*/ 0 h 3420248"/>
              <a:gd name="connsiteX12" fmla="*/ 2558963 w 2581673"/>
              <a:gd name="connsiteY12" fmla="*/ 27148 h 3420248"/>
              <a:gd name="connsiteX13" fmla="*/ 2559004 w 2581673"/>
              <a:gd name="connsiteY13" fmla="*/ 35062 h 3420248"/>
              <a:gd name="connsiteX14" fmla="*/ 2562590 w 2581673"/>
              <a:gd name="connsiteY14" fmla="*/ 35072 h 3420248"/>
              <a:gd name="connsiteX15" fmla="*/ 2562590 w 2581673"/>
              <a:gd name="connsiteY15" fmla="*/ 303633 h 3420248"/>
              <a:gd name="connsiteX16" fmla="*/ 2562590 w 2581673"/>
              <a:gd name="connsiteY16" fmla="*/ 346349 h 3420248"/>
              <a:gd name="connsiteX17" fmla="*/ 2569615 w 2581673"/>
              <a:gd name="connsiteY17" fmla="*/ 370207 h 3420248"/>
              <a:gd name="connsiteX18" fmla="*/ 2577664 w 2581673"/>
              <a:gd name="connsiteY18" fmla="*/ 394600 h 3420248"/>
              <a:gd name="connsiteX19" fmla="*/ 2581135 w 2581673"/>
              <a:gd name="connsiteY19" fmla="*/ 418106 h 3420248"/>
              <a:gd name="connsiteX20" fmla="*/ 2581673 w 2581673"/>
              <a:gd name="connsiteY20" fmla="*/ 436202 h 3420248"/>
              <a:gd name="connsiteX21" fmla="*/ 2576921 w 2581673"/>
              <a:gd name="connsiteY21" fmla="*/ 455160 h 3420248"/>
              <a:gd name="connsiteX22" fmla="*/ 2578897 w 2581673"/>
              <a:gd name="connsiteY22" fmla="*/ 467958 h 3420248"/>
              <a:gd name="connsiteX23" fmla="*/ 2573807 w 2581673"/>
              <a:gd name="connsiteY23" fmla="*/ 491792 h 3420248"/>
              <a:gd name="connsiteX24" fmla="*/ 2569118 w 2581673"/>
              <a:gd name="connsiteY24" fmla="*/ 526659 h 3420248"/>
              <a:gd name="connsiteX25" fmla="*/ 2564119 w 2581673"/>
              <a:gd name="connsiteY25" fmla="*/ 550660 h 3420248"/>
              <a:gd name="connsiteX26" fmla="*/ 2562589 w 2581673"/>
              <a:gd name="connsiteY26" fmla="*/ 555288 h 3420248"/>
              <a:gd name="connsiteX27" fmla="*/ 2562589 w 2581673"/>
              <a:gd name="connsiteY27" fmla="*/ 712341 h 3420248"/>
              <a:gd name="connsiteX28" fmla="*/ 2564300 w 2581673"/>
              <a:gd name="connsiteY28" fmla="*/ 723926 h 3420248"/>
              <a:gd name="connsiteX29" fmla="*/ 2562589 w 2581673"/>
              <a:gd name="connsiteY29" fmla="*/ 763012 h 3420248"/>
              <a:gd name="connsiteX30" fmla="*/ 2564920 w 2581673"/>
              <a:gd name="connsiteY30" fmla="*/ 768689 h 3420248"/>
              <a:gd name="connsiteX31" fmla="*/ 2562589 w 2581673"/>
              <a:gd name="connsiteY31" fmla="*/ 806901 h 3420248"/>
              <a:gd name="connsiteX32" fmla="*/ 2564568 w 2581673"/>
              <a:gd name="connsiteY32" fmla="*/ 848769 h 3420248"/>
              <a:gd name="connsiteX33" fmla="*/ 2569887 w 2581673"/>
              <a:gd name="connsiteY33" fmla="*/ 851895 h 3420248"/>
              <a:gd name="connsiteX34" fmla="*/ 2570355 w 2581673"/>
              <a:gd name="connsiteY34" fmla="*/ 861077 h 3420248"/>
              <a:gd name="connsiteX35" fmla="*/ 2570253 w 2581673"/>
              <a:gd name="connsiteY35" fmla="*/ 875533 h 3420248"/>
              <a:gd name="connsiteX36" fmla="*/ 2564670 w 2581673"/>
              <a:gd name="connsiteY36" fmla="*/ 907912 h 3420248"/>
              <a:gd name="connsiteX37" fmla="*/ 2567405 w 2581673"/>
              <a:gd name="connsiteY37" fmla="*/ 3420248 h 3420248"/>
              <a:gd name="connsiteX38" fmla="*/ 49318 w 2581673"/>
              <a:gd name="connsiteY38" fmla="*/ 3420248 h 3420248"/>
              <a:gd name="connsiteX39" fmla="*/ 22172 w 2581673"/>
              <a:gd name="connsiteY39" fmla="*/ 3393100 h 3420248"/>
              <a:gd name="connsiteX40" fmla="*/ 22132 w 2581673"/>
              <a:gd name="connsiteY40" fmla="*/ 3385186 h 3420248"/>
              <a:gd name="connsiteX41" fmla="*/ 18545 w 2581673"/>
              <a:gd name="connsiteY41" fmla="*/ 3385176 h 3420248"/>
              <a:gd name="connsiteX42" fmla="*/ 18545 w 2581673"/>
              <a:gd name="connsiteY42" fmla="*/ 3073899 h 3420248"/>
              <a:gd name="connsiteX43" fmla="*/ 3471 w 2581673"/>
              <a:gd name="connsiteY43" fmla="*/ 3025648 h 3420248"/>
              <a:gd name="connsiteX44" fmla="*/ 0 w 2581673"/>
              <a:gd name="connsiteY44"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6567 w 2581673"/>
              <a:gd name="connsiteY6" fmla="*/ 2571479 h 3420248"/>
              <a:gd name="connsiteX7" fmla="*/ 11248 w 2581673"/>
              <a:gd name="connsiteY7" fmla="*/ 2568353 h 3420248"/>
              <a:gd name="connsiteX8" fmla="*/ 16465 w 2581673"/>
              <a:gd name="connsiteY8" fmla="*/ 2512336 h 3420248"/>
              <a:gd name="connsiteX9" fmla="*/ 13730 w 2581673"/>
              <a:gd name="connsiteY9" fmla="*/ 0 h 3420248"/>
              <a:gd name="connsiteX10" fmla="*/ 2531817 w 2581673"/>
              <a:gd name="connsiteY10" fmla="*/ 0 h 3420248"/>
              <a:gd name="connsiteX11" fmla="*/ 2558963 w 2581673"/>
              <a:gd name="connsiteY11" fmla="*/ 27148 h 3420248"/>
              <a:gd name="connsiteX12" fmla="*/ 2559004 w 2581673"/>
              <a:gd name="connsiteY12" fmla="*/ 35062 h 3420248"/>
              <a:gd name="connsiteX13" fmla="*/ 2562590 w 2581673"/>
              <a:gd name="connsiteY13" fmla="*/ 35072 h 3420248"/>
              <a:gd name="connsiteX14" fmla="*/ 2562590 w 2581673"/>
              <a:gd name="connsiteY14" fmla="*/ 303633 h 3420248"/>
              <a:gd name="connsiteX15" fmla="*/ 2562590 w 2581673"/>
              <a:gd name="connsiteY15" fmla="*/ 346349 h 3420248"/>
              <a:gd name="connsiteX16" fmla="*/ 2569615 w 2581673"/>
              <a:gd name="connsiteY16" fmla="*/ 370207 h 3420248"/>
              <a:gd name="connsiteX17" fmla="*/ 2577664 w 2581673"/>
              <a:gd name="connsiteY17" fmla="*/ 394600 h 3420248"/>
              <a:gd name="connsiteX18" fmla="*/ 2581135 w 2581673"/>
              <a:gd name="connsiteY18" fmla="*/ 418106 h 3420248"/>
              <a:gd name="connsiteX19" fmla="*/ 2581673 w 2581673"/>
              <a:gd name="connsiteY19" fmla="*/ 436202 h 3420248"/>
              <a:gd name="connsiteX20" fmla="*/ 2576921 w 2581673"/>
              <a:gd name="connsiteY20" fmla="*/ 455160 h 3420248"/>
              <a:gd name="connsiteX21" fmla="*/ 2578897 w 2581673"/>
              <a:gd name="connsiteY21" fmla="*/ 467958 h 3420248"/>
              <a:gd name="connsiteX22" fmla="*/ 2573807 w 2581673"/>
              <a:gd name="connsiteY22" fmla="*/ 491792 h 3420248"/>
              <a:gd name="connsiteX23" fmla="*/ 2569118 w 2581673"/>
              <a:gd name="connsiteY23" fmla="*/ 526659 h 3420248"/>
              <a:gd name="connsiteX24" fmla="*/ 2564119 w 2581673"/>
              <a:gd name="connsiteY24" fmla="*/ 550660 h 3420248"/>
              <a:gd name="connsiteX25" fmla="*/ 2562589 w 2581673"/>
              <a:gd name="connsiteY25" fmla="*/ 555288 h 3420248"/>
              <a:gd name="connsiteX26" fmla="*/ 2562589 w 2581673"/>
              <a:gd name="connsiteY26" fmla="*/ 712341 h 3420248"/>
              <a:gd name="connsiteX27" fmla="*/ 2564300 w 2581673"/>
              <a:gd name="connsiteY27" fmla="*/ 723926 h 3420248"/>
              <a:gd name="connsiteX28" fmla="*/ 2562589 w 2581673"/>
              <a:gd name="connsiteY28" fmla="*/ 763012 h 3420248"/>
              <a:gd name="connsiteX29" fmla="*/ 2564920 w 2581673"/>
              <a:gd name="connsiteY29" fmla="*/ 768689 h 3420248"/>
              <a:gd name="connsiteX30" fmla="*/ 2562589 w 2581673"/>
              <a:gd name="connsiteY30" fmla="*/ 806901 h 3420248"/>
              <a:gd name="connsiteX31" fmla="*/ 2564568 w 2581673"/>
              <a:gd name="connsiteY31" fmla="*/ 848769 h 3420248"/>
              <a:gd name="connsiteX32" fmla="*/ 2569887 w 2581673"/>
              <a:gd name="connsiteY32" fmla="*/ 851895 h 3420248"/>
              <a:gd name="connsiteX33" fmla="*/ 2570355 w 2581673"/>
              <a:gd name="connsiteY33" fmla="*/ 861077 h 3420248"/>
              <a:gd name="connsiteX34" fmla="*/ 2570253 w 2581673"/>
              <a:gd name="connsiteY34" fmla="*/ 875533 h 3420248"/>
              <a:gd name="connsiteX35" fmla="*/ 2564670 w 2581673"/>
              <a:gd name="connsiteY35" fmla="*/ 907912 h 3420248"/>
              <a:gd name="connsiteX36" fmla="*/ 2567405 w 2581673"/>
              <a:gd name="connsiteY36" fmla="*/ 3420248 h 3420248"/>
              <a:gd name="connsiteX37" fmla="*/ 49318 w 2581673"/>
              <a:gd name="connsiteY37" fmla="*/ 3420248 h 3420248"/>
              <a:gd name="connsiteX38" fmla="*/ 22172 w 2581673"/>
              <a:gd name="connsiteY38" fmla="*/ 3393100 h 3420248"/>
              <a:gd name="connsiteX39" fmla="*/ 22132 w 2581673"/>
              <a:gd name="connsiteY39" fmla="*/ 3385186 h 3420248"/>
              <a:gd name="connsiteX40" fmla="*/ 18545 w 2581673"/>
              <a:gd name="connsiteY40" fmla="*/ 3385176 h 3420248"/>
              <a:gd name="connsiteX41" fmla="*/ 18545 w 2581673"/>
              <a:gd name="connsiteY41" fmla="*/ 3073899 h 3420248"/>
              <a:gd name="connsiteX42" fmla="*/ 3471 w 2581673"/>
              <a:gd name="connsiteY42" fmla="*/ 3025648 h 3420248"/>
              <a:gd name="connsiteX43" fmla="*/ 0 w 2581673"/>
              <a:gd name="connsiteY43"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6567 w 2581673"/>
              <a:gd name="connsiteY6" fmla="*/ 2571479 h 3420248"/>
              <a:gd name="connsiteX7" fmla="*/ 16465 w 2581673"/>
              <a:gd name="connsiteY7" fmla="*/ 2512336 h 3420248"/>
              <a:gd name="connsiteX8" fmla="*/ 13730 w 2581673"/>
              <a:gd name="connsiteY8" fmla="*/ 0 h 3420248"/>
              <a:gd name="connsiteX9" fmla="*/ 2531817 w 2581673"/>
              <a:gd name="connsiteY9" fmla="*/ 0 h 3420248"/>
              <a:gd name="connsiteX10" fmla="*/ 2558963 w 2581673"/>
              <a:gd name="connsiteY10" fmla="*/ 27148 h 3420248"/>
              <a:gd name="connsiteX11" fmla="*/ 2559004 w 2581673"/>
              <a:gd name="connsiteY11" fmla="*/ 35062 h 3420248"/>
              <a:gd name="connsiteX12" fmla="*/ 2562590 w 2581673"/>
              <a:gd name="connsiteY12" fmla="*/ 35072 h 3420248"/>
              <a:gd name="connsiteX13" fmla="*/ 2562590 w 2581673"/>
              <a:gd name="connsiteY13" fmla="*/ 303633 h 3420248"/>
              <a:gd name="connsiteX14" fmla="*/ 2562590 w 2581673"/>
              <a:gd name="connsiteY14" fmla="*/ 346349 h 3420248"/>
              <a:gd name="connsiteX15" fmla="*/ 2569615 w 2581673"/>
              <a:gd name="connsiteY15" fmla="*/ 370207 h 3420248"/>
              <a:gd name="connsiteX16" fmla="*/ 2577664 w 2581673"/>
              <a:gd name="connsiteY16" fmla="*/ 394600 h 3420248"/>
              <a:gd name="connsiteX17" fmla="*/ 2581135 w 2581673"/>
              <a:gd name="connsiteY17" fmla="*/ 418106 h 3420248"/>
              <a:gd name="connsiteX18" fmla="*/ 2581673 w 2581673"/>
              <a:gd name="connsiteY18" fmla="*/ 436202 h 3420248"/>
              <a:gd name="connsiteX19" fmla="*/ 2576921 w 2581673"/>
              <a:gd name="connsiteY19" fmla="*/ 455160 h 3420248"/>
              <a:gd name="connsiteX20" fmla="*/ 2578897 w 2581673"/>
              <a:gd name="connsiteY20" fmla="*/ 467958 h 3420248"/>
              <a:gd name="connsiteX21" fmla="*/ 2573807 w 2581673"/>
              <a:gd name="connsiteY21" fmla="*/ 491792 h 3420248"/>
              <a:gd name="connsiteX22" fmla="*/ 2569118 w 2581673"/>
              <a:gd name="connsiteY22" fmla="*/ 526659 h 3420248"/>
              <a:gd name="connsiteX23" fmla="*/ 2564119 w 2581673"/>
              <a:gd name="connsiteY23" fmla="*/ 550660 h 3420248"/>
              <a:gd name="connsiteX24" fmla="*/ 2562589 w 2581673"/>
              <a:gd name="connsiteY24" fmla="*/ 555288 h 3420248"/>
              <a:gd name="connsiteX25" fmla="*/ 2562589 w 2581673"/>
              <a:gd name="connsiteY25" fmla="*/ 712341 h 3420248"/>
              <a:gd name="connsiteX26" fmla="*/ 2564300 w 2581673"/>
              <a:gd name="connsiteY26" fmla="*/ 723926 h 3420248"/>
              <a:gd name="connsiteX27" fmla="*/ 2562589 w 2581673"/>
              <a:gd name="connsiteY27" fmla="*/ 763012 h 3420248"/>
              <a:gd name="connsiteX28" fmla="*/ 2564920 w 2581673"/>
              <a:gd name="connsiteY28" fmla="*/ 768689 h 3420248"/>
              <a:gd name="connsiteX29" fmla="*/ 2562589 w 2581673"/>
              <a:gd name="connsiteY29" fmla="*/ 806901 h 3420248"/>
              <a:gd name="connsiteX30" fmla="*/ 2564568 w 2581673"/>
              <a:gd name="connsiteY30" fmla="*/ 848769 h 3420248"/>
              <a:gd name="connsiteX31" fmla="*/ 2569887 w 2581673"/>
              <a:gd name="connsiteY31" fmla="*/ 851895 h 3420248"/>
              <a:gd name="connsiteX32" fmla="*/ 2570355 w 2581673"/>
              <a:gd name="connsiteY32" fmla="*/ 861077 h 3420248"/>
              <a:gd name="connsiteX33" fmla="*/ 2570253 w 2581673"/>
              <a:gd name="connsiteY33" fmla="*/ 875533 h 3420248"/>
              <a:gd name="connsiteX34" fmla="*/ 2564670 w 2581673"/>
              <a:gd name="connsiteY34" fmla="*/ 907912 h 3420248"/>
              <a:gd name="connsiteX35" fmla="*/ 2567405 w 2581673"/>
              <a:gd name="connsiteY35" fmla="*/ 3420248 h 3420248"/>
              <a:gd name="connsiteX36" fmla="*/ 49318 w 2581673"/>
              <a:gd name="connsiteY36" fmla="*/ 3420248 h 3420248"/>
              <a:gd name="connsiteX37" fmla="*/ 22172 w 2581673"/>
              <a:gd name="connsiteY37" fmla="*/ 3393100 h 3420248"/>
              <a:gd name="connsiteX38" fmla="*/ 22132 w 2581673"/>
              <a:gd name="connsiteY38" fmla="*/ 3385186 h 3420248"/>
              <a:gd name="connsiteX39" fmla="*/ 18545 w 2581673"/>
              <a:gd name="connsiteY39" fmla="*/ 3385176 h 3420248"/>
              <a:gd name="connsiteX40" fmla="*/ 18545 w 2581673"/>
              <a:gd name="connsiteY40" fmla="*/ 3073899 h 3420248"/>
              <a:gd name="connsiteX41" fmla="*/ 3471 w 2581673"/>
              <a:gd name="connsiteY41" fmla="*/ 3025648 h 3420248"/>
              <a:gd name="connsiteX42" fmla="*/ 0 w 2581673"/>
              <a:gd name="connsiteY42" fmla="*/ 3002142 h 3420248"/>
              <a:gd name="connsiteX0" fmla="*/ 1295 w 2579497"/>
              <a:gd name="connsiteY0" fmla="*/ 3025648 h 3420248"/>
              <a:gd name="connsiteX1" fmla="*/ 2038 w 2579497"/>
              <a:gd name="connsiteY1" fmla="*/ 2965088 h 3420248"/>
              <a:gd name="connsiteX2" fmla="*/ 62 w 2579497"/>
              <a:gd name="connsiteY2" fmla="*/ 2952290 h 3420248"/>
              <a:gd name="connsiteX3" fmla="*/ 9841 w 2579497"/>
              <a:gd name="connsiteY3" fmla="*/ 2893589 h 3420248"/>
              <a:gd name="connsiteX4" fmla="*/ 14840 w 2579497"/>
              <a:gd name="connsiteY4" fmla="*/ 2869588 h 3420248"/>
              <a:gd name="connsiteX5" fmla="*/ 16370 w 2579497"/>
              <a:gd name="connsiteY5" fmla="*/ 2864960 h 3420248"/>
              <a:gd name="connsiteX6" fmla="*/ 14391 w 2579497"/>
              <a:gd name="connsiteY6" fmla="*/ 2571479 h 3420248"/>
              <a:gd name="connsiteX7" fmla="*/ 14289 w 2579497"/>
              <a:gd name="connsiteY7" fmla="*/ 2512336 h 3420248"/>
              <a:gd name="connsiteX8" fmla="*/ 11554 w 2579497"/>
              <a:gd name="connsiteY8" fmla="*/ 0 h 3420248"/>
              <a:gd name="connsiteX9" fmla="*/ 2529641 w 2579497"/>
              <a:gd name="connsiteY9" fmla="*/ 0 h 3420248"/>
              <a:gd name="connsiteX10" fmla="*/ 2556787 w 2579497"/>
              <a:gd name="connsiteY10" fmla="*/ 27148 h 3420248"/>
              <a:gd name="connsiteX11" fmla="*/ 2556828 w 2579497"/>
              <a:gd name="connsiteY11" fmla="*/ 35062 h 3420248"/>
              <a:gd name="connsiteX12" fmla="*/ 2560414 w 2579497"/>
              <a:gd name="connsiteY12" fmla="*/ 35072 h 3420248"/>
              <a:gd name="connsiteX13" fmla="*/ 2560414 w 2579497"/>
              <a:gd name="connsiteY13" fmla="*/ 303633 h 3420248"/>
              <a:gd name="connsiteX14" fmla="*/ 2560414 w 2579497"/>
              <a:gd name="connsiteY14" fmla="*/ 346349 h 3420248"/>
              <a:gd name="connsiteX15" fmla="*/ 2567439 w 2579497"/>
              <a:gd name="connsiteY15" fmla="*/ 370207 h 3420248"/>
              <a:gd name="connsiteX16" fmla="*/ 2575488 w 2579497"/>
              <a:gd name="connsiteY16" fmla="*/ 394600 h 3420248"/>
              <a:gd name="connsiteX17" fmla="*/ 2578959 w 2579497"/>
              <a:gd name="connsiteY17" fmla="*/ 418106 h 3420248"/>
              <a:gd name="connsiteX18" fmla="*/ 2579497 w 2579497"/>
              <a:gd name="connsiteY18" fmla="*/ 436202 h 3420248"/>
              <a:gd name="connsiteX19" fmla="*/ 2574745 w 2579497"/>
              <a:gd name="connsiteY19" fmla="*/ 455160 h 3420248"/>
              <a:gd name="connsiteX20" fmla="*/ 2576721 w 2579497"/>
              <a:gd name="connsiteY20" fmla="*/ 467958 h 3420248"/>
              <a:gd name="connsiteX21" fmla="*/ 2571631 w 2579497"/>
              <a:gd name="connsiteY21" fmla="*/ 491792 h 3420248"/>
              <a:gd name="connsiteX22" fmla="*/ 2566942 w 2579497"/>
              <a:gd name="connsiteY22" fmla="*/ 526659 h 3420248"/>
              <a:gd name="connsiteX23" fmla="*/ 2561943 w 2579497"/>
              <a:gd name="connsiteY23" fmla="*/ 550660 h 3420248"/>
              <a:gd name="connsiteX24" fmla="*/ 2560413 w 2579497"/>
              <a:gd name="connsiteY24" fmla="*/ 555288 h 3420248"/>
              <a:gd name="connsiteX25" fmla="*/ 2560413 w 2579497"/>
              <a:gd name="connsiteY25" fmla="*/ 712341 h 3420248"/>
              <a:gd name="connsiteX26" fmla="*/ 2562124 w 2579497"/>
              <a:gd name="connsiteY26" fmla="*/ 723926 h 3420248"/>
              <a:gd name="connsiteX27" fmla="*/ 2560413 w 2579497"/>
              <a:gd name="connsiteY27" fmla="*/ 763012 h 3420248"/>
              <a:gd name="connsiteX28" fmla="*/ 2562744 w 2579497"/>
              <a:gd name="connsiteY28" fmla="*/ 768689 h 3420248"/>
              <a:gd name="connsiteX29" fmla="*/ 2560413 w 2579497"/>
              <a:gd name="connsiteY29" fmla="*/ 806901 h 3420248"/>
              <a:gd name="connsiteX30" fmla="*/ 2562392 w 2579497"/>
              <a:gd name="connsiteY30" fmla="*/ 848769 h 3420248"/>
              <a:gd name="connsiteX31" fmla="*/ 2567711 w 2579497"/>
              <a:gd name="connsiteY31" fmla="*/ 851895 h 3420248"/>
              <a:gd name="connsiteX32" fmla="*/ 2568179 w 2579497"/>
              <a:gd name="connsiteY32" fmla="*/ 861077 h 3420248"/>
              <a:gd name="connsiteX33" fmla="*/ 2568077 w 2579497"/>
              <a:gd name="connsiteY33" fmla="*/ 875533 h 3420248"/>
              <a:gd name="connsiteX34" fmla="*/ 2562494 w 2579497"/>
              <a:gd name="connsiteY34" fmla="*/ 907912 h 3420248"/>
              <a:gd name="connsiteX35" fmla="*/ 2565229 w 2579497"/>
              <a:gd name="connsiteY35" fmla="*/ 3420248 h 3420248"/>
              <a:gd name="connsiteX36" fmla="*/ 47142 w 2579497"/>
              <a:gd name="connsiteY36" fmla="*/ 3420248 h 3420248"/>
              <a:gd name="connsiteX37" fmla="*/ 19996 w 2579497"/>
              <a:gd name="connsiteY37" fmla="*/ 3393100 h 3420248"/>
              <a:gd name="connsiteX38" fmla="*/ 19956 w 2579497"/>
              <a:gd name="connsiteY38" fmla="*/ 3385186 h 3420248"/>
              <a:gd name="connsiteX39" fmla="*/ 16369 w 2579497"/>
              <a:gd name="connsiteY39" fmla="*/ 3385176 h 3420248"/>
              <a:gd name="connsiteX40" fmla="*/ 16369 w 2579497"/>
              <a:gd name="connsiteY40" fmla="*/ 3073899 h 3420248"/>
              <a:gd name="connsiteX41" fmla="*/ 1295 w 2579497"/>
              <a:gd name="connsiteY41" fmla="*/ 3025648 h 3420248"/>
              <a:gd name="connsiteX0" fmla="*/ 0 w 2578202"/>
              <a:gd name="connsiteY0" fmla="*/ 3025648 h 3420248"/>
              <a:gd name="connsiteX1" fmla="*/ 743 w 2578202"/>
              <a:gd name="connsiteY1" fmla="*/ 2965088 h 3420248"/>
              <a:gd name="connsiteX2" fmla="*/ 14293 w 2578202"/>
              <a:gd name="connsiteY2" fmla="*/ 2952290 h 3420248"/>
              <a:gd name="connsiteX3" fmla="*/ 8546 w 2578202"/>
              <a:gd name="connsiteY3" fmla="*/ 2893589 h 3420248"/>
              <a:gd name="connsiteX4" fmla="*/ 13545 w 2578202"/>
              <a:gd name="connsiteY4" fmla="*/ 2869588 h 3420248"/>
              <a:gd name="connsiteX5" fmla="*/ 15075 w 2578202"/>
              <a:gd name="connsiteY5" fmla="*/ 2864960 h 3420248"/>
              <a:gd name="connsiteX6" fmla="*/ 13096 w 2578202"/>
              <a:gd name="connsiteY6" fmla="*/ 2571479 h 3420248"/>
              <a:gd name="connsiteX7" fmla="*/ 12994 w 2578202"/>
              <a:gd name="connsiteY7" fmla="*/ 2512336 h 3420248"/>
              <a:gd name="connsiteX8" fmla="*/ 10259 w 2578202"/>
              <a:gd name="connsiteY8" fmla="*/ 0 h 3420248"/>
              <a:gd name="connsiteX9" fmla="*/ 2528346 w 2578202"/>
              <a:gd name="connsiteY9" fmla="*/ 0 h 3420248"/>
              <a:gd name="connsiteX10" fmla="*/ 2555492 w 2578202"/>
              <a:gd name="connsiteY10" fmla="*/ 27148 h 3420248"/>
              <a:gd name="connsiteX11" fmla="*/ 2555533 w 2578202"/>
              <a:gd name="connsiteY11" fmla="*/ 35062 h 3420248"/>
              <a:gd name="connsiteX12" fmla="*/ 2559119 w 2578202"/>
              <a:gd name="connsiteY12" fmla="*/ 35072 h 3420248"/>
              <a:gd name="connsiteX13" fmla="*/ 2559119 w 2578202"/>
              <a:gd name="connsiteY13" fmla="*/ 303633 h 3420248"/>
              <a:gd name="connsiteX14" fmla="*/ 2559119 w 2578202"/>
              <a:gd name="connsiteY14" fmla="*/ 346349 h 3420248"/>
              <a:gd name="connsiteX15" fmla="*/ 2566144 w 2578202"/>
              <a:gd name="connsiteY15" fmla="*/ 370207 h 3420248"/>
              <a:gd name="connsiteX16" fmla="*/ 2574193 w 2578202"/>
              <a:gd name="connsiteY16" fmla="*/ 394600 h 3420248"/>
              <a:gd name="connsiteX17" fmla="*/ 2577664 w 2578202"/>
              <a:gd name="connsiteY17" fmla="*/ 418106 h 3420248"/>
              <a:gd name="connsiteX18" fmla="*/ 2578202 w 2578202"/>
              <a:gd name="connsiteY18" fmla="*/ 436202 h 3420248"/>
              <a:gd name="connsiteX19" fmla="*/ 2573450 w 2578202"/>
              <a:gd name="connsiteY19" fmla="*/ 455160 h 3420248"/>
              <a:gd name="connsiteX20" fmla="*/ 2575426 w 2578202"/>
              <a:gd name="connsiteY20" fmla="*/ 467958 h 3420248"/>
              <a:gd name="connsiteX21" fmla="*/ 2570336 w 2578202"/>
              <a:gd name="connsiteY21" fmla="*/ 491792 h 3420248"/>
              <a:gd name="connsiteX22" fmla="*/ 2565647 w 2578202"/>
              <a:gd name="connsiteY22" fmla="*/ 526659 h 3420248"/>
              <a:gd name="connsiteX23" fmla="*/ 2560648 w 2578202"/>
              <a:gd name="connsiteY23" fmla="*/ 550660 h 3420248"/>
              <a:gd name="connsiteX24" fmla="*/ 2559118 w 2578202"/>
              <a:gd name="connsiteY24" fmla="*/ 555288 h 3420248"/>
              <a:gd name="connsiteX25" fmla="*/ 2559118 w 2578202"/>
              <a:gd name="connsiteY25" fmla="*/ 712341 h 3420248"/>
              <a:gd name="connsiteX26" fmla="*/ 2560829 w 2578202"/>
              <a:gd name="connsiteY26" fmla="*/ 723926 h 3420248"/>
              <a:gd name="connsiteX27" fmla="*/ 2559118 w 2578202"/>
              <a:gd name="connsiteY27" fmla="*/ 763012 h 3420248"/>
              <a:gd name="connsiteX28" fmla="*/ 2561449 w 2578202"/>
              <a:gd name="connsiteY28" fmla="*/ 768689 h 3420248"/>
              <a:gd name="connsiteX29" fmla="*/ 2559118 w 2578202"/>
              <a:gd name="connsiteY29" fmla="*/ 806901 h 3420248"/>
              <a:gd name="connsiteX30" fmla="*/ 2561097 w 2578202"/>
              <a:gd name="connsiteY30" fmla="*/ 848769 h 3420248"/>
              <a:gd name="connsiteX31" fmla="*/ 2566416 w 2578202"/>
              <a:gd name="connsiteY31" fmla="*/ 851895 h 3420248"/>
              <a:gd name="connsiteX32" fmla="*/ 2566884 w 2578202"/>
              <a:gd name="connsiteY32" fmla="*/ 861077 h 3420248"/>
              <a:gd name="connsiteX33" fmla="*/ 2566782 w 2578202"/>
              <a:gd name="connsiteY33" fmla="*/ 875533 h 3420248"/>
              <a:gd name="connsiteX34" fmla="*/ 2561199 w 2578202"/>
              <a:gd name="connsiteY34" fmla="*/ 907912 h 3420248"/>
              <a:gd name="connsiteX35" fmla="*/ 2563934 w 2578202"/>
              <a:gd name="connsiteY35" fmla="*/ 3420248 h 3420248"/>
              <a:gd name="connsiteX36" fmla="*/ 45847 w 2578202"/>
              <a:gd name="connsiteY36" fmla="*/ 3420248 h 3420248"/>
              <a:gd name="connsiteX37" fmla="*/ 18701 w 2578202"/>
              <a:gd name="connsiteY37" fmla="*/ 3393100 h 3420248"/>
              <a:gd name="connsiteX38" fmla="*/ 18661 w 2578202"/>
              <a:gd name="connsiteY38" fmla="*/ 3385186 h 3420248"/>
              <a:gd name="connsiteX39" fmla="*/ 15074 w 2578202"/>
              <a:gd name="connsiteY39" fmla="*/ 3385176 h 3420248"/>
              <a:gd name="connsiteX40" fmla="*/ 15074 w 2578202"/>
              <a:gd name="connsiteY40" fmla="*/ 3073899 h 3420248"/>
              <a:gd name="connsiteX41" fmla="*/ 0 w 2578202"/>
              <a:gd name="connsiteY41" fmla="*/ 3025648 h 3420248"/>
              <a:gd name="connsiteX0" fmla="*/ 0 w 2578202"/>
              <a:gd name="connsiteY0" fmla="*/ 3025648 h 3420248"/>
              <a:gd name="connsiteX1" fmla="*/ 16268 w 2578202"/>
              <a:gd name="connsiteY1" fmla="*/ 2971298 h 3420248"/>
              <a:gd name="connsiteX2" fmla="*/ 14293 w 2578202"/>
              <a:gd name="connsiteY2" fmla="*/ 2952290 h 3420248"/>
              <a:gd name="connsiteX3" fmla="*/ 8546 w 2578202"/>
              <a:gd name="connsiteY3" fmla="*/ 2893589 h 3420248"/>
              <a:gd name="connsiteX4" fmla="*/ 13545 w 2578202"/>
              <a:gd name="connsiteY4" fmla="*/ 2869588 h 3420248"/>
              <a:gd name="connsiteX5" fmla="*/ 15075 w 2578202"/>
              <a:gd name="connsiteY5" fmla="*/ 2864960 h 3420248"/>
              <a:gd name="connsiteX6" fmla="*/ 13096 w 2578202"/>
              <a:gd name="connsiteY6" fmla="*/ 2571479 h 3420248"/>
              <a:gd name="connsiteX7" fmla="*/ 12994 w 2578202"/>
              <a:gd name="connsiteY7" fmla="*/ 2512336 h 3420248"/>
              <a:gd name="connsiteX8" fmla="*/ 10259 w 2578202"/>
              <a:gd name="connsiteY8" fmla="*/ 0 h 3420248"/>
              <a:gd name="connsiteX9" fmla="*/ 2528346 w 2578202"/>
              <a:gd name="connsiteY9" fmla="*/ 0 h 3420248"/>
              <a:gd name="connsiteX10" fmla="*/ 2555492 w 2578202"/>
              <a:gd name="connsiteY10" fmla="*/ 27148 h 3420248"/>
              <a:gd name="connsiteX11" fmla="*/ 2555533 w 2578202"/>
              <a:gd name="connsiteY11" fmla="*/ 35062 h 3420248"/>
              <a:gd name="connsiteX12" fmla="*/ 2559119 w 2578202"/>
              <a:gd name="connsiteY12" fmla="*/ 35072 h 3420248"/>
              <a:gd name="connsiteX13" fmla="*/ 2559119 w 2578202"/>
              <a:gd name="connsiteY13" fmla="*/ 303633 h 3420248"/>
              <a:gd name="connsiteX14" fmla="*/ 2559119 w 2578202"/>
              <a:gd name="connsiteY14" fmla="*/ 346349 h 3420248"/>
              <a:gd name="connsiteX15" fmla="*/ 2566144 w 2578202"/>
              <a:gd name="connsiteY15" fmla="*/ 370207 h 3420248"/>
              <a:gd name="connsiteX16" fmla="*/ 2574193 w 2578202"/>
              <a:gd name="connsiteY16" fmla="*/ 394600 h 3420248"/>
              <a:gd name="connsiteX17" fmla="*/ 2577664 w 2578202"/>
              <a:gd name="connsiteY17" fmla="*/ 418106 h 3420248"/>
              <a:gd name="connsiteX18" fmla="*/ 2578202 w 2578202"/>
              <a:gd name="connsiteY18" fmla="*/ 436202 h 3420248"/>
              <a:gd name="connsiteX19" fmla="*/ 2573450 w 2578202"/>
              <a:gd name="connsiteY19" fmla="*/ 455160 h 3420248"/>
              <a:gd name="connsiteX20" fmla="*/ 2575426 w 2578202"/>
              <a:gd name="connsiteY20" fmla="*/ 467958 h 3420248"/>
              <a:gd name="connsiteX21" fmla="*/ 2570336 w 2578202"/>
              <a:gd name="connsiteY21" fmla="*/ 491792 h 3420248"/>
              <a:gd name="connsiteX22" fmla="*/ 2565647 w 2578202"/>
              <a:gd name="connsiteY22" fmla="*/ 526659 h 3420248"/>
              <a:gd name="connsiteX23" fmla="*/ 2560648 w 2578202"/>
              <a:gd name="connsiteY23" fmla="*/ 550660 h 3420248"/>
              <a:gd name="connsiteX24" fmla="*/ 2559118 w 2578202"/>
              <a:gd name="connsiteY24" fmla="*/ 555288 h 3420248"/>
              <a:gd name="connsiteX25" fmla="*/ 2559118 w 2578202"/>
              <a:gd name="connsiteY25" fmla="*/ 712341 h 3420248"/>
              <a:gd name="connsiteX26" fmla="*/ 2560829 w 2578202"/>
              <a:gd name="connsiteY26" fmla="*/ 723926 h 3420248"/>
              <a:gd name="connsiteX27" fmla="*/ 2559118 w 2578202"/>
              <a:gd name="connsiteY27" fmla="*/ 763012 h 3420248"/>
              <a:gd name="connsiteX28" fmla="*/ 2561449 w 2578202"/>
              <a:gd name="connsiteY28" fmla="*/ 768689 h 3420248"/>
              <a:gd name="connsiteX29" fmla="*/ 2559118 w 2578202"/>
              <a:gd name="connsiteY29" fmla="*/ 806901 h 3420248"/>
              <a:gd name="connsiteX30" fmla="*/ 2561097 w 2578202"/>
              <a:gd name="connsiteY30" fmla="*/ 848769 h 3420248"/>
              <a:gd name="connsiteX31" fmla="*/ 2566416 w 2578202"/>
              <a:gd name="connsiteY31" fmla="*/ 851895 h 3420248"/>
              <a:gd name="connsiteX32" fmla="*/ 2566884 w 2578202"/>
              <a:gd name="connsiteY32" fmla="*/ 861077 h 3420248"/>
              <a:gd name="connsiteX33" fmla="*/ 2566782 w 2578202"/>
              <a:gd name="connsiteY33" fmla="*/ 875533 h 3420248"/>
              <a:gd name="connsiteX34" fmla="*/ 2561199 w 2578202"/>
              <a:gd name="connsiteY34" fmla="*/ 907912 h 3420248"/>
              <a:gd name="connsiteX35" fmla="*/ 2563934 w 2578202"/>
              <a:gd name="connsiteY35" fmla="*/ 3420248 h 3420248"/>
              <a:gd name="connsiteX36" fmla="*/ 45847 w 2578202"/>
              <a:gd name="connsiteY36" fmla="*/ 3420248 h 3420248"/>
              <a:gd name="connsiteX37" fmla="*/ 18701 w 2578202"/>
              <a:gd name="connsiteY37" fmla="*/ 3393100 h 3420248"/>
              <a:gd name="connsiteX38" fmla="*/ 18661 w 2578202"/>
              <a:gd name="connsiteY38" fmla="*/ 3385186 h 3420248"/>
              <a:gd name="connsiteX39" fmla="*/ 15074 w 2578202"/>
              <a:gd name="connsiteY39" fmla="*/ 3385176 h 3420248"/>
              <a:gd name="connsiteX40" fmla="*/ 15074 w 2578202"/>
              <a:gd name="connsiteY40" fmla="*/ 3073899 h 3420248"/>
              <a:gd name="connsiteX41" fmla="*/ 0 w 2578202"/>
              <a:gd name="connsiteY41"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2283 w 2569656"/>
              <a:gd name="connsiteY26" fmla="*/ 723926 h 3420248"/>
              <a:gd name="connsiteX27" fmla="*/ 2550572 w 2569656"/>
              <a:gd name="connsiteY27" fmla="*/ 763012 h 3420248"/>
              <a:gd name="connsiteX28" fmla="*/ 2552903 w 2569656"/>
              <a:gd name="connsiteY28" fmla="*/ 768689 h 3420248"/>
              <a:gd name="connsiteX29" fmla="*/ 2550572 w 2569656"/>
              <a:gd name="connsiteY29" fmla="*/ 806901 h 3420248"/>
              <a:gd name="connsiteX30" fmla="*/ 2552551 w 2569656"/>
              <a:gd name="connsiteY30" fmla="*/ 848769 h 3420248"/>
              <a:gd name="connsiteX31" fmla="*/ 2557870 w 2569656"/>
              <a:gd name="connsiteY31" fmla="*/ 851895 h 3420248"/>
              <a:gd name="connsiteX32" fmla="*/ 2558338 w 2569656"/>
              <a:gd name="connsiteY32" fmla="*/ 861077 h 3420248"/>
              <a:gd name="connsiteX33" fmla="*/ 2558236 w 2569656"/>
              <a:gd name="connsiteY33" fmla="*/ 875533 h 3420248"/>
              <a:gd name="connsiteX34" fmla="*/ 2552653 w 2569656"/>
              <a:gd name="connsiteY34" fmla="*/ 907912 h 3420248"/>
              <a:gd name="connsiteX35" fmla="*/ 2555388 w 2569656"/>
              <a:gd name="connsiteY35" fmla="*/ 3420248 h 3420248"/>
              <a:gd name="connsiteX36" fmla="*/ 37301 w 2569656"/>
              <a:gd name="connsiteY36" fmla="*/ 3420248 h 3420248"/>
              <a:gd name="connsiteX37" fmla="*/ 10155 w 2569656"/>
              <a:gd name="connsiteY37" fmla="*/ 3393100 h 3420248"/>
              <a:gd name="connsiteX38" fmla="*/ 10115 w 2569656"/>
              <a:gd name="connsiteY38" fmla="*/ 3385186 h 3420248"/>
              <a:gd name="connsiteX39" fmla="*/ 6528 w 2569656"/>
              <a:gd name="connsiteY39" fmla="*/ 3385176 h 3420248"/>
              <a:gd name="connsiteX40" fmla="*/ 6528 w 2569656"/>
              <a:gd name="connsiteY40" fmla="*/ 3073899 h 3420248"/>
              <a:gd name="connsiteX41" fmla="*/ 10083 w 2569656"/>
              <a:gd name="connsiteY41"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2283 w 2569656"/>
              <a:gd name="connsiteY26" fmla="*/ 723926 h 3420248"/>
              <a:gd name="connsiteX27" fmla="*/ 2550572 w 2569656"/>
              <a:gd name="connsiteY27" fmla="*/ 763012 h 3420248"/>
              <a:gd name="connsiteX28" fmla="*/ 2550572 w 2569656"/>
              <a:gd name="connsiteY28" fmla="*/ 806901 h 3420248"/>
              <a:gd name="connsiteX29" fmla="*/ 2552551 w 2569656"/>
              <a:gd name="connsiteY29" fmla="*/ 848769 h 3420248"/>
              <a:gd name="connsiteX30" fmla="*/ 2557870 w 2569656"/>
              <a:gd name="connsiteY30" fmla="*/ 851895 h 3420248"/>
              <a:gd name="connsiteX31" fmla="*/ 2558338 w 2569656"/>
              <a:gd name="connsiteY31" fmla="*/ 861077 h 3420248"/>
              <a:gd name="connsiteX32" fmla="*/ 2558236 w 2569656"/>
              <a:gd name="connsiteY32" fmla="*/ 875533 h 3420248"/>
              <a:gd name="connsiteX33" fmla="*/ 2552653 w 2569656"/>
              <a:gd name="connsiteY33" fmla="*/ 907912 h 3420248"/>
              <a:gd name="connsiteX34" fmla="*/ 2555388 w 2569656"/>
              <a:gd name="connsiteY34" fmla="*/ 3420248 h 3420248"/>
              <a:gd name="connsiteX35" fmla="*/ 37301 w 2569656"/>
              <a:gd name="connsiteY35" fmla="*/ 3420248 h 3420248"/>
              <a:gd name="connsiteX36" fmla="*/ 10155 w 2569656"/>
              <a:gd name="connsiteY36" fmla="*/ 3393100 h 3420248"/>
              <a:gd name="connsiteX37" fmla="*/ 10115 w 2569656"/>
              <a:gd name="connsiteY37" fmla="*/ 3385186 h 3420248"/>
              <a:gd name="connsiteX38" fmla="*/ 6528 w 2569656"/>
              <a:gd name="connsiteY38" fmla="*/ 3385176 h 3420248"/>
              <a:gd name="connsiteX39" fmla="*/ 6528 w 2569656"/>
              <a:gd name="connsiteY39" fmla="*/ 3073899 h 3420248"/>
              <a:gd name="connsiteX40" fmla="*/ 10083 w 2569656"/>
              <a:gd name="connsiteY40"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0572 w 2569656"/>
              <a:gd name="connsiteY26" fmla="*/ 763012 h 3420248"/>
              <a:gd name="connsiteX27" fmla="*/ 2550572 w 2569656"/>
              <a:gd name="connsiteY27" fmla="*/ 806901 h 3420248"/>
              <a:gd name="connsiteX28" fmla="*/ 2552551 w 2569656"/>
              <a:gd name="connsiteY28" fmla="*/ 848769 h 3420248"/>
              <a:gd name="connsiteX29" fmla="*/ 2557870 w 2569656"/>
              <a:gd name="connsiteY29" fmla="*/ 851895 h 3420248"/>
              <a:gd name="connsiteX30" fmla="*/ 2558338 w 2569656"/>
              <a:gd name="connsiteY30" fmla="*/ 861077 h 3420248"/>
              <a:gd name="connsiteX31" fmla="*/ 2558236 w 2569656"/>
              <a:gd name="connsiteY31" fmla="*/ 875533 h 3420248"/>
              <a:gd name="connsiteX32" fmla="*/ 2552653 w 2569656"/>
              <a:gd name="connsiteY32" fmla="*/ 907912 h 3420248"/>
              <a:gd name="connsiteX33" fmla="*/ 2555388 w 2569656"/>
              <a:gd name="connsiteY33" fmla="*/ 3420248 h 3420248"/>
              <a:gd name="connsiteX34" fmla="*/ 37301 w 2569656"/>
              <a:gd name="connsiteY34" fmla="*/ 3420248 h 3420248"/>
              <a:gd name="connsiteX35" fmla="*/ 10155 w 2569656"/>
              <a:gd name="connsiteY35" fmla="*/ 3393100 h 3420248"/>
              <a:gd name="connsiteX36" fmla="*/ 10115 w 2569656"/>
              <a:gd name="connsiteY36" fmla="*/ 3385186 h 3420248"/>
              <a:gd name="connsiteX37" fmla="*/ 6528 w 2569656"/>
              <a:gd name="connsiteY37" fmla="*/ 3385176 h 3420248"/>
              <a:gd name="connsiteX38" fmla="*/ 6528 w 2569656"/>
              <a:gd name="connsiteY38" fmla="*/ 3073899 h 3420248"/>
              <a:gd name="connsiteX39" fmla="*/ 10083 w 2569656"/>
              <a:gd name="connsiteY39"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0572 w 2569656"/>
              <a:gd name="connsiteY26" fmla="*/ 763012 h 3420248"/>
              <a:gd name="connsiteX27" fmla="*/ 2550572 w 2569656"/>
              <a:gd name="connsiteY27" fmla="*/ 806901 h 3420248"/>
              <a:gd name="connsiteX28" fmla="*/ 2552551 w 2569656"/>
              <a:gd name="connsiteY28" fmla="*/ 848769 h 3420248"/>
              <a:gd name="connsiteX29" fmla="*/ 2557870 w 2569656"/>
              <a:gd name="connsiteY29" fmla="*/ 851895 h 3420248"/>
              <a:gd name="connsiteX30" fmla="*/ 2558338 w 2569656"/>
              <a:gd name="connsiteY30" fmla="*/ 861077 h 3420248"/>
              <a:gd name="connsiteX31" fmla="*/ 2552653 w 2569656"/>
              <a:gd name="connsiteY31" fmla="*/ 907912 h 3420248"/>
              <a:gd name="connsiteX32" fmla="*/ 2555388 w 2569656"/>
              <a:gd name="connsiteY32" fmla="*/ 3420248 h 3420248"/>
              <a:gd name="connsiteX33" fmla="*/ 37301 w 2569656"/>
              <a:gd name="connsiteY33" fmla="*/ 3420248 h 3420248"/>
              <a:gd name="connsiteX34" fmla="*/ 10155 w 2569656"/>
              <a:gd name="connsiteY34" fmla="*/ 3393100 h 3420248"/>
              <a:gd name="connsiteX35" fmla="*/ 10115 w 2569656"/>
              <a:gd name="connsiteY35" fmla="*/ 3385186 h 3420248"/>
              <a:gd name="connsiteX36" fmla="*/ 6528 w 2569656"/>
              <a:gd name="connsiteY36" fmla="*/ 3385176 h 3420248"/>
              <a:gd name="connsiteX37" fmla="*/ 6528 w 2569656"/>
              <a:gd name="connsiteY37" fmla="*/ 3073899 h 3420248"/>
              <a:gd name="connsiteX38" fmla="*/ 10083 w 2569656"/>
              <a:gd name="connsiteY38"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0572 w 2569656"/>
              <a:gd name="connsiteY26" fmla="*/ 806901 h 3420248"/>
              <a:gd name="connsiteX27" fmla="*/ 2552551 w 2569656"/>
              <a:gd name="connsiteY27" fmla="*/ 848769 h 3420248"/>
              <a:gd name="connsiteX28" fmla="*/ 2557870 w 2569656"/>
              <a:gd name="connsiteY28" fmla="*/ 851895 h 3420248"/>
              <a:gd name="connsiteX29" fmla="*/ 2558338 w 2569656"/>
              <a:gd name="connsiteY29" fmla="*/ 861077 h 3420248"/>
              <a:gd name="connsiteX30" fmla="*/ 2552653 w 2569656"/>
              <a:gd name="connsiteY30" fmla="*/ 907912 h 3420248"/>
              <a:gd name="connsiteX31" fmla="*/ 2555388 w 2569656"/>
              <a:gd name="connsiteY31" fmla="*/ 3420248 h 3420248"/>
              <a:gd name="connsiteX32" fmla="*/ 37301 w 2569656"/>
              <a:gd name="connsiteY32" fmla="*/ 3420248 h 3420248"/>
              <a:gd name="connsiteX33" fmla="*/ 10155 w 2569656"/>
              <a:gd name="connsiteY33" fmla="*/ 3393100 h 3420248"/>
              <a:gd name="connsiteX34" fmla="*/ 10115 w 2569656"/>
              <a:gd name="connsiteY34" fmla="*/ 3385186 h 3420248"/>
              <a:gd name="connsiteX35" fmla="*/ 6528 w 2569656"/>
              <a:gd name="connsiteY35" fmla="*/ 3385176 h 3420248"/>
              <a:gd name="connsiteX36" fmla="*/ 6528 w 2569656"/>
              <a:gd name="connsiteY36" fmla="*/ 3073899 h 3420248"/>
              <a:gd name="connsiteX37" fmla="*/ 10083 w 2569656"/>
              <a:gd name="connsiteY37"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2551 w 2569656"/>
              <a:gd name="connsiteY26" fmla="*/ 848769 h 3420248"/>
              <a:gd name="connsiteX27" fmla="*/ 2557870 w 2569656"/>
              <a:gd name="connsiteY27" fmla="*/ 851895 h 3420248"/>
              <a:gd name="connsiteX28" fmla="*/ 2558338 w 2569656"/>
              <a:gd name="connsiteY28" fmla="*/ 861077 h 3420248"/>
              <a:gd name="connsiteX29" fmla="*/ 2552653 w 2569656"/>
              <a:gd name="connsiteY29" fmla="*/ 907912 h 3420248"/>
              <a:gd name="connsiteX30" fmla="*/ 2555388 w 2569656"/>
              <a:gd name="connsiteY30" fmla="*/ 3420248 h 3420248"/>
              <a:gd name="connsiteX31" fmla="*/ 37301 w 2569656"/>
              <a:gd name="connsiteY31" fmla="*/ 3420248 h 3420248"/>
              <a:gd name="connsiteX32" fmla="*/ 10155 w 2569656"/>
              <a:gd name="connsiteY32" fmla="*/ 3393100 h 3420248"/>
              <a:gd name="connsiteX33" fmla="*/ 10115 w 2569656"/>
              <a:gd name="connsiteY33" fmla="*/ 3385186 h 3420248"/>
              <a:gd name="connsiteX34" fmla="*/ 6528 w 2569656"/>
              <a:gd name="connsiteY34" fmla="*/ 3385176 h 3420248"/>
              <a:gd name="connsiteX35" fmla="*/ 6528 w 2569656"/>
              <a:gd name="connsiteY35" fmla="*/ 3073899 h 3420248"/>
              <a:gd name="connsiteX36" fmla="*/ 10083 w 2569656"/>
              <a:gd name="connsiteY36"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2551 w 2569656"/>
              <a:gd name="connsiteY25" fmla="*/ 848769 h 3420248"/>
              <a:gd name="connsiteX26" fmla="*/ 2557870 w 2569656"/>
              <a:gd name="connsiteY26" fmla="*/ 851895 h 3420248"/>
              <a:gd name="connsiteX27" fmla="*/ 2558338 w 2569656"/>
              <a:gd name="connsiteY27" fmla="*/ 861077 h 3420248"/>
              <a:gd name="connsiteX28" fmla="*/ 2552653 w 2569656"/>
              <a:gd name="connsiteY28" fmla="*/ 907912 h 3420248"/>
              <a:gd name="connsiteX29" fmla="*/ 2555388 w 2569656"/>
              <a:gd name="connsiteY29" fmla="*/ 3420248 h 3420248"/>
              <a:gd name="connsiteX30" fmla="*/ 37301 w 2569656"/>
              <a:gd name="connsiteY30" fmla="*/ 3420248 h 3420248"/>
              <a:gd name="connsiteX31" fmla="*/ 10155 w 2569656"/>
              <a:gd name="connsiteY31" fmla="*/ 3393100 h 3420248"/>
              <a:gd name="connsiteX32" fmla="*/ 10115 w 2569656"/>
              <a:gd name="connsiteY32" fmla="*/ 3385186 h 3420248"/>
              <a:gd name="connsiteX33" fmla="*/ 6528 w 2569656"/>
              <a:gd name="connsiteY33" fmla="*/ 3385176 h 3420248"/>
              <a:gd name="connsiteX34" fmla="*/ 6528 w 2569656"/>
              <a:gd name="connsiteY34" fmla="*/ 3073899 h 3420248"/>
              <a:gd name="connsiteX35" fmla="*/ 10083 w 2569656"/>
              <a:gd name="connsiteY35"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2551 w 2569656"/>
              <a:gd name="connsiteY25" fmla="*/ 848769 h 3420248"/>
              <a:gd name="connsiteX26" fmla="*/ 2558338 w 2569656"/>
              <a:gd name="connsiteY26" fmla="*/ 861077 h 3420248"/>
              <a:gd name="connsiteX27" fmla="*/ 2552653 w 2569656"/>
              <a:gd name="connsiteY27" fmla="*/ 907912 h 3420248"/>
              <a:gd name="connsiteX28" fmla="*/ 2555388 w 2569656"/>
              <a:gd name="connsiteY28" fmla="*/ 3420248 h 3420248"/>
              <a:gd name="connsiteX29" fmla="*/ 37301 w 2569656"/>
              <a:gd name="connsiteY29" fmla="*/ 3420248 h 3420248"/>
              <a:gd name="connsiteX30" fmla="*/ 10155 w 2569656"/>
              <a:gd name="connsiteY30" fmla="*/ 3393100 h 3420248"/>
              <a:gd name="connsiteX31" fmla="*/ 10115 w 2569656"/>
              <a:gd name="connsiteY31" fmla="*/ 3385186 h 3420248"/>
              <a:gd name="connsiteX32" fmla="*/ 6528 w 2569656"/>
              <a:gd name="connsiteY32" fmla="*/ 3385176 h 3420248"/>
              <a:gd name="connsiteX33" fmla="*/ 6528 w 2569656"/>
              <a:gd name="connsiteY33" fmla="*/ 3073899 h 3420248"/>
              <a:gd name="connsiteX34" fmla="*/ 10083 w 2569656"/>
              <a:gd name="connsiteY34"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8338 w 2569656"/>
              <a:gd name="connsiteY25" fmla="*/ 861077 h 3420248"/>
              <a:gd name="connsiteX26" fmla="*/ 2552653 w 2569656"/>
              <a:gd name="connsiteY26" fmla="*/ 907912 h 3420248"/>
              <a:gd name="connsiteX27" fmla="*/ 2555388 w 2569656"/>
              <a:gd name="connsiteY27" fmla="*/ 3420248 h 3420248"/>
              <a:gd name="connsiteX28" fmla="*/ 37301 w 2569656"/>
              <a:gd name="connsiteY28" fmla="*/ 3420248 h 3420248"/>
              <a:gd name="connsiteX29" fmla="*/ 10155 w 2569656"/>
              <a:gd name="connsiteY29" fmla="*/ 3393100 h 3420248"/>
              <a:gd name="connsiteX30" fmla="*/ 10115 w 2569656"/>
              <a:gd name="connsiteY30" fmla="*/ 3385186 h 3420248"/>
              <a:gd name="connsiteX31" fmla="*/ 6528 w 2569656"/>
              <a:gd name="connsiteY31" fmla="*/ 3385176 h 3420248"/>
              <a:gd name="connsiteX32" fmla="*/ 6528 w 2569656"/>
              <a:gd name="connsiteY32" fmla="*/ 3073899 h 3420248"/>
              <a:gd name="connsiteX33" fmla="*/ 10083 w 2569656"/>
              <a:gd name="connsiteY33"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2653 w 2569656"/>
              <a:gd name="connsiteY25" fmla="*/ 907912 h 3420248"/>
              <a:gd name="connsiteX26" fmla="*/ 2555388 w 2569656"/>
              <a:gd name="connsiteY26" fmla="*/ 3420248 h 3420248"/>
              <a:gd name="connsiteX27" fmla="*/ 37301 w 2569656"/>
              <a:gd name="connsiteY27" fmla="*/ 3420248 h 3420248"/>
              <a:gd name="connsiteX28" fmla="*/ 10155 w 2569656"/>
              <a:gd name="connsiteY28" fmla="*/ 3393100 h 3420248"/>
              <a:gd name="connsiteX29" fmla="*/ 10115 w 2569656"/>
              <a:gd name="connsiteY29" fmla="*/ 3385186 h 3420248"/>
              <a:gd name="connsiteX30" fmla="*/ 6528 w 2569656"/>
              <a:gd name="connsiteY30" fmla="*/ 3385176 h 3420248"/>
              <a:gd name="connsiteX31" fmla="*/ 6528 w 2569656"/>
              <a:gd name="connsiteY31" fmla="*/ 3073899 h 3420248"/>
              <a:gd name="connsiteX32" fmla="*/ 10083 w 2569656"/>
              <a:gd name="connsiteY32"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57101 w 2569656"/>
              <a:gd name="connsiteY21" fmla="*/ 526659 h 3420248"/>
              <a:gd name="connsiteX22" fmla="*/ 2552102 w 2569656"/>
              <a:gd name="connsiteY22" fmla="*/ 550660 h 3420248"/>
              <a:gd name="connsiteX23" fmla="*/ 2550572 w 2569656"/>
              <a:gd name="connsiteY23" fmla="*/ 555288 h 3420248"/>
              <a:gd name="connsiteX24" fmla="*/ 2552653 w 2569656"/>
              <a:gd name="connsiteY24" fmla="*/ 907912 h 3420248"/>
              <a:gd name="connsiteX25" fmla="*/ 2555388 w 2569656"/>
              <a:gd name="connsiteY25" fmla="*/ 3420248 h 3420248"/>
              <a:gd name="connsiteX26" fmla="*/ 37301 w 2569656"/>
              <a:gd name="connsiteY26" fmla="*/ 3420248 h 3420248"/>
              <a:gd name="connsiteX27" fmla="*/ 10155 w 2569656"/>
              <a:gd name="connsiteY27" fmla="*/ 3393100 h 3420248"/>
              <a:gd name="connsiteX28" fmla="*/ 10115 w 2569656"/>
              <a:gd name="connsiteY28" fmla="*/ 3385186 h 3420248"/>
              <a:gd name="connsiteX29" fmla="*/ 6528 w 2569656"/>
              <a:gd name="connsiteY29" fmla="*/ 3385176 h 3420248"/>
              <a:gd name="connsiteX30" fmla="*/ 6528 w 2569656"/>
              <a:gd name="connsiteY30" fmla="*/ 3073899 h 3420248"/>
              <a:gd name="connsiteX31" fmla="*/ 10083 w 2569656"/>
              <a:gd name="connsiteY31"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03633 h 3420248"/>
              <a:gd name="connsiteX13" fmla="*/ 2550573 w 2569656"/>
              <a:gd name="connsiteY13" fmla="*/ 346349 h 3420248"/>
              <a:gd name="connsiteX14" fmla="*/ 2557598 w 2569656"/>
              <a:gd name="connsiteY14" fmla="*/ 370207 h 3420248"/>
              <a:gd name="connsiteX15" fmla="*/ 2565647 w 2569656"/>
              <a:gd name="connsiteY15" fmla="*/ 394600 h 3420248"/>
              <a:gd name="connsiteX16" fmla="*/ 2569118 w 2569656"/>
              <a:gd name="connsiteY16" fmla="*/ 418106 h 3420248"/>
              <a:gd name="connsiteX17" fmla="*/ 2569656 w 2569656"/>
              <a:gd name="connsiteY17" fmla="*/ 436202 h 3420248"/>
              <a:gd name="connsiteX18" fmla="*/ 2564904 w 2569656"/>
              <a:gd name="connsiteY18" fmla="*/ 455160 h 3420248"/>
              <a:gd name="connsiteX19" fmla="*/ 2566880 w 2569656"/>
              <a:gd name="connsiteY19" fmla="*/ 467958 h 3420248"/>
              <a:gd name="connsiteX20" fmla="*/ 2557101 w 2569656"/>
              <a:gd name="connsiteY20" fmla="*/ 526659 h 3420248"/>
              <a:gd name="connsiteX21" fmla="*/ 2552102 w 2569656"/>
              <a:gd name="connsiteY21" fmla="*/ 550660 h 3420248"/>
              <a:gd name="connsiteX22" fmla="*/ 2550572 w 2569656"/>
              <a:gd name="connsiteY22" fmla="*/ 555288 h 3420248"/>
              <a:gd name="connsiteX23" fmla="*/ 2552653 w 2569656"/>
              <a:gd name="connsiteY23" fmla="*/ 907912 h 3420248"/>
              <a:gd name="connsiteX24" fmla="*/ 2555388 w 2569656"/>
              <a:gd name="connsiteY24" fmla="*/ 3420248 h 3420248"/>
              <a:gd name="connsiteX25" fmla="*/ 37301 w 2569656"/>
              <a:gd name="connsiteY25" fmla="*/ 3420248 h 3420248"/>
              <a:gd name="connsiteX26" fmla="*/ 10155 w 2569656"/>
              <a:gd name="connsiteY26" fmla="*/ 3393100 h 3420248"/>
              <a:gd name="connsiteX27" fmla="*/ 10115 w 2569656"/>
              <a:gd name="connsiteY27" fmla="*/ 3385186 h 3420248"/>
              <a:gd name="connsiteX28" fmla="*/ 6528 w 2569656"/>
              <a:gd name="connsiteY28" fmla="*/ 3385176 h 3420248"/>
              <a:gd name="connsiteX29" fmla="*/ 6528 w 2569656"/>
              <a:gd name="connsiteY29" fmla="*/ 3073899 h 3420248"/>
              <a:gd name="connsiteX30" fmla="*/ 10083 w 2569656"/>
              <a:gd name="connsiteY30"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3 w 2569656"/>
              <a:gd name="connsiteY11" fmla="*/ 303633 h 3420248"/>
              <a:gd name="connsiteX12" fmla="*/ 2550573 w 2569656"/>
              <a:gd name="connsiteY12" fmla="*/ 346349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3 w 2569656"/>
              <a:gd name="connsiteY11" fmla="*/ 303633 h 3420248"/>
              <a:gd name="connsiteX12" fmla="*/ 2550573 w 2569656"/>
              <a:gd name="connsiteY12" fmla="*/ 346349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3 w 2569656"/>
              <a:gd name="connsiteY11" fmla="*/ 303633 h 3420248"/>
              <a:gd name="connsiteX12" fmla="*/ 2550573 w 2569656"/>
              <a:gd name="connsiteY12" fmla="*/ 346349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3 w 2569656"/>
              <a:gd name="connsiteY12" fmla="*/ 346349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6 w 2569656"/>
              <a:gd name="connsiteY12" fmla="*/ 285048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6 w 2569656"/>
              <a:gd name="connsiteY12" fmla="*/ 285048 h 3420248"/>
              <a:gd name="connsiteX13" fmla="*/ 2557601 w 2569656"/>
              <a:gd name="connsiteY13" fmla="*/ 33955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6 w 2569656"/>
              <a:gd name="connsiteY12" fmla="*/ 285048 h 3420248"/>
              <a:gd name="connsiteX13" fmla="*/ 2557601 w 2569656"/>
              <a:gd name="connsiteY13" fmla="*/ 339557 h 3420248"/>
              <a:gd name="connsiteX14" fmla="*/ 2569118 w 2569656"/>
              <a:gd name="connsiteY14" fmla="*/ 418106 h 3420248"/>
              <a:gd name="connsiteX15" fmla="*/ 2569656 w 2569656"/>
              <a:gd name="connsiteY15" fmla="*/ 436202 h 3420248"/>
              <a:gd name="connsiteX16" fmla="*/ 2564904 w 2569656"/>
              <a:gd name="connsiteY16" fmla="*/ 455160 h 3420248"/>
              <a:gd name="connsiteX17" fmla="*/ 2566880 w 2569656"/>
              <a:gd name="connsiteY17" fmla="*/ 467958 h 3420248"/>
              <a:gd name="connsiteX18" fmla="*/ 2557101 w 2569656"/>
              <a:gd name="connsiteY18" fmla="*/ 526659 h 3420248"/>
              <a:gd name="connsiteX19" fmla="*/ 2552102 w 2569656"/>
              <a:gd name="connsiteY19" fmla="*/ 550660 h 3420248"/>
              <a:gd name="connsiteX20" fmla="*/ 2550572 w 2569656"/>
              <a:gd name="connsiteY20" fmla="*/ 555288 h 3420248"/>
              <a:gd name="connsiteX21" fmla="*/ 2552653 w 2569656"/>
              <a:gd name="connsiteY21" fmla="*/ 907912 h 3420248"/>
              <a:gd name="connsiteX22" fmla="*/ 2555388 w 2569656"/>
              <a:gd name="connsiteY22" fmla="*/ 3420248 h 3420248"/>
              <a:gd name="connsiteX23" fmla="*/ 37301 w 2569656"/>
              <a:gd name="connsiteY23" fmla="*/ 3420248 h 3420248"/>
              <a:gd name="connsiteX24" fmla="*/ 10155 w 2569656"/>
              <a:gd name="connsiteY24" fmla="*/ 3393100 h 3420248"/>
              <a:gd name="connsiteX25" fmla="*/ 10115 w 2569656"/>
              <a:gd name="connsiteY25" fmla="*/ 3385186 h 3420248"/>
              <a:gd name="connsiteX26" fmla="*/ 6528 w 2569656"/>
              <a:gd name="connsiteY26" fmla="*/ 3385176 h 3420248"/>
              <a:gd name="connsiteX27" fmla="*/ 6528 w 2569656"/>
              <a:gd name="connsiteY27" fmla="*/ 3073899 h 3420248"/>
              <a:gd name="connsiteX28" fmla="*/ 10083 w 2569656"/>
              <a:gd name="connsiteY28"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6 w 2569656"/>
              <a:gd name="connsiteY12" fmla="*/ 285048 h 3420248"/>
              <a:gd name="connsiteX13" fmla="*/ 2557601 w 2569656"/>
              <a:gd name="connsiteY13" fmla="*/ 339557 h 3420248"/>
              <a:gd name="connsiteX14" fmla="*/ 2569118 w 2569656"/>
              <a:gd name="connsiteY14" fmla="*/ 418106 h 3420248"/>
              <a:gd name="connsiteX15" fmla="*/ 2569656 w 2569656"/>
              <a:gd name="connsiteY15" fmla="*/ 436202 h 3420248"/>
              <a:gd name="connsiteX16" fmla="*/ 2564904 w 2569656"/>
              <a:gd name="connsiteY16" fmla="*/ 455160 h 3420248"/>
              <a:gd name="connsiteX17" fmla="*/ 2566880 w 2569656"/>
              <a:gd name="connsiteY17" fmla="*/ 467958 h 3420248"/>
              <a:gd name="connsiteX18" fmla="*/ 2557101 w 2569656"/>
              <a:gd name="connsiteY18" fmla="*/ 526659 h 3420248"/>
              <a:gd name="connsiteX19" fmla="*/ 2552102 w 2569656"/>
              <a:gd name="connsiteY19" fmla="*/ 550660 h 3420248"/>
              <a:gd name="connsiteX20" fmla="*/ 2557345 w 2569656"/>
              <a:gd name="connsiteY20" fmla="*/ 630210 h 3420248"/>
              <a:gd name="connsiteX21" fmla="*/ 2552653 w 2569656"/>
              <a:gd name="connsiteY21" fmla="*/ 907912 h 3420248"/>
              <a:gd name="connsiteX22" fmla="*/ 2555388 w 2569656"/>
              <a:gd name="connsiteY22" fmla="*/ 3420248 h 3420248"/>
              <a:gd name="connsiteX23" fmla="*/ 37301 w 2569656"/>
              <a:gd name="connsiteY23" fmla="*/ 3420248 h 3420248"/>
              <a:gd name="connsiteX24" fmla="*/ 10155 w 2569656"/>
              <a:gd name="connsiteY24" fmla="*/ 3393100 h 3420248"/>
              <a:gd name="connsiteX25" fmla="*/ 10115 w 2569656"/>
              <a:gd name="connsiteY25" fmla="*/ 3385186 h 3420248"/>
              <a:gd name="connsiteX26" fmla="*/ 6528 w 2569656"/>
              <a:gd name="connsiteY26" fmla="*/ 3385176 h 3420248"/>
              <a:gd name="connsiteX27" fmla="*/ 6528 w 2569656"/>
              <a:gd name="connsiteY27" fmla="*/ 3073899 h 3420248"/>
              <a:gd name="connsiteX28" fmla="*/ 10083 w 2569656"/>
              <a:gd name="connsiteY28"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3965 w 2569656"/>
              <a:gd name="connsiteY12" fmla="*/ 281642 h 3420248"/>
              <a:gd name="connsiteX13" fmla="*/ 2557601 w 2569656"/>
              <a:gd name="connsiteY13" fmla="*/ 339557 h 3420248"/>
              <a:gd name="connsiteX14" fmla="*/ 2569118 w 2569656"/>
              <a:gd name="connsiteY14" fmla="*/ 418106 h 3420248"/>
              <a:gd name="connsiteX15" fmla="*/ 2569656 w 2569656"/>
              <a:gd name="connsiteY15" fmla="*/ 436202 h 3420248"/>
              <a:gd name="connsiteX16" fmla="*/ 2564904 w 2569656"/>
              <a:gd name="connsiteY16" fmla="*/ 455160 h 3420248"/>
              <a:gd name="connsiteX17" fmla="*/ 2566880 w 2569656"/>
              <a:gd name="connsiteY17" fmla="*/ 467958 h 3420248"/>
              <a:gd name="connsiteX18" fmla="*/ 2557101 w 2569656"/>
              <a:gd name="connsiteY18" fmla="*/ 526659 h 3420248"/>
              <a:gd name="connsiteX19" fmla="*/ 2552102 w 2569656"/>
              <a:gd name="connsiteY19" fmla="*/ 550660 h 3420248"/>
              <a:gd name="connsiteX20" fmla="*/ 2557345 w 2569656"/>
              <a:gd name="connsiteY20" fmla="*/ 630210 h 3420248"/>
              <a:gd name="connsiteX21" fmla="*/ 2552653 w 2569656"/>
              <a:gd name="connsiteY21" fmla="*/ 907912 h 3420248"/>
              <a:gd name="connsiteX22" fmla="*/ 2555388 w 2569656"/>
              <a:gd name="connsiteY22" fmla="*/ 3420248 h 3420248"/>
              <a:gd name="connsiteX23" fmla="*/ 37301 w 2569656"/>
              <a:gd name="connsiteY23" fmla="*/ 3420248 h 3420248"/>
              <a:gd name="connsiteX24" fmla="*/ 10155 w 2569656"/>
              <a:gd name="connsiteY24" fmla="*/ 3393100 h 3420248"/>
              <a:gd name="connsiteX25" fmla="*/ 10115 w 2569656"/>
              <a:gd name="connsiteY25" fmla="*/ 3385186 h 3420248"/>
              <a:gd name="connsiteX26" fmla="*/ 6528 w 2569656"/>
              <a:gd name="connsiteY26" fmla="*/ 3385176 h 3420248"/>
              <a:gd name="connsiteX27" fmla="*/ 6528 w 2569656"/>
              <a:gd name="connsiteY27" fmla="*/ 3073899 h 3420248"/>
              <a:gd name="connsiteX28" fmla="*/ 10083 w 2569656"/>
              <a:gd name="connsiteY28"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3965 w 2569656"/>
              <a:gd name="connsiteY12" fmla="*/ 281642 h 3420248"/>
              <a:gd name="connsiteX13" fmla="*/ 2557601 w 2569656"/>
              <a:gd name="connsiteY13" fmla="*/ 339557 h 3420248"/>
              <a:gd name="connsiteX14" fmla="*/ 2569656 w 2569656"/>
              <a:gd name="connsiteY14" fmla="*/ 436202 h 3420248"/>
              <a:gd name="connsiteX15" fmla="*/ 2564904 w 2569656"/>
              <a:gd name="connsiteY15" fmla="*/ 455160 h 3420248"/>
              <a:gd name="connsiteX16" fmla="*/ 2566880 w 2569656"/>
              <a:gd name="connsiteY16" fmla="*/ 467958 h 3420248"/>
              <a:gd name="connsiteX17" fmla="*/ 2557101 w 2569656"/>
              <a:gd name="connsiteY17" fmla="*/ 526659 h 3420248"/>
              <a:gd name="connsiteX18" fmla="*/ 2552102 w 2569656"/>
              <a:gd name="connsiteY18" fmla="*/ 550660 h 3420248"/>
              <a:gd name="connsiteX19" fmla="*/ 2557345 w 2569656"/>
              <a:gd name="connsiteY19" fmla="*/ 630210 h 3420248"/>
              <a:gd name="connsiteX20" fmla="*/ 2552653 w 2569656"/>
              <a:gd name="connsiteY20" fmla="*/ 907912 h 3420248"/>
              <a:gd name="connsiteX21" fmla="*/ 2555388 w 2569656"/>
              <a:gd name="connsiteY21" fmla="*/ 3420248 h 3420248"/>
              <a:gd name="connsiteX22" fmla="*/ 37301 w 2569656"/>
              <a:gd name="connsiteY22" fmla="*/ 3420248 h 3420248"/>
              <a:gd name="connsiteX23" fmla="*/ 10155 w 2569656"/>
              <a:gd name="connsiteY23" fmla="*/ 3393100 h 3420248"/>
              <a:gd name="connsiteX24" fmla="*/ 10115 w 2569656"/>
              <a:gd name="connsiteY24" fmla="*/ 3385186 h 3420248"/>
              <a:gd name="connsiteX25" fmla="*/ 6528 w 2569656"/>
              <a:gd name="connsiteY25" fmla="*/ 3385176 h 3420248"/>
              <a:gd name="connsiteX26" fmla="*/ 6528 w 2569656"/>
              <a:gd name="connsiteY26" fmla="*/ 3073899 h 3420248"/>
              <a:gd name="connsiteX27" fmla="*/ 10083 w 2569656"/>
              <a:gd name="connsiteY27" fmla="*/ 3025648 h 3420248"/>
              <a:gd name="connsiteX0" fmla="*/ 10083 w 2566941"/>
              <a:gd name="connsiteY0" fmla="*/ 3025648 h 3420248"/>
              <a:gd name="connsiteX1" fmla="*/ 7722 w 2566941"/>
              <a:gd name="connsiteY1" fmla="*/ 2971298 h 3420248"/>
              <a:gd name="connsiteX2" fmla="*/ 15061 w 2566941"/>
              <a:gd name="connsiteY2" fmla="*/ 2952290 h 3420248"/>
              <a:gd name="connsiteX3" fmla="*/ 0 w 2566941"/>
              <a:gd name="connsiteY3" fmla="*/ 2893589 h 3420248"/>
              <a:gd name="connsiteX4" fmla="*/ 4999 w 2566941"/>
              <a:gd name="connsiteY4" fmla="*/ 2869588 h 3420248"/>
              <a:gd name="connsiteX5" fmla="*/ 12739 w 2566941"/>
              <a:gd name="connsiteY5" fmla="*/ 2864960 h 3420248"/>
              <a:gd name="connsiteX6" fmla="*/ 4550 w 2566941"/>
              <a:gd name="connsiteY6" fmla="*/ 2571479 h 3420248"/>
              <a:gd name="connsiteX7" fmla="*/ 4448 w 2566941"/>
              <a:gd name="connsiteY7" fmla="*/ 2512336 h 3420248"/>
              <a:gd name="connsiteX8" fmla="*/ 1713 w 2566941"/>
              <a:gd name="connsiteY8" fmla="*/ 0 h 3420248"/>
              <a:gd name="connsiteX9" fmla="*/ 2519800 w 2566941"/>
              <a:gd name="connsiteY9" fmla="*/ 0 h 3420248"/>
              <a:gd name="connsiteX10" fmla="*/ 2546946 w 2566941"/>
              <a:gd name="connsiteY10" fmla="*/ 27148 h 3420248"/>
              <a:gd name="connsiteX11" fmla="*/ 2550576 w 2566941"/>
              <a:gd name="connsiteY11" fmla="*/ 201466 h 3420248"/>
              <a:gd name="connsiteX12" fmla="*/ 2553965 w 2566941"/>
              <a:gd name="connsiteY12" fmla="*/ 281642 h 3420248"/>
              <a:gd name="connsiteX13" fmla="*/ 2557601 w 2566941"/>
              <a:gd name="connsiteY13" fmla="*/ 339557 h 3420248"/>
              <a:gd name="connsiteX14" fmla="*/ 2562888 w 2566941"/>
              <a:gd name="connsiteY14" fmla="*/ 398740 h 3420248"/>
              <a:gd name="connsiteX15" fmla="*/ 2564904 w 2566941"/>
              <a:gd name="connsiteY15" fmla="*/ 455160 h 3420248"/>
              <a:gd name="connsiteX16" fmla="*/ 2566880 w 2566941"/>
              <a:gd name="connsiteY16" fmla="*/ 467958 h 3420248"/>
              <a:gd name="connsiteX17" fmla="*/ 2557101 w 2566941"/>
              <a:gd name="connsiteY17" fmla="*/ 526659 h 3420248"/>
              <a:gd name="connsiteX18" fmla="*/ 2552102 w 2566941"/>
              <a:gd name="connsiteY18" fmla="*/ 550660 h 3420248"/>
              <a:gd name="connsiteX19" fmla="*/ 2557345 w 2566941"/>
              <a:gd name="connsiteY19" fmla="*/ 630210 h 3420248"/>
              <a:gd name="connsiteX20" fmla="*/ 2552653 w 2566941"/>
              <a:gd name="connsiteY20" fmla="*/ 907912 h 3420248"/>
              <a:gd name="connsiteX21" fmla="*/ 2555388 w 2566941"/>
              <a:gd name="connsiteY21" fmla="*/ 3420248 h 3420248"/>
              <a:gd name="connsiteX22" fmla="*/ 37301 w 2566941"/>
              <a:gd name="connsiteY22" fmla="*/ 3420248 h 3420248"/>
              <a:gd name="connsiteX23" fmla="*/ 10155 w 2566941"/>
              <a:gd name="connsiteY23" fmla="*/ 3393100 h 3420248"/>
              <a:gd name="connsiteX24" fmla="*/ 10115 w 2566941"/>
              <a:gd name="connsiteY24" fmla="*/ 3385186 h 3420248"/>
              <a:gd name="connsiteX25" fmla="*/ 6528 w 2566941"/>
              <a:gd name="connsiteY25" fmla="*/ 3385176 h 3420248"/>
              <a:gd name="connsiteX26" fmla="*/ 6528 w 2566941"/>
              <a:gd name="connsiteY26" fmla="*/ 3073899 h 3420248"/>
              <a:gd name="connsiteX27" fmla="*/ 10083 w 2566941"/>
              <a:gd name="connsiteY27" fmla="*/ 3025648 h 3420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66941" h="3420248">
                <a:moveTo>
                  <a:pt x="10083" y="3025648"/>
                </a:moveTo>
                <a:cubicBezTo>
                  <a:pt x="10331" y="3005461"/>
                  <a:pt x="7474" y="2991485"/>
                  <a:pt x="7722" y="2971298"/>
                </a:cubicBezTo>
                <a:cubicBezTo>
                  <a:pt x="8183" y="2966004"/>
                  <a:pt x="14541" y="2958395"/>
                  <a:pt x="15061" y="2952290"/>
                </a:cubicBezTo>
                <a:lnTo>
                  <a:pt x="0" y="2893589"/>
                </a:lnTo>
                <a:lnTo>
                  <a:pt x="4999" y="2869588"/>
                </a:lnTo>
                <a:lnTo>
                  <a:pt x="12739" y="2864960"/>
                </a:lnTo>
                <a:cubicBezTo>
                  <a:pt x="12079" y="2767133"/>
                  <a:pt x="5210" y="2669306"/>
                  <a:pt x="4550" y="2571479"/>
                </a:cubicBezTo>
                <a:lnTo>
                  <a:pt x="4448" y="2512336"/>
                </a:lnTo>
                <a:cubicBezTo>
                  <a:pt x="3536" y="1674891"/>
                  <a:pt x="2625" y="837445"/>
                  <a:pt x="1713" y="0"/>
                </a:cubicBezTo>
                <a:lnTo>
                  <a:pt x="2519800" y="0"/>
                </a:lnTo>
                <a:cubicBezTo>
                  <a:pt x="2534776" y="43"/>
                  <a:pt x="2546908" y="12172"/>
                  <a:pt x="2546946" y="27148"/>
                </a:cubicBezTo>
                <a:cubicBezTo>
                  <a:pt x="2552075" y="77753"/>
                  <a:pt x="2549972" y="148266"/>
                  <a:pt x="2550576" y="201466"/>
                </a:cubicBezTo>
                <a:cubicBezTo>
                  <a:pt x="2550575" y="249760"/>
                  <a:pt x="2553966" y="233348"/>
                  <a:pt x="2553965" y="281642"/>
                </a:cubicBezTo>
                <a:lnTo>
                  <a:pt x="2557601" y="339557"/>
                </a:lnTo>
                <a:cubicBezTo>
                  <a:pt x="2560216" y="365317"/>
                  <a:pt x="2561671" y="379473"/>
                  <a:pt x="2562888" y="398740"/>
                </a:cubicBezTo>
                <a:lnTo>
                  <a:pt x="2564904" y="455160"/>
                </a:lnTo>
                <a:cubicBezTo>
                  <a:pt x="2564443" y="460454"/>
                  <a:pt x="2567400" y="461853"/>
                  <a:pt x="2566880" y="467958"/>
                </a:cubicBezTo>
                <a:lnTo>
                  <a:pt x="2557101" y="526659"/>
                </a:lnTo>
                <a:lnTo>
                  <a:pt x="2552102" y="550660"/>
                </a:lnTo>
                <a:lnTo>
                  <a:pt x="2557345" y="630210"/>
                </a:lnTo>
                <a:cubicBezTo>
                  <a:pt x="2557437" y="689752"/>
                  <a:pt x="2551850" y="430419"/>
                  <a:pt x="2552653" y="907912"/>
                </a:cubicBezTo>
                <a:cubicBezTo>
                  <a:pt x="2553565" y="1745357"/>
                  <a:pt x="2554476" y="2582803"/>
                  <a:pt x="2555388" y="3420248"/>
                </a:cubicBezTo>
                <a:lnTo>
                  <a:pt x="37301" y="3420248"/>
                </a:lnTo>
                <a:cubicBezTo>
                  <a:pt x="22325" y="3420205"/>
                  <a:pt x="10193" y="3408076"/>
                  <a:pt x="10155" y="3393100"/>
                </a:cubicBezTo>
                <a:cubicBezTo>
                  <a:pt x="10142" y="3390462"/>
                  <a:pt x="10128" y="3387824"/>
                  <a:pt x="10115" y="3385186"/>
                </a:cubicBezTo>
                <a:lnTo>
                  <a:pt x="6528" y="3385176"/>
                </a:lnTo>
                <a:lnTo>
                  <a:pt x="6528" y="3073899"/>
                </a:lnTo>
                <a:lnTo>
                  <a:pt x="10083" y="3025648"/>
                </a:lnTo>
                <a:close/>
              </a:path>
            </a:pathLst>
          </a:custGeom>
          <a:solidFill>
            <a:srgbClr val="FFFFFF"/>
          </a:solidFill>
          <a:ln w="9525" cap="flat">
            <a:noFill/>
            <a:prstDash val="solid"/>
            <a:miter/>
          </a:ln>
        </p:spPr>
        <p:txBody>
          <a:bodyPr wrap="square" rtlCol="0" anchor="ctr">
            <a:noAutofit/>
          </a:bodyPr>
          <a:lstStyle/>
          <a:p>
            <a:endParaRPr lang="en-US" dirty="0"/>
          </a:p>
        </p:txBody>
      </p:sp>
      <p:pic>
        <p:nvPicPr>
          <p:cNvPr id="7" name="Picture 6">
            <a:extLst>
              <a:ext uri="{FF2B5EF4-FFF2-40B4-BE49-F238E27FC236}">
                <a16:creationId xmlns:a16="http://schemas.microsoft.com/office/drawing/2014/main" id="{57C9E591-1387-ED1D-9A24-767236067E6D}"/>
              </a:ext>
            </a:extLst>
          </p:cNvPr>
          <p:cNvPicPr>
            <a:picLocks noChangeAspect="1"/>
          </p:cNvPicPr>
          <p:nvPr/>
        </p:nvPicPr>
        <p:blipFill>
          <a:blip r:embed="rId3"/>
          <a:stretch>
            <a:fillRect/>
          </a:stretch>
        </p:blipFill>
        <p:spPr>
          <a:xfrm rot="21377135">
            <a:off x="1707301" y="4443960"/>
            <a:ext cx="3597176" cy="485619"/>
          </a:xfrm>
          <a:prstGeom prst="rect">
            <a:avLst/>
          </a:prstGeom>
        </p:spPr>
      </p:pic>
      <p:sp>
        <p:nvSpPr>
          <p:cNvPr id="22" name="Freeform: Shape 21">
            <a:extLst>
              <a:ext uri="{FF2B5EF4-FFF2-40B4-BE49-F238E27FC236}">
                <a16:creationId xmlns:a16="http://schemas.microsoft.com/office/drawing/2014/main" id="{B6B510AF-F79C-4022-995C-EA3419D00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56227" y="5396473"/>
            <a:ext cx="444795" cy="1544605"/>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4">
            <a:extLst>
              <a:ext uri="{FF2B5EF4-FFF2-40B4-BE49-F238E27FC236}">
                <a16:creationId xmlns:a16="http://schemas.microsoft.com/office/drawing/2014/main" id="{64E63783-23F2-ED03-6FFE-7FFCDA37C527}"/>
              </a:ext>
            </a:extLst>
          </p:cNvPr>
          <p:cNvSpPr>
            <a:spLocks noGrp="1"/>
          </p:cNvSpPr>
          <p:nvPr>
            <p:ph idx="1"/>
          </p:nvPr>
        </p:nvSpPr>
        <p:spPr>
          <a:xfrm>
            <a:off x="6095999" y="3153952"/>
            <a:ext cx="5127523" cy="3018248"/>
          </a:xfrm>
        </p:spPr>
        <p:txBody>
          <a:bodyPr>
            <a:normAutofit/>
          </a:bodyPr>
          <a:lstStyle/>
          <a:p>
            <a:pPr marL="0" indent="0">
              <a:buNone/>
            </a:pPr>
            <a:r>
              <a:rPr lang="en-GB" sz="3200" b="1" dirty="0">
                <a:cs typeface="Arial" panose="020B0604020202020204" pitchFamily="34" charset="0"/>
              </a:rPr>
              <a:t>Case C‑516/17 – </a:t>
            </a:r>
            <a:r>
              <a:rPr lang="en-GB" sz="3200" b="1" i="1" dirty="0">
                <a:cs typeface="Arial" panose="020B0604020202020204" pitchFamily="34" charset="0"/>
              </a:rPr>
              <a:t>Spiegel Online v Volker Beck </a:t>
            </a:r>
            <a:endParaRPr lang="en-US" sz="3200" b="1" dirty="0"/>
          </a:p>
        </p:txBody>
      </p:sp>
      <p:grpSp>
        <p:nvGrpSpPr>
          <p:cNvPr id="24" name="Group 23">
            <a:extLst>
              <a:ext uri="{FF2B5EF4-FFF2-40B4-BE49-F238E27FC236}">
                <a16:creationId xmlns:a16="http://schemas.microsoft.com/office/drawing/2014/main" id="{6CF25946-B862-4193-B961-E5F892193B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5" name="Group 24">
              <a:extLst>
                <a:ext uri="{FF2B5EF4-FFF2-40B4-BE49-F238E27FC236}">
                  <a16:creationId xmlns:a16="http://schemas.microsoft.com/office/drawing/2014/main" id="{A09729D2-995A-492C-AE13-0DCA6065B22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7" name="Straight Connector 26">
                <a:extLst>
                  <a:ext uri="{FF2B5EF4-FFF2-40B4-BE49-F238E27FC236}">
                    <a16:creationId xmlns:a16="http://schemas.microsoft.com/office/drawing/2014/main" id="{2CE9B3E2-22E0-4ABB-B503-A79F436C58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293ECF9-1685-40F1-BA19-35AFB0A477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Oval 25">
              <a:extLst>
                <a:ext uri="{FF2B5EF4-FFF2-40B4-BE49-F238E27FC236}">
                  <a16:creationId xmlns:a16="http://schemas.microsoft.com/office/drawing/2014/main" id="{356AF12C-9FFA-4FDC-8E9C-2F36254374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27404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CCF3-C0F7-2274-B9AE-9372A049F20D}"/>
              </a:ext>
            </a:extLst>
          </p:cNvPr>
          <p:cNvSpPr>
            <a:spLocks noGrp="1"/>
          </p:cNvSpPr>
          <p:nvPr>
            <p:ph type="title"/>
          </p:nvPr>
        </p:nvSpPr>
        <p:spPr/>
        <p:txBody>
          <a:bodyPr/>
          <a:lstStyle/>
          <a:p>
            <a:r>
              <a:rPr lang="en-US" dirty="0"/>
              <a:t>Schedule</a:t>
            </a:r>
          </a:p>
        </p:txBody>
      </p:sp>
      <p:sp>
        <p:nvSpPr>
          <p:cNvPr id="3" name="Content Placeholder 2">
            <a:extLst>
              <a:ext uri="{FF2B5EF4-FFF2-40B4-BE49-F238E27FC236}">
                <a16:creationId xmlns:a16="http://schemas.microsoft.com/office/drawing/2014/main" id="{4A93B65D-2CC3-F6E8-71E7-47137C54F1F2}"/>
              </a:ext>
            </a:extLst>
          </p:cNvPr>
          <p:cNvSpPr>
            <a:spLocks noGrp="1"/>
          </p:cNvSpPr>
          <p:nvPr>
            <p:ph idx="1"/>
          </p:nvPr>
        </p:nvSpPr>
        <p:spPr/>
        <p:txBody>
          <a:bodyPr/>
          <a:lstStyle/>
          <a:p>
            <a:pPr marL="342900" marR="0" indent="-342900">
              <a:lnSpc>
                <a:spcPct val="107000"/>
              </a:lnSpc>
              <a:spcBef>
                <a:spcPts val="0"/>
              </a:spcBef>
              <a:spcAft>
                <a:spcPts val="800"/>
              </a:spcAft>
              <a:buAutoNum type="arabicPeriod"/>
            </a:pPr>
            <a:r>
              <a:rPr lang="en-GB" sz="1800" dirty="0">
                <a:effectLst/>
                <a:ea typeface="Calibri" panose="020F0502020204030204" pitchFamily="34" charset="0"/>
                <a:cs typeface="Times New Roman" panose="02020603050405020304" pitchFamily="18" charset="0"/>
              </a:rPr>
              <a:t>Limitations and Exceptions in the European Union</a:t>
            </a:r>
          </a:p>
          <a:p>
            <a:pPr marL="342900" marR="0" indent="-342900">
              <a:lnSpc>
                <a:spcPct val="107000"/>
              </a:lnSpc>
              <a:spcBef>
                <a:spcPts val="0"/>
              </a:spcBef>
              <a:spcAft>
                <a:spcPts val="800"/>
              </a:spcAft>
              <a:buAutoNum type="arabicPeriod"/>
            </a:pPr>
            <a:endParaRPr lang="en-US" sz="18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GB" sz="1800" dirty="0">
                <a:effectLst/>
                <a:ea typeface="Calibri" panose="020F0502020204030204" pitchFamily="34" charset="0"/>
                <a:cs typeface="Times New Roman" panose="02020603050405020304" pitchFamily="18" charset="0"/>
              </a:rPr>
              <a:t>2. The US fair use doctrine</a:t>
            </a:r>
          </a:p>
          <a:p>
            <a:pPr marL="0" marR="0" indent="0">
              <a:lnSpc>
                <a:spcPct val="107000"/>
              </a:lnSpc>
              <a:spcBef>
                <a:spcPts val="0"/>
              </a:spcBef>
              <a:spcAft>
                <a:spcPts val="800"/>
              </a:spcAft>
              <a:buNone/>
            </a:pPr>
            <a:endParaRPr lang="en-US" sz="18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GB" sz="1800" dirty="0">
                <a:effectLst/>
                <a:ea typeface="Calibri" panose="020F0502020204030204" pitchFamily="34" charset="0"/>
                <a:cs typeface="Times New Roman" panose="02020603050405020304" pitchFamily="18" charset="0"/>
              </a:rPr>
              <a:t>3. Artistic and creative uses: copyright exceptions and fundamental rights</a:t>
            </a:r>
          </a:p>
          <a:p>
            <a:pPr marL="0" marR="0" indent="0">
              <a:lnSpc>
                <a:spcPct val="107000"/>
              </a:lnSpc>
              <a:spcBef>
                <a:spcPts val="0"/>
              </a:spcBef>
              <a:spcAft>
                <a:spcPts val="800"/>
              </a:spcAft>
              <a:buNone/>
            </a:pPr>
            <a:endParaRPr lang="en-US" sz="18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GB" sz="1800" dirty="0">
                <a:effectLst/>
                <a:ea typeface="Calibri" panose="020F0502020204030204" pitchFamily="34" charset="0"/>
                <a:cs typeface="Times New Roman" panose="02020603050405020304" pitchFamily="18" charset="0"/>
              </a:rPr>
              <a:t>4. Copyright exceptions for artificial intelligence</a:t>
            </a:r>
          </a:p>
          <a:p>
            <a:pPr marL="0" marR="0" indent="0">
              <a:lnSpc>
                <a:spcPct val="107000"/>
              </a:lnSpc>
              <a:spcBef>
                <a:spcPts val="0"/>
              </a:spcBef>
              <a:spcAft>
                <a:spcPts val="800"/>
              </a:spcAft>
              <a:buNone/>
            </a:pPr>
            <a:endParaRPr lang="en-US" sz="18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GB" sz="1800" dirty="0">
                <a:effectLst/>
                <a:ea typeface="Calibri" panose="020F0502020204030204" pitchFamily="34" charset="0"/>
                <a:cs typeface="Times New Roman" panose="02020603050405020304" pitchFamily="18" charset="0"/>
              </a:rPr>
              <a:t>5. Limitations for sustainable innovation ecosystems</a:t>
            </a:r>
            <a:endParaRPr lang="en-US" sz="18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57866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8C376-751A-E7A8-3B7F-DF5746DAA8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32D8BF-799D-ED28-0A7B-570EF3CDFF29}"/>
              </a:ext>
            </a:extLst>
          </p:cNvPr>
          <p:cNvSpPr>
            <a:spLocks noGrp="1"/>
          </p:cNvSpPr>
          <p:nvPr>
            <p:ph type="title"/>
          </p:nvPr>
        </p:nvSpPr>
        <p:spPr/>
        <p:txBody>
          <a:bodyPr/>
          <a:lstStyle/>
          <a:p>
            <a:r>
              <a:rPr lang="en-US" dirty="0"/>
              <a:t>Interpreting Exceptions</a:t>
            </a:r>
          </a:p>
        </p:txBody>
      </p:sp>
      <p:sp>
        <p:nvSpPr>
          <p:cNvPr id="3" name="Content Placeholder 2">
            <a:extLst>
              <a:ext uri="{FF2B5EF4-FFF2-40B4-BE49-F238E27FC236}">
                <a16:creationId xmlns:a16="http://schemas.microsoft.com/office/drawing/2014/main" id="{133873A2-15A2-0441-C474-1008FAFC985F}"/>
              </a:ext>
            </a:extLst>
          </p:cNvPr>
          <p:cNvSpPr>
            <a:spLocks noGrp="1"/>
          </p:cNvSpPr>
          <p:nvPr>
            <p:ph idx="1"/>
          </p:nvPr>
        </p:nvSpPr>
        <p:spPr/>
        <p:txBody>
          <a:bodyPr>
            <a:noAutofit/>
          </a:bodyPr>
          <a:lstStyle/>
          <a:p>
            <a:pPr marL="17780" indent="0">
              <a:spcAft>
                <a:spcPts val="1200"/>
              </a:spcAft>
              <a:buNone/>
            </a:pPr>
            <a:r>
              <a:rPr lang="en-US" sz="1600" b="1" dirty="0">
                <a:cs typeface="Arial" panose="020B0604020202020204" pitchFamily="34" charset="0"/>
              </a:rPr>
              <a:t>Case C-201/13</a:t>
            </a:r>
            <a:r>
              <a:rPr lang="en-US" sz="1600" b="1" i="0" u="none" strike="noStrike" dirty="0">
                <a:effectLst/>
              </a:rPr>
              <a:t> - </a:t>
            </a:r>
            <a:r>
              <a:rPr lang="en-US" sz="1600" b="1" i="1" dirty="0" err="1">
                <a:cs typeface="Arial" panose="020B0604020202020204" pitchFamily="34" charset="0"/>
              </a:rPr>
              <a:t>Deckmyn</a:t>
            </a:r>
            <a:r>
              <a:rPr lang="en-US" sz="1600" b="1" i="1" dirty="0">
                <a:cs typeface="Arial" panose="020B0604020202020204" pitchFamily="34" charset="0"/>
              </a:rPr>
              <a:t> v </a:t>
            </a:r>
            <a:r>
              <a:rPr lang="en-US" sz="1600" b="1" i="1" dirty="0" err="1">
                <a:cs typeface="Arial" panose="020B0604020202020204" pitchFamily="34" charset="0"/>
              </a:rPr>
              <a:t>Vandersteen</a:t>
            </a:r>
            <a:endParaRPr lang="en-US" sz="1600" b="1" dirty="0"/>
          </a:p>
          <a:p>
            <a:pPr marL="17780" indent="0" algn="just">
              <a:spcAft>
                <a:spcPts val="1200"/>
              </a:spcAft>
              <a:buNone/>
            </a:pPr>
            <a:r>
              <a:rPr lang="en-US" b="0" i="0" u="none" strike="noStrike" dirty="0">
                <a:solidFill>
                  <a:srgbClr val="000000"/>
                </a:solidFill>
                <a:effectLst/>
              </a:rPr>
              <a:t>Under Article 5(3)(c), second case, and (d) of Directive 2001/29, the exceptions or limitations referred to are comprised respectively of ‘use of works or other subject matter in connection with the reporting of current events, </a:t>
            </a:r>
            <a:r>
              <a:rPr lang="en-US" b="1" i="0" u="none" strike="noStrike" dirty="0">
                <a:solidFill>
                  <a:srgbClr val="000000"/>
                </a:solidFill>
                <a:effectLst/>
                <a:highlight>
                  <a:srgbClr val="00FFFF"/>
                </a:highlight>
              </a:rPr>
              <a:t>to the extent justified by the informatory purpose </a:t>
            </a:r>
            <a:r>
              <a:rPr lang="en-US" b="0" i="0" u="none" strike="noStrike" dirty="0">
                <a:solidFill>
                  <a:srgbClr val="000000"/>
                </a:solidFill>
                <a:effectLst/>
              </a:rPr>
              <a:t>and as long as the source, including the author’s name, is indicated, unless this turns out to be impossible’ and ‘quotations for purposes such as criticism or review, provided that they relate to a work or other subject matter which has already been lawfully made available to the public, that, unless this turns out to be impossible, the source, including the author’s name, is indicated, </a:t>
            </a:r>
            <a:r>
              <a:rPr lang="en-US" b="1" i="0" u="none" strike="noStrike" dirty="0">
                <a:solidFill>
                  <a:srgbClr val="000000"/>
                </a:solidFill>
                <a:effectLst/>
                <a:highlight>
                  <a:srgbClr val="00FFFF"/>
                </a:highlight>
              </a:rPr>
              <a:t>and that their use is in accordance with fair practice</a:t>
            </a:r>
            <a:r>
              <a:rPr lang="en-US" b="0" i="0" u="none" strike="noStrike" dirty="0">
                <a:solidFill>
                  <a:srgbClr val="000000"/>
                </a:solidFill>
                <a:effectLst/>
              </a:rPr>
              <a:t>, and to the extent required by the specific purpose’.</a:t>
            </a:r>
          </a:p>
          <a:p>
            <a:pPr marL="17780" indent="0" algn="just">
              <a:spcAft>
                <a:spcPts val="1200"/>
              </a:spcAft>
              <a:buNone/>
            </a:pPr>
            <a:r>
              <a:rPr lang="en-US" b="0" i="0" u="none" strike="noStrike" dirty="0">
                <a:solidFill>
                  <a:srgbClr val="000000"/>
                </a:solidFill>
                <a:effectLst/>
              </a:rPr>
              <a:t>As is clear from its content, </a:t>
            </a:r>
            <a:r>
              <a:rPr lang="en-US" b="1" i="0" u="none" strike="noStrike" dirty="0">
                <a:solidFill>
                  <a:srgbClr val="000000"/>
                </a:solidFill>
                <a:effectLst/>
                <a:highlight>
                  <a:srgbClr val="00FFFF"/>
                </a:highlight>
              </a:rPr>
              <a:t>that provision does not constitute full </a:t>
            </a:r>
            <a:r>
              <a:rPr lang="en-US" b="1" i="0" u="none" strike="noStrike" dirty="0" err="1">
                <a:solidFill>
                  <a:srgbClr val="000000"/>
                </a:solidFill>
                <a:effectLst/>
                <a:highlight>
                  <a:srgbClr val="00FFFF"/>
                </a:highlight>
              </a:rPr>
              <a:t>harmonisation</a:t>
            </a:r>
            <a:r>
              <a:rPr lang="en-US" b="1" i="0" u="none" strike="noStrike" dirty="0">
                <a:solidFill>
                  <a:srgbClr val="000000"/>
                </a:solidFill>
                <a:effectLst/>
                <a:highlight>
                  <a:srgbClr val="00FFFF"/>
                </a:highlight>
              </a:rPr>
              <a:t> </a:t>
            </a:r>
            <a:r>
              <a:rPr lang="en-US" b="0" i="0" u="none" strike="noStrike" dirty="0">
                <a:solidFill>
                  <a:srgbClr val="000000"/>
                </a:solidFill>
                <a:effectLst/>
              </a:rPr>
              <a:t>of the scope of the exceptions or limitations which it contains. </a:t>
            </a:r>
            <a:r>
              <a:rPr lang="en-US" sz="1500" b="0" i="0" u="none" strike="noStrike" dirty="0">
                <a:solidFill>
                  <a:srgbClr val="000000"/>
                </a:solidFill>
                <a:effectLst/>
              </a:rPr>
              <a:t>(paras 26-27)</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59821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35083-94DA-A43D-1772-6B7CCFE2EE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202A6D-C6DF-9A03-BFB8-FC6F65FFF950}"/>
              </a:ext>
            </a:extLst>
          </p:cNvPr>
          <p:cNvSpPr>
            <a:spLocks noGrp="1"/>
          </p:cNvSpPr>
          <p:nvPr>
            <p:ph type="title"/>
          </p:nvPr>
        </p:nvSpPr>
        <p:spPr/>
        <p:txBody>
          <a:bodyPr/>
          <a:lstStyle/>
          <a:p>
            <a:r>
              <a:rPr lang="en-US" dirty="0"/>
              <a:t>Interpreting Exceptions</a:t>
            </a:r>
          </a:p>
        </p:txBody>
      </p:sp>
      <p:sp>
        <p:nvSpPr>
          <p:cNvPr id="3" name="Content Placeholder 2">
            <a:extLst>
              <a:ext uri="{FF2B5EF4-FFF2-40B4-BE49-F238E27FC236}">
                <a16:creationId xmlns:a16="http://schemas.microsoft.com/office/drawing/2014/main" id="{3B9AAA2D-9858-F509-09C7-A18BF4EC0F7D}"/>
              </a:ext>
            </a:extLst>
          </p:cNvPr>
          <p:cNvSpPr>
            <a:spLocks noGrp="1"/>
          </p:cNvSpPr>
          <p:nvPr>
            <p:ph idx="1"/>
          </p:nvPr>
        </p:nvSpPr>
        <p:spPr/>
        <p:txBody>
          <a:bodyPr>
            <a:noAutofit/>
          </a:bodyPr>
          <a:lstStyle/>
          <a:p>
            <a:pPr marL="17780" indent="0">
              <a:spcAft>
                <a:spcPts val="1200"/>
              </a:spcAft>
              <a:buNone/>
            </a:pPr>
            <a:r>
              <a:rPr lang="en-US" sz="1600" b="1" dirty="0">
                <a:cs typeface="Arial" panose="020B0604020202020204" pitchFamily="34" charset="0"/>
              </a:rPr>
              <a:t>Case C-201/13</a:t>
            </a:r>
            <a:r>
              <a:rPr lang="en-US" sz="1600" b="1" i="0" u="none" strike="noStrike" dirty="0">
                <a:effectLst/>
              </a:rPr>
              <a:t> - </a:t>
            </a:r>
            <a:r>
              <a:rPr lang="en-US" sz="1600" b="1" i="1" dirty="0" err="1">
                <a:cs typeface="Arial" panose="020B0604020202020204" pitchFamily="34" charset="0"/>
              </a:rPr>
              <a:t>Deckmyn</a:t>
            </a:r>
            <a:r>
              <a:rPr lang="en-US" sz="1600" b="1" i="1" dirty="0">
                <a:cs typeface="Arial" panose="020B0604020202020204" pitchFamily="34" charset="0"/>
              </a:rPr>
              <a:t> v </a:t>
            </a:r>
            <a:r>
              <a:rPr lang="en-US" sz="1600" b="1" i="1" dirty="0" err="1">
                <a:cs typeface="Arial" panose="020B0604020202020204" pitchFamily="34" charset="0"/>
              </a:rPr>
              <a:t>Vandersteen</a:t>
            </a:r>
            <a:endParaRPr lang="en-US" sz="1600" b="1" dirty="0"/>
          </a:p>
          <a:p>
            <a:pPr marL="17780" indent="0" algn="just">
              <a:spcAft>
                <a:spcPts val="1200"/>
              </a:spcAft>
              <a:buNone/>
            </a:pPr>
            <a:r>
              <a:rPr lang="en-US" b="0" i="0" u="none" strike="noStrike" dirty="0">
                <a:solidFill>
                  <a:srgbClr val="000000"/>
                </a:solidFill>
                <a:effectLst/>
              </a:rPr>
              <a:t>It is clear, first, from the use (…) of the wording ‘to the extent justified by the informatory purpose’ and ‘in accordance with fair practice, and to the extent required by the specific purpose’ respectively, that, in the transposition of that provision and its application under national law, </a:t>
            </a:r>
            <a:r>
              <a:rPr lang="en-US" b="1" i="0" u="none" strike="noStrike" dirty="0">
                <a:solidFill>
                  <a:srgbClr val="000000"/>
                </a:solidFill>
                <a:effectLst/>
                <a:highlight>
                  <a:srgbClr val="00FFFF"/>
                </a:highlight>
              </a:rPr>
              <a:t>the Member States enjoy significant discretion allowing them to strike a balance between the relevant interests</a:t>
            </a:r>
            <a:r>
              <a:rPr lang="en-US" b="0" i="0" u="none" strike="noStrike" dirty="0">
                <a:solidFill>
                  <a:srgbClr val="000000"/>
                </a:solidFill>
                <a:effectLst/>
              </a:rPr>
              <a:t>. Second, Article 5(3)(d) of that directive sets out, in respect of cases of permissible quotation, </a:t>
            </a:r>
            <a:r>
              <a:rPr lang="en-US" b="1" i="0" u="none" strike="noStrike" dirty="0">
                <a:solidFill>
                  <a:srgbClr val="000000"/>
                </a:solidFill>
                <a:effectLst/>
                <a:highlight>
                  <a:srgbClr val="00FFFF"/>
                </a:highlight>
              </a:rPr>
              <a:t>merely an illustrative list of such cases</a:t>
            </a:r>
            <a:r>
              <a:rPr lang="en-US" b="0" i="0" u="none" strike="noStrike" dirty="0">
                <a:solidFill>
                  <a:srgbClr val="000000"/>
                </a:solidFill>
                <a:effectLst/>
              </a:rPr>
              <a:t>, as is clear from the use of the words ‘for purposes such as criticism or review’. </a:t>
            </a:r>
            <a:r>
              <a:rPr lang="en-US" sz="1500" b="0" i="0" u="none" strike="noStrike" dirty="0">
                <a:solidFill>
                  <a:srgbClr val="000000"/>
                </a:solidFill>
                <a:effectLst/>
              </a:rPr>
              <a:t>(para. 28)</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68667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FCAF2-C005-9968-C6F6-AB8378217A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101463-053D-B09C-F41F-5EE1A282C3E5}"/>
              </a:ext>
            </a:extLst>
          </p:cNvPr>
          <p:cNvSpPr>
            <a:spLocks noGrp="1"/>
          </p:cNvSpPr>
          <p:nvPr>
            <p:ph type="title"/>
          </p:nvPr>
        </p:nvSpPr>
        <p:spPr/>
        <p:txBody>
          <a:bodyPr/>
          <a:lstStyle/>
          <a:p>
            <a:r>
              <a:rPr lang="en-US" dirty="0"/>
              <a:t>Interpreting Exceptions</a:t>
            </a:r>
          </a:p>
        </p:txBody>
      </p:sp>
      <p:sp>
        <p:nvSpPr>
          <p:cNvPr id="3" name="Content Placeholder 2">
            <a:extLst>
              <a:ext uri="{FF2B5EF4-FFF2-40B4-BE49-F238E27FC236}">
                <a16:creationId xmlns:a16="http://schemas.microsoft.com/office/drawing/2014/main" id="{6EBAFFB6-B92B-D999-96F7-228E91DE527C}"/>
              </a:ext>
            </a:extLst>
          </p:cNvPr>
          <p:cNvSpPr>
            <a:spLocks noGrp="1"/>
          </p:cNvSpPr>
          <p:nvPr>
            <p:ph idx="1"/>
          </p:nvPr>
        </p:nvSpPr>
        <p:spPr/>
        <p:txBody>
          <a:bodyPr>
            <a:noAutofit/>
          </a:bodyPr>
          <a:lstStyle/>
          <a:p>
            <a:pPr marL="17780" indent="0">
              <a:spcAft>
                <a:spcPts val="1200"/>
              </a:spcAft>
              <a:buNone/>
            </a:pPr>
            <a:r>
              <a:rPr lang="en-US" sz="1600" b="1" dirty="0">
                <a:cs typeface="Arial" panose="020B0604020202020204" pitchFamily="34" charset="0"/>
              </a:rPr>
              <a:t>Case C-201/13</a:t>
            </a:r>
            <a:r>
              <a:rPr lang="en-US" sz="1600" b="1" i="0" u="none" strike="noStrike" dirty="0">
                <a:effectLst/>
              </a:rPr>
              <a:t> - </a:t>
            </a:r>
            <a:r>
              <a:rPr lang="en-US" sz="1600" b="1" i="1" dirty="0" err="1">
                <a:cs typeface="Arial" panose="020B0604020202020204" pitchFamily="34" charset="0"/>
              </a:rPr>
              <a:t>Deckmyn</a:t>
            </a:r>
            <a:r>
              <a:rPr lang="en-US" sz="1600" b="1" i="1" dirty="0">
                <a:cs typeface="Arial" panose="020B0604020202020204" pitchFamily="34" charset="0"/>
              </a:rPr>
              <a:t> v </a:t>
            </a:r>
            <a:r>
              <a:rPr lang="en-US" sz="1600" b="1" i="1" dirty="0" err="1">
                <a:cs typeface="Arial" panose="020B0604020202020204" pitchFamily="34" charset="0"/>
              </a:rPr>
              <a:t>Vandersteen</a:t>
            </a:r>
            <a:endParaRPr lang="en-US" sz="1600" b="1" dirty="0"/>
          </a:p>
          <a:p>
            <a:pPr marL="17780" indent="0" algn="just">
              <a:spcAft>
                <a:spcPts val="1200"/>
              </a:spcAft>
              <a:buNone/>
            </a:pPr>
            <a:r>
              <a:rPr lang="en-US" b="0" i="0" u="none" strike="noStrike" dirty="0">
                <a:solidFill>
                  <a:srgbClr val="000000"/>
                </a:solidFill>
                <a:effectLst/>
              </a:rPr>
              <a:t>The existence of that discretion is supported by the legislative drafts which preceded the adoption of Directive 2001/29. Thus, it is stated in the Explanatory Memorandum to the Proposal for a European Parliament and Council Directive on the </a:t>
            </a:r>
            <a:r>
              <a:rPr lang="en-US" b="0" i="0" u="none" strike="noStrike" dirty="0" err="1">
                <a:solidFill>
                  <a:srgbClr val="000000"/>
                </a:solidFill>
                <a:effectLst/>
              </a:rPr>
              <a:t>harmonisation</a:t>
            </a:r>
            <a:r>
              <a:rPr lang="en-US" b="0" i="0" u="none" strike="noStrike" dirty="0">
                <a:solidFill>
                  <a:srgbClr val="000000"/>
                </a:solidFill>
                <a:effectLst/>
              </a:rPr>
              <a:t> of certain aspects of copyright and related rights in the Information Society of 10 December 1997 (COM(97) 628 final), relating to the limitations which are now provided for, in essence, in Article 5(3)(c) and (d) of Directive 2001/29, that, in view of their </a:t>
            </a:r>
            <a:r>
              <a:rPr lang="en-US" b="1" i="0" u="none" strike="noStrike" dirty="0">
                <a:solidFill>
                  <a:srgbClr val="000000"/>
                </a:solidFill>
                <a:effectLst/>
                <a:highlight>
                  <a:srgbClr val="00FFFF"/>
                </a:highlight>
              </a:rPr>
              <a:t>more limited economic importance, those limitations are deliberately not dealt with in detail in the framework of the proposal, which only sets out minimum conditions for their application, and it is for the Member States to define the detailed conditions for their use, albeit within the limits set out by that provision</a:t>
            </a:r>
            <a:r>
              <a:rPr lang="en-US" dirty="0">
                <a:solidFill>
                  <a:srgbClr val="000000"/>
                </a:solidFill>
              </a:rPr>
              <a:t>. </a:t>
            </a:r>
            <a:r>
              <a:rPr lang="en-US" sz="1500" b="0" i="0" u="none" strike="noStrike" dirty="0">
                <a:solidFill>
                  <a:srgbClr val="000000"/>
                </a:solidFill>
                <a:effectLst/>
              </a:rPr>
              <a:t>(para 29)</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67068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F2E14-E2E9-2A3C-2064-AB3BD36A60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26D33A-6E1A-D438-B29F-7B2802F078F6}"/>
              </a:ext>
            </a:extLst>
          </p:cNvPr>
          <p:cNvSpPr>
            <a:spLocks noGrp="1"/>
          </p:cNvSpPr>
          <p:nvPr>
            <p:ph type="title"/>
          </p:nvPr>
        </p:nvSpPr>
        <p:spPr/>
        <p:txBody>
          <a:bodyPr/>
          <a:lstStyle/>
          <a:p>
            <a:r>
              <a:rPr lang="en-US" dirty="0"/>
              <a:t>Interpreting Exceptions</a:t>
            </a:r>
          </a:p>
        </p:txBody>
      </p:sp>
      <p:sp>
        <p:nvSpPr>
          <p:cNvPr id="3" name="Content Placeholder 2">
            <a:extLst>
              <a:ext uri="{FF2B5EF4-FFF2-40B4-BE49-F238E27FC236}">
                <a16:creationId xmlns:a16="http://schemas.microsoft.com/office/drawing/2014/main" id="{621BA505-86BC-5AD0-C730-98A1D54F6FC8}"/>
              </a:ext>
            </a:extLst>
          </p:cNvPr>
          <p:cNvSpPr>
            <a:spLocks noGrp="1"/>
          </p:cNvSpPr>
          <p:nvPr>
            <p:ph idx="1"/>
          </p:nvPr>
        </p:nvSpPr>
        <p:spPr/>
        <p:txBody>
          <a:bodyPr>
            <a:noAutofit/>
          </a:bodyPr>
          <a:lstStyle/>
          <a:p>
            <a:pPr marL="17780" indent="0">
              <a:spcAft>
                <a:spcPts val="1200"/>
              </a:spcAft>
              <a:buNone/>
            </a:pPr>
            <a:r>
              <a:rPr lang="en-US" sz="1600" b="1" dirty="0">
                <a:cs typeface="Arial" panose="020B0604020202020204" pitchFamily="34" charset="0"/>
              </a:rPr>
              <a:t>Case C-201/13</a:t>
            </a:r>
            <a:r>
              <a:rPr lang="en-US" sz="1600" b="1" u="none" strike="noStrike" dirty="0">
                <a:effectLst/>
              </a:rPr>
              <a:t> - </a:t>
            </a:r>
            <a:r>
              <a:rPr lang="en-US" sz="1600" b="1" i="1" dirty="0" err="1">
                <a:cs typeface="Arial" panose="020B0604020202020204" pitchFamily="34" charset="0"/>
              </a:rPr>
              <a:t>Deckmyn</a:t>
            </a:r>
            <a:r>
              <a:rPr lang="en-US" sz="1600" b="1" i="1" dirty="0">
                <a:cs typeface="Arial" panose="020B0604020202020204" pitchFamily="34" charset="0"/>
              </a:rPr>
              <a:t> v </a:t>
            </a:r>
            <a:r>
              <a:rPr lang="en-US" sz="1600" b="1" i="1" dirty="0" err="1">
                <a:cs typeface="Arial" panose="020B0604020202020204" pitchFamily="34" charset="0"/>
              </a:rPr>
              <a:t>Vandersteen</a:t>
            </a:r>
            <a:endParaRPr lang="en-US" sz="1600" b="1" i="1" dirty="0"/>
          </a:p>
          <a:p>
            <a:pPr marL="17780" indent="0" algn="just">
              <a:spcAft>
                <a:spcPts val="1200"/>
              </a:spcAft>
              <a:buNone/>
            </a:pPr>
            <a:r>
              <a:rPr lang="en-US" b="0" u="none" strike="noStrike" dirty="0">
                <a:effectLst/>
              </a:rPr>
              <a:t>Limitations to implementation and interpretation:</a:t>
            </a:r>
          </a:p>
          <a:p>
            <a:pPr marL="360045" indent="-342265" algn="just">
              <a:lnSpc>
                <a:spcPct val="100000"/>
              </a:lnSpc>
              <a:spcBef>
                <a:spcPts val="0"/>
              </a:spcBef>
              <a:spcAft>
                <a:spcPts val="600"/>
              </a:spcAft>
            </a:pPr>
            <a:r>
              <a:rPr lang="en-US" sz="1600" b="0" u="none" strike="noStrike" dirty="0">
                <a:effectLst/>
              </a:rPr>
              <a:t>within the limits imposed by EU law, incl. compliance with the general principles of EU law;</a:t>
            </a:r>
          </a:p>
          <a:p>
            <a:pPr marL="360045" indent="-342265" algn="just">
              <a:lnSpc>
                <a:spcPct val="100000"/>
              </a:lnSpc>
              <a:spcBef>
                <a:spcPts val="0"/>
              </a:spcBef>
              <a:spcAft>
                <a:spcPts val="600"/>
              </a:spcAft>
            </a:pPr>
            <a:r>
              <a:rPr lang="en-US" sz="1600" b="0" u="none" strike="noStrike" dirty="0">
                <a:effectLst/>
              </a:rPr>
              <a:t>Exercise of discretion  cannot be used so as to compromise the objectives of that directive (high level of protection for authors, proper functioning of the internal market;</a:t>
            </a:r>
          </a:p>
          <a:p>
            <a:pPr marL="360045" indent="-342265" algn="just">
              <a:lnSpc>
                <a:spcPct val="100000"/>
              </a:lnSpc>
              <a:spcBef>
                <a:spcPts val="0"/>
              </a:spcBef>
              <a:spcAft>
                <a:spcPts val="600"/>
              </a:spcAft>
            </a:pPr>
            <a:r>
              <a:rPr lang="en-US" sz="1600" b="0" u="none" strike="noStrike" dirty="0">
                <a:effectLst/>
              </a:rPr>
              <a:t>Ensure effectiveness of the exceptions and limitations and permit observance of their purpose </a:t>
            </a:r>
            <a:r>
              <a:rPr lang="en-US" sz="1600" b="0" u="none" strike="noStrike" dirty="0">
                <a:effectLst/>
                <a:sym typeface="Wingdings" pitchFamily="2" charset="2"/>
              </a:rPr>
              <a:t></a:t>
            </a:r>
            <a:r>
              <a:rPr lang="en-US" sz="1600" b="0" u="none" strike="noStrike" dirty="0">
                <a:effectLst/>
              </a:rPr>
              <a:t> safeguard a fair balance of rights and interests </a:t>
            </a:r>
          </a:p>
          <a:p>
            <a:pPr marL="360045" indent="-342265" algn="just">
              <a:lnSpc>
                <a:spcPct val="100000"/>
              </a:lnSpc>
              <a:spcBef>
                <a:spcPts val="0"/>
              </a:spcBef>
              <a:spcAft>
                <a:spcPts val="600"/>
              </a:spcAft>
            </a:pPr>
            <a:r>
              <a:rPr lang="en-US" dirty="0"/>
              <a:t>3-step-test</a:t>
            </a:r>
            <a:endParaRPr lang="en-US" sz="1600" b="0" u="none" strike="noStrike" dirty="0">
              <a:effectLst/>
            </a:endParaRPr>
          </a:p>
          <a:p>
            <a:pPr marL="360045" indent="-342265" algn="just">
              <a:lnSpc>
                <a:spcPct val="100000"/>
              </a:lnSpc>
              <a:spcBef>
                <a:spcPts val="0"/>
              </a:spcBef>
              <a:spcAft>
                <a:spcPts val="600"/>
              </a:spcAft>
            </a:pPr>
            <a:r>
              <a:rPr lang="en-US" dirty="0"/>
              <a:t>Fundamental rights</a:t>
            </a:r>
            <a:endParaRPr lang="en-US" sz="1500" b="0" u="none" strike="noStrike" dirty="0">
              <a:effectLst/>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64452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A6845-AD8D-BE8E-6A9B-2E6D3910FA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920E89-4F3A-95DB-88C1-7FF27FE0B179}"/>
              </a:ext>
            </a:extLst>
          </p:cNvPr>
          <p:cNvSpPr>
            <a:spLocks noGrp="1"/>
          </p:cNvSpPr>
          <p:nvPr>
            <p:ph type="title"/>
          </p:nvPr>
        </p:nvSpPr>
        <p:spPr/>
        <p:txBody>
          <a:bodyPr/>
          <a:lstStyle/>
          <a:p>
            <a:r>
              <a:rPr lang="en-US" dirty="0"/>
              <a:t>Interpreting Exceptions</a:t>
            </a:r>
          </a:p>
        </p:txBody>
      </p:sp>
      <p:sp>
        <p:nvSpPr>
          <p:cNvPr id="3" name="Content Placeholder 2">
            <a:extLst>
              <a:ext uri="{FF2B5EF4-FFF2-40B4-BE49-F238E27FC236}">
                <a16:creationId xmlns:a16="http://schemas.microsoft.com/office/drawing/2014/main" id="{456D571A-0081-DFE5-0A5A-B857DFF1DBB5}"/>
              </a:ext>
            </a:extLst>
          </p:cNvPr>
          <p:cNvSpPr>
            <a:spLocks noGrp="1"/>
          </p:cNvSpPr>
          <p:nvPr>
            <p:ph idx="1"/>
          </p:nvPr>
        </p:nvSpPr>
        <p:spPr/>
        <p:txBody>
          <a:bodyPr>
            <a:noAutofit/>
          </a:bodyPr>
          <a:lstStyle/>
          <a:p>
            <a:pPr marL="17780" indent="0">
              <a:spcAft>
                <a:spcPts val="1200"/>
              </a:spcAft>
              <a:buNone/>
            </a:pPr>
            <a:r>
              <a:rPr lang="en-US" sz="1600" b="1" dirty="0">
                <a:cs typeface="Arial" panose="020B0604020202020204" pitchFamily="34" charset="0"/>
              </a:rPr>
              <a:t>Case C-201/13</a:t>
            </a:r>
            <a:r>
              <a:rPr lang="en-US" sz="1600" b="1" u="none" strike="noStrike" dirty="0">
                <a:effectLst/>
              </a:rPr>
              <a:t> - </a:t>
            </a:r>
            <a:r>
              <a:rPr lang="en-US" sz="1600" b="1" i="1" dirty="0" err="1">
                <a:cs typeface="Arial" panose="020B0604020202020204" pitchFamily="34" charset="0"/>
              </a:rPr>
              <a:t>Deckmyn</a:t>
            </a:r>
            <a:r>
              <a:rPr lang="en-US" sz="1600" b="1" i="1" dirty="0">
                <a:cs typeface="Arial" panose="020B0604020202020204" pitchFamily="34" charset="0"/>
              </a:rPr>
              <a:t> v </a:t>
            </a:r>
            <a:r>
              <a:rPr lang="en-US" sz="1600" b="1" i="1" dirty="0" err="1">
                <a:cs typeface="Arial" panose="020B0604020202020204" pitchFamily="34" charset="0"/>
              </a:rPr>
              <a:t>Vandersteen</a:t>
            </a:r>
            <a:endParaRPr lang="en-US" sz="1600" b="1" i="1" dirty="0"/>
          </a:p>
          <a:p>
            <a:pPr marL="17780" indent="0" algn="just">
              <a:spcAft>
                <a:spcPts val="1200"/>
              </a:spcAft>
              <a:buNone/>
            </a:pPr>
            <a:r>
              <a:rPr lang="en-US" b="0" u="none" strike="noStrike" dirty="0">
                <a:effectLst/>
              </a:rPr>
              <a:t>Limitations to implementation and interpretation:</a:t>
            </a:r>
          </a:p>
          <a:p>
            <a:pPr marL="360045" indent="-342265" algn="just">
              <a:lnSpc>
                <a:spcPct val="100000"/>
              </a:lnSpc>
              <a:spcBef>
                <a:spcPts val="0"/>
              </a:spcBef>
              <a:spcAft>
                <a:spcPts val="600"/>
              </a:spcAft>
            </a:pPr>
            <a:r>
              <a:rPr lang="en-US" sz="1600" b="0" u="none" strike="noStrike" dirty="0">
                <a:effectLst/>
              </a:rPr>
              <a:t>within the limits imposed by EU law, incl. compliance with the general principles of EU law;</a:t>
            </a:r>
          </a:p>
          <a:p>
            <a:pPr marL="360045" indent="-342265" algn="just">
              <a:lnSpc>
                <a:spcPct val="100000"/>
              </a:lnSpc>
              <a:spcBef>
                <a:spcPts val="0"/>
              </a:spcBef>
              <a:spcAft>
                <a:spcPts val="600"/>
              </a:spcAft>
            </a:pPr>
            <a:r>
              <a:rPr lang="en-US" sz="1600" b="0" u="none" strike="noStrike" dirty="0">
                <a:effectLst/>
              </a:rPr>
              <a:t>Exercise of discretion  cannot be used so as to compromise the objectives of that directive (high level of protection for authors, proper functioning of the internal market;</a:t>
            </a:r>
          </a:p>
          <a:p>
            <a:pPr marL="360045" indent="-342265" algn="just">
              <a:lnSpc>
                <a:spcPct val="100000"/>
              </a:lnSpc>
              <a:spcBef>
                <a:spcPts val="0"/>
              </a:spcBef>
              <a:spcAft>
                <a:spcPts val="600"/>
              </a:spcAft>
            </a:pPr>
            <a:r>
              <a:rPr lang="en-US" sz="1600" b="0" u="none" strike="noStrike" dirty="0">
                <a:effectLst/>
              </a:rPr>
              <a:t>Ensure effectiveness of the exceptions and limitations and permit observance of their purpose </a:t>
            </a:r>
            <a:r>
              <a:rPr lang="en-US" sz="1600" b="0" u="none" strike="noStrike" dirty="0">
                <a:effectLst/>
                <a:sym typeface="Wingdings" pitchFamily="2" charset="2"/>
              </a:rPr>
              <a:t></a:t>
            </a:r>
            <a:r>
              <a:rPr lang="en-US" sz="1600" b="0" u="none" strike="noStrike" dirty="0">
                <a:effectLst/>
              </a:rPr>
              <a:t> safeguard a fair balance of rights and interests </a:t>
            </a:r>
          </a:p>
          <a:p>
            <a:pPr marL="360045" indent="-342265" algn="just">
              <a:lnSpc>
                <a:spcPct val="100000"/>
              </a:lnSpc>
              <a:spcBef>
                <a:spcPts val="0"/>
              </a:spcBef>
              <a:spcAft>
                <a:spcPts val="600"/>
              </a:spcAft>
            </a:pPr>
            <a:r>
              <a:rPr lang="en-US" dirty="0"/>
              <a:t>3-step-test</a:t>
            </a:r>
            <a:endParaRPr lang="en-US" sz="1600" b="0" u="none" strike="noStrike" dirty="0">
              <a:effectLst/>
            </a:endParaRPr>
          </a:p>
          <a:p>
            <a:pPr marL="360045" indent="-342265" algn="just">
              <a:lnSpc>
                <a:spcPct val="100000"/>
              </a:lnSpc>
              <a:spcBef>
                <a:spcPts val="0"/>
              </a:spcBef>
              <a:spcAft>
                <a:spcPts val="600"/>
              </a:spcAft>
            </a:pPr>
            <a:r>
              <a:rPr lang="en-US" dirty="0"/>
              <a:t>Fundamental rights</a:t>
            </a:r>
            <a:endParaRPr lang="en-US" sz="1500" b="0" u="none" strike="noStrike" dirty="0">
              <a:effectLst/>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642168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8E3BF-7D90-11E2-A328-E40081343A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59E76A-25B5-80E1-410A-787B6A5659A9}"/>
              </a:ext>
            </a:extLst>
          </p:cNvPr>
          <p:cNvSpPr>
            <a:spLocks noGrp="1"/>
          </p:cNvSpPr>
          <p:nvPr>
            <p:ph type="title"/>
          </p:nvPr>
        </p:nvSpPr>
        <p:spPr/>
        <p:txBody>
          <a:bodyPr/>
          <a:lstStyle/>
          <a:p>
            <a:r>
              <a:rPr lang="en-US" dirty="0"/>
              <a:t>Interpreting Exceptions</a:t>
            </a:r>
          </a:p>
        </p:txBody>
      </p:sp>
      <p:sp>
        <p:nvSpPr>
          <p:cNvPr id="3" name="Content Placeholder 2">
            <a:extLst>
              <a:ext uri="{FF2B5EF4-FFF2-40B4-BE49-F238E27FC236}">
                <a16:creationId xmlns:a16="http://schemas.microsoft.com/office/drawing/2014/main" id="{25A70E10-478A-2791-2AD4-E31C87702DAD}"/>
              </a:ext>
            </a:extLst>
          </p:cNvPr>
          <p:cNvSpPr>
            <a:spLocks noGrp="1"/>
          </p:cNvSpPr>
          <p:nvPr>
            <p:ph idx="1"/>
          </p:nvPr>
        </p:nvSpPr>
        <p:spPr/>
        <p:txBody>
          <a:bodyPr>
            <a:noAutofit/>
          </a:bodyPr>
          <a:lstStyle/>
          <a:p>
            <a:pPr marL="17780" indent="0">
              <a:spcAft>
                <a:spcPts val="1200"/>
              </a:spcAft>
              <a:buNone/>
            </a:pPr>
            <a:r>
              <a:rPr lang="en-US" sz="1600" b="1" dirty="0" err="1">
                <a:cs typeface="Arial" panose="020B0604020202020204" pitchFamily="34" charset="0"/>
              </a:rPr>
              <a:t>InfoSoc</a:t>
            </a:r>
            <a:r>
              <a:rPr lang="en-US" sz="1600" b="1" dirty="0">
                <a:cs typeface="Arial" panose="020B0604020202020204" pitchFamily="34" charset="0"/>
              </a:rPr>
              <a:t> Directive – Recital 32</a:t>
            </a:r>
            <a:endParaRPr lang="en-US" sz="1600" b="1" i="1" dirty="0"/>
          </a:p>
          <a:p>
            <a:pPr marL="17780" indent="0" algn="just">
              <a:spcAft>
                <a:spcPts val="1200"/>
              </a:spcAft>
              <a:buNone/>
            </a:pPr>
            <a:r>
              <a:rPr lang="en-US" b="0" i="0" u="none" strike="noStrike" dirty="0">
                <a:solidFill>
                  <a:srgbClr val="333333"/>
                </a:solidFill>
                <a:effectLst/>
              </a:rPr>
              <a:t>This Directive provides for an </a:t>
            </a:r>
            <a:r>
              <a:rPr lang="en-US" b="1" i="0" u="none" strike="noStrike" dirty="0">
                <a:solidFill>
                  <a:srgbClr val="333333"/>
                </a:solidFill>
                <a:effectLst/>
                <a:highlight>
                  <a:srgbClr val="00FFFF"/>
                </a:highlight>
              </a:rPr>
              <a:t>exhaustive enumeration of exceptions and limitations</a:t>
            </a:r>
            <a:r>
              <a:rPr lang="en-US" b="0" i="0" u="none" strike="noStrike" dirty="0">
                <a:solidFill>
                  <a:srgbClr val="333333"/>
                </a:solidFill>
                <a:effectLst/>
              </a:rPr>
              <a:t> to the reproduction right and the right of communication to the public. Some exceptions or limitations only apply to the reproduction right, where appropriate. This list takes due account of the different legal traditions in Member States, while, at the same time, aiming to ensure a functioning internal market. Member States should arrive at a coherent application of these exceptions and limitations, which will be assessed when reviewing implementing legislation in the future.</a:t>
            </a:r>
            <a:endParaRPr lang="en-US" dirty="0"/>
          </a:p>
          <a:p>
            <a:pPr marL="0" indent="0">
              <a:buNone/>
            </a:pPr>
            <a:endParaRPr lang="en-US" dirty="0"/>
          </a:p>
        </p:txBody>
      </p:sp>
    </p:spTree>
    <p:extLst>
      <p:ext uri="{BB962C8B-B14F-4D97-AF65-F5344CB8AC3E}">
        <p14:creationId xmlns:p14="http://schemas.microsoft.com/office/powerpoint/2010/main" val="4113043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3692E-AE4B-054E-F564-613CBB4776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4309F5-C8CC-D2B1-0B5F-ABEFAF4D7D53}"/>
              </a:ext>
            </a:extLst>
          </p:cNvPr>
          <p:cNvSpPr>
            <a:spLocks noGrp="1"/>
          </p:cNvSpPr>
          <p:nvPr>
            <p:ph type="title"/>
          </p:nvPr>
        </p:nvSpPr>
        <p:spPr/>
        <p:txBody>
          <a:bodyPr/>
          <a:lstStyle/>
          <a:p>
            <a:r>
              <a:rPr lang="en-US" dirty="0"/>
              <a:t>What is the purpose of copyright limitations and exceptions?</a:t>
            </a:r>
          </a:p>
        </p:txBody>
      </p:sp>
      <p:sp>
        <p:nvSpPr>
          <p:cNvPr id="3" name="Content Placeholder 2">
            <a:extLst>
              <a:ext uri="{FF2B5EF4-FFF2-40B4-BE49-F238E27FC236}">
                <a16:creationId xmlns:a16="http://schemas.microsoft.com/office/drawing/2014/main" id="{B805E159-694A-A7F9-C1AB-11FB36C07146}"/>
              </a:ext>
            </a:extLst>
          </p:cNvPr>
          <p:cNvSpPr>
            <a:spLocks noGrp="1"/>
          </p:cNvSpPr>
          <p:nvPr>
            <p:ph idx="1"/>
          </p:nvPr>
        </p:nvSpPr>
        <p:spPr/>
        <p:txBody>
          <a:bodyPr/>
          <a:lstStyle/>
          <a:p>
            <a:pPr marL="0" indent="0">
              <a:buNone/>
            </a:pPr>
            <a:r>
              <a:rPr lang="en-US" sz="2400" dirty="0"/>
              <a:t>Counterweights to balance exclusive rights?</a:t>
            </a:r>
          </a:p>
          <a:p>
            <a:pPr marL="0" indent="0">
              <a:buNone/>
            </a:pPr>
            <a:endParaRPr lang="en-US" sz="2400" dirty="0"/>
          </a:p>
          <a:p>
            <a:pPr marL="0" indent="0">
              <a:buNone/>
            </a:pPr>
            <a:r>
              <a:rPr lang="en-US" sz="2400" dirty="0"/>
              <a:t>Self standing individual (user) rights?</a:t>
            </a:r>
          </a:p>
          <a:p>
            <a:pPr marL="0" indent="0">
              <a:buNone/>
            </a:pPr>
            <a:endParaRPr lang="en-US" sz="2400" dirty="0"/>
          </a:p>
          <a:p>
            <a:pPr marL="0" indent="0">
              <a:buNone/>
            </a:pPr>
            <a:r>
              <a:rPr lang="en-US" sz="2400" dirty="0"/>
              <a:t>Utilitarian tools to achieve socially beneficial/desirable outcomes?</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33969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A5591-EAC9-3B5D-8026-3F75BB3E92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25E84C-0201-5171-621D-2A36EAEDA298}"/>
              </a:ext>
            </a:extLst>
          </p:cNvPr>
          <p:cNvSpPr>
            <a:spLocks noGrp="1"/>
          </p:cNvSpPr>
          <p:nvPr>
            <p:ph type="title"/>
          </p:nvPr>
        </p:nvSpPr>
        <p:spPr/>
        <p:txBody>
          <a:bodyPr/>
          <a:lstStyle/>
          <a:p>
            <a:r>
              <a:rPr lang="en-US" dirty="0"/>
              <a:t>What is the purpose of copyright limitations and exceptions?</a:t>
            </a:r>
          </a:p>
        </p:txBody>
      </p:sp>
      <p:sp>
        <p:nvSpPr>
          <p:cNvPr id="3" name="Content Placeholder 2">
            <a:extLst>
              <a:ext uri="{FF2B5EF4-FFF2-40B4-BE49-F238E27FC236}">
                <a16:creationId xmlns:a16="http://schemas.microsoft.com/office/drawing/2014/main" id="{781D1002-921C-DDA8-6712-D1619B3C2338}"/>
              </a:ext>
            </a:extLst>
          </p:cNvPr>
          <p:cNvSpPr>
            <a:spLocks noGrp="1"/>
          </p:cNvSpPr>
          <p:nvPr>
            <p:ph idx="1"/>
          </p:nvPr>
        </p:nvSpPr>
        <p:spPr>
          <a:xfrm>
            <a:off x="1322396" y="2962178"/>
            <a:ext cx="8297853" cy="3260821"/>
          </a:xfrm>
        </p:spPr>
        <p:txBody>
          <a:bodyPr/>
          <a:lstStyle/>
          <a:p>
            <a:pPr marL="0" indent="0">
              <a:buNone/>
            </a:pPr>
            <a:r>
              <a:rPr lang="en-US" dirty="0"/>
              <a:t>Counterweights to exclusive rights?</a:t>
            </a:r>
          </a:p>
          <a:p>
            <a:pPr marL="0" indent="0">
              <a:buNone/>
            </a:pPr>
            <a:endParaRPr lang="en-US" dirty="0"/>
          </a:p>
          <a:p>
            <a:pPr marL="0" indent="0">
              <a:buNone/>
            </a:pPr>
            <a:r>
              <a:rPr lang="en-US" dirty="0"/>
              <a:t>Self standing individual rights?</a:t>
            </a:r>
          </a:p>
          <a:p>
            <a:pPr marL="0" indent="0">
              <a:buNone/>
            </a:pPr>
            <a:endParaRPr lang="en-US" dirty="0"/>
          </a:p>
        </p:txBody>
      </p:sp>
      <p:sp>
        <p:nvSpPr>
          <p:cNvPr id="4" name="Rectangle 3">
            <a:extLst>
              <a:ext uri="{FF2B5EF4-FFF2-40B4-BE49-F238E27FC236}">
                <a16:creationId xmlns:a16="http://schemas.microsoft.com/office/drawing/2014/main" id="{DF248679-5132-262D-F1E8-116A22190BBE}"/>
              </a:ext>
            </a:extLst>
          </p:cNvPr>
          <p:cNvSpPr/>
          <p:nvPr/>
        </p:nvSpPr>
        <p:spPr>
          <a:xfrm>
            <a:off x="1219200" y="2209800"/>
            <a:ext cx="7912100" cy="401319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DC00178D-3EA6-689A-4DB0-8C2BD7725791}"/>
              </a:ext>
            </a:extLst>
          </p:cNvPr>
          <p:cNvSpPr txBox="1">
            <a:spLocks/>
          </p:cNvSpPr>
          <p:nvPr/>
        </p:nvSpPr>
        <p:spPr>
          <a:xfrm>
            <a:off x="1321526" y="2835572"/>
            <a:ext cx="7233919" cy="274107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2400" dirty="0"/>
              <a:t>Public Domain</a:t>
            </a:r>
          </a:p>
        </p:txBody>
      </p:sp>
      <p:sp>
        <p:nvSpPr>
          <p:cNvPr id="6" name="Oval 5">
            <a:extLst>
              <a:ext uri="{FF2B5EF4-FFF2-40B4-BE49-F238E27FC236}">
                <a16:creationId xmlns:a16="http://schemas.microsoft.com/office/drawing/2014/main" id="{20E1AA76-6212-1A50-675D-61CCE07A7C7F}"/>
              </a:ext>
            </a:extLst>
          </p:cNvPr>
          <p:cNvSpPr/>
          <p:nvPr/>
        </p:nvSpPr>
        <p:spPr>
          <a:xfrm>
            <a:off x="3374145" y="2686508"/>
            <a:ext cx="3283252" cy="333522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hord 6">
            <a:extLst>
              <a:ext uri="{FF2B5EF4-FFF2-40B4-BE49-F238E27FC236}">
                <a16:creationId xmlns:a16="http://schemas.microsoft.com/office/drawing/2014/main" id="{6F929B19-04F6-A638-005B-1AB6C483A2DC}"/>
              </a:ext>
            </a:extLst>
          </p:cNvPr>
          <p:cNvSpPr/>
          <p:nvPr/>
        </p:nvSpPr>
        <p:spPr>
          <a:xfrm>
            <a:off x="3388248" y="2686272"/>
            <a:ext cx="3281981" cy="3333928"/>
          </a:xfrm>
          <a:prstGeom prst="chord">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72267BEE-E489-596A-5428-117768841142}"/>
              </a:ext>
            </a:extLst>
          </p:cNvPr>
          <p:cNvSpPr/>
          <p:nvPr/>
        </p:nvSpPr>
        <p:spPr>
          <a:xfrm>
            <a:off x="4716619" y="3877679"/>
            <a:ext cx="419826" cy="426471"/>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9" name="Oval 8">
            <a:extLst>
              <a:ext uri="{FF2B5EF4-FFF2-40B4-BE49-F238E27FC236}">
                <a16:creationId xmlns:a16="http://schemas.microsoft.com/office/drawing/2014/main" id="{F3A062D4-9F44-155C-1330-6E3A1925B472}"/>
              </a:ext>
            </a:extLst>
          </p:cNvPr>
          <p:cNvSpPr/>
          <p:nvPr/>
        </p:nvSpPr>
        <p:spPr>
          <a:xfrm>
            <a:off x="3740306" y="4602771"/>
            <a:ext cx="419826" cy="426471"/>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0" name="Oval 9">
            <a:extLst>
              <a:ext uri="{FF2B5EF4-FFF2-40B4-BE49-F238E27FC236}">
                <a16:creationId xmlns:a16="http://schemas.microsoft.com/office/drawing/2014/main" id="{01255BF1-7DD8-63F7-4178-4295487FF712}"/>
              </a:ext>
            </a:extLst>
          </p:cNvPr>
          <p:cNvSpPr/>
          <p:nvPr/>
        </p:nvSpPr>
        <p:spPr>
          <a:xfrm>
            <a:off x="5273831" y="5159983"/>
            <a:ext cx="419826" cy="426471"/>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54190C51-80A8-7C25-6194-0A9A8B55787D}"/>
              </a:ext>
            </a:extLst>
          </p:cNvPr>
          <p:cNvSpPr/>
          <p:nvPr/>
        </p:nvSpPr>
        <p:spPr>
          <a:xfrm>
            <a:off x="4297518" y="2873982"/>
            <a:ext cx="419826" cy="426471"/>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a:t>
            </a:r>
          </a:p>
        </p:txBody>
      </p:sp>
      <p:sp>
        <p:nvSpPr>
          <p:cNvPr id="12" name="TextBox 11">
            <a:extLst>
              <a:ext uri="{FF2B5EF4-FFF2-40B4-BE49-F238E27FC236}">
                <a16:creationId xmlns:a16="http://schemas.microsoft.com/office/drawing/2014/main" id="{9201186E-30A1-7D32-5C5C-895559501841}"/>
              </a:ext>
            </a:extLst>
          </p:cNvPr>
          <p:cNvSpPr txBox="1"/>
          <p:nvPr/>
        </p:nvSpPr>
        <p:spPr>
          <a:xfrm rot="4052435">
            <a:off x="5116491" y="3713824"/>
            <a:ext cx="1672150" cy="369332"/>
          </a:xfrm>
          <a:prstGeom prst="rect">
            <a:avLst/>
          </a:prstGeom>
          <a:noFill/>
        </p:spPr>
        <p:txBody>
          <a:bodyPr wrap="square" rtlCol="0">
            <a:spAutoFit/>
          </a:bodyPr>
          <a:lstStyle/>
          <a:p>
            <a:r>
              <a:rPr lang="en-US" dirty="0">
                <a:solidFill>
                  <a:schemeClr val="bg1"/>
                </a:solidFill>
              </a:rPr>
              <a:t>Limitations</a:t>
            </a:r>
          </a:p>
        </p:txBody>
      </p:sp>
      <p:sp>
        <p:nvSpPr>
          <p:cNvPr id="13" name="TextBox 12">
            <a:extLst>
              <a:ext uri="{FF2B5EF4-FFF2-40B4-BE49-F238E27FC236}">
                <a16:creationId xmlns:a16="http://schemas.microsoft.com/office/drawing/2014/main" id="{B2F53BDD-15A1-0ACB-D0EE-13A086AE343A}"/>
              </a:ext>
            </a:extLst>
          </p:cNvPr>
          <p:cNvSpPr txBox="1"/>
          <p:nvPr/>
        </p:nvSpPr>
        <p:spPr>
          <a:xfrm rot="20567243">
            <a:off x="3529988" y="3368959"/>
            <a:ext cx="1878665" cy="707886"/>
          </a:xfrm>
          <a:prstGeom prst="rect">
            <a:avLst/>
          </a:prstGeom>
          <a:noFill/>
        </p:spPr>
        <p:txBody>
          <a:bodyPr wrap="square" rtlCol="0">
            <a:spAutoFit/>
          </a:bodyPr>
          <a:lstStyle/>
          <a:p>
            <a:r>
              <a:rPr lang="en-US" sz="2000" dirty="0"/>
              <a:t>Scope of Protection</a:t>
            </a:r>
          </a:p>
        </p:txBody>
      </p:sp>
      <p:cxnSp>
        <p:nvCxnSpPr>
          <p:cNvPr id="14" name="Straight Connector 13">
            <a:extLst>
              <a:ext uri="{FF2B5EF4-FFF2-40B4-BE49-F238E27FC236}">
                <a16:creationId xmlns:a16="http://schemas.microsoft.com/office/drawing/2014/main" id="{98D7BAFA-86D9-A5D8-942A-F2013C642124}"/>
              </a:ext>
            </a:extLst>
          </p:cNvPr>
          <p:cNvCxnSpPr>
            <a:stCxn id="11" idx="6"/>
          </p:cNvCxnSpPr>
          <p:nvPr/>
        </p:nvCxnSpPr>
        <p:spPr>
          <a:xfrm flipV="1">
            <a:off x="4717344" y="3074988"/>
            <a:ext cx="3191581" cy="1223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FEAD365-081C-7E10-5978-9BAB3AA7B109}"/>
              </a:ext>
            </a:extLst>
          </p:cNvPr>
          <p:cNvCxnSpPr>
            <a:stCxn id="8" idx="6"/>
          </p:cNvCxnSpPr>
          <p:nvPr/>
        </p:nvCxnSpPr>
        <p:spPr>
          <a:xfrm flipV="1">
            <a:off x="5136445" y="4078685"/>
            <a:ext cx="2772480" cy="1223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8E46A56-499F-E11F-3097-74EB4CFEF089}"/>
              </a:ext>
            </a:extLst>
          </p:cNvPr>
          <p:cNvCxnSpPr>
            <a:stCxn id="9" idx="6"/>
          </p:cNvCxnSpPr>
          <p:nvPr/>
        </p:nvCxnSpPr>
        <p:spPr>
          <a:xfrm flipV="1">
            <a:off x="4160132" y="4803777"/>
            <a:ext cx="3748793" cy="1223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6DC7EFF-69FE-7A75-2F59-D7CEA336C11C}"/>
              </a:ext>
            </a:extLst>
          </p:cNvPr>
          <p:cNvCxnSpPr>
            <a:stCxn id="10" idx="6"/>
          </p:cNvCxnSpPr>
          <p:nvPr/>
        </p:nvCxnSpPr>
        <p:spPr>
          <a:xfrm flipV="1">
            <a:off x="5693657" y="5360989"/>
            <a:ext cx="2215268" cy="1223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ADC4F77-61F5-E3D5-62CE-08B1F311C853}"/>
              </a:ext>
            </a:extLst>
          </p:cNvPr>
          <p:cNvSpPr txBox="1"/>
          <p:nvPr/>
        </p:nvSpPr>
        <p:spPr>
          <a:xfrm>
            <a:off x="8181453" y="2947180"/>
            <a:ext cx="1302535" cy="369332"/>
          </a:xfrm>
          <a:prstGeom prst="rect">
            <a:avLst/>
          </a:prstGeom>
          <a:noFill/>
        </p:spPr>
        <p:txBody>
          <a:bodyPr wrap="square" rtlCol="0">
            <a:spAutoFit/>
          </a:bodyPr>
          <a:lstStyle/>
          <a:p>
            <a:r>
              <a:rPr lang="en-US" dirty="0"/>
              <a:t>Parody</a:t>
            </a:r>
          </a:p>
        </p:txBody>
      </p:sp>
      <p:sp>
        <p:nvSpPr>
          <p:cNvPr id="19" name="TextBox 18">
            <a:extLst>
              <a:ext uri="{FF2B5EF4-FFF2-40B4-BE49-F238E27FC236}">
                <a16:creationId xmlns:a16="http://schemas.microsoft.com/office/drawing/2014/main" id="{CA885D8B-800B-75A6-0882-C458C1C4ED81}"/>
              </a:ext>
            </a:extLst>
          </p:cNvPr>
          <p:cNvSpPr txBox="1"/>
          <p:nvPr/>
        </p:nvSpPr>
        <p:spPr>
          <a:xfrm>
            <a:off x="8146430" y="5312490"/>
            <a:ext cx="3439898" cy="369332"/>
          </a:xfrm>
          <a:prstGeom prst="rect">
            <a:avLst/>
          </a:prstGeom>
          <a:noFill/>
        </p:spPr>
        <p:txBody>
          <a:bodyPr wrap="square" rtlCol="0">
            <a:spAutoFit/>
          </a:bodyPr>
          <a:lstStyle/>
          <a:p>
            <a:r>
              <a:rPr lang="en-US" dirty="0"/>
              <a:t>Digitization/Conservation</a:t>
            </a:r>
          </a:p>
        </p:txBody>
      </p:sp>
      <p:sp>
        <p:nvSpPr>
          <p:cNvPr id="20" name="TextBox 19">
            <a:extLst>
              <a:ext uri="{FF2B5EF4-FFF2-40B4-BE49-F238E27FC236}">
                <a16:creationId xmlns:a16="http://schemas.microsoft.com/office/drawing/2014/main" id="{AFA2AE33-81D0-690B-47A2-3418104AC58F}"/>
              </a:ext>
            </a:extLst>
          </p:cNvPr>
          <p:cNvSpPr txBox="1"/>
          <p:nvPr/>
        </p:nvSpPr>
        <p:spPr>
          <a:xfrm>
            <a:off x="8149484" y="4689091"/>
            <a:ext cx="1302535" cy="369332"/>
          </a:xfrm>
          <a:prstGeom prst="rect">
            <a:avLst/>
          </a:prstGeom>
          <a:noFill/>
        </p:spPr>
        <p:txBody>
          <a:bodyPr wrap="square" rtlCol="0">
            <a:spAutoFit/>
          </a:bodyPr>
          <a:lstStyle/>
          <a:p>
            <a:r>
              <a:rPr lang="en-US" dirty="0"/>
              <a:t>Teaching</a:t>
            </a:r>
          </a:p>
        </p:txBody>
      </p:sp>
      <p:sp>
        <p:nvSpPr>
          <p:cNvPr id="21" name="TextBox 20">
            <a:extLst>
              <a:ext uri="{FF2B5EF4-FFF2-40B4-BE49-F238E27FC236}">
                <a16:creationId xmlns:a16="http://schemas.microsoft.com/office/drawing/2014/main" id="{37CDC909-802A-C011-D2FB-902C79BA8C22}"/>
              </a:ext>
            </a:extLst>
          </p:cNvPr>
          <p:cNvSpPr txBox="1"/>
          <p:nvPr/>
        </p:nvSpPr>
        <p:spPr>
          <a:xfrm>
            <a:off x="8149484" y="3922183"/>
            <a:ext cx="1705700" cy="369332"/>
          </a:xfrm>
          <a:prstGeom prst="rect">
            <a:avLst/>
          </a:prstGeom>
          <a:noFill/>
        </p:spPr>
        <p:txBody>
          <a:bodyPr wrap="square" rtlCol="0">
            <a:spAutoFit/>
          </a:bodyPr>
          <a:lstStyle/>
          <a:p>
            <a:r>
              <a:rPr lang="en-US" dirty="0"/>
              <a:t>Quotation</a:t>
            </a:r>
          </a:p>
        </p:txBody>
      </p:sp>
    </p:spTree>
    <p:extLst>
      <p:ext uri="{BB962C8B-B14F-4D97-AF65-F5344CB8AC3E}">
        <p14:creationId xmlns:p14="http://schemas.microsoft.com/office/powerpoint/2010/main" val="801317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9" name="Group 8">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1" name="Straight Connector 10">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Oval 9">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4" name="Rectangle 13">
            <a:extLst>
              <a:ext uri="{FF2B5EF4-FFF2-40B4-BE49-F238E27FC236}">
                <a16:creationId xmlns:a16="http://schemas.microsoft.com/office/drawing/2014/main" id="{8EFD1657-7ECB-4AC1-9C9E-1D019C1B8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0481F3-9868-19D6-C9E1-B7245FDC210F}"/>
              </a:ext>
            </a:extLst>
          </p:cNvPr>
          <p:cNvSpPr>
            <a:spLocks noGrp="1"/>
          </p:cNvSpPr>
          <p:nvPr>
            <p:ph type="title"/>
          </p:nvPr>
        </p:nvSpPr>
        <p:spPr>
          <a:xfrm>
            <a:off x="1219200" y="1146748"/>
            <a:ext cx="7440387" cy="3462726"/>
          </a:xfrm>
        </p:spPr>
        <p:txBody>
          <a:bodyPr vert="horz" lIns="91440" tIns="45720" rIns="91440" bIns="45720" rtlCol="0" anchor="t">
            <a:normAutofit fontScale="90000"/>
          </a:bodyPr>
          <a:lstStyle/>
          <a:p>
            <a:r>
              <a:rPr lang="en-GB" sz="5400" dirty="0">
                <a:effectLst/>
                <a:ea typeface="Calibri" panose="020F0502020204030204" pitchFamily="34" charset="0"/>
                <a:cs typeface="Times New Roman" panose="02020603050405020304" pitchFamily="18" charset="0"/>
              </a:rPr>
              <a:t>Limitations and Exceptions in the European Union</a:t>
            </a:r>
            <a:br>
              <a:rPr lang="en-GB" sz="5400" dirty="0">
                <a:effectLst/>
                <a:ea typeface="Calibri" panose="020F0502020204030204" pitchFamily="34" charset="0"/>
                <a:cs typeface="Times New Roman" panose="02020603050405020304" pitchFamily="18" charset="0"/>
              </a:rPr>
            </a:br>
            <a:endParaRPr lang="en-US" sz="5400" i="1" kern="1200" dirty="0">
              <a:solidFill>
                <a:srgbClr val="000000"/>
              </a:solidFill>
              <a:highlight>
                <a:srgbClr val="FFFF00"/>
              </a:highlight>
              <a:latin typeface="+mj-lt"/>
              <a:ea typeface="+mj-ea"/>
              <a:cs typeface="+mj-cs"/>
            </a:endParaRPr>
          </a:p>
        </p:txBody>
      </p:sp>
      <p:grpSp>
        <p:nvGrpSpPr>
          <p:cNvPr id="16" name="Group 15">
            <a:extLst>
              <a:ext uri="{FF2B5EF4-FFF2-40B4-BE49-F238E27FC236}">
                <a16:creationId xmlns:a16="http://schemas.microsoft.com/office/drawing/2014/main" id="{2654217C-981F-4F8B-A0C5-46A9B89E58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7" name="Group 16">
              <a:extLst>
                <a:ext uri="{FF2B5EF4-FFF2-40B4-BE49-F238E27FC236}">
                  <a16:creationId xmlns:a16="http://schemas.microsoft.com/office/drawing/2014/main" id="{8A852D2A-42CD-43F3-8397-57A74236E4A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9" name="Straight Connector 18">
                <a:extLst>
                  <a:ext uri="{FF2B5EF4-FFF2-40B4-BE49-F238E27FC236}">
                    <a16:creationId xmlns:a16="http://schemas.microsoft.com/office/drawing/2014/main" id="{DE7B5E18-1906-4734-B782-38B183E3C2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CD0965-DBAE-4548-807F-3FA1943EE7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Oval 17">
              <a:extLst>
                <a:ext uri="{FF2B5EF4-FFF2-40B4-BE49-F238E27FC236}">
                  <a16:creationId xmlns:a16="http://schemas.microsoft.com/office/drawing/2014/main" id="{127A9DD8-59D3-4CD8-80B3-E7A4D6626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0026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29229-A308-4712-1E02-D1D9034783DB}"/>
              </a:ext>
            </a:extLst>
          </p:cNvPr>
          <p:cNvSpPr>
            <a:spLocks noGrp="1"/>
          </p:cNvSpPr>
          <p:nvPr>
            <p:ph type="title"/>
          </p:nvPr>
        </p:nvSpPr>
        <p:spPr/>
        <p:txBody>
          <a:bodyPr/>
          <a:lstStyle/>
          <a:p>
            <a:r>
              <a:rPr lang="en-US" dirty="0"/>
              <a:t>The EU Copyright Acquis</a:t>
            </a:r>
          </a:p>
        </p:txBody>
      </p:sp>
      <p:sp>
        <p:nvSpPr>
          <p:cNvPr id="3" name="Content Placeholder 2">
            <a:extLst>
              <a:ext uri="{FF2B5EF4-FFF2-40B4-BE49-F238E27FC236}">
                <a16:creationId xmlns:a16="http://schemas.microsoft.com/office/drawing/2014/main" id="{F897FB4E-B9A9-6CAF-DCDB-1D096D7BEB6C}"/>
              </a:ext>
            </a:extLst>
          </p:cNvPr>
          <p:cNvSpPr>
            <a:spLocks noGrp="1"/>
          </p:cNvSpPr>
          <p:nvPr>
            <p:ph idx="1"/>
          </p:nvPr>
        </p:nvSpPr>
        <p:spPr/>
        <p:txBody>
          <a:bodyPr>
            <a:normAutofit/>
          </a:bodyPr>
          <a:lstStyle/>
          <a:p>
            <a:r>
              <a:rPr lang="en-US" sz="2000" dirty="0"/>
              <a:t>Where can exceptions to exclusive right be found in the EU Copyright rules?</a:t>
            </a:r>
          </a:p>
          <a:p>
            <a:endParaRPr lang="en-US" sz="2000" dirty="0"/>
          </a:p>
          <a:p>
            <a:r>
              <a:rPr lang="en-US" sz="2000" dirty="0"/>
              <a:t>What is the role of art. 5 of Directive 2001/29/EC (</a:t>
            </a:r>
            <a:r>
              <a:rPr lang="en-US" sz="2000" dirty="0" err="1"/>
              <a:t>InfoSoc</a:t>
            </a:r>
            <a:r>
              <a:rPr lang="en-US" sz="2000" dirty="0"/>
              <a:t> Directive)</a:t>
            </a:r>
          </a:p>
          <a:p>
            <a:endParaRPr lang="en-US" sz="2000" dirty="0"/>
          </a:p>
          <a:p>
            <a:r>
              <a:rPr lang="en-US" sz="2000" dirty="0"/>
              <a:t>How have exceptions &amp; limitations been interpreted by the CJEU?</a:t>
            </a:r>
          </a:p>
        </p:txBody>
      </p:sp>
    </p:spTree>
    <p:extLst>
      <p:ext uri="{BB962C8B-B14F-4D97-AF65-F5344CB8AC3E}">
        <p14:creationId xmlns:p14="http://schemas.microsoft.com/office/powerpoint/2010/main" val="2151365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4FC77-2478-EDC1-9C13-6F1A4EED23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1F91E0-6E1C-18A1-C74D-EC1F9C73F578}"/>
              </a:ext>
            </a:extLst>
          </p:cNvPr>
          <p:cNvSpPr>
            <a:spLocks noGrp="1"/>
          </p:cNvSpPr>
          <p:nvPr>
            <p:ph type="title"/>
          </p:nvPr>
        </p:nvSpPr>
        <p:spPr/>
        <p:txBody>
          <a:bodyPr/>
          <a:lstStyle/>
          <a:p>
            <a:r>
              <a:rPr lang="en-US" dirty="0"/>
              <a:t>In Groups… 10 mins</a:t>
            </a:r>
          </a:p>
        </p:txBody>
      </p:sp>
      <p:sp>
        <p:nvSpPr>
          <p:cNvPr id="3" name="Content Placeholder 2">
            <a:extLst>
              <a:ext uri="{FF2B5EF4-FFF2-40B4-BE49-F238E27FC236}">
                <a16:creationId xmlns:a16="http://schemas.microsoft.com/office/drawing/2014/main" id="{0C8E3674-3F00-A767-BC70-27F6BF81FBFC}"/>
              </a:ext>
            </a:extLst>
          </p:cNvPr>
          <p:cNvSpPr>
            <a:spLocks noGrp="1"/>
          </p:cNvSpPr>
          <p:nvPr>
            <p:ph idx="1"/>
          </p:nvPr>
        </p:nvSpPr>
        <p:spPr/>
        <p:txBody>
          <a:bodyPr>
            <a:normAutofit/>
          </a:bodyPr>
          <a:lstStyle/>
          <a:p>
            <a:pPr marL="0" indent="0">
              <a:buNone/>
            </a:pPr>
            <a:endParaRPr lang="en-US" sz="2000" b="1" dirty="0"/>
          </a:p>
          <a:p>
            <a:pPr marL="0" indent="0" algn="ctr">
              <a:buNone/>
            </a:pPr>
            <a:r>
              <a:rPr lang="en-US" sz="2000" b="1" dirty="0"/>
              <a:t>Read Article 5 of the Information Society Directive (2001/29/EC).</a:t>
            </a:r>
          </a:p>
          <a:p>
            <a:pPr marL="0" indent="0" algn="ctr">
              <a:buNone/>
            </a:pPr>
            <a:endParaRPr lang="en-US" sz="2000" b="1" dirty="0"/>
          </a:p>
          <a:p>
            <a:pPr marL="0" indent="0" algn="ctr">
              <a:buNone/>
            </a:pPr>
            <a:r>
              <a:rPr lang="en-US" sz="2000" b="1" dirty="0"/>
              <a:t>What is its systematic structure?</a:t>
            </a:r>
          </a:p>
          <a:p>
            <a:pPr marL="0" indent="0" algn="ctr">
              <a:buNone/>
            </a:pPr>
            <a:endParaRPr lang="en-US" sz="2000" b="1" dirty="0"/>
          </a:p>
          <a:p>
            <a:pPr marL="0" indent="0" algn="ctr">
              <a:buNone/>
            </a:pPr>
            <a:r>
              <a:rPr lang="en-US" sz="2000" b="1" dirty="0"/>
              <a:t>Can you categorize the exceptions contained in the Directive?</a:t>
            </a:r>
          </a:p>
        </p:txBody>
      </p:sp>
    </p:spTree>
    <p:extLst>
      <p:ext uri="{BB962C8B-B14F-4D97-AF65-F5344CB8AC3E}">
        <p14:creationId xmlns:p14="http://schemas.microsoft.com/office/powerpoint/2010/main" val="3368396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3B718-F437-8521-9C33-94057953D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6B2658-FE90-13A4-210D-03B0036CEEC3}"/>
              </a:ext>
            </a:extLst>
          </p:cNvPr>
          <p:cNvSpPr>
            <a:spLocks noGrp="1"/>
          </p:cNvSpPr>
          <p:nvPr>
            <p:ph type="title"/>
          </p:nvPr>
        </p:nvSpPr>
        <p:spPr/>
        <p:txBody>
          <a:bodyPr/>
          <a:lstStyle/>
          <a:p>
            <a:r>
              <a:rPr lang="en-US" dirty="0"/>
              <a:t>The EU Copyright Acquis</a:t>
            </a:r>
          </a:p>
        </p:txBody>
      </p:sp>
      <p:sp>
        <p:nvSpPr>
          <p:cNvPr id="3" name="Content Placeholder 2">
            <a:extLst>
              <a:ext uri="{FF2B5EF4-FFF2-40B4-BE49-F238E27FC236}">
                <a16:creationId xmlns:a16="http://schemas.microsoft.com/office/drawing/2014/main" id="{79D06EAD-9F6B-3790-1633-96170A687FF0}"/>
              </a:ext>
            </a:extLst>
          </p:cNvPr>
          <p:cNvSpPr>
            <a:spLocks noGrp="1"/>
          </p:cNvSpPr>
          <p:nvPr>
            <p:ph idx="1"/>
          </p:nvPr>
        </p:nvSpPr>
        <p:spPr/>
        <p:txBody>
          <a:bodyPr>
            <a:normAutofit fontScale="77500" lnSpcReduction="20000"/>
          </a:bodyPr>
          <a:lstStyle/>
          <a:p>
            <a:pPr marL="0" indent="0" algn="l">
              <a:buNone/>
            </a:pPr>
            <a:r>
              <a:rPr lang="en-US" sz="2400" b="0" i="0" u="none" strike="noStrike" dirty="0">
                <a:solidFill>
                  <a:srgbClr val="333333"/>
                </a:solidFill>
                <a:effectLst/>
              </a:rPr>
              <a:t>1. Temporary acts of reproduction referred to in Article 2, which are transient or incidental [and] an integral and essential part of a technological process and whose sole purpose is to enable:</a:t>
            </a:r>
          </a:p>
          <a:p>
            <a:pPr marL="0" indent="0" algn="l">
              <a:buNone/>
            </a:pPr>
            <a:r>
              <a:rPr lang="en-US" sz="2400" b="0" i="0" u="none" strike="noStrike" dirty="0">
                <a:solidFill>
                  <a:srgbClr val="333333"/>
                </a:solidFill>
                <a:effectLst/>
              </a:rPr>
              <a:t>(a) a transmission in a network between third parties by an intermediary, or</a:t>
            </a:r>
          </a:p>
          <a:p>
            <a:pPr marL="0" indent="0" algn="l">
              <a:buNone/>
            </a:pPr>
            <a:r>
              <a:rPr lang="en-US" sz="2400" b="0" i="0" u="none" strike="noStrike" dirty="0">
                <a:solidFill>
                  <a:srgbClr val="333333"/>
                </a:solidFill>
                <a:effectLst/>
              </a:rPr>
              <a:t>(b) a lawful use</a:t>
            </a:r>
          </a:p>
          <a:p>
            <a:pPr marL="0" indent="0" algn="l">
              <a:buNone/>
            </a:pPr>
            <a:r>
              <a:rPr lang="en-US" sz="2400" b="0" i="0" u="none" strike="noStrike" dirty="0">
                <a:solidFill>
                  <a:srgbClr val="333333"/>
                </a:solidFill>
                <a:effectLst/>
              </a:rPr>
              <a:t>of a work or other subject-matter to be made, and which have no independent economic significance, </a:t>
            </a:r>
            <a:r>
              <a:rPr lang="en-US" sz="2400" b="1" i="0" u="none" strike="noStrike" dirty="0">
                <a:solidFill>
                  <a:srgbClr val="333333"/>
                </a:solidFill>
                <a:effectLst/>
                <a:highlight>
                  <a:srgbClr val="00FFFF"/>
                </a:highlight>
              </a:rPr>
              <a:t>shall be exempted </a:t>
            </a:r>
            <a:r>
              <a:rPr lang="en-US" sz="2400" b="0" i="0" u="none" strike="noStrike" dirty="0">
                <a:solidFill>
                  <a:srgbClr val="333333"/>
                </a:solidFill>
                <a:effectLst/>
              </a:rPr>
              <a:t>from the reproduction right provided for in Article 2.</a:t>
            </a:r>
          </a:p>
          <a:p>
            <a:pPr marL="0" indent="0" algn="l">
              <a:buNone/>
            </a:pPr>
            <a:r>
              <a:rPr lang="en-US" sz="2400" b="0" i="0" u="none" strike="noStrike" dirty="0">
                <a:solidFill>
                  <a:srgbClr val="333333"/>
                </a:solidFill>
                <a:effectLst/>
              </a:rPr>
              <a:t>2. Member States </a:t>
            </a:r>
            <a:r>
              <a:rPr lang="en-US" sz="2400" b="1" i="0" u="none" strike="noStrike" dirty="0">
                <a:solidFill>
                  <a:srgbClr val="333333"/>
                </a:solidFill>
                <a:effectLst/>
                <a:highlight>
                  <a:srgbClr val="00FFFF"/>
                </a:highlight>
              </a:rPr>
              <a:t>may provide </a:t>
            </a:r>
            <a:r>
              <a:rPr lang="en-US" sz="2400" b="0" i="0" u="none" strike="noStrike" dirty="0">
                <a:solidFill>
                  <a:srgbClr val="333333"/>
                </a:solidFill>
                <a:effectLst/>
              </a:rPr>
              <a:t>for exceptions or limitations to the reproduction right provided for in Article 2 in the following cases:</a:t>
            </a:r>
          </a:p>
        </p:txBody>
      </p:sp>
    </p:spTree>
    <p:extLst>
      <p:ext uri="{BB962C8B-B14F-4D97-AF65-F5344CB8AC3E}">
        <p14:creationId xmlns:p14="http://schemas.microsoft.com/office/powerpoint/2010/main" val="4200373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72192-4020-90F9-8E8B-E8CDC7F59F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248FE5-0B32-72F4-DE44-ED449EAD5095}"/>
              </a:ext>
            </a:extLst>
          </p:cNvPr>
          <p:cNvSpPr>
            <a:spLocks noGrp="1"/>
          </p:cNvSpPr>
          <p:nvPr>
            <p:ph type="title"/>
          </p:nvPr>
        </p:nvSpPr>
        <p:spPr/>
        <p:txBody>
          <a:bodyPr/>
          <a:lstStyle/>
          <a:p>
            <a:r>
              <a:rPr lang="en-US" dirty="0"/>
              <a:t>The EU Copyright Acquis</a:t>
            </a:r>
          </a:p>
        </p:txBody>
      </p:sp>
      <p:sp>
        <p:nvSpPr>
          <p:cNvPr id="3" name="Content Placeholder 2">
            <a:extLst>
              <a:ext uri="{FF2B5EF4-FFF2-40B4-BE49-F238E27FC236}">
                <a16:creationId xmlns:a16="http://schemas.microsoft.com/office/drawing/2014/main" id="{CB68A2F9-FCFE-0F67-7FA5-4CF1A06C03B8}"/>
              </a:ext>
            </a:extLst>
          </p:cNvPr>
          <p:cNvSpPr>
            <a:spLocks noGrp="1"/>
          </p:cNvSpPr>
          <p:nvPr>
            <p:ph idx="1"/>
          </p:nvPr>
        </p:nvSpPr>
        <p:spPr/>
        <p:txBody>
          <a:bodyPr>
            <a:normAutofit/>
          </a:bodyPr>
          <a:lstStyle/>
          <a:p>
            <a:pPr marL="0" indent="0">
              <a:buNone/>
            </a:pPr>
            <a:endParaRPr lang="en-US" sz="2000" dirty="0"/>
          </a:p>
          <a:p>
            <a:pPr marL="0" indent="0">
              <a:buNone/>
            </a:pPr>
            <a:endParaRPr lang="en-US" sz="2000" dirty="0"/>
          </a:p>
          <a:p>
            <a:pPr marL="0" indent="0" algn="ctr">
              <a:buNone/>
            </a:pPr>
            <a:r>
              <a:rPr lang="en-US" sz="2000" dirty="0"/>
              <a:t>What are potential problems considering the nature of the act (Directive) and its various elements?</a:t>
            </a:r>
          </a:p>
        </p:txBody>
      </p:sp>
    </p:spTree>
    <p:extLst>
      <p:ext uri="{BB962C8B-B14F-4D97-AF65-F5344CB8AC3E}">
        <p14:creationId xmlns:p14="http://schemas.microsoft.com/office/powerpoint/2010/main" val="2286221035"/>
      </p:ext>
    </p:extLst>
  </p:cSld>
  <p:clrMapOvr>
    <a:masterClrMapping/>
  </p:clrMapOvr>
</p:sld>
</file>

<file path=ppt/theme/theme1.xml><?xml version="1.0" encoding="utf-8"?>
<a:theme xmlns:a="http://schemas.openxmlformats.org/drawingml/2006/main" name="StreetscapeVTI">
  <a:themeElements>
    <a:clrScheme name="AnalogousFromDarkSeedLeftStep">
      <a:dk1>
        <a:srgbClr val="000000"/>
      </a:dk1>
      <a:lt1>
        <a:srgbClr val="FFFFFF"/>
      </a:lt1>
      <a:dk2>
        <a:srgbClr val="1C2431"/>
      </a:dk2>
      <a:lt2>
        <a:srgbClr val="F0F3F0"/>
      </a:lt2>
      <a:accent1>
        <a:srgbClr val="E329E7"/>
      </a:accent1>
      <a:accent2>
        <a:srgbClr val="8217D5"/>
      </a:accent2>
      <a:accent3>
        <a:srgbClr val="472CE7"/>
      </a:accent3>
      <a:accent4>
        <a:srgbClr val="174BD5"/>
      </a:accent4>
      <a:accent5>
        <a:srgbClr val="29ACE7"/>
      </a:accent5>
      <a:accent6>
        <a:srgbClr val="15C1AF"/>
      </a:accent6>
      <a:hlink>
        <a:srgbClr val="3F82BF"/>
      </a:hlink>
      <a:folHlink>
        <a:srgbClr val="7F7F7F"/>
      </a:folHlink>
    </a:clrScheme>
    <a:fontScheme name="Street">
      <a:majorFont>
        <a:latin typeface="Franklin Gothic Heavy"/>
        <a:ea typeface=""/>
        <a:cs typeface=""/>
      </a:majorFont>
      <a:minorFont>
        <a:latin typeface="Consola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reetscapeVTI" id="{B20F88EA-96D0-4E96-9207-A1488DAC5867}" vid="{3F7E5CFE-E584-4E58-A75E-141AC45B14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2488</TotalTime>
  <Words>2078</Words>
  <Application>Microsoft Macintosh PowerPoint</Application>
  <PresentationFormat>Širokoúhlá obrazovka</PresentationFormat>
  <Paragraphs>124</Paragraphs>
  <Slides>25</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25</vt:i4>
      </vt:variant>
    </vt:vector>
  </HeadingPairs>
  <TitlesOfParts>
    <vt:vector size="30" baseType="lpstr">
      <vt:lpstr>Aptos</vt:lpstr>
      <vt:lpstr>Arial</vt:lpstr>
      <vt:lpstr>Consolas</vt:lpstr>
      <vt:lpstr>Franklin Gothic Heavy</vt:lpstr>
      <vt:lpstr>StreetscapeVTI</vt:lpstr>
      <vt:lpstr>Copyright Exceptions in the Digital Age </vt:lpstr>
      <vt:lpstr>Schedule</vt:lpstr>
      <vt:lpstr>What is the purpose of copyright limitations and exceptions?</vt:lpstr>
      <vt:lpstr>What is the purpose of copyright limitations and exceptions?</vt:lpstr>
      <vt:lpstr>Limitations and Exceptions in the European Union </vt:lpstr>
      <vt:lpstr>The EU Copyright Acquis</vt:lpstr>
      <vt:lpstr>In Groups… 10 mins</vt:lpstr>
      <vt:lpstr>The EU Copyright Acquis</vt:lpstr>
      <vt:lpstr>The EU Copyright Acquis</vt:lpstr>
      <vt:lpstr>Interpreting Exceptions</vt:lpstr>
      <vt:lpstr>Interpreting Exceptions</vt:lpstr>
      <vt:lpstr>Interpreting Exceptions</vt:lpstr>
      <vt:lpstr>Interpreting Exceptions</vt:lpstr>
      <vt:lpstr>Interpreting Exceptions</vt:lpstr>
      <vt:lpstr>Interpreting Exceptions</vt:lpstr>
      <vt:lpstr>Prezentace aplikace PowerPoint</vt:lpstr>
      <vt:lpstr>Interpreting Exceptions</vt:lpstr>
      <vt:lpstr>Interpreting Exceptions</vt:lpstr>
      <vt:lpstr>Interpreting Exceptions</vt:lpstr>
      <vt:lpstr>Interpreting Exceptions</vt:lpstr>
      <vt:lpstr>Interpreting Exceptions</vt:lpstr>
      <vt:lpstr>Interpreting Exceptions</vt:lpstr>
      <vt:lpstr>Interpreting Exceptions</vt:lpstr>
      <vt:lpstr>Interpreting Exceptions</vt:lpstr>
      <vt:lpstr>Interpreting Exceptions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Exceptions in the Digital Age </dc:title>
  <dc:creator>Bernd Jutte</dc:creator>
  <cp:lastModifiedBy>Kristýna Korbelová</cp:lastModifiedBy>
  <cp:revision>5</cp:revision>
  <dcterms:created xsi:type="dcterms:W3CDTF">2024-10-08T10:16:44Z</dcterms:created>
  <dcterms:modified xsi:type="dcterms:W3CDTF">2024-10-19T08:08:35Z</dcterms:modified>
</cp:coreProperties>
</file>