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63" r:id="rId2"/>
  </p:sldMasterIdLst>
  <p:notesMasterIdLst>
    <p:notesMasterId r:id="rId18"/>
  </p:notesMasterIdLst>
  <p:handoutMasterIdLst>
    <p:handoutMasterId r:id="rId19"/>
  </p:handoutMasterIdLst>
  <p:sldIdLst>
    <p:sldId id="444" r:id="rId3"/>
    <p:sldId id="397" r:id="rId4"/>
    <p:sldId id="418" r:id="rId5"/>
    <p:sldId id="416" r:id="rId6"/>
    <p:sldId id="421" r:id="rId7"/>
    <p:sldId id="496" r:id="rId8"/>
    <p:sldId id="498" r:id="rId9"/>
    <p:sldId id="503" r:id="rId10"/>
    <p:sldId id="504" r:id="rId11"/>
    <p:sldId id="542" r:id="rId12"/>
    <p:sldId id="505" r:id="rId13"/>
    <p:sldId id="506" r:id="rId14"/>
    <p:sldId id="450" r:id="rId15"/>
    <p:sldId id="534" r:id="rId16"/>
    <p:sldId id="489" r:id="rId17"/>
  </p:sldIdLst>
  <p:sldSz cx="9144000" cy="6858000" type="screen4x3"/>
  <p:notesSz cx="6797675" cy="992822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71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90" userDrawn="1">
          <p15:clr>
            <a:srgbClr val="A4A3A4"/>
          </p15:clr>
        </p15:guide>
        <p15:guide id="17" pos="2857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6" userDrawn="1">
          <p15:clr>
            <a:srgbClr val="A4A3A4"/>
          </p15:clr>
        </p15:guide>
        <p15:guide id="2" pos="2274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L" initials="MK" lastIdx="1" clrIdx="0">
    <p:extLst>
      <p:ext uri="{19B8F6BF-5375-455C-9EA6-DF929625EA0E}">
        <p15:presenceInfo xmlns:p15="http://schemas.microsoft.com/office/powerpoint/2012/main" userId="ADD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A2E"/>
    <a:srgbClr val="000000"/>
    <a:srgbClr val="FFCD00"/>
    <a:srgbClr val="ED8B00"/>
    <a:srgbClr val="DB291C"/>
    <a:srgbClr val="FF9900"/>
    <a:srgbClr val="C00000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7" autoAdjust="0"/>
    <p:restoredTop sz="94984" autoAdjust="0"/>
  </p:normalViewPr>
  <p:slideViewPr>
    <p:cSldViewPr snapToGrid="0" showGuides="1">
      <p:cViewPr varScale="1">
        <p:scale>
          <a:sx n="96" d="100"/>
          <a:sy n="96" d="100"/>
        </p:scale>
        <p:origin x="3332" y="56"/>
      </p:cViewPr>
      <p:guideLst>
        <p:guide pos="226"/>
        <p:guide pos="5511"/>
        <p:guide orient="horz" pos="1071"/>
        <p:guide orient="horz" pos="4020"/>
        <p:guide orient="horz" pos="187"/>
        <p:guide orient="horz" pos="890"/>
        <p:guide pos="2857"/>
        <p:guide orient="horz" pos="216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976" y="102"/>
      </p:cViewPr>
      <p:guideLst>
        <p:guide orient="horz" pos="2996"/>
        <p:guide pos="2274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3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10/30/2024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816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30816"/>
            <a:ext cx="2945862" cy="495872"/>
          </a:xfrm>
          <a:prstGeom prst="rect">
            <a:avLst/>
          </a:prstGeom>
        </p:spPr>
        <p:txBody>
          <a:bodyPr vert="horz" lIns="89913" tIns="44958" rIns="89913" bIns="44958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5" tIns="48696" rIns="97395" bIns="4869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7395" tIns="48696" rIns="97395" bIns="4869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60" cy="496411"/>
          </a:xfrm>
          <a:prstGeom prst="rect">
            <a:avLst/>
          </a:prstGeom>
        </p:spPr>
        <p:txBody>
          <a:bodyPr vert="horz" lIns="97395" tIns="48696" rIns="97395" bIns="4869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1158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7800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7209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2958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object 2"/>
          <p:cNvSpPr/>
          <p:nvPr userDrawn="1"/>
        </p:nvSpPr>
        <p:spPr>
          <a:xfrm>
            <a:off x="376238" y="343311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055015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9872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7987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370800" y="312480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E2828-9C0B-495B-894F-E81B4199F10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30.10.2024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FACA8-0D71-4F67-ACD0-E4BA8155183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14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997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29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0198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506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04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62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283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608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574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670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7775606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74491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114765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322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3474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973567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40000" y="1705968"/>
            <a:ext cx="266708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78000" y="1700213"/>
            <a:ext cx="267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086475" y="1705968"/>
            <a:ext cx="268789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177092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569440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7800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72090" y="1707173"/>
            <a:ext cx="3780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341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78000" y="1707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68064" y="1700213"/>
            <a:ext cx="4106300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8000" y="4065173"/>
            <a:ext cx="4122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68064" y="4065173"/>
            <a:ext cx="41063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cs-CZ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66965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1740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7328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/>
          <a:lstStyle/>
          <a:p>
            <a:endParaRPr lang="cs-C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59782"/>
            <a:ext cx="20052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6717319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7" b="29289"/>
          <a:stretch/>
        </p:blipFill>
        <p:spPr>
          <a:xfrm>
            <a:off x="370800" y="3123758"/>
            <a:ext cx="172277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9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211955"/>
            <a:ext cx="6396702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370800" y="312480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7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1388" y="6477000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76238" y="6477000"/>
            <a:ext cx="40163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201</a:t>
            </a:r>
            <a:r>
              <a:rPr lang="cs-CZ" sz="650" noProof="0" dirty="0">
                <a:solidFill>
                  <a:schemeClr val="bg1"/>
                </a:solidFill>
              </a:rPr>
              <a:t>8</a:t>
            </a:r>
            <a:r>
              <a:rPr lang="en-US" sz="650" noProof="0" dirty="0">
                <a:solidFill>
                  <a:schemeClr val="bg1"/>
                </a:solidFill>
              </a:rPr>
              <a:t> Deloitte Czech Republic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 err="1">
                <a:solidFill>
                  <a:schemeClr val="tx1"/>
                </a:solidFill>
              </a:rPr>
              <a:t>Akvizice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  <a:r>
              <a:rPr lang="en-US" sz="650" noProof="0" dirty="0" err="1">
                <a:solidFill>
                  <a:schemeClr val="tx1"/>
                </a:solidFill>
              </a:rPr>
              <a:t>společností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© 201</a:t>
            </a:r>
            <a:r>
              <a:rPr lang="cs-CZ" sz="650" noProof="0" dirty="0">
                <a:solidFill>
                  <a:schemeClr val="tx1"/>
                </a:solidFill>
              </a:rPr>
              <a:t>9</a:t>
            </a:r>
            <a:r>
              <a:rPr lang="en-US" sz="650" noProof="0" dirty="0">
                <a:solidFill>
                  <a:schemeClr val="tx1"/>
                </a:solidFill>
              </a:rPr>
              <a:t> Deloitte Legal s.r.o., </a:t>
            </a:r>
            <a:r>
              <a:rPr lang="en-US" sz="650" noProof="0" dirty="0" err="1">
                <a:solidFill>
                  <a:schemeClr val="tx1"/>
                </a:solidFill>
              </a:rPr>
              <a:t>advokátní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  <a:r>
              <a:rPr lang="en-US" sz="650" noProof="0" dirty="0" err="1">
                <a:solidFill>
                  <a:schemeClr val="tx1"/>
                </a:solidFill>
              </a:rPr>
              <a:t>kancelář</a:t>
            </a:r>
            <a:r>
              <a:rPr lang="en-US" sz="65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5" r:id="rId3"/>
    <p:sldLayoutId id="2147483703" r:id="rId4"/>
    <p:sldLayoutId id="2147483705" r:id="rId5"/>
    <p:sldLayoutId id="2147483707" r:id="rId6"/>
    <p:sldLayoutId id="2147483713" r:id="rId7"/>
    <p:sldLayoutId id="2147483754" r:id="rId8"/>
    <p:sldLayoutId id="2147483753" r:id="rId9"/>
    <p:sldLayoutId id="2147483678" r:id="rId10"/>
    <p:sldLayoutId id="2147483681" r:id="rId11"/>
    <p:sldLayoutId id="2147483735" r:id="rId12"/>
    <p:sldLayoutId id="2147483697" r:id="rId13"/>
    <p:sldLayoutId id="2147483715" r:id="rId14"/>
    <p:sldLayoutId id="2147483695" r:id="rId15"/>
    <p:sldLayoutId id="2147483725" r:id="rId16"/>
    <p:sldLayoutId id="2147483760" r:id="rId17"/>
    <p:sldLayoutId id="2147483762" r:id="rId18"/>
    <p:sldLayoutId id="2147483721" r:id="rId19"/>
    <p:sldLayoutId id="2147483758" r:id="rId20"/>
    <p:sldLayoutId id="2147483759" r:id="rId21"/>
    <p:sldLayoutId id="2147483761" r:id="rId22"/>
    <p:sldLayoutId id="2147483757" r:id="rId23"/>
    <p:sldLayoutId id="2147483788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456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1728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04700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1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51388" y="6476999"/>
            <a:ext cx="3672420" cy="200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Presentation title</a:t>
            </a:r>
            <a:br>
              <a:rPr lang="en-US" sz="650" noProof="0" dirty="0">
                <a:solidFill>
                  <a:schemeClr val="tx1"/>
                </a:solidFill>
              </a:rPr>
            </a:br>
            <a:r>
              <a:rPr lang="en-US" sz="650" noProof="0" dirty="0">
                <a:solidFill>
                  <a:schemeClr val="tx1"/>
                </a:solidFill>
              </a:rPr>
              <a:t>[To edit, click View &gt; Slide Master &gt; Slide Master]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6237" y="6477000"/>
            <a:ext cx="4016376" cy="2012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tx1"/>
                </a:solidFill>
              </a:rPr>
              <a:t>© 201</a:t>
            </a:r>
            <a:r>
              <a:rPr lang="cs-CZ" sz="650" noProof="0" dirty="0">
                <a:solidFill>
                  <a:schemeClr val="tx1"/>
                </a:solidFill>
              </a:rPr>
              <a:t>8</a:t>
            </a:r>
            <a:r>
              <a:rPr lang="en-US" sz="650" noProof="0" dirty="0">
                <a:solidFill>
                  <a:schemeClr val="tx1"/>
                </a:solidFill>
              </a:rPr>
              <a:t> Deloitte </a:t>
            </a:r>
            <a:r>
              <a:rPr lang="cs-CZ" sz="650" noProof="0" dirty="0">
                <a:solidFill>
                  <a:schemeClr val="tx1"/>
                </a:solidFill>
              </a:rPr>
              <a:t>Česká</a:t>
            </a:r>
            <a:r>
              <a:rPr lang="cs-CZ" sz="650" baseline="0" noProof="0" dirty="0">
                <a:solidFill>
                  <a:schemeClr val="tx1"/>
                </a:solidFill>
              </a:rPr>
              <a:t> republika</a:t>
            </a:r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76237" y="1665289"/>
            <a:ext cx="8391525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6782" y="6477000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456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728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1728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AA4043E-8583-583D-08A3-50F859EA0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1"/>
            <a:ext cx="8371762" cy="334102"/>
          </a:xfrm>
        </p:spPr>
        <p:txBody>
          <a:bodyPr/>
          <a:lstStyle/>
          <a:p>
            <a:r>
              <a:rPr lang="cs-CZ" dirty="0"/>
              <a:t>Seminář 3: </a:t>
            </a:r>
            <a:r>
              <a:rPr lang="cs-CZ" b="1" dirty="0"/>
              <a:t>30.10.2024</a:t>
            </a:r>
          </a:p>
          <a:p>
            <a:r>
              <a:rPr lang="cs-CZ" dirty="0" err="1"/>
              <a:t>Due</a:t>
            </a:r>
            <a:r>
              <a:rPr lang="cs-CZ" dirty="0"/>
              <a:t> diligence – 1. část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B070063-3098-81CD-2036-326C003B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Fúze a akvizice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4AAFC29-C9BA-724C-ABE0-F11A62B71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121" y="1609082"/>
            <a:ext cx="7071188" cy="4769493"/>
          </a:xfrm>
        </p:spPr>
      </p:pic>
    </p:spTree>
    <p:extLst>
      <p:ext uri="{BB962C8B-B14F-4D97-AF65-F5344CB8AC3E}">
        <p14:creationId xmlns:p14="http://schemas.microsoft.com/office/powerpoint/2010/main" val="35775800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Pracovněprávní oblast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 </a:t>
            </a:r>
            <a:r>
              <a:rPr lang="cs-CZ" dirty="0" err="1"/>
              <a:t>checklist</a:t>
            </a:r>
            <a:endParaRPr lang="cs-CZ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00537"/>
              </p:ext>
            </p:extLst>
          </p:nvPr>
        </p:nvGraphicFramePr>
        <p:xfrm>
          <a:off x="376238" y="1578164"/>
          <a:ext cx="6229350" cy="238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810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Tx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PRACOVNĚPRÁVNÍ OBLAST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 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Vzorové pracovní smlouvy, dohody o pracovní činnosti, dohody o provedení práce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132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Jiné vzorové pracovněprávní dokumenty (mzdový výměr, dohoda o změně pracovního poměru, dohoda o rozvázání pracovního poměru, výpověď, apod.)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32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Jednotlivé pracovní smlouvy s vrcholovými manažery Společnosti (vedoucími zaměstnanci přímo podřízenými statutárnímu orgánu Společnosti)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81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Vnitřní předpisy, řády a směrnice pro zaměstnance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132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Kolektivní smlouva, informace a dokumenty o působení zástupců zaměstnanců (odborová organizace, rada zaměstnanců nebo zástupce pro oblast bezpečnosti a ochrany zdraví při práci)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81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Evidence pracovní doby a práce přesčas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405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Sporná 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Due</a:t>
            </a:r>
            <a:r>
              <a:rPr lang="cs-CZ" sz="2200" b="1" dirty="0"/>
              <a:t> Diligence </a:t>
            </a:r>
            <a:r>
              <a:rPr lang="cs-CZ" sz="2200" b="1" dirty="0" err="1"/>
              <a:t>Checklist</a:t>
            </a:r>
            <a:endParaRPr lang="cs-CZ" sz="1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76238" y="1408855"/>
          <a:ext cx="8371761" cy="1055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698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SPORNÁ AGENDA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 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97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Seznam vedených a hrozících soudních nebo rozhodčích sporů s uvedení podstaty věci a její hodnoty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Dokumentace k vedeným či hrozícím soudním a rozhodčím řízením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Informace o případném insolvenčním a exekučním řízení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6915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Správní oblast a správní řízení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Due</a:t>
            </a:r>
            <a:r>
              <a:rPr lang="cs-CZ" sz="2200" b="1" dirty="0"/>
              <a:t> Diligence </a:t>
            </a:r>
            <a:r>
              <a:rPr lang="cs-CZ" sz="2200" b="1" dirty="0" err="1"/>
              <a:t>Checklist</a:t>
            </a:r>
            <a:endParaRPr lang="cs-CZ" sz="1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6238" y="1385127"/>
          <a:ext cx="8371761" cy="2069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836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Tx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 dirty="0">
                          <a:effectLst/>
                        </a:rPr>
                        <a:t>SPRÁVNÍ OBLAST A SPRÁVNÍ ŘÍZENÍ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 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Živnostenská nebo jiná oprávnění k vykonávání činnosti včetně seznamu provozoven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Veškerá ostatní povolení, registrace, oprávnění, souhlasy nebo licence Společnosti nebo potřebné pro její činnost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Dokumentace o vedených správních řízeních i) neskončených, ii) skončených a nevykonaných, zejm. v oblastech životního prostředí, hospodářské soutěže, ochrany spotřebitele, ochrany osobních údajů, atd., vyjma řízení před správcem daně, správou sociálního zabezpečení a zdravotními pojišťovnami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Seznam skončených správních řízení včetně uvedení výsledku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Veřejnoprávní smlouvy (vztahujících se k plnění veřejnoprávních povinností a/nebo uzavřené se subjektem veřejného práva)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Informace a přepisy Společnosti týkající se nakládání s osobními údaji a zajištění jejich ochrany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Informace a dokumenty k přijaté veřejné podpoře, zejm. grantům, pobídkám, dotacím, apod.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9554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523552-93F2-F0CB-04A3-BCA5DD87EA8C}"/>
              </a:ext>
            </a:extLst>
          </p:cNvPr>
          <p:cNvSpPr txBox="1">
            <a:spLocks/>
          </p:cNvSpPr>
          <p:nvPr/>
        </p:nvSpPr>
        <p:spPr bwMode="gray">
          <a:xfrm>
            <a:off x="528638" y="1858069"/>
            <a:ext cx="7905750" cy="15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85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/>
              <a:t>Zadání samostatné domácí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44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6000" y="651600"/>
            <a:ext cx="8352000" cy="397271"/>
          </a:xfrm>
        </p:spPr>
        <p:txBody>
          <a:bodyPr/>
          <a:lstStyle/>
          <a:p>
            <a:endParaRPr lang="cs-CZ" sz="2000" dirty="0"/>
          </a:p>
          <a:p>
            <a:r>
              <a:rPr lang="cs-CZ" sz="2000" dirty="0"/>
              <a:t>Právní analýza souladu podnikání společnosti Student Homes s.r.o. s právním řádem ČR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Zadání samostatné práce (obecné zadání)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2171700"/>
            <a:ext cx="8374062" cy="4207499"/>
          </a:xfrm>
        </p:spPr>
        <p:txBody>
          <a:bodyPr/>
          <a:lstStyle/>
          <a:p>
            <a:pPr marL="269875" lvl="1" indent="-269875"/>
            <a:r>
              <a:rPr lang="cs-CZ" dirty="0"/>
              <a:t>Zadání – viz samostatný (následující) slide</a:t>
            </a:r>
          </a:p>
          <a:p>
            <a:pPr marL="269875" lvl="1" indent="-269875"/>
            <a:r>
              <a:rPr lang="cs-CZ" dirty="0"/>
              <a:t>Rozsah: cca 1-2 normostrany</a:t>
            </a:r>
          </a:p>
          <a:p>
            <a:pPr marL="285750" lvl="1" indent="-285750"/>
            <a:r>
              <a:rPr lang="cs-CZ" dirty="0">
                <a:latin typeface="+mj-lt"/>
              </a:rPr>
              <a:t>Struktura: </a:t>
            </a:r>
          </a:p>
          <a:p>
            <a:pPr marL="632700" lvl="3" indent="-285750"/>
            <a:r>
              <a:rPr lang="cs-CZ" dirty="0">
                <a:latin typeface="+mj-lt"/>
              </a:rPr>
              <a:t>v záhlaví jméno a datum</a:t>
            </a:r>
          </a:p>
          <a:p>
            <a:pPr marL="632700" lvl="3" indent="-285750"/>
            <a:r>
              <a:rPr lang="cs-CZ" dirty="0">
                <a:latin typeface="+mj-lt"/>
              </a:rPr>
              <a:t>rozbor jednotlivých otázek. </a:t>
            </a:r>
          </a:p>
          <a:p>
            <a:pPr marL="285750" lvl="1" indent="-285750"/>
            <a:r>
              <a:rPr lang="cs-CZ" dirty="0">
                <a:latin typeface="+mj-lt"/>
              </a:rPr>
              <a:t>Formát: DOC(X) nebo PDF, název souboru: </a:t>
            </a:r>
            <a:r>
              <a:rPr lang="cs-CZ" b="1" u="sng" dirty="0">
                <a:latin typeface="+mj-lt"/>
              </a:rPr>
              <a:t>„příjmení, jméno – analýza podnikání SH“</a:t>
            </a:r>
          </a:p>
          <a:p>
            <a:pPr marL="285750" lvl="1" indent="-285750"/>
            <a:r>
              <a:rPr lang="cs-CZ" dirty="0">
                <a:latin typeface="+mj-lt"/>
              </a:rPr>
              <a:t>termín odevzdání: nejpozději </a:t>
            </a:r>
            <a:r>
              <a:rPr lang="cs-CZ" b="1" u="sng" dirty="0">
                <a:latin typeface="+mj-lt"/>
              </a:rPr>
              <a:t>do konce víkendu před následujícím seminářem</a:t>
            </a:r>
            <a:r>
              <a:rPr lang="cs-CZ" b="1" dirty="0">
                <a:solidFill>
                  <a:srgbClr val="86BC25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zaslat vypracovaný úkol emailem:</a:t>
            </a:r>
          </a:p>
          <a:p>
            <a:pPr marL="623275" lvl="3" indent="-285750"/>
            <a:r>
              <a:rPr lang="cs-CZ" b="1" dirty="0">
                <a:latin typeface="+mj-lt"/>
              </a:rPr>
              <a:t>TO: </a:t>
            </a:r>
            <a:r>
              <a:rPr lang="cs-CZ" b="1" dirty="0">
                <a:latin typeface="+mj-lt"/>
                <a:hlinkClick r:id="rId2"/>
              </a:rPr>
              <a:t>psuchy@deloitteCE.com</a:t>
            </a:r>
            <a:r>
              <a:rPr lang="cs-CZ" b="1" dirty="0">
                <a:latin typeface="+mj-lt"/>
              </a:rPr>
              <a:t>; </a:t>
            </a:r>
            <a:r>
              <a:rPr lang="cs-CZ" b="1" dirty="0" err="1">
                <a:latin typeface="+mj-lt"/>
                <a:hlinkClick r:id="rId3"/>
              </a:rPr>
              <a:t>ivan@telecky.legal</a:t>
            </a:r>
            <a:r>
              <a:rPr lang="cs-CZ" b="1" dirty="0">
                <a:latin typeface="+mj-lt"/>
                <a:hlinkClick r:id="rId3"/>
              </a:rPr>
              <a:t> </a:t>
            </a:r>
            <a:endParaRPr lang="cs-CZ" b="1" dirty="0">
              <a:latin typeface="+mj-lt"/>
            </a:endParaRPr>
          </a:p>
          <a:p>
            <a:pPr marL="623275" lvl="3" indent="-285750"/>
            <a:r>
              <a:rPr lang="cs-CZ" b="1" dirty="0">
                <a:latin typeface="+mj-lt"/>
              </a:rPr>
              <a:t>PŘEDMĚT emailu (</a:t>
            </a:r>
            <a:r>
              <a:rPr lang="en-GB" b="1" dirty="0">
                <a:latin typeface="+mj-lt"/>
              </a:rPr>
              <a:t>Subject</a:t>
            </a:r>
            <a:r>
              <a:rPr lang="cs-CZ" b="1" dirty="0">
                <a:latin typeface="+mj-lt"/>
              </a:rPr>
              <a:t>): </a:t>
            </a:r>
            <a:r>
              <a:rPr lang="cs-CZ" b="1" u="sng" dirty="0">
                <a:latin typeface="+mj-lt"/>
              </a:rPr>
              <a:t>Fúze a akvizice - Volitelný předmět</a:t>
            </a:r>
            <a:r>
              <a:rPr lang="cs-CZ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7035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Zadání samostatné práce (specifikace)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188720"/>
            <a:ext cx="8374062" cy="5190479"/>
          </a:xfrm>
        </p:spPr>
        <p:txBody>
          <a:bodyPr/>
          <a:lstStyle/>
          <a:p>
            <a:pPr marL="285750" lvl="1" indent="-285750"/>
            <a:r>
              <a:rPr lang="cs-CZ" sz="1600" dirty="0"/>
              <a:t>Úkol: </a:t>
            </a:r>
            <a:r>
              <a:rPr lang="cs-CZ" sz="1600" b="1" dirty="0"/>
              <a:t>Posuďte, zdali podnikání společnosti Student Homes s.r.o. je v souladu s právním řádem ČR:</a:t>
            </a:r>
            <a:endParaRPr lang="cs-CZ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Společnost Student Homes s.r.o. (SH) provozuje 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v jednotlivých zemích EU zařízení pro ubytování studentů. Některá z těchto zařízení se nachází v České republice.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</a:rPr>
              <a:t>Se studenty je uzavírána inominátní smlouva, která umožňuje SH bez výpovědi ubytování ukončit, pokud student poruší „Domovní řád“. SH vyžaduje při uzavření smlouvy kopii dokladu totožnosti, který následně uchovává po dobu 1 roku po skončení ubytování.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SH při přijetí studenta do ubytování vyžaduje vyplnění dotazníku, který mimo jiné zahrnuje otázky týkající se (i) zdravotního stavu (zdali student kouří, požívá omamné látky), (</a:t>
            </a:r>
            <a:r>
              <a:rPr lang="cs-CZ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ii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náboženského vyznání, (</a:t>
            </a:r>
            <a:r>
              <a:rPr lang="cs-CZ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iii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zdroje, ze kterého bude ubytování hrazeno a (</a:t>
            </a:r>
            <a:r>
              <a:rPr lang="cs-CZ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iv</a:t>
            </a: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) specifikaci sociálních sítí studenta.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</a:rPr>
              <a:t>Objekty mají sdílenou kuchyni, jídelnu a sociální zázemí. Jeden objekt SH je zkolaudován jako „rodinný dům“, druhé zařízení SH je zkolaudováno jako „polyfunkční dům“. 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</a:rPr>
              <a:t>V objektech (ve společných prostorech, na chodbách, nikoli v pokojích či sociálním zázemí) jsou instalovány kamery se záznamem.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cs-CZ" sz="1600" dirty="0">
                <a:latin typeface="Calibri" panose="020F0502020204030204" pitchFamily="34" charset="0"/>
              </a:rPr>
              <a:t>Studenti hradí kauci ve výši 3 měsíčních plateb. SH kauce shromažďuje na jednom účtu a studentům při vrácení nevyplácí úroky.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74286-9D9E-4105-93C3-4FB4A8D0D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47122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4684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s-CZ" dirty="0" err="1"/>
              <a:t>snova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260389"/>
            <a:ext cx="8374062" cy="511881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Opakování</a:t>
            </a:r>
          </a:p>
          <a:p>
            <a:pPr lvl="2"/>
            <a:r>
              <a:rPr lang="cs-CZ" dirty="0"/>
              <a:t>M&amp;A úvod (seminář 1)</a:t>
            </a:r>
          </a:p>
          <a:p>
            <a:pPr lvl="2"/>
            <a:r>
              <a:rPr lang="cs-CZ" dirty="0" err="1"/>
              <a:t>LoI</a:t>
            </a:r>
            <a:r>
              <a:rPr lang="cs-CZ" dirty="0"/>
              <a:t>, NDA (seminář 2)</a:t>
            </a:r>
          </a:p>
          <a:p>
            <a:pPr lvl="1"/>
            <a:r>
              <a:rPr lang="cs-CZ" dirty="0" err="1"/>
              <a:t>Due</a:t>
            </a:r>
            <a:r>
              <a:rPr lang="cs-CZ" dirty="0"/>
              <a:t> diligence (DD) při akvizicích společností</a:t>
            </a:r>
          </a:p>
          <a:p>
            <a:pPr lvl="2"/>
            <a:r>
              <a:rPr lang="cs-CZ" dirty="0"/>
              <a:t>prověrka prodávajícího, kupujícího</a:t>
            </a:r>
          </a:p>
          <a:p>
            <a:pPr lvl="2"/>
            <a:r>
              <a:rPr lang="cs-CZ" dirty="0"/>
              <a:t>právní a daňová prověrka</a:t>
            </a:r>
          </a:p>
          <a:p>
            <a:pPr lvl="2"/>
            <a:r>
              <a:rPr lang="cs-CZ" dirty="0"/>
              <a:t>další prověrky</a:t>
            </a:r>
          </a:p>
          <a:p>
            <a:pPr lvl="1"/>
            <a:r>
              <a:rPr lang="cs-CZ" dirty="0"/>
              <a:t>Vysvětlení jednotlivých položek </a:t>
            </a:r>
            <a:r>
              <a:rPr lang="cs-CZ" dirty="0" err="1"/>
              <a:t>checklistu</a:t>
            </a:r>
            <a:endParaRPr lang="cs-CZ" dirty="0"/>
          </a:p>
          <a:p>
            <a:pPr lvl="1"/>
            <a:r>
              <a:rPr lang="cs-CZ" dirty="0"/>
              <a:t>Význam DD pro jednání o SPA</a:t>
            </a:r>
          </a:p>
          <a:p>
            <a:pPr lvl="1"/>
            <a:r>
              <a:rPr lang="cs-CZ" dirty="0"/>
              <a:t>Cvičení pro studenty v jednotlivých kategoriích DD</a:t>
            </a:r>
          </a:p>
          <a:p>
            <a:pPr lvl="1"/>
            <a:r>
              <a:rPr lang="cs-CZ" dirty="0"/>
              <a:t>Revize samostatných prací</a:t>
            </a:r>
          </a:p>
          <a:p>
            <a:pPr marL="172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942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cs-CZ" sz="2200" dirty="0">
                <a:latin typeface="+mj-lt"/>
              </a:rPr>
              <a:t>Shrnutí úvodní lekce</a:t>
            </a:r>
            <a:br>
              <a:rPr lang="cs-CZ" sz="2200" dirty="0">
                <a:latin typeface="+mj-lt"/>
              </a:rPr>
            </a:br>
            <a:endParaRPr lang="cs-CZ" sz="22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Co je M&amp;A</a:t>
            </a:r>
          </a:p>
          <a:p>
            <a:pPr marL="804150" lvl="3" indent="-285750">
              <a:buFontTx/>
              <a:buChar char="-"/>
            </a:pPr>
            <a:r>
              <a:rPr lang="cs-CZ" dirty="0"/>
              <a:t>Fúze</a:t>
            </a:r>
          </a:p>
          <a:p>
            <a:pPr marL="804150" lvl="3" indent="-285750">
              <a:buFontTx/>
              <a:buChar char="-"/>
            </a:pPr>
            <a:r>
              <a:rPr lang="cs-CZ" dirty="0"/>
              <a:t>Akvizice</a:t>
            </a:r>
          </a:p>
          <a:p>
            <a:pPr marL="285750" indent="-285750">
              <a:buFontTx/>
              <a:buChar char="-"/>
            </a:pPr>
            <a:r>
              <a:rPr lang="cs-CZ" dirty="0"/>
              <a:t>Struktury </a:t>
            </a:r>
          </a:p>
          <a:p>
            <a:pPr marL="804150" lvl="3" indent="-285750">
              <a:buFontTx/>
              <a:buChar char="-"/>
            </a:pP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  <a:p>
            <a:pPr marL="804150" lvl="3" indent="-285750">
              <a:buFontTx/>
              <a:buChar char="-"/>
            </a:pPr>
            <a:r>
              <a:rPr lang="cs-CZ" dirty="0" err="1"/>
              <a:t>Asset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M&amp;A proces</a:t>
            </a:r>
          </a:p>
          <a:p>
            <a:pPr marL="804150" lvl="3" indent="-285750">
              <a:buFontTx/>
              <a:buChar char="-"/>
            </a:pPr>
            <a:r>
              <a:rPr lang="cs-CZ" dirty="0" err="1"/>
              <a:t>Předtransakční</a:t>
            </a:r>
            <a:r>
              <a:rPr lang="cs-CZ" dirty="0"/>
              <a:t> fáze (příprava na prodej, NDA, LOI)</a:t>
            </a:r>
          </a:p>
          <a:p>
            <a:pPr marL="804150" lvl="3" indent="-285750">
              <a:buFontTx/>
              <a:buChar char="-"/>
            </a:pPr>
            <a:r>
              <a:rPr lang="cs-CZ" dirty="0"/>
              <a:t>Transakční fáze (DD, SPA, </a:t>
            </a:r>
            <a:r>
              <a:rPr lang="cs-CZ" dirty="0" err="1"/>
              <a:t>Escrow</a:t>
            </a:r>
            <a:r>
              <a:rPr lang="cs-CZ" dirty="0"/>
              <a:t>, </a:t>
            </a:r>
            <a:r>
              <a:rPr lang="cs-CZ" dirty="0" err="1"/>
              <a:t>signing</a:t>
            </a:r>
            <a:r>
              <a:rPr lang="cs-CZ" dirty="0"/>
              <a:t> a </a:t>
            </a:r>
            <a:r>
              <a:rPr lang="cs-CZ" dirty="0" err="1"/>
              <a:t>closing</a:t>
            </a:r>
            <a:r>
              <a:rPr lang="cs-CZ" dirty="0"/>
              <a:t>)</a:t>
            </a:r>
          </a:p>
          <a:p>
            <a:pPr marL="457200" lvl="1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5747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Due</a:t>
            </a:r>
            <a:r>
              <a:rPr lang="cs-CZ" dirty="0"/>
              <a:t> Diligence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sz="1600" dirty="0"/>
              <a:t>Proč se dělá DD?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informace o společnosti (riziko prodávajícího: únik informací)</a:t>
            </a:r>
          </a:p>
          <a:p>
            <a:pPr marL="804150" lvl="3" indent="-285750">
              <a:buFontTx/>
              <a:buChar char="-"/>
            </a:pPr>
            <a:r>
              <a:rPr lang="cs-CZ" sz="1600" dirty="0"/>
              <a:t>odpovědnost prodávajícího za skutečnosti zjistitelné při DD (</a:t>
            </a:r>
            <a:r>
              <a:rPr lang="cs-CZ" sz="1600" dirty="0" err="1"/>
              <a:t>purchaser</a:t>
            </a:r>
            <a:r>
              <a:rPr lang="cs-CZ" sz="1600" dirty="0"/>
              <a:t> </a:t>
            </a:r>
            <a:r>
              <a:rPr lang="cs-CZ" sz="1600" dirty="0" err="1"/>
              <a:t>beware</a:t>
            </a:r>
            <a:r>
              <a:rPr lang="cs-CZ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Jaké se dělají druhy prověrek?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Kdo, kdy a jak prověrky provádí?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 vypadá </a:t>
            </a:r>
            <a:r>
              <a:rPr lang="cs-CZ" sz="1600" dirty="0" err="1"/>
              <a:t>dataroom</a:t>
            </a:r>
            <a:r>
              <a:rPr lang="cs-CZ" sz="1600" dirty="0"/>
              <a:t>?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Jaký je vliv DD </a:t>
            </a:r>
            <a:r>
              <a:rPr lang="cs-CZ" sz="1600" dirty="0" err="1"/>
              <a:t>findings</a:t>
            </a:r>
            <a:r>
              <a:rPr lang="cs-CZ" sz="1600" dirty="0"/>
              <a:t> na transakci?</a:t>
            </a:r>
          </a:p>
          <a:p>
            <a:pPr marL="457200" lvl="1" indent="-285750">
              <a:buFontTx/>
              <a:buChar char="-"/>
            </a:pPr>
            <a:r>
              <a:rPr lang="cs-CZ" sz="1600" dirty="0"/>
              <a:t>změna struktury, sleva z ceny, ukončení jednání</a:t>
            </a:r>
          </a:p>
          <a:p>
            <a:pPr marL="457200" lvl="1" indent="-285750">
              <a:buFontTx/>
              <a:buChar char="-"/>
            </a:pPr>
            <a:r>
              <a:rPr lang="cs-CZ" sz="1600" dirty="0"/>
              <a:t>náprava, pojištění</a:t>
            </a:r>
          </a:p>
          <a:p>
            <a:pPr marL="457200" lvl="1" indent="-285750">
              <a:buFontTx/>
              <a:buChar char="-"/>
            </a:pPr>
            <a:r>
              <a:rPr lang="cs-CZ" sz="1600" dirty="0" err="1"/>
              <a:t>retention</a:t>
            </a:r>
            <a:endParaRPr lang="cs-CZ" sz="1600" dirty="0"/>
          </a:p>
          <a:p>
            <a:pPr lvl="3" indent="0">
              <a:buNone/>
            </a:pP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24914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Celkov</a:t>
            </a:r>
            <a:r>
              <a:rPr lang="cs-CZ" dirty="0"/>
              <a:t>ý přehled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 checklist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/>
              <a:t>Korporátní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Majetek</a:t>
            </a:r>
          </a:p>
          <a:p>
            <a:pPr marL="285750" indent="-285750">
              <a:buFontTx/>
              <a:buChar char="-"/>
            </a:pPr>
            <a:r>
              <a:rPr lang="cs-CZ" dirty="0"/>
              <a:t>Závazkové vztahy</a:t>
            </a:r>
          </a:p>
          <a:p>
            <a:pPr marL="285750" indent="-285750">
              <a:buFontTx/>
              <a:buChar char="-"/>
            </a:pPr>
            <a:r>
              <a:rPr lang="cs-CZ" dirty="0"/>
              <a:t>Finanční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Pracovněprávní oblast</a:t>
            </a:r>
          </a:p>
          <a:p>
            <a:pPr marL="285750" indent="-285750">
              <a:buFontTx/>
              <a:buChar char="-"/>
            </a:pPr>
            <a:r>
              <a:rPr lang="cs-CZ" dirty="0"/>
              <a:t>Sporná agenda</a:t>
            </a:r>
          </a:p>
          <a:p>
            <a:pPr marL="285750" indent="-285750">
              <a:buFontTx/>
              <a:buChar char="-"/>
            </a:pPr>
            <a:r>
              <a:rPr lang="cs-CZ" dirty="0"/>
              <a:t>Správní oblast a správní řízení</a:t>
            </a:r>
          </a:p>
        </p:txBody>
      </p:sp>
    </p:spTree>
    <p:extLst>
      <p:ext uri="{BB962C8B-B14F-4D97-AF65-F5344CB8AC3E}">
        <p14:creationId xmlns:p14="http://schemas.microsoft.com/office/powerpoint/2010/main" val="11423827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Korporátní oblast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Due</a:t>
            </a:r>
            <a:r>
              <a:rPr lang="cs-CZ" sz="2200" b="1" dirty="0"/>
              <a:t> Diligence </a:t>
            </a:r>
            <a:r>
              <a:rPr lang="cs-CZ" sz="2200" b="1" dirty="0" err="1"/>
              <a:t>Checklist</a:t>
            </a:r>
            <a:endParaRPr lang="cs-CZ" sz="1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76238" y="1222866"/>
          <a:ext cx="8246513" cy="4969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162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800" kern="0" dirty="0">
                          <a:effectLst/>
                        </a:rPr>
                        <a:t> </a:t>
                      </a:r>
                      <a:endParaRPr lang="cs-CZ" sz="7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kern="0">
                          <a:effectLst/>
                        </a:rPr>
                        <a:t>KORPORÁTNÍ OBLAST</a:t>
                      </a:r>
                      <a:endParaRPr lang="cs-CZ" sz="7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kern="0">
                          <a:effectLst/>
                        </a:rPr>
                        <a:t> </a:t>
                      </a:r>
                      <a:endParaRPr lang="cs-CZ" sz="7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Aktuální výpis z obchodního rejstříku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</a:tabLst>
                      </a:pPr>
                      <a:r>
                        <a:rPr lang="cs-CZ" sz="800" dirty="0">
                          <a:effectLst/>
                        </a:rPr>
                        <a:t>Společenská smlouva (zakladatelská listina) o založení Společnosti a její pozdější změny</a:t>
                      </a:r>
                      <a:endParaRPr lang="cs-CZ" sz="7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Aktuální úplné znění společenské smlouvy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Stanovy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Aktuální seznam společníků/akcionářů popř. výpis z evidence cenných papírů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Zápisy z řádných a mimořádných valných hromad od vzniku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Zápisy z jednání orgánů Společnosti (jednatelů, představenstva, dozorčí rady, atd.)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Jednací a hlasovací řády orgánů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Smlouvy s orgány/členy orgánů Společnosti (např. smlouvy o výkonu funkce)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Informace a dokumenty k vedeným neskončeným rejstříkovým řízením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Podání do sbírky listin obchodního rejstříku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54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dirty="0">
                          <a:effectLst/>
                        </a:rPr>
                        <a:t>Platné plné moci k zastupování Společnosti včetně případné prokury</a:t>
                      </a:r>
                      <a:endParaRPr lang="cs-CZ" sz="7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dirty="0">
                          <a:effectLst/>
                        </a:rPr>
                        <a:t>Informace o propojených osobách, včetně schéma koncernu, a zprávy o vztazích mezi nimi</a:t>
                      </a:r>
                      <a:endParaRPr lang="cs-CZ" sz="7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9818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Smlouvy mezi Společností a i) jejími společníky, ii) propojenými/koncernovými osobami, zejména ovládací smlouva, smlouva o převodu zisku, smlouvy o převodech majetku, smlouvy o půjčce/úvěru, zajištění závazků, apod.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9863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dirty="0">
                          <a:effectLst/>
                        </a:rPr>
                        <a:t>Smlouvy mezi společníky Společnosti navzájem ohledně jejich obchodních podílů/účasti ve Společnosti či výkonu souvisejících práv (např. dohody o výkonu hlasovacích práv)</a:t>
                      </a:r>
                      <a:endParaRPr lang="cs-CZ" sz="7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39636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Veškeré dokumenty o dispozicích s obchodními podíly ve Společnosti – rozdělení, převody, zastavení obchodních podílů Společnosti či zřízení jakýchkoliv práv k nim (souhlasy s rozdělením a převody obchodních podílů, pokud se vyžadují; smlouvy o převodech obchodních podílů; potvrzení o doručení smluv Společnosti); dědění obchodních podílů (veškerá dokumentace k dědění obchodního podílu, pravomocná rozhodnutí příslušného soudu o nabytí dědictví k obchodnímu podílu, apod.).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9909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>
                          <a:effectLst/>
                        </a:rPr>
                        <a:t>Informace o případných organizačních složkách/odštěpných závodech Společnosti</a:t>
                      </a:r>
                      <a:endParaRPr lang="cs-CZ" sz="7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7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50125" marR="5012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4734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Majetek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Due</a:t>
            </a:r>
            <a:r>
              <a:rPr lang="cs-CZ" sz="2200" b="1" dirty="0"/>
              <a:t> Diligence </a:t>
            </a:r>
            <a:r>
              <a:rPr lang="cs-CZ" sz="2200" b="1" dirty="0" err="1"/>
              <a:t>Checklist</a:t>
            </a:r>
            <a:endParaRPr lang="cs-CZ" sz="1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76239" y="1408855"/>
          <a:ext cx="8371761" cy="3114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588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Tx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 dirty="0">
                          <a:effectLst/>
                        </a:rPr>
                        <a:t>MAJETEK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Dokumenty prokazující nabývací tituly (např. kupní, darovací a jiné nabývací smlouvy) Společnosti k jejímu majetku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Výpisy z veřejných majetkových registrů (katastr nemovitostí, evidence cenných papírů, další)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Nájemní, leasingové a obdobné smlouvy k majetku užívanému Společností, včetně dokumentů prokazujících vlastnické právo pronajímatele / vlastníka odlišného od Společnosti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Stavební/územní rozhodnutí, kolaudační rozhodnutí k provozovnám a jiným objektům užívaným Společností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Informace a dokumenty k zástavním právům, věcným břemenům nebo jiným právům třetích osob váznoucím na majetku Společnosti, anebo takovým právům k majetku třetích osob smluveným ve prospěch Společnosti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Osvědčení, výpis z rejstříku, a jiné dokumenty osvědčující práva Společnosti k předmětům duševního a průmyslového vlastnictví (ochranné známky, patenty, průmyslové vzory, apod.)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Licenční a obdobné smlouvy k předmětům duševního a průmyslového vlastnictví (vč. software) potřebného pro podnikání Společnosti, nebo jejichž je Společnost stranou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Certifikáty a další dokumentace k internetovým doménám užívaným Společností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Dokumenty k vedeným řízením v oblasti duševního a průmyslového vlastnictví (zejm. přihlášky ochranných známek, spory, apod.)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30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180340" algn="l"/>
                          <a:tab pos="540385" algn="l"/>
                          <a:tab pos="990600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Helvetica 45 Ligh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976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Závazkové vztahy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Due</a:t>
            </a:r>
            <a:r>
              <a:rPr lang="cs-CZ" sz="2200" b="1" dirty="0"/>
              <a:t> Diligence </a:t>
            </a:r>
            <a:r>
              <a:rPr lang="cs-CZ" sz="2200" b="1" dirty="0" err="1"/>
              <a:t>Checklist</a:t>
            </a:r>
            <a:endParaRPr lang="cs-CZ" sz="1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76236" y="1466082"/>
          <a:ext cx="8371764" cy="2447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761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Tx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 dirty="0">
                          <a:effectLst/>
                        </a:rPr>
                        <a:t>ZÁVAZKOVÉ VZTAHY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 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Všeobecné obchodní podmínky, vzorové smlouvy a typizovaná smluvní ujednání či jiné dokumenty (např. výpovědi, zápisy, jiná oznámení, atd.) užívané v obchodních vztazích s odběrateli či dodavateli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Smlouvy s odběrateli či dodavateli obsahující odchylná ujednání od všeobecných obchodních podmínek 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Soupis / či jiná evidence obchodních smluv s odběrateli či dodavateli s uvedením hodnoty plnění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Smlouvy nespadající do běžného obchodní, např. pořízení či dispozice s dlouhodobým majetkem, zprostředkovatelské smlouvy, smlouvy o obchodním zastoupení, mandátní či komisionářské smlouvy, </a:t>
                      </a:r>
                      <a:r>
                        <a:rPr lang="cs-CZ" sz="1100" dirty="0" err="1">
                          <a:effectLst/>
                        </a:rPr>
                        <a:t>franšízingové</a:t>
                      </a:r>
                      <a:r>
                        <a:rPr lang="cs-CZ" sz="1100" dirty="0">
                          <a:effectLst/>
                        </a:rPr>
                        <a:t> smlouvy, smlouvy o skladování, smlouvy o přepravě, apod.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Smlouvy obsahující ustanovení o změně efektivního vedení („change of control clause“) – které bude účinné, pokud se změní vedení nebo společníci Společnosti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Informace o případném prodlení či jiném porušení závazků ze strany Společnosti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Smlouvy o sdružení, společném podnikání (“joint-venture”), smlouvy o tichém spoleenství, dohody o mlčenlivosti a další podobná nerutinní ujednání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5317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Finanční vztahy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 err="1"/>
              <a:t>Due</a:t>
            </a:r>
            <a:r>
              <a:rPr lang="cs-CZ" sz="2200" b="1" dirty="0"/>
              <a:t> Diligence </a:t>
            </a:r>
            <a:r>
              <a:rPr lang="cs-CZ" sz="2200" b="1" dirty="0" err="1"/>
              <a:t>Checklist</a:t>
            </a:r>
            <a:endParaRPr lang="cs-CZ" sz="1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376238" y="1408855"/>
          <a:ext cx="8371762" cy="2249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5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930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400"/>
                        </a:lnSpc>
                        <a:spcAft>
                          <a:spcPts val="300"/>
                        </a:spcAft>
                        <a:buFontTx/>
                        <a:buNone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274320" algn="l"/>
                        </a:tabLst>
                      </a:pPr>
                      <a:r>
                        <a:rPr lang="cs-CZ" sz="1100" kern="0" dirty="0">
                          <a:effectLst/>
                        </a:rPr>
                        <a:t> 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 dirty="0">
                          <a:effectLst/>
                        </a:rPr>
                        <a:t>FINANČNÍ OBLAST</a:t>
                      </a:r>
                      <a:endParaRPr lang="cs-CZ" sz="1000" b="1" kern="0" dirty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kern="0">
                          <a:effectLst/>
                        </a:rPr>
                        <a:t> </a:t>
                      </a:r>
                      <a:endParaRPr lang="cs-CZ" sz="1000" b="1" kern="0">
                        <a:solidFill>
                          <a:srgbClr val="62B5E5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Smlouvy o výpůjčce, smlouvy o úvěru a obdobné instrumenty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Listiny a informace o zajištění závazků Společnosti nebo o zajištění závazků jiných osob Společností nebo jejím majetkem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Smlouvy a listiny vztahující se k finančním instrumentům nebi obchodům Společnosti na kapitálových trzích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Listiny a informace o dalších finančních ujednáních nebo nástrojích, zejm. akreditivech, vlastních avalovaných či indosovaných směnkách, dluhopisech, hedgingových smlouvách, bankovních zárukách, ujednáních o derivátech, apod.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Smlouvy s bankami či jinými bankovními institucemi vč. běžných účtů, platebních karet a šeků, jiných bankovních produktů, a informace o dispozičních právech k nim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ts val="1400"/>
                        </a:lnSpc>
                        <a:spcAft>
                          <a:spcPts val="300"/>
                        </a:spcAft>
                        <a:buFont typeface="+mj-lt"/>
                        <a:buAutoNum type="arabicPeriod"/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  <a:tab pos="365760" algn="l"/>
                        </a:tabLs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>
                          <a:effectLst/>
                        </a:rPr>
                        <a:t>Pojistné smlouvy k majetku Společnosti či pojistným rizikům souvisejícím s její činností (zejm. odpovědnost za škodu, pojištění motorových vozidel, apod.)</a:t>
                      </a:r>
                      <a:endParaRPr lang="cs-CZ" sz="1000" b="1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  <a:tab pos="1260475" algn="l"/>
                          <a:tab pos="1980565" algn="l"/>
                          <a:tab pos="2700655" algn="l"/>
                          <a:tab pos="4860925" algn="r"/>
                        </a:tabLs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0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MingLiU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206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normal.potx" id="{2518FCE8-AAC3-4647-95F1-416E894B50E7}" vid="{0AA4BC62-99D9-41A7-83C6-C1E85292AB3B}"/>
    </a:ext>
  </a:extLst>
</a:theme>
</file>

<file path=ppt/theme/theme2.xml><?xml version="1.0" encoding="utf-8"?>
<a:theme xmlns:a="http://schemas.openxmlformats.org/drawingml/2006/main" name="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normal.potx" id="{2518FCE8-AAC3-4647-95F1-416E894B50E7}" vid="{5C7CFA47-F22C-4205-8B3D-DE0FD25323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5494</TotalTime>
  <Words>1720</Words>
  <Application>Microsoft Office PowerPoint</Application>
  <PresentationFormat>Předvádění na obrazovce (4:3)</PresentationFormat>
  <Paragraphs>268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 45 Light</vt:lpstr>
      <vt:lpstr>Verdana</vt:lpstr>
      <vt:lpstr>Deloitte Presentation Template 2016 ENG</vt:lpstr>
      <vt:lpstr>Deloitte Presentation Template 2016 CZE</vt:lpstr>
      <vt:lpstr>think-cell Slide</vt:lpstr>
      <vt:lpstr>Fúze a akvizice </vt:lpstr>
      <vt:lpstr>Osnova</vt:lpstr>
      <vt:lpstr>Shrnutí úvodní lekce </vt:lpstr>
      <vt:lpstr>Due Diligence</vt:lpstr>
      <vt:lpstr>DD checklist</vt:lpstr>
      <vt:lpstr>Due Diligence Checklist</vt:lpstr>
      <vt:lpstr>Due Diligence Checklist</vt:lpstr>
      <vt:lpstr>Due Diligence Checklist</vt:lpstr>
      <vt:lpstr>Due Diligence Checklist</vt:lpstr>
      <vt:lpstr>DD checklist</vt:lpstr>
      <vt:lpstr>Due Diligence Checklist</vt:lpstr>
      <vt:lpstr>Due Diligence Checklist</vt:lpstr>
      <vt:lpstr>Prezentace aplikace PowerPoint</vt:lpstr>
      <vt:lpstr>Zadání samostatné práce (obecné zadání)</vt:lpstr>
      <vt:lpstr>Zadání samostatné práce (specifikace)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Cajkova, Barbora (CZ - Prague)</dc:creator>
  <cp:lastModifiedBy>Ivan Telecky</cp:lastModifiedBy>
  <cp:revision>113</cp:revision>
  <cp:lastPrinted>2022-10-19T07:29:57Z</cp:lastPrinted>
  <dcterms:created xsi:type="dcterms:W3CDTF">2016-09-26T14:53:58Z</dcterms:created>
  <dcterms:modified xsi:type="dcterms:W3CDTF">2024-10-30T12:03:20Z</dcterms:modified>
</cp:coreProperties>
</file>