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6327"/>
  </p:normalViewPr>
  <p:slideViewPr>
    <p:cSldViewPr snapToGrid="0">
      <p:cViewPr varScale="1">
        <p:scale>
          <a:sx n="68" d="100"/>
          <a:sy n="68" d="100"/>
        </p:scale>
        <p:origin x="10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049ECBFA-94BF-2943-9CBB-81B9CB84330D}"/>
    <pc:docChg chg="custSel modSld">
      <pc:chgData name="Michal Janovec" userId="a620ffdc-f3f4-4d87-845c-ceda78ca3c9c" providerId="ADAL" clId="{049ECBFA-94BF-2943-9CBB-81B9CB84330D}" dt="2022-10-02T11:55:11.323" v="3" actId="27636"/>
      <pc:docMkLst>
        <pc:docMk/>
      </pc:docMkLst>
      <pc:sldChg chg="modSp mod">
        <pc:chgData name="Michal Janovec" userId="a620ffdc-f3f4-4d87-845c-ceda78ca3c9c" providerId="ADAL" clId="{049ECBFA-94BF-2943-9CBB-81B9CB84330D}" dt="2022-10-02T11:55:11.323" v="3" actId="27636"/>
        <pc:sldMkLst>
          <pc:docMk/>
          <pc:sldMk cId="238117199" sldId="257"/>
        </pc:sldMkLst>
        <pc:spChg chg="mod">
          <ac:chgData name="Michal Janovec" userId="a620ffdc-f3f4-4d87-845c-ceda78ca3c9c" providerId="ADAL" clId="{049ECBFA-94BF-2943-9CBB-81B9CB84330D}" dt="2022-10-02T11:55:11.323" v="3" actId="27636"/>
          <ac:spMkLst>
            <pc:docMk/>
            <pc:sldMk cId="238117199" sldId="257"/>
            <ac:spMk id="3" creationId="{00000000-0000-0000-0000-000000000000}"/>
          </ac:spMkLst>
        </pc:spChg>
      </pc:sldChg>
    </pc:docChg>
  </pc:docChgLst>
  <pc:docChgLst>
    <pc:chgData name="Michal Janovec" userId="a620ffdc-f3f4-4d87-845c-ceda78ca3c9c" providerId="ADAL" clId="{F3E63AF7-3881-6142-9477-0978C52C1974}"/>
    <pc:docChg chg="addSld modSld">
      <pc:chgData name="Michal Janovec" userId="a620ffdc-f3f4-4d87-845c-ceda78ca3c9c" providerId="ADAL" clId="{F3E63AF7-3881-6142-9477-0978C52C1974}" dt="2018-10-21T14:04:58.744" v="10"/>
      <pc:docMkLst>
        <pc:docMk/>
      </pc:docMkLst>
      <pc:sldChg chg="modSp add">
        <pc:chgData name="Michal Janovec" userId="a620ffdc-f3f4-4d87-845c-ceda78ca3c9c" providerId="ADAL" clId="{F3E63AF7-3881-6142-9477-0978C52C1974}" dt="2018-10-21T14:04:58.744" v="10"/>
        <pc:sldMkLst>
          <pc:docMk/>
          <pc:sldMk cId="2542572413" sldId="281"/>
        </pc:sldMkLst>
        <pc:spChg chg="mod">
          <ac:chgData name="Michal Janovec" userId="a620ffdc-f3f4-4d87-845c-ceda78ca3c9c" providerId="ADAL" clId="{F3E63AF7-3881-6142-9477-0978C52C1974}" dt="2018-10-21T14:04:57.074" v="9" actId="20577"/>
          <ac:spMkLst>
            <pc:docMk/>
            <pc:sldMk cId="2542572413" sldId="281"/>
            <ac:spMk id="2" creationId="{C67E9A23-0765-8640-B506-CD03D69A5A3B}"/>
          </ac:spMkLst>
        </pc:spChg>
        <pc:spChg chg="mod">
          <ac:chgData name="Michal Janovec" userId="a620ffdc-f3f4-4d87-845c-ceda78ca3c9c" providerId="ADAL" clId="{F3E63AF7-3881-6142-9477-0978C52C1974}" dt="2018-10-21T14:04:58.744" v="10"/>
          <ac:spMkLst>
            <pc:docMk/>
            <pc:sldMk cId="2542572413" sldId="281"/>
            <ac:spMk id="3" creationId="{838614EF-C1DA-C647-8A4B-F72BDF60428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10/14/2024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10/14/2024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10/14/2024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eníze a cestovní pas">
            <a:extLst>
              <a:ext uri="{FF2B5EF4-FFF2-40B4-BE49-F238E27FC236}">
                <a16:creationId xmlns:a16="http://schemas.microsoft.com/office/drawing/2014/main" id="{6F31ADB3-68B8-CC5C-B396-DA56EDF43AC2}"/>
              </a:ext>
            </a:extLst>
          </p:cNvPr>
          <p:cNvPicPr>
            <a:picLocks noChangeAspect="1"/>
          </p:cNvPicPr>
          <p:nvPr/>
        </p:nvPicPr>
        <p:blipFill>
          <a:blip r:embed="rId2">
            <a:alphaModFix amt="40000"/>
          </a:blip>
          <a:srcRect l="5333"/>
          <a:stretch/>
        </p:blipFill>
        <p:spPr>
          <a:xfrm>
            <a:off x="20" y="10"/>
            <a:ext cx="12191980" cy="6857990"/>
          </a:xfrm>
          <a:prstGeom prst="rect">
            <a:avLst/>
          </a:prstGeom>
        </p:spPr>
      </p:pic>
      <p:sp>
        <p:nvSpPr>
          <p:cNvPr id="2" name="Nadpis 1"/>
          <p:cNvSpPr>
            <a:spLocks noGrp="1"/>
          </p:cNvSpPr>
          <p:nvPr>
            <p:ph type="ctrTitle"/>
          </p:nvPr>
        </p:nvSpPr>
        <p:spPr>
          <a:xfrm>
            <a:off x="1600200" y="2386744"/>
            <a:ext cx="8991600" cy="1645920"/>
          </a:xfrm>
          <a:noFill/>
          <a:ln w="38100" cap="sq">
            <a:solidFill>
              <a:schemeClr val="tx1"/>
            </a:solidFill>
            <a:miter lim="800000"/>
          </a:ln>
        </p:spPr>
        <p:txBody>
          <a:bodyPr anchor="ctr">
            <a:normAutofit/>
          </a:bodyPr>
          <a:lstStyle/>
          <a:p>
            <a:r>
              <a:rPr lang="en-GB">
                <a:solidFill>
                  <a:schemeClr val="tx1"/>
                </a:solidFill>
              </a:rPr>
              <a:t>Evropské hospodářské právo</a:t>
            </a:r>
          </a:p>
        </p:txBody>
      </p:sp>
      <p:sp>
        <p:nvSpPr>
          <p:cNvPr id="3" name="Podnadpis 2"/>
          <p:cNvSpPr>
            <a:spLocks noGrp="1"/>
          </p:cNvSpPr>
          <p:nvPr>
            <p:ph type="subTitle" idx="1"/>
          </p:nvPr>
        </p:nvSpPr>
        <p:spPr>
          <a:xfrm>
            <a:off x="2695194" y="4352544"/>
            <a:ext cx="6801612" cy="1239894"/>
          </a:xfrm>
        </p:spPr>
        <p:txBody>
          <a:bodyPr>
            <a:normAutofit/>
          </a:bodyPr>
          <a:lstStyle/>
          <a:p>
            <a:r>
              <a:rPr lang="en-GB">
                <a:solidFill>
                  <a:schemeClr val="tx1"/>
                </a:solidFill>
              </a:rPr>
              <a:t>Základy EEA agreement</a:t>
            </a:r>
          </a:p>
        </p:txBody>
      </p:sp>
    </p:spTree>
    <p:extLst>
      <p:ext uri="{BB962C8B-B14F-4D97-AF65-F5344CB8AC3E}">
        <p14:creationId xmlns:p14="http://schemas.microsoft.com/office/powerpoint/2010/main" val="2192036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marL="0" indent="0">
              <a:buNone/>
            </a:pPr>
            <a:r>
              <a:rPr lang="en-GB">
                <a:solidFill>
                  <a:srgbClr val="404040"/>
                </a:solidFill>
              </a:rPr>
              <a:t>JC Rozhodnutí o schválení -&gt; začlenění do dohody -&gt; provedené v národních právních řádech (kromě některých výjimek, které se stávají součástí národního práva ihned) </a:t>
            </a:r>
          </a:p>
          <a:p>
            <a:pPr>
              <a:buFontTx/>
              <a:buChar char="-"/>
            </a:pPr>
            <a:r>
              <a:rPr lang="en-GB">
                <a:solidFill>
                  <a:srgbClr val="404040"/>
                </a:solidFill>
              </a:rPr>
              <a:t>buď rozhodnutím vlády, </a:t>
            </a:r>
          </a:p>
          <a:p>
            <a:pPr>
              <a:buFontTx/>
              <a:buChar char="-"/>
            </a:pPr>
            <a:r>
              <a:rPr lang="en-GB">
                <a:solidFill>
                  <a:srgbClr val="404040"/>
                </a:solidFill>
              </a:rPr>
              <a:t>nebo může být vyžadován souhlas parlamentu. </a:t>
            </a:r>
          </a:p>
          <a:p>
            <a:pPr>
              <a:buFontTx/>
              <a:buChar char="-"/>
            </a:pPr>
            <a:r>
              <a:rPr lang="en-GB">
                <a:solidFill>
                  <a:srgbClr val="404040"/>
                </a:solidFill>
              </a:rPr>
              <a:t>Toto provedení předpisů v právu dané země je formální povahy a akty lze v této fázi upravovat pouze po technické stránce. </a:t>
            </a:r>
          </a:p>
          <a:p>
            <a:pPr marL="0" indent="0">
              <a:buNone/>
            </a:pPr>
            <a:r>
              <a:rPr lang="en-GB">
                <a:solidFill>
                  <a:srgbClr val="404040"/>
                </a:solidFill>
              </a:rPr>
              <a:t>Existují také ustanovení, podle nichž by se země ESVO měly podílet na přípravě aktů EU.</a:t>
            </a:r>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jejich provádění a uplatňování sleduje Kontrolní úřad ESVO / EFTA Surveillance Authority a Soudní dvůr ESVO / EFTA Court.</a:t>
            </a:r>
          </a:p>
          <a:p>
            <a:r>
              <a:rPr lang="en-GB">
                <a:solidFill>
                  <a:srgbClr val="404040"/>
                </a:solidFill>
              </a:rPr>
              <a:t> Kontrolní úřad ESVO vypracovává hodnotící zprávu o vnitřním trhu, v níž sleduje, jak jednotlivé země EHP uplatňují právní předpisy.</a:t>
            </a:r>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en-GB" sz="1500">
                <a:solidFill>
                  <a:srgbClr val="404040"/>
                </a:solidFill>
              </a:rPr>
              <a:t>Na základě článku 95 této dohody byl zřízen Smíšený parlamentní výbor EHP, který se schází dvakrát ročně. Schůze se konají střídavě na půdě Evropského parlamentu a parlamentů zemí EHP</a:t>
            </a:r>
          </a:p>
          <a:p>
            <a:pPr>
              <a:lnSpc>
                <a:spcPct val="90000"/>
              </a:lnSpc>
            </a:pPr>
            <a:r>
              <a:rPr lang="en-GB" sz="1500">
                <a:solidFill>
                  <a:srgbClr val="404040"/>
                </a:solidFill>
              </a:rPr>
              <a:t>Předsedou smíšeného výboru je vždy na jeden rok poslanec Evropského parlamentu a následně poslanec parlamentu země EHP. </a:t>
            </a:r>
          </a:p>
          <a:p>
            <a:pPr>
              <a:lnSpc>
                <a:spcPct val="90000"/>
              </a:lnSpc>
            </a:pPr>
            <a:r>
              <a:rPr lang="en-GB" sz="1500">
                <a:solidFill>
                  <a:srgbClr val="404040"/>
                </a:solidFill>
              </a:rPr>
              <a:t>Každá delegace sestává z 12 členů. </a:t>
            </a:r>
          </a:p>
          <a:p>
            <a:pPr>
              <a:lnSpc>
                <a:spcPct val="90000"/>
              </a:lnSpc>
            </a:pPr>
            <a:r>
              <a:rPr lang="en-GB" sz="1500">
                <a:solidFill>
                  <a:srgbClr val="404040"/>
                </a:solidFill>
              </a:rPr>
              <a:t>Poslanci švýcarského Federálního shromáždění se schůzí účastní ve funkci pozorovatelů. </a:t>
            </a:r>
          </a:p>
          <a:p>
            <a:pPr>
              <a:lnSpc>
                <a:spcPct val="90000"/>
              </a:lnSpc>
            </a:pPr>
            <a:r>
              <a:rPr lang="en-GB" sz="1500">
                <a:solidFill>
                  <a:srgbClr val="404040"/>
                </a:solidFill>
              </a:rPr>
              <a:t>Smíšený parlamentní výbor EHP přezkoumává veškeré právní předpisy EU týkající se EHP a jeho poslanci mají právo pokládat zástupcům Rady EHP a smíšeného výboru EHP otázky k ústnímu a písemnému zodpovězení a vyjádřit svůj názor ve zprávách či usneseních. </a:t>
            </a:r>
          </a:p>
          <a:p>
            <a:pPr>
              <a:lnSpc>
                <a:spcPct val="90000"/>
              </a:lnSpc>
            </a:pPr>
            <a:r>
              <a:rPr lang="en-GB" sz="1500">
                <a:solidFill>
                  <a:srgbClr val="404040"/>
                </a:solidFill>
              </a:rPr>
              <a:t>Stejný postup se uplatňuje i při kontrole uplatňování právních předpisů.</a:t>
            </a:r>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V rámci EU existuje velká spousta těchto orgánů</a:t>
            </a:r>
          </a:p>
          <a:p>
            <a:r>
              <a:rPr lang="cs-CZ">
                <a:solidFill>
                  <a:srgbClr val="404040"/>
                </a:solidFill>
              </a:rPr>
              <a:t>přijímají různá opatření anebo rozhodnutí EEA relevantní, které </a:t>
            </a:r>
            <a:r>
              <a:rPr lang="en-GB">
                <a:solidFill>
                  <a:srgbClr val="404040"/>
                </a:solidFill>
              </a:rPr>
              <a:t>EFTA státy do svého</a:t>
            </a:r>
            <a:r>
              <a:rPr lang="cs-CZ">
                <a:solidFill>
                  <a:srgbClr val="404040"/>
                </a:solidFill>
              </a:rPr>
              <a:t> práva přijím</a:t>
            </a:r>
            <a:r>
              <a:rPr lang="en-GB">
                <a:solidFill>
                  <a:srgbClr val="404040"/>
                </a:solidFill>
              </a:rPr>
              <a:t>ají</a:t>
            </a:r>
            <a:r>
              <a:rPr lang="cs-CZ">
                <a:solidFill>
                  <a:srgbClr val="404040"/>
                </a:solidFill>
              </a:rPr>
              <a:t>, avšak nem</a:t>
            </a:r>
            <a:r>
              <a:rPr lang="en-GB">
                <a:solidFill>
                  <a:srgbClr val="404040"/>
                </a:solidFill>
              </a:rPr>
              <a:t>ají</a:t>
            </a:r>
            <a:r>
              <a:rPr lang="cs-CZ">
                <a:solidFill>
                  <a:srgbClr val="404040"/>
                </a:solidFill>
              </a:rPr>
              <a:t> svého kvalifikovaného zástupce (disponuj</a:t>
            </a:r>
            <a:r>
              <a:rPr lang="en-GB">
                <a:solidFill>
                  <a:srgbClr val="404040"/>
                </a:solidFill>
              </a:rPr>
              <a:t>í</a:t>
            </a:r>
            <a:r>
              <a:rPr lang="cs-CZ">
                <a:solidFill>
                  <a:srgbClr val="404040"/>
                </a:solidFill>
              </a:rPr>
              <a:t> pouze jakýmsi přísedícím) a tak se kvalifikovaně k takovýmto aktům nem</a:t>
            </a:r>
            <a:r>
              <a:rPr lang="en-GB">
                <a:solidFill>
                  <a:srgbClr val="404040"/>
                </a:solidFill>
              </a:rPr>
              <a:t>ohou tyto státy</a:t>
            </a:r>
            <a:r>
              <a:rPr lang="cs-CZ">
                <a:solidFill>
                  <a:srgbClr val="404040"/>
                </a:solidFill>
              </a:rPr>
              <a:t> vyjadřovat.</a:t>
            </a:r>
            <a:r>
              <a:rPr lang="en-GB">
                <a:solidFill>
                  <a:srgbClr val="404040"/>
                </a:solidFill>
              </a:rPr>
              <a:t>. Jejich hlas</a:t>
            </a:r>
            <a:r>
              <a:rPr lang="cs-CZ">
                <a:solidFill>
                  <a:srgbClr val="404040"/>
                </a:solidFill>
              </a:rPr>
              <a:t> je pouze poradní. </a:t>
            </a:r>
            <a:endParaRPr lang="en-GB">
              <a:solidFill>
                <a:srgbClr val="404040"/>
              </a:solidFill>
            </a:endParaRPr>
          </a:p>
          <a:p>
            <a:r>
              <a:rPr lang="cs-CZ">
                <a:solidFill>
                  <a:srgbClr val="404040"/>
                </a:solidFill>
              </a:rPr>
              <a:t>Druhou překážkou je následně fakt, že jakmile EEA Joint Committee rozhodne o implementaci nějakého aktu do EEA dohody, je třeba jej následně adaptovat zákonodárnou procedurou do </a:t>
            </a:r>
            <a:r>
              <a:rPr lang="en-GB">
                <a:solidFill>
                  <a:srgbClr val="404040"/>
                </a:solidFill>
              </a:rPr>
              <a:t>národního</a:t>
            </a:r>
            <a:r>
              <a:rPr lang="cs-CZ">
                <a:solidFill>
                  <a:srgbClr val="404040"/>
                </a:solidFill>
              </a:rPr>
              <a:t> práva, neboť ústav</a:t>
            </a:r>
            <a:r>
              <a:rPr lang="en-GB">
                <a:solidFill>
                  <a:srgbClr val="404040"/>
                </a:solidFill>
              </a:rPr>
              <a:t>y EFTA</a:t>
            </a:r>
            <a:r>
              <a:rPr lang="cs-CZ">
                <a:solidFill>
                  <a:srgbClr val="404040"/>
                </a:solidFill>
              </a:rPr>
              <a:t> jinou možnost nepřipouští.</a:t>
            </a:r>
            <a:endParaRPr lang="en-GB">
              <a:solidFill>
                <a:srgbClr val="404040"/>
              </a:solidFill>
            </a:endParaRPr>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marL="0" indent="0">
              <a:buNone/>
            </a:pPr>
            <a:r>
              <a:rPr lang="en-GB">
                <a:solidFill>
                  <a:srgbClr val="404040"/>
                </a:solidFill>
              </a:rPr>
              <a:t>Implementace právních norem je docela krkolomná a složitá</a:t>
            </a:r>
          </a:p>
          <a:p>
            <a:pPr marL="0" indent="0">
              <a:buNone/>
            </a:pPr>
            <a:endParaRPr lang="en-GB">
              <a:solidFill>
                <a:srgbClr val="404040"/>
              </a:solidFill>
            </a:endParaRPr>
          </a:p>
          <a:p>
            <a:pPr marL="0" indent="0">
              <a:buNone/>
            </a:pPr>
            <a:r>
              <a:rPr lang="en-GB">
                <a:solidFill>
                  <a:srgbClr val="404040"/>
                </a:solidFill>
              </a:rPr>
              <a:t>Velké prodlení EFTA států s implementací, zejména u právně závazných aktů EU agencies</a:t>
            </a:r>
          </a:p>
          <a:p>
            <a:pPr marL="0" indent="0">
              <a:buNone/>
            </a:pPr>
            <a:endParaRPr lang="en-GB">
              <a:solidFill>
                <a:srgbClr val="404040"/>
              </a:solidFill>
            </a:endParaRPr>
          </a:p>
          <a:p>
            <a:pPr marL="0" indent="0">
              <a:buNone/>
            </a:pPr>
            <a:r>
              <a:rPr lang="cs-CZ">
                <a:solidFill>
                  <a:srgbClr val="404040"/>
                </a:solidFill>
              </a:rPr>
              <a:t>Od roku 1994 bylo implementováno více než 7000 právních předpisů EU</a:t>
            </a:r>
            <a:endParaRPr lang="en-GB">
              <a:solidFill>
                <a:srgbClr val="404040"/>
              </a:solidFill>
            </a:endParaRPr>
          </a:p>
          <a:p>
            <a:pPr marL="0" indent="0">
              <a:buNone/>
            </a:pPr>
            <a:endParaRPr lang="en-GB">
              <a:solidFill>
                <a:srgbClr val="404040"/>
              </a:solidFill>
            </a:endParaRPr>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marL="0" indent="0">
              <a:lnSpc>
                <a:spcPct val="90000"/>
              </a:lnSpc>
              <a:buNone/>
            </a:pPr>
            <a:r>
              <a:rPr lang="cs-CZ">
                <a:solidFill>
                  <a:srgbClr val="404040"/>
                </a:solidFill>
              </a:rPr>
              <a:t>Norsko má velmi pragmatický právní systém, co se jazykových verzí práva legislativy týče, neboť velká řada EU předpisů je účinných jako součást norského práva, ještě předtím, než jsou přeloženy do norštiny</a:t>
            </a:r>
            <a:r>
              <a:rPr lang="en-GB">
                <a:solidFill>
                  <a:srgbClr val="404040"/>
                </a:solidFill>
              </a:rPr>
              <a:t>¨.</a:t>
            </a:r>
          </a:p>
          <a:p>
            <a:pPr>
              <a:lnSpc>
                <a:spcPct val="90000"/>
              </a:lnSpc>
            </a:pPr>
            <a:endParaRPr lang="en-GB">
              <a:solidFill>
                <a:srgbClr val="404040"/>
              </a:solidFill>
            </a:endParaRPr>
          </a:p>
          <a:p>
            <a:pPr marL="0" indent="0">
              <a:lnSpc>
                <a:spcPct val="90000"/>
              </a:lnSpc>
              <a:buNone/>
            </a:pPr>
            <a:r>
              <a:rPr lang="cs-CZ">
                <a:solidFill>
                  <a:srgbClr val="404040"/>
                </a:solidFill>
              </a:rPr>
              <a:t>takové předpisy jsou v tu dobu již publikovány v angličtině a švédštině</a:t>
            </a:r>
            <a:r>
              <a:rPr lang="en-GB">
                <a:solidFill>
                  <a:srgbClr val="404040"/>
                </a:solidFill>
              </a:rPr>
              <a:t> (Official journal of EU)</a:t>
            </a:r>
            <a:r>
              <a:rPr lang="cs-CZ">
                <a:solidFill>
                  <a:srgbClr val="404040"/>
                </a:solidFill>
              </a:rPr>
              <a:t>, kterým každý v </a:t>
            </a:r>
            <a:r>
              <a:rPr lang="en-GB">
                <a:solidFill>
                  <a:srgbClr val="404040"/>
                </a:solidFill>
              </a:rPr>
              <a:t>N</a:t>
            </a:r>
            <a:r>
              <a:rPr lang="cs-CZ">
                <a:solidFill>
                  <a:srgbClr val="404040"/>
                </a:solidFill>
              </a:rPr>
              <a:t>orsku rozumí. V Norsku není právním jazykem exkluzivně pouze norština. EEA dohoda nemá ustanovení jako je čl. 297 TFEU (procedura adaptování právních předpisů), takže rozhodnutí EEA Join Committee může vejít v účinnost ještě předtím než je zákonné znění předpisů publikováno v norském nebo islandském jazyce v </a:t>
            </a:r>
            <a:r>
              <a:rPr lang="cs-CZ" b="1">
                <a:solidFill>
                  <a:srgbClr val="404040"/>
                </a:solidFill>
              </a:rPr>
              <a:t>EEA Official Journal</a:t>
            </a:r>
            <a:r>
              <a:rPr lang="cs-CZ">
                <a:solidFill>
                  <a:srgbClr val="404040"/>
                </a:solidFill>
              </a:rPr>
              <a:t>, kde jsou veškeré nové právní předpisy EEA publikovány podobně tak jak je tomu u předpisů EU</a:t>
            </a:r>
            <a:r>
              <a:rPr lang="en-GB">
                <a:solidFill>
                  <a:srgbClr val="404040"/>
                </a:solidFill>
              </a:rPr>
              <a:t>.</a:t>
            </a:r>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marL="0" indent="0">
              <a:buNone/>
            </a:pPr>
            <a:r>
              <a:rPr lang="en-GB">
                <a:solidFill>
                  <a:srgbClr val="404040"/>
                </a:solidFill>
              </a:rPr>
              <a:t>M</a:t>
            </a:r>
            <a:r>
              <a:rPr lang="cs-CZ">
                <a:solidFill>
                  <a:srgbClr val="404040"/>
                </a:solidFill>
              </a:rPr>
              <a:t>ůže </a:t>
            </a:r>
            <a:r>
              <a:rPr lang="en-GB">
                <a:solidFill>
                  <a:srgbClr val="404040"/>
                </a:solidFill>
              </a:rPr>
              <a:t>je </a:t>
            </a:r>
            <a:r>
              <a:rPr lang="cs-CZ">
                <a:solidFill>
                  <a:srgbClr val="404040"/>
                </a:solidFill>
              </a:rPr>
              <a:t>způsobovat zahlcenost EEA Joint Committee, avšak spíše se jedná o situace, když některá ze zemí v EEA Joint Committee transpozici blokuje, či pozdržuje záměrně</a:t>
            </a:r>
            <a:endParaRPr lang="en-GB">
              <a:solidFill>
                <a:srgbClr val="404040"/>
              </a:solidFill>
            </a:endParaRPr>
          </a:p>
          <a:p>
            <a:pPr marL="0" indent="0">
              <a:buNone/>
            </a:pPr>
            <a:r>
              <a:rPr lang="cs-CZ">
                <a:solidFill>
                  <a:srgbClr val="404040"/>
                </a:solidFill>
              </a:rPr>
              <a:t>Země EFTA mohou pozdržet platnost implementace evropských předpisů i poté co bylo dosaženo dohody v EEA Joint Committee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Committee zůstane neúčinné. </a:t>
            </a:r>
            <a:endParaRPr lang="en-GB">
              <a:solidFill>
                <a:srgbClr val="404040"/>
              </a:solidFill>
            </a:endParaRPr>
          </a:p>
          <a:p>
            <a:endParaRPr lang="en-GB">
              <a:solidFill>
                <a:srgbClr val="404040"/>
              </a:solidFill>
            </a:endParaRPr>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Země EFTA se tento problém několikrát pokusily vyřešit tím, že přijaly unilaterální transpozice některých předpisů do svých národních právních řádů, ale to jsou pouze provizorní řešení s nejasným právním základem</a:t>
            </a:r>
            <a:r>
              <a:rPr lang="en-GB">
                <a:solidFill>
                  <a:srgbClr val="404040"/>
                </a:solidFill>
              </a:rPr>
              <a:t>.</a:t>
            </a:r>
          </a:p>
          <a:p>
            <a:pPr lvl="2"/>
            <a:r>
              <a:rPr lang="en-GB" u="sng">
                <a:solidFill>
                  <a:srgbClr val="404040"/>
                </a:solidFill>
              </a:rPr>
              <a:t>-&gt; proč?</a:t>
            </a:r>
          </a:p>
          <a:p>
            <a:r>
              <a:rPr lang="cs-CZ">
                <a:solidFill>
                  <a:srgbClr val="404040"/>
                </a:solidFill>
              </a:rPr>
              <a:t>Zejména z toho důvodu, že negarantují, že EU a členské země uznají takovéto akty jako rovnocenné k právně závazným EU/EEA předpisům, </a:t>
            </a:r>
            <a:endParaRPr lang="en-GB">
              <a:solidFill>
                <a:srgbClr val="404040"/>
              </a:solidFill>
            </a:endParaRPr>
          </a:p>
          <a:p>
            <a:r>
              <a:rPr lang="cs-CZ">
                <a:solidFill>
                  <a:srgbClr val="404040"/>
                </a:solidFill>
              </a:rPr>
              <a:t>stejně tak neposkytují ekonomickým subjektům z ESVO zemí žádná práva, kterých se mohou dovolávat v rámci EU pilíře vztahujícího se k EEA</a:t>
            </a:r>
            <a:endParaRPr lang="en-GB">
              <a:solidFill>
                <a:srgbClr val="404040"/>
              </a:solidFill>
            </a:endParaRPr>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en-GB" sz="1400" b="1">
                <a:solidFill>
                  <a:srgbClr val="404040"/>
                </a:solidFill>
              </a:rPr>
              <a:t>ŘEŠENÍ:</a:t>
            </a:r>
            <a:r>
              <a:rPr lang="cs-CZ" sz="1400">
                <a:solidFill>
                  <a:srgbClr val="404040"/>
                </a:solidFill>
              </a:rPr>
              <a:t> pokud by se zástupci</a:t>
            </a:r>
            <a:r>
              <a:rPr lang="en-GB" sz="1400">
                <a:solidFill>
                  <a:srgbClr val="404040"/>
                </a:solidFill>
              </a:rPr>
              <a:t> příslušných</a:t>
            </a:r>
            <a:r>
              <a:rPr lang="cs-CZ" sz="1400">
                <a:solidFill>
                  <a:srgbClr val="404040"/>
                </a:solidFill>
              </a:rPr>
              <a:t> </a:t>
            </a:r>
            <a:r>
              <a:rPr lang="en-GB" sz="1400">
                <a:solidFill>
                  <a:srgbClr val="404040"/>
                </a:solidFill>
              </a:rPr>
              <a:t>národních orgánů </a:t>
            </a:r>
            <a:r>
              <a:rPr lang="cs-CZ" sz="1400">
                <a:solidFill>
                  <a:srgbClr val="404040"/>
                </a:solidFill>
              </a:rPr>
              <a:t>zemí EFTA stali plnohodnotnými členy </a:t>
            </a:r>
            <a:r>
              <a:rPr lang="en-GB" sz="1400">
                <a:solidFill>
                  <a:srgbClr val="404040"/>
                </a:solidFill>
              </a:rPr>
              <a:t>EU </a:t>
            </a:r>
            <a:r>
              <a:rPr lang="cs-CZ" sz="1400">
                <a:solidFill>
                  <a:srgbClr val="404040"/>
                </a:solidFill>
              </a:rPr>
              <a:t>autorit včetně práva hlasovat a spolurozhodovat. Z pohledu norského ústavního práva, by toto otevřelo možnost přesunout suverenitu na tyto autority, které by mohli být uznány jako společné EEA orgány</a:t>
            </a:r>
            <a:endParaRPr lang="en-GB" sz="1400">
              <a:solidFill>
                <a:srgbClr val="404040"/>
              </a:solidFill>
            </a:endParaRPr>
          </a:p>
          <a:p>
            <a:pPr>
              <a:lnSpc>
                <a:spcPct val="90000"/>
              </a:lnSpc>
            </a:pPr>
            <a:endParaRPr lang="en-GB" sz="1400">
              <a:solidFill>
                <a:srgbClr val="404040"/>
              </a:solidFill>
            </a:endParaRPr>
          </a:p>
          <a:p>
            <a:pPr>
              <a:lnSpc>
                <a:spcPct val="90000"/>
              </a:lnSpc>
            </a:pPr>
            <a:r>
              <a:rPr lang="en-GB" sz="1400" b="1">
                <a:solidFill>
                  <a:srgbClr val="404040"/>
                </a:solidFill>
              </a:rPr>
              <a:t>Problém</a:t>
            </a:r>
            <a:r>
              <a:rPr lang="en-GB" sz="1400">
                <a:solidFill>
                  <a:srgbClr val="404040"/>
                </a:solidFill>
              </a:rPr>
              <a:t>: </a:t>
            </a:r>
            <a:r>
              <a:rPr lang="cs-CZ" sz="1400">
                <a:solidFill>
                  <a:srgbClr val="404040"/>
                </a:solidFill>
              </a:rPr>
              <a:t>V tomto případě by však musela být vyřešena otázka, co v případech, kdy Evropská Komise nebo </a:t>
            </a:r>
            <a:r>
              <a:rPr lang="cs-CZ" sz="1400" b="1">
                <a:solidFill>
                  <a:srgbClr val="404040"/>
                </a:solidFill>
              </a:rPr>
              <a:t>Rada</a:t>
            </a:r>
            <a:r>
              <a:rPr lang="cs-CZ" sz="1400">
                <a:solidFill>
                  <a:srgbClr val="404040"/>
                </a:solidFill>
              </a:rPr>
              <a:t> může rozhodování EU autorit ovlivnit, pravděpodobně by se nejvhodnější jevilo přenést tuto pravomoc na EEA Joint Committee. To ale také není ideální řešení, zejména v případě urgentních situací kde jsou v sázce národní zájmy, ale jen stěží lze ve struktuře EEA nalézt lepší alternativu. </a:t>
            </a:r>
            <a:endParaRPr lang="en-GB" sz="1400">
              <a:solidFill>
                <a:srgbClr val="404040"/>
              </a:solidFill>
            </a:endParaRPr>
          </a:p>
          <a:p>
            <a:pPr>
              <a:lnSpc>
                <a:spcPct val="90000"/>
              </a:lnSpc>
            </a:pPr>
            <a:r>
              <a:rPr lang="en-GB" sz="1400">
                <a:solidFill>
                  <a:srgbClr val="404040"/>
                </a:solidFill>
              </a:rPr>
              <a:t>* </a:t>
            </a:r>
            <a:r>
              <a:rPr lang="cs-CZ" sz="1400">
                <a:solidFill>
                  <a:srgbClr val="404040"/>
                </a:solidFill>
              </a:rPr>
              <a:t>v případě, že do rozhodování </a:t>
            </a:r>
            <a:r>
              <a:rPr lang="en-GB" sz="1400">
                <a:solidFill>
                  <a:srgbClr val="404040"/>
                </a:solidFill>
              </a:rPr>
              <a:t>EU</a:t>
            </a:r>
            <a:r>
              <a:rPr lang="cs-CZ" sz="1400">
                <a:solidFill>
                  <a:srgbClr val="404040"/>
                </a:solidFill>
              </a:rPr>
              <a:t> </a:t>
            </a:r>
            <a:r>
              <a:rPr lang="en-GB" sz="1400">
                <a:solidFill>
                  <a:srgbClr val="404040"/>
                </a:solidFill>
              </a:rPr>
              <a:t>agencies</a:t>
            </a:r>
            <a:r>
              <a:rPr lang="cs-CZ" sz="1400">
                <a:solidFill>
                  <a:srgbClr val="404040"/>
                </a:solidFill>
              </a:rPr>
              <a:t> může zasáhnout Evropská komise (to by se ještě dalo vyřešit tak, že by o stejné věci rozhodla EFTA Surveillance Authority) </a:t>
            </a:r>
            <a:r>
              <a:rPr lang="en-GB" sz="1400">
                <a:solidFill>
                  <a:srgbClr val="404040"/>
                </a:solidFill>
              </a:rPr>
              <a:t>ale pokud</a:t>
            </a:r>
            <a:r>
              <a:rPr lang="cs-CZ" sz="1400">
                <a:solidFill>
                  <a:srgbClr val="404040"/>
                </a:solidFill>
              </a:rPr>
              <a:t> Evropská rada? Pak nastává problém, protože zde tím pádem nesoulad s EEA dohodou vzhledem k „vlivu“ cizího nepříslušného orgánu (Evropská rada). </a:t>
            </a:r>
            <a:endParaRPr lang="en-GB" sz="1400">
              <a:solidFill>
                <a:srgbClr val="404040"/>
              </a:solidFill>
            </a:endParaRPr>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Když budou EU agencies</a:t>
            </a:r>
            <a:r>
              <a:rPr lang="cs-CZ">
                <a:solidFill>
                  <a:srgbClr val="404040"/>
                </a:solidFill>
              </a:rPr>
              <a:t> začleněny do EEA dohody </a:t>
            </a:r>
            <a:r>
              <a:rPr lang="en-GB">
                <a:solidFill>
                  <a:srgbClr val="404040"/>
                </a:solidFill>
              </a:rPr>
              <a:t>tak </a:t>
            </a:r>
            <a:r>
              <a:rPr lang="cs-CZ">
                <a:solidFill>
                  <a:srgbClr val="404040"/>
                </a:solidFill>
              </a:rPr>
              <a:t>o jejich aktech bude rozhodovat EFTA Surveillance Authority,</a:t>
            </a:r>
            <a:r>
              <a:rPr lang="en-GB">
                <a:solidFill>
                  <a:srgbClr val="404040"/>
                </a:solidFill>
              </a:rPr>
              <a:t> (namísto JC)</a:t>
            </a:r>
            <a:r>
              <a:rPr lang="cs-CZ">
                <a:solidFill>
                  <a:srgbClr val="404040"/>
                </a:solidFill>
              </a:rPr>
              <a:t> </a:t>
            </a:r>
            <a:endParaRPr lang="en-GB">
              <a:solidFill>
                <a:srgbClr val="404040"/>
              </a:solidFill>
            </a:endParaRPr>
          </a:p>
          <a:p>
            <a:pPr marL="0" indent="0">
              <a:buNone/>
            </a:pPr>
            <a:r>
              <a:rPr lang="en-GB">
                <a:solidFill>
                  <a:srgbClr val="404040"/>
                </a:solidFill>
              </a:rPr>
              <a:t>	</a:t>
            </a:r>
            <a:r>
              <a:rPr lang="cs-CZ">
                <a:solidFill>
                  <a:srgbClr val="404040"/>
                </a:solidFill>
              </a:rPr>
              <a:t>je řešením pouze částečným a pouze v oblasti týkající se rozhodování </a:t>
            </a:r>
            <a:r>
              <a:rPr lang="en-GB">
                <a:solidFill>
                  <a:srgbClr val="404040"/>
                </a:solidFill>
              </a:rPr>
              <a:t>	EU agencies</a:t>
            </a:r>
            <a:r>
              <a:rPr lang="cs-CZ">
                <a:solidFill>
                  <a:srgbClr val="404040"/>
                </a:solidFill>
              </a:rPr>
              <a:t>. Je třeba přijmout komplexnější řešení, které se bude týkat </a:t>
            </a:r>
            <a:r>
              <a:rPr lang="en-GB">
                <a:solidFill>
                  <a:srgbClr val="404040"/>
                </a:solidFill>
              </a:rPr>
              <a:t>	</a:t>
            </a:r>
            <a:r>
              <a:rPr lang="cs-CZ">
                <a:solidFill>
                  <a:srgbClr val="404040"/>
                </a:solidFill>
              </a:rPr>
              <a:t>obecně veškerých EU autorit, které mohou vydávat nějaké rozhodnutí a </a:t>
            </a:r>
            <a:r>
              <a:rPr lang="en-GB">
                <a:solidFill>
                  <a:srgbClr val="404040"/>
                </a:solidFill>
              </a:rPr>
              <a:t>	</a:t>
            </a:r>
            <a:r>
              <a:rPr lang="cs-CZ">
                <a:solidFill>
                  <a:srgbClr val="404040"/>
                </a:solidFill>
              </a:rPr>
              <a:t>jsou EEA relevantní</a:t>
            </a:r>
            <a:r>
              <a:rPr lang="en-GB">
                <a:solidFill>
                  <a:srgbClr val="404040"/>
                </a:solidFill>
              </a:rPr>
              <a:t>.</a:t>
            </a:r>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Základy</a:t>
            </a:r>
            <a:r>
              <a:rPr lang="en-GB" dirty="0"/>
              <a:t>	EHP</a:t>
            </a:r>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en-GB" sz="1500">
                <a:solidFill>
                  <a:srgbClr val="404040"/>
                </a:solidFill>
              </a:rPr>
              <a:t>Evropský hospodářský prostor (EHP/EEA) byl vytvořen v roce 1994, aby bylo možné rozšířit ustanovení Evropské unie týkající se vnitřního trhu na země Evropského sdružení volného obchodu (ESVO/EFTA). </a:t>
            </a:r>
          </a:p>
          <a:p>
            <a:pPr>
              <a:lnSpc>
                <a:spcPct val="90000"/>
              </a:lnSpc>
            </a:pPr>
            <a:r>
              <a:rPr lang="en-GB" sz="1500">
                <a:solidFill>
                  <a:srgbClr val="404040"/>
                </a:solidFill>
              </a:rPr>
              <a:t>Právní předpisy EU v oblasti vnitřního trhu se stávají součástí právních předpisů zemí EHP, jakmile tyto země souhlasí s jejich začleněním do svého práva. Na jejich uplatňování a prosazování dohlížejí zvláštní orgány Evropského sdružení volného obchodu a smíšený parlamentní výbor. </a:t>
            </a:r>
          </a:p>
          <a:p>
            <a:pPr>
              <a:lnSpc>
                <a:spcPct val="90000"/>
              </a:lnSpc>
            </a:pPr>
            <a:endParaRPr lang="en-GB" sz="1500">
              <a:solidFill>
                <a:srgbClr val="404040"/>
              </a:solidFill>
            </a:endParaRPr>
          </a:p>
          <a:p>
            <a:pPr>
              <a:lnSpc>
                <a:spcPct val="90000"/>
              </a:lnSpc>
            </a:pPr>
            <a:r>
              <a:rPr lang="en-GB" sz="1500">
                <a:solidFill>
                  <a:srgbClr val="404040"/>
                </a:solidFill>
              </a:rPr>
              <a:t>článek 217 Smlouvy o fungování Evropské unie (TFEU)</a:t>
            </a:r>
          </a:p>
          <a:p>
            <a:pPr>
              <a:lnSpc>
                <a:spcPct val="90000"/>
              </a:lnSpc>
            </a:pPr>
            <a:endParaRPr lang="en-GB" sz="1500">
              <a:solidFill>
                <a:srgbClr val="404040"/>
              </a:solidFill>
            </a:endParaRPr>
          </a:p>
          <a:p>
            <a:pPr>
              <a:lnSpc>
                <a:spcPct val="90000"/>
              </a:lnSpc>
            </a:pPr>
            <a:r>
              <a:rPr lang="en-GB" sz="1500">
                <a:solidFill>
                  <a:srgbClr val="404040"/>
                </a:solidFill>
              </a:rPr>
              <a:t>https://www.youtube.com/watch?v=Yi_fy7hGC9E&amp;ab_channel=TLDRNewsEU</a:t>
            </a:r>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Na základě EEA Dohody země ESVO přispívají 3 starým (Řecko, Portugalsko a Španělsko) a všem novým členským státům v rámci EHP na projekty v prioritních oblastech. V Dohodě je uvedeno, že finanční příspěvek bude úzce koordinován s dvoustranným příspěvkem, který bude poskytovat Norsko na základě Norského finančního mechanismu. </a:t>
            </a:r>
          </a:p>
          <a:p>
            <a:r>
              <a:rPr lang="en-GB">
                <a:solidFill>
                  <a:srgbClr val="404040"/>
                </a:solidFill>
              </a:rPr>
              <a:t>Doplněno dvoustrannými právními akty – Memoranda o porozumění</a:t>
            </a:r>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V rámci prvního kola programu v letech 2004 - 2009 udělené granty vyčerpaly 100% celkové alokace, která byla pro Českou republiku určena (104,580 mil. EUR). V rámci priority ochrana životního prostředí a udržitelného rozvoje bylo podpořeno 17 projektů za téměř než 8,2 mil. EUR.</a:t>
            </a:r>
          </a:p>
          <a:p>
            <a:endParaRPr lang="en-GB">
              <a:solidFill>
                <a:srgbClr val="404040"/>
              </a:solidFill>
            </a:endParaRPr>
          </a:p>
          <a:p>
            <a:r>
              <a:rPr lang="en-GB">
                <a:solidFill>
                  <a:srgbClr val="404040"/>
                </a:solidFill>
              </a:rPr>
              <a:t>2009 – 2014. Celková výše podpory pro Českou republiku byla 131,80 mil. eur.</a:t>
            </a:r>
          </a:p>
          <a:p>
            <a:pPr marL="0" indent="0">
              <a:buNone/>
            </a:pPr>
            <a:r>
              <a:rPr lang="en-GB">
                <a:solidFill>
                  <a:srgbClr val="404040"/>
                </a:solidFill>
              </a:rPr>
              <a:t>zejména na ochranu životního prostředí, uchovávání kulturního dědictví</a:t>
            </a:r>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marL="0" indent="0">
              <a:buNone/>
            </a:pPr>
            <a:endParaRPr lang="en-GB">
              <a:solidFill>
                <a:srgbClr val="404040"/>
              </a:solidFill>
            </a:endParaRPr>
          </a:p>
          <a:p>
            <a:pPr marL="0" indent="0">
              <a:buNone/>
            </a:pPr>
            <a:r>
              <a:rPr lang="en-GB">
                <a:solidFill>
                  <a:srgbClr val="404040"/>
                </a:solidFill>
              </a:rPr>
              <a:t>Se dvěma partnery v rámci EHP – Norskem a Islandem – spojují EU také různé oblasti „severní politiky“ a fóra, která se zaměřují na rychle se rozvíjející severní části Evropy a na celou arktickou oblast.</a:t>
            </a:r>
          </a:p>
          <a:p>
            <a:pPr marL="0" indent="0">
              <a:buNone/>
            </a:pPr>
            <a:endParaRPr lang="en-GB">
              <a:solidFill>
                <a:srgbClr val="404040"/>
              </a:solidFill>
            </a:endParaRPr>
          </a:p>
          <a:p>
            <a:pPr marL="0" indent="0">
              <a:buNone/>
            </a:pPr>
            <a:r>
              <a:rPr lang="en-GB">
                <a:solidFill>
                  <a:srgbClr val="404040"/>
                </a:solidFill>
              </a:rPr>
              <a:t>Prostřednictvím různých iniciativ</a:t>
            </a:r>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b="1">
                <a:solidFill>
                  <a:srgbClr val="404040"/>
                </a:solidFill>
              </a:rPr>
              <a:t>Severní dimenze</a:t>
            </a:r>
          </a:p>
          <a:p>
            <a:pPr lvl="1"/>
            <a:r>
              <a:rPr lang="en-GB">
                <a:solidFill>
                  <a:srgbClr val="404040"/>
                </a:solidFill>
              </a:rPr>
              <a:t>od roku 2007 plní úlohu společné politiky pro EU, Rusko, Norsko a Island. Tato politika doplňuje dialog mezi EU a Ruskem a umožnila navázat efektivní partnerství pro spolupráci v jednotlivých odvětvích v oblastech Baltského a Barentsova moře. Severní dimenze zahrnuje parlamentní orgán – parlamentní fórum Severní dimenze, – jehož zakládajícím členem je Evropský parlament;</a:t>
            </a:r>
          </a:p>
          <a:p>
            <a:pPr marL="228600" lvl="1" indent="0">
              <a:buNone/>
            </a:pPr>
            <a:endParaRPr lang="en-GB">
              <a:solidFill>
                <a:srgbClr val="404040"/>
              </a:solidFill>
            </a:endParaRPr>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Rady států Baltského moře, jejíž činnost byla zahájena v roce 1992 po rozpadu SSSR za účasti EU a pobřežních států. Všechny členské státy této rady jsou zapojeny do parlamentní konference zemí Baltského moře, jíž je Evropský parlament také členem</a:t>
            </a:r>
          </a:p>
          <a:p>
            <a:endParaRPr lang="en-GB">
              <a:solidFill>
                <a:srgbClr val="404040"/>
              </a:solidFill>
            </a:endParaRPr>
          </a:p>
          <a:p>
            <a:r>
              <a:rPr lang="en-GB">
                <a:solidFill>
                  <a:srgbClr val="404040"/>
                </a:solidFill>
              </a:rPr>
              <a:t>dne 27. dubna 2016 „Jednotná politika EU pro arktickou oblast“</a:t>
            </a:r>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Nordic – Baltic Stability Group, které se účastní reprezentanti ministerstev financí, centrálních bank a dohledových orgánů z nordicko – baltických zemí</a:t>
            </a:r>
            <a:r>
              <a:rPr lang="en-GB">
                <a:solidFill>
                  <a:srgbClr val="404040"/>
                </a:solidFill>
              </a:rPr>
              <a:t>. </a:t>
            </a:r>
            <a:r>
              <a:rPr lang="cs-CZ">
                <a:solidFill>
                  <a:srgbClr val="404040"/>
                </a:solidFill>
              </a:rPr>
              <a:t>právní rámec spolupráce mezinárodních záležitostí při řešení krizové situace v případě mezinárodně působících finančních institucí. </a:t>
            </a:r>
            <a:endParaRPr lang="en-GB">
              <a:solidFill>
                <a:srgbClr val="404040"/>
              </a:solidFill>
            </a:endParaRPr>
          </a:p>
          <a:p>
            <a:endParaRPr lang="en-GB">
              <a:solidFill>
                <a:srgbClr val="404040"/>
              </a:solidFill>
            </a:endParaRPr>
          </a:p>
          <a:p>
            <a:r>
              <a:rPr lang="cs-CZ">
                <a:solidFill>
                  <a:srgbClr val="404040"/>
                </a:solidFill>
              </a:rPr>
              <a:t>Nordic – Baltic Macroprudential Forum, v rámci kterého se scházejí zástupci vysokého managementu centrálních bank a dohledových orgánů, aby diskutovali makro obezřetnostní dohled a jiné dohledové aktivity v rámci nordicko – baltické oblasti</a:t>
            </a:r>
            <a:endParaRPr lang="en-GB">
              <a:solidFill>
                <a:srgbClr val="404040"/>
              </a:solidFill>
            </a:endParaRPr>
          </a:p>
        </p:txBody>
      </p:sp>
    </p:spTree>
    <p:extLst>
      <p:ext uri="{BB962C8B-B14F-4D97-AF65-F5344CB8AC3E}">
        <p14:creationId xmlns:p14="http://schemas.microsoft.com/office/powerpoint/2010/main" val="7267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7E9A23-0765-8640-B506-CD03D69A5A3B}"/>
              </a:ext>
            </a:extLst>
          </p:cNvPr>
          <p:cNvSpPr>
            <a:spLocks noGrp="1"/>
          </p:cNvSpPr>
          <p:nvPr>
            <p:ph type="title"/>
          </p:nvPr>
        </p:nvSpPr>
        <p:spPr>
          <a:xfrm>
            <a:off x="2231136" y="467418"/>
            <a:ext cx="7729728" cy="1188720"/>
          </a:xfrm>
          <a:solidFill>
            <a:srgbClr val="FFFFFF"/>
          </a:solidFill>
        </p:spPr>
        <p:txBody>
          <a:bodyPr>
            <a:normAutofit/>
          </a:bodyPr>
          <a:lstStyle/>
          <a:p>
            <a:r>
              <a:rPr lang="cs-CZ" dirty="0"/>
              <a:t>EU CANADA</a:t>
            </a:r>
          </a:p>
        </p:txBody>
      </p:sp>
      <p:sp>
        <p:nvSpPr>
          <p:cNvPr id="3" name="Content Placeholder 2">
            <a:extLst>
              <a:ext uri="{FF2B5EF4-FFF2-40B4-BE49-F238E27FC236}">
                <a16:creationId xmlns:a16="http://schemas.microsoft.com/office/drawing/2014/main" id="{838614EF-C1DA-C647-8A4B-F72BDF60428F}"/>
              </a:ext>
            </a:extLst>
          </p:cNvPr>
          <p:cNvSpPr>
            <a:spLocks noGrp="1"/>
          </p:cNvSpPr>
          <p:nvPr>
            <p:ph idx="1"/>
          </p:nvPr>
        </p:nvSpPr>
        <p:spPr>
          <a:xfrm>
            <a:off x="1706062" y="2291262"/>
            <a:ext cx="8779512" cy="2879256"/>
          </a:xfrm>
        </p:spPr>
        <p:txBody>
          <a:bodyPr>
            <a:normAutofit/>
          </a:bodyPr>
          <a:lstStyle/>
          <a:p>
            <a:r>
              <a:rPr lang="cs-CZ">
                <a:solidFill>
                  <a:srgbClr val="404040"/>
                </a:solidFill>
              </a:rPr>
              <a:t>https://www.youtube.com/watch?v=N-5Cs64dZHc</a:t>
            </a:r>
          </a:p>
        </p:txBody>
      </p:sp>
    </p:spTree>
    <p:extLst>
      <p:ext uri="{BB962C8B-B14F-4D97-AF65-F5344CB8AC3E}">
        <p14:creationId xmlns:p14="http://schemas.microsoft.com/office/powerpoint/2010/main" val="254257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04672" y="978776"/>
            <a:ext cx="5925310" cy="1174991"/>
          </a:xfrm>
        </p:spPr>
        <p:txBody>
          <a:bodyPr>
            <a:normAutofit/>
          </a:bodyPr>
          <a:lstStyle/>
          <a:p>
            <a:r>
              <a:rPr lang="en-GB" sz="2400"/>
              <a:t>Případ Švýcarska</a:t>
            </a:r>
          </a:p>
        </p:txBody>
      </p:sp>
      <p:sp>
        <p:nvSpPr>
          <p:cNvPr id="3" name="Zástupný symbol pro obsah 2"/>
          <p:cNvSpPr>
            <a:spLocks noGrp="1"/>
          </p:cNvSpPr>
          <p:nvPr>
            <p:ph idx="1"/>
          </p:nvPr>
        </p:nvSpPr>
        <p:spPr>
          <a:xfrm>
            <a:off x="804672" y="2640692"/>
            <a:ext cx="5925310" cy="3255252"/>
          </a:xfrm>
        </p:spPr>
        <p:txBody>
          <a:bodyPr>
            <a:normAutofit/>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pic>
        <p:nvPicPr>
          <p:cNvPr id="5" name="Picture 4" descr="Domy do stoupání">
            <a:extLst>
              <a:ext uri="{FF2B5EF4-FFF2-40B4-BE49-F238E27FC236}">
                <a16:creationId xmlns:a16="http://schemas.microsoft.com/office/drawing/2014/main" id="{3C3A6F80-4AE9-1C77-7819-2836BEB24F11}"/>
              </a:ext>
            </a:extLst>
          </p:cNvPr>
          <p:cNvPicPr>
            <a:picLocks noChangeAspect="1"/>
          </p:cNvPicPr>
          <p:nvPr/>
        </p:nvPicPr>
        <p:blipFill>
          <a:blip r:embed="rId2"/>
          <a:srcRect l="35505" r="19163" b="-1"/>
          <a:stretch/>
        </p:blipFill>
        <p:spPr>
          <a:xfrm>
            <a:off x="7534654" y="10"/>
            <a:ext cx="4657345" cy="6857990"/>
          </a:xfrm>
          <a:prstGeom prst="rect">
            <a:avLst/>
          </a:prstGeom>
        </p:spPr>
      </p:pic>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Cíle</a:t>
            </a:r>
            <a:r>
              <a:rPr lang="en-GB" dirty="0"/>
              <a:t> EHP</a:t>
            </a:r>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rozšířit vnitřní trh EU o země, které jsou součástí Evropského sdružení volného obchodu (ESVO). Tyto země buď nemají zájem se připojit k EU, nebo tak dosud neučinily.</a:t>
            </a:r>
          </a:p>
          <a:p>
            <a:pPr lvl="1"/>
            <a:endParaRPr lang="en-GB">
              <a:solidFill>
                <a:srgbClr val="404040"/>
              </a:solidFill>
            </a:endParaRPr>
          </a:p>
          <a:p>
            <a:pPr lvl="2"/>
            <a:r>
              <a:rPr lang="en-GB">
                <a:solidFill>
                  <a:srgbClr val="404040"/>
                </a:solidFill>
              </a:rPr>
              <a:t>čtyři svobody vnitřního trhu (volný pohyb zboží, osob, služeb a kapitálu) a související oblasti politiky (hospodářskou soutěž, dopravu, energetiku a hospodářskou a měnovou spolupráci).</a:t>
            </a:r>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Vznik</a:t>
            </a:r>
            <a:r>
              <a:rPr lang="en-GB" dirty="0"/>
              <a:t> EHP</a:t>
            </a:r>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V roce 1992 vyjednalo tehdejších 7 členů ESVO dohodu, jež jim umožnila účastnit se ambiciózního projektu budování vnitřního trhu Evropského společenství, který byl zahájen v roce 1985 a završen na konci roku 1992. </a:t>
            </a:r>
          </a:p>
          <a:p>
            <a:endParaRPr lang="en-GB">
              <a:solidFill>
                <a:srgbClr val="404040"/>
              </a:solidFill>
            </a:endParaRPr>
          </a:p>
          <a:p>
            <a:r>
              <a:rPr lang="en-GB">
                <a:solidFill>
                  <a:srgbClr val="404040"/>
                </a:solidFill>
              </a:rPr>
              <a:t>Dohoda o vytvoření Evropského hospodářského prostoru (EHP) byla podepsána dne 2. května 1992 a vstoupila v platnost dne 1. ledna 1994. </a:t>
            </a:r>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en-GB" sz="1500">
                <a:solidFill>
                  <a:srgbClr val="404040"/>
                </a:solidFill>
              </a:rPr>
              <a:t>Švýcarsko se po zamítavém výsledku referenda rozhodlo dohodu neratifikovat a Finsko, Rakousko a Švédsko přistoupily v roce 1995 k Evropské unii. V EHP tedy zůstal pouze Island, Norsko a Lichtenštejnsko. </a:t>
            </a:r>
          </a:p>
          <a:p>
            <a:pPr>
              <a:lnSpc>
                <a:spcPct val="90000"/>
              </a:lnSpc>
            </a:pPr>
            <a:endParaRPr lang="en-GB" sz="1500">
              <a:solidFill>
                <a:srgbClr val="404040"/>
              </a:solidFill>
            </a:endParaRPr>
          </a:p>
          <a:p>
            <a:pPr>
              <a:lnSpc>
                <a:spcPct val="90000"/>
              </a:lnSpc>
            </a:pPr>
            <a:r>
              <a:rPr lang="en-GB" sz="1500">
                <a:solidFill>
                  <a:srgbClr val="404040"/>
                </a:solidFill>
              </a:rPr>
              <a:t>Součástí EHP se automaticky stalo deset nových členských států, které vstoupily do EU dne 1. května 2004, a rovněž Bulharsko a Rumunsko po svém přistoupení v roce 2007 a Chorvatsko v roce 2013.</a:t>
            </a:r>
          </a:p>
          <a:p>
            <a:pPr>
              <a:lnSpc>
                <a:spcPct val="90000"/>
              </a:lnSpc>
            </a:pPr>
            <a:endParaRPr lang="en-GB" sz="1500">
              <a:solidFill>
                <a:srgbClr val="404040"/>
              </a:solidFill>
            </a:endParaRPr>
          </a:p>
          <a:p>
            <a:pPr>
              <a:lnSpc>
                <a:spcPct val="90000"/>
              </a:lnSpc>
            </a:pPr>
            <a:r>
              <a:rPr lang="en-GB" sz="1500">
                <a:solidFill>
                  <a:srgbClr val="404040"/>
                </a:solidFill>
              </a:rPr>
              <a:t>Island po členství v EU “pošilhával” v reakci na krizi, zahájeny přístupové rozhovory, v roce 2015 však žádost vládou stažena</a:t>
            </a:r>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en-GB" sz="1500">
                <a:solidFill>
                  <a:srgbClr val="404040"/>
                </a:solidFill>
              </a:rPr>
              <a:t>EHP přesahuje rámec tradičních dohod o volném obchodu, neboť zemím ESVO (s výjimkou Švýcarska) uděluje plná práva a povinnosti související s vnitřním trhem EU</a:t>
            </a:r>
          </a:p>
          <a:p>
            <a:pPr>
              <a:lnSpc>
                <a:spcPct val="90000"/>
              </a:lnSpc>
            </a:pPr>
            <a:r>
              <a:rPr lang="en-GB" sz="1500">
                <a:solidFill>
                  <a:srgbClr val="404040"/>
                </a:solidFill>
              </a:rPr>
              <a:t>Dohoda zahrnuje oblasti horizontální politiky, které jsou s uvedenými čtyřmi svobodami úzce spjaty: sociální politiku (včetně bezpečnosti a ochrany zdraví při práci, pracovního práva a rovného zacházení s muži a ženami), </a:t>
            </a:r>
          </a:p>
          <a:p>
            <a:pPr>
              <a:lnSpc>
                <a:spcPct val="90000"/>
              </a:lnSpc>
            </a:pPr>
            <a:r>
              <a:rPr lang="en-GB" sz="1500">
                <a:solidFill>
                  <a:srgbClr val="404040"/>
                </a:solidFill>
              </a:rPr>
              <a:t>politiku na ochranu spotřebitele, </a:t>
            </a:r>
          </a:p>
          <a:p>
            <a:pPr>
              <a:lnSpc>
                <a:spcPct val="90000"/>
              </a:lnSpc>
            </a:pPr>
            <a:r>
              <a:rPr lang="en-GB" sz="1500">
                <a:solidFill>
                  <a:srgbClr val="404040"/>
                </a:solidFill>
              </a:rPr>
              <a:t>v oblasti životního prostředí, statistik a práva obchodních společností </a:t>
            </a:r>
          </a:p>
          <a:p>
            <a:pPr>
              <a:lnSpc>
                <a:spcPct val="90000"/>
              </a:lnSpc>
            </a:pPr>
            <a:r>
              <a:rPr lang="en-GB" sz="1500">
                <a:solidFill>
                  <a:srgbClr val="404040"/>
                </a:solidFill>
              </a:rPr>
              <a:t>řadu doprovodných oblastí politiky, což se týká například výzkumu a technického rozvoje, které nejsou zakotveny v právních předpisech EU ani v právně závazných aktech, avšak jsou prováděny v rámci spolupráce.</a:t>
            </a:r>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1706062" y="2291262"/>
            <a:ext cx="8779512" cy="2879256"/>
          </a:xfrm>
        </p:spPr>
        <p:txBody>
          <a:bodyPr>
            <a:normAutofit lnSpcReduction="10000"/>
          </a:bodyPr>
          <a:lstStyle/>
          <a:p>
            <a:pPr marL="0" indent="0">
              <a:lnSpc>
                <a:spcPct val="90000"/>
              </a:lnSpc>
              <a:buNone/>
            </a:pPr>
            <a:r>
              <a:rPr lang="en-GB" sz="1400">
                <a:solidFill>
                  <a:srgbClr val="404040"/>
                </a:solidFill>
              </a:rPr>
              <a:t>Dohoda neobsahuje závazná ustanovení pro všechna odvětví vnitřního trhu ani pro další oblasti politiky upravené Smlouvami EU. Závazná ustanovení se nedotýkají zejména:</a:t>
            </a:r>
          </a:p>
          <a:p>
            <a:pPr marL="0" indent="0">
              <a:lnSpc>
                <a:spcPct val="90000"/>
              </a:lnSpc>
              <a:buNone/>
            </a:pPr>
            <a:endParaRPr lang="en-GB" sz="1400">
              <a:solidFill>
                <a:srgbClr val="404040"/>
              </a:solidFill>
            </a:endParaRPr>
          </a:p>
          <a:p>
            <a:pPr lvl="1">
              <a:lnSpc>
                <a:spcPct val="90000"/>
              </a:lnSpc>
            </a:pPr>
            <a:r>
              <a:rPr lang="cs-CZ" sz="1400">
                <a:solidFill>
                  <a:srgbClr val="404040"/>
                </a:solidFill>
              </a:rPr>
              <a:t>společné </a:t>
            </a:r>
            <a:r>
              <a:rPr lang="cs-CZ" sz="1400" b="1">
                <a:solidFill>
                  <a:srgbClr val="404040"/>
                </a:solidFill>
              </a:rPr>
              <a:t>zemědělské politiky </a:t>
            </a:r>
            <a:r>
              <a:rPr lang="cs-CZ" sz="1400">
                <a:solidFill>
                  <a:srgbClr val="404040"/>
                </a:solidFill>
              </a:rPr>
              <a:t>a společné rybářské politiky (dohoda nicméně obsahuje ustanovení o obchodu se zemědělskými a rybářskými produkty),</a:t>
            </a:r>
          </a:p>
          <a:p>
            <a:pPr lvl="1">
              <a:lnSpc>
                <a:spcPct val="90000"/>
              </a:lnSpc>
            </a:pPr>
            <a:r>
              <a:rPr lang="cs-CZ" sz="1400" b="1">
                <a:solidFill>
                  <a:srgbClr val="404040"/>
                </a:solidFill>
              </a:rPr>
              <a:t>celní unie</a:t>
            </a:r>
            <a:r>
              <a:rPr lang="cs-CZ" sz="1400">
                <a:solidFill>
                  <a:srgbClr val="404040"/>
                </a:solidFill>
              </a:rPr>
              <a:t>,</a:t>
            </a:r>
          </a:p>
          <a:p>
            <a:pPr lvl="1">
              <a:lnSpc>
                <a:spcPct val="90000"/>
              </a:lnSpc>
            </a:pPr>
            <a:r>
              <a:rPr lang="cs-CZ" sz="1400">
                <a:solidFill>
                  <a:srgbClr val="404040"/>
                </a:solidFill>
              </a:rPr>
              <a:t>společné obchodní politiky,</a:t>
            </a:r>
          </a:p>
          <a:p>
            <a:pPr lvl="1">
              <a:lnSpc>
                <a:spcPct val="90000"/>
              </a:lnSpc>
            </a:pPr>
            <a:r>
              <a:rPr lang="cs-CZ" sz="1400">
                <a:solidFill>
                  <a:srgbClr val="404040"/>
                </a:solidFill>
              </a:rPr>
              <a:t>společné zahraniční a bezpečnostní politiky,</a:t>
            </a:r>
          </a:p>
          <a:p>
            <a:pPr lvl="1">
              <a:lnSpc>
                <a:spcPct val="90000"/>
              </a:lnSpc>
            </a:pPr>
            <a:r>
              <a:rPr lang="cs-CZ" sz="1400">
                <a:solidFill>
                  <a:srgbClr val="404040"/>
                </a:solidFill>
              </a:rPr>
              <a:t>oblasti spravedlnosti a vnitřních věcí (</a:t>
            </a:r>
            <a:r>
              <a:rPr lang="en-GB" sz="1400">
                <a:solidFill>
                  <a:srgbClr val="404040"/>
                </a:solidFill>
              </a:rPr>
              <a:t>avšak</a:t>
            </a:r>
            <a:r>
              <a:rPr lang="cs-CZ" sz="1400">
                <a:solidFill>
                  <a:srgbClr val="404040"/>
                </a:solidFill>
              </a:rPr>
              <a:t> všechny země </a:t>
            </a:r>
            <a:r>
              <a:rPr lang="cs-CZ" sz="1400" b="1">
                <a:solidFill>
                  <a:srgbClr val="404040"/>
                </a:solidFill>
              </a:rPr>
              <a:t>ESVO jsou součástí schengenského prostoru</a:t>
            </a:r>
            <a:r>
              <a:rPr lang="cs-CZ" sz="1400">
                <a:solidFill>
                  <a:srgbClr val="404040"/>
                </a:solidFill>
              </a:rPr>
              <a:t>)</a:t>
            </a:r>
          </a:p>
          <a:p>
            <a:pPr lvl="1">
              <a:lnSpc>
                <a:spcPct val="90000"/>
              </a:lnSpc>
            </a:pPr>
            <a:r>
              <a:rPr lang="cs-CZ" sz="1400">
                <a:solidFill>
                  <a:srgbClr val="404040"/>
                </a:solidFill>
              </a:rPr>
              <a:t>hospodářské a měnové unie (HMU).</a:t>
            </a:r>
          </a:p>
          <a:p>
            <a:pPr marL="0" indent="0">
              <a:lnSpc>
                <a:spcPct val="90000"/>
              </a:lnSpc>
              <a:buNone/>
            </a:pPr>
            <a:endParaRPr lang="en-GB" sz="1400">
              <a:solidFill>
                <a:srgbClr val="404040"/>
              </a:solidFill>
            </a:endParaRPr>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Instituce</a:t>
            </a:r>
            <a:r>
              <a:rPr lang="en-GB" dirty="0"/>
              <a:t> EEA</a:t>
            </a:r>
          </a:p>
        </p:txBody>
      </p:sp>
      <p:sp>
        <p:nvSpPr>
          <p:cNvPr id="3" name="Zástupný symbol pro obsah 2"/>
          <p:cNvSpPr>
            <a:spLocks noGrp="1"/>
          </p:cNvSpPr>
          <p:nvPr>
            <p:ph idx="1"/>
          </p:nvPr>
        </p:nvSpPr>
        <p:spPr>
          <a:xfrm>
            <a:off x="1706062" y="2291262"/>
            <a:ext cx="8779512" cy="2879256"/>
          </a:xfrm>
        </p:spPr>
        <p:txBody>
          <a:bodyPr>
            <a:normAutofit/>
          </a:bodyPr>
          <a:lstStyle/>
          <a:p>
            <a:pPr marL="0" indent="0">
              <a:lnSpc>
                <a:spcPct val="90000"/>
              </a:lnSpc>
              <a:buNone/>
            </a:pPr>
            <a:r>
              <a:rPr lang="en-GB" b="1">
                <a:solidFill>
                  <a:srgbClr val="404040"/>
                </a:solidFill>
              </a:rPr>
              <a:t>Joint Committee / Smíšený výbor </a:t>
            </a:r>
            <a:r>
              <a:rPr lang="en-GB">
                <a:solidFill>
                  <a:srgbClr val="404040"/>
                </a:solidFill>
              </a:rPr>
              <a:t>– přezkoumává nové předpisy EU –&gt; EEA</a:t>
            </a:r>
          </a:p>
          <a:p>
            <a:pPr marL="228600" lvl="1" indent="0">
              <a:lnSpc>
                <a:spcPct val="90000"/>
              </a:lnSpc>
              <a:buNone/>
            </a:pPr>
            <a:r>
              <a:rPr lang="en-GB">
                <a:solidFill>
                  <a:srgbClr val="404040"/>
                </a:solidFill>
              </a:rPr>
              <a:t>složený ze zástupců EU a EFTA; schází se 1x za měsíc</a:t>
            </a:r>
          </a:p>
          <a:p>
            <a:pPr marL="228600" lvl="1" indent="0">
              <a:lnSpc>
                <a:spcPct val="90000"/>
              </a:lnSpc>
              <a:buNone/>
            </a:pPr>
            <a:r>
              <a:rPr lang="en-GB">
                <a:solidFill>
                  <a:srgbClr val="404040"/>
                </a:solidFill>
              </a:rPr>
              <a:t>Projednává a schvaluje předpisu EU; Rozhodnutí o přijetí -&gt; pomocí příloh a protokolů k EEA dohodě</a:t>
            </a:r>
          </a:p>
          <a:p>
            <a:pPr marL="0" indent="0">
              <a:lnSpc>
                <a:spcPct val="90000"/>
              </a:lnSpc>
              <a:buNone/>
            </a:pPr>
            <a:endParaRPr lang="en-GB">
              <a:solidFill>
                <a:srgbClr val="404040"/>
              </a:solidFill>
            </a:endParaRPr>
          </a:p>
          <a:p>
            <a:pPr marL="0" indent="0">
              <a:lnSpc>
                <a:spcPct val="90000"/>
              </a:lnSpc>
              <a:buNone/>
            </a:pPr>
            <a:r>
              <a:rPr lang="en-GB" b="1">
                <a:solidFill>
                  <a:srgbClr val="404040"/>
                </a:solidFill>
              </a:rPr>
              <a:t>EEA Council / Rada EHP</a:t>
            </a:r>
          </a:p>
          <a:p>
            <a:pPr marL="228600" lvl="1" indent="0">
              <a:lnSpc>
                <a:spcPct val="90000"/>
              </a:lnSpc>
              <a:buNone/>
            </a:pPr>
            <a:r>
              <a:rPr lang="en-GB">
                <a:solidFill>
                  <a:srgbClr val="404040"/>
                </a:solidFill>
              </a:rPr>
              <a:t>Schází se nejméně 2x ročně; tvořená zástupci Rady EU a ministry zahraničních věcí států ESVO/EHP, aby poskytla smíšenému výboru politické pokyny.	</a:t>
            </a:r>
          </a:p>
          <a:p>
            <a:pPr marL="228600" lvl="1" indent="0">
              <a:lnSpc>
                <a:spcPct val="90000"/>
              </a:lnSpc>
              <a:buNone/>
            </a:pPr>
            <a:r>
              <a:rPr lang="en-GB">
                <a:solidFill>
                  <a:srgbClr val="404040"/>
                </a:solidFill>
              </a:rPr>
              <a:t>	 </a:t>
            </a:r>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474</TotalTime>
  <Words>2076</Words>
  <Application>Microsoft Office PowerPoint</Application>
  <PresentationFormat>Širokoúhlá obrazovka</PresentationFormat>
  <Paragraphs>123</Paragraphs>
  <Slides>26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Gill Sans MT</vt:lpstr>
      <vt:lpstr>Balík</vt:lpstr>
      <vt:lpstr>Evropské hospodářské právo</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lpstr>EU CANADA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28</cp:revision>
  <dcterms:created xsi:type="dcterms:W3CDTF">2016-10-09T11:29:16Z</dcterms:created>
  <dcterms:modified xsi:type="dcterms:W3CDTF">2024-10-14T13:57:10Z</dcterms:modified>
</cp:coreProperties>
</file>