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83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82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  <p:sldId id="273" r:id="rId22"/>
    <p:sldId id="275" r:id="rId23"/>
    <p:sldId id="276" r:id="rId24"/>
    <p:sldId id="278" r:id="rId25"/>
    <p:sldId id="277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níze a cestovní pas">
            <a:extLst>
              <a:ext uri="{FF2B5EF4-FFF2-40B4-BE49-F238E27FC236}">
                <a16:creationId xmlns:a16="http://schemas.microsoft.com/office/drawing/2014/main" id="{3C2B19DF-1307-E6F3-176F-F9A83671C24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l="533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noFill/>
          <a:ln w="38100" cap="sq">
            <a:solidFill>
              <a:schemeClr val="tx1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Evropské hospodářské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>
                <a:solidFill>
                  <a:schemeClr val="tx1"/>
                </a:solidFill>
              </a:rPr>
              <a:t>Volný pohyb kapitálu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tx1"/>
                </a:solidFill>
              </a:rPr>
              <a:t>a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tx1"/>
                </a:solidFill>
              </a:rPr>
              <a:t>Finanční služby</a:t>
            </a:r>
          </a:p>
        </p:txBody>
      </p:sp>
    </p:spTree>
    <p:extLst>
      <p:ext uri="{BB962C8B-B14F-4D97-AF65-F5344CB8AC3E}">
        <p14:creationId xmlns:p14="http://schemas.microsoft.com/office/powerpoint/2010/main" val="2192036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o </a:t>
            </a:r>
            <a:r>
              <a:rPr lang="en-GB" b="1" dirty="0" err="1"/>
              <a:t>platby</a:t>
            </a:r>
            <a:r>
              <a:rPr lang="en-GB" dirty="0"/>
              <a:t>, </a:t>
            </a:r>
            <a:r>
              <a:rPr lang="en-GB" dirty="0" err="1"/>
              <a:t>čl</a:t>
            </a:r>
            <a:r>
              <a:rPr lang="en-GB" dirty="0"/>
              <a:t>. 63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</a:t>
            </a:r>
            <a:r>
              <a:rPr lang="en-GB" dirty="0" err="1"/>
              <a:t>stanoví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„v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zakázána</a:t>
            </a:r>
            <a:r>
              <a:rPr lang="en-GB" dirty="0"/>
              <a:t> </a:t>
            </a:r>
            <a:r>
              <a:rPr lang="en-GB" dirty="0" err="1"/>
              <a:t>všechna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plateb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.“</a:t>
            </a:r>
          </a:p>
          <a:p>
            <a:pPr marL="0" indent="0">
              <a:buNone/>
            </a:pP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2007/64/ES </a:t>
            </a:r>
            <a:r>
              <a:rPr lang="en-GB" dirty="0" err="1"/>
              <a:t>poskytuje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základ</a:t>
            </a:r>
            <a:r>
              <a:rPr lang="en-GB" dirty="0"/>
              <a:t> pro </a:t>
            </a:r>
            <a:r>
              <a:rPr lang="en-GB" dirty="0" err="1"/>
              <a:t>vytvoření</a:t>
            </a:r>
            <a:r>
              <a:rPr lang="en-GB" dirty="0"/>
              <a:t> </a:t>
            </a:r>
            <a:r>
              <a:rPr lang="en-GB" dirty="0" err="1"/>
              <a:t>jednotného</a:t>
            </a:r>
            <a:r>
              <a:rPr lang="en-GB" dirty="0"/>
              <a:t> </a:t>
            </a:r>
            <a:r>
              <a:rPr lang="en-GB" dirty="0" err="1"/>
              <a:t>platebního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pro </a:t>
            </a:r>
            <a:r>
              <a:rPr lang="en-GB" dirty="0" err="1"/>
              <a:t>celou</a:t>
            </a:r>
            <a:r>
              <a:rPr lang="en-GB" dirty="0"/>
              <a:t> EU do </a:t>
            </a:r>
            <a:r>
              <a:rPr lang="en-GB" dirty="0" err="1"/>
              <a:t>roku</a:t>
            </a:r>
            <a:r>
              <a:rPr lang="en-GB" dirty="0"/>
              <a:t> 2010</a:t>
            </a:r>
          </a:p>
        </p:txBody>
      </p:sp>
    </p:spTree>
    <p:extLst>
      <p:ext uri="{BB962C8B-B14F-4D97-AF65-F5344CB8AC3E}">
        <p14:creationId xmlns:p14="http://schemas.microsoft.com/office/powerpoint/2010/main" val="2137555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>
                <a:solidFill>
                  <a:schemeClr val="tx1"/>
                </a:solidFill>
              </a:rPr>
              <a:t>ČÁST DRUHÁ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928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Finanční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endParaRPr lang="en-GB" dirty="0"/>
          </a:p>
          <a:p>
            <a:r>
              <a:rPr lang="en-GB" dirty="0"/>
              <a:t>V </a:t>
            </a:r>
            <a:r>
              <a:rPr lang="en-GB" dirty="0" err="1"/>
              <a:t>odvětví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právním</a:t>
            </a:r>
            <a:r>
              <a:rPr lang="en-GB" dirty="0"/>
              <a:t> </a:t>
            </a:r>
            <a:r>
              <a:rPr lang="en-GB" dirty="0" err="1"/>
              <a:t>základem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články</a:t>
            </a:r>
            <a:r>
              <a:rPr lang="en-GB" dirty="0"/>
              <a:t> 49 a 56 </a:t>
            </a:r>
            <a:r>
              <a:rPr lang="en-GB" dirty="0" err="1"/>
              <a:t>Smlouvy</a:t>
            </a:r>
            <a:r>
              <a:rPr lang="en-GB" dirty="0"/>
              <a:t> o </a:t>
            </a:r>
            <a:r>
              <a:rPr lang="en-GB" dirty="0" err="1"/>
              <a:t>fungování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 TFEU </a:t>
            </a:r>
            <a:r>
              <a:rPr lang="en-GB" dirty="0" err="1"/>
              <a:t>jež</a:t>
            </a:r>
            <a:r>
              <a:rPr lang="en-GB" dirty="0"/>
              <a:t> </a:t>
            </a:r>
            <a:r>
              <a:rPr lang="en-GB" dirty="0" err="1"/>
              <a:t>stanoví</a:t>
            </a:r>
            <a:r>
              <a:rPr lang="en-GB" dirty="0"/>
              <a:t>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usazování</a:t>
            </a:r>
            <a:r>
              <a:rPr lang="en-GB" dirty="0"/>
              <a:t> a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služeb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18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1700" b="1">
                <a:solidFill>
                  <a:srgbClr val="FFFFFF"/>
                </a:solidFill>
              </a:rPr>
              <a:t>Bankovnictví a platební styk</a:t>
            </a:r>
            <a:endParaRPr lang="en-GB" sz="170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endParaRPr lang="en-GB" dirty="0"/>
          </a:p>
          <a:p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2013/36/EU (CRD) a </a:t>
            </a:r>
            <a:r>
              <a:rPr lang="en-GB" dirty="0" err="1"/>
              <a:t>nařízení</a:t>
            </a:r>
            <a:r>
              <a:rPr lang="en-GB" dirty="0"/>
              <a:t> (EU) č. 575/213 o </a:t>
            </a:r>
            <a:r>
              <a:rPr lang="en-GB" dirty="0" err="1"/>
              <a:t>obezřetnostních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(CRR, </a:t>
            </a:r>
            <a:r>
              <a:rPr lang="en-GB" dirty="0" err="1"/>
              <a:t>společně</a:t>
            </a:r>
            <a:r>
              <a:rPr lang="en-GB" dirty="0"/>
              <a:t> CRD IV)</a:t>
            </a:r>
          </a:p>
          <a:p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výslovně</a:t>
            </a:r>
            <a:r>
              <a:rPr lang="en-GB" dirty="0"/>
              <a:t> </a:t>
            </a:r>
            <a:r>
              <a:rPr lang="en-GB" dirty="0" err="1"/>
              <a:t>ukládá</a:t>
            </a:r>
            <a:r>
              <a:rPr lang="en-GB" dirty="0"/>
              <a:t> </a:t>
            </a:r>
            <a:r>
              <a:rPr lang="en-GB" dirty="0" err="1"/>
              <a:t>měření</a:t>
            </a:r>
            <a:r>
              <a:rPr lang="en-GB" dirty="0"/>
              <a:t> </a:t>
            </a:r>
            <a:r>
              <a:rPr lang="en-GB" dirty="0" err="1"/>
              <a:t>provozního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umožňuje</a:t>
            </a:r>
            <a:r>
              <a:rPr lang="en-GB" dirty="0"/>
              <a:t> </a:t>
            </a:r>
            <a:r>
              <a:rPr lang="en-GB" dirty="0" err="1"/>
              <a:t>zlepšit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, </a:t>
            </a:r>
            <a:r>
              <a:rPr lang="en-GB" dirty="0" err="1"/>
              <a:t>neboť</a:t>
            </a:r>
            <a:r>
              <a:rPr lang="en-GB" dirty="0"/>
              <a:t> </a:t>
            </a:r>
            <a:r>
              <a:rPr lang="en-GB" dirty="0" err="1"/>
              <a:t>povoluje</a:t>
            </a:r>
            <a:r>
              <a:rPr lang="en-GB" dirty="0"/>
              <a:t> </a:t>
            </a:r>
            <a:r>
              <a:rPr lang="en-GB" dirty="0" err="1"/>
              <a:t>interní</a:t>
            </a:r>
            <a:r>
              <a:rPr lang="en-GB" dirty="0"/>
              <a:t> </a:t>
            </a:r>
            <a:r>
              <a:rPr lang="en-GB" dirty="0" err="1"/>
              <a:t>systémy</a:t>
            </a:r>
            <a:r>
              <a:rPr lang="en-GB" dirty="0"/>
              <a:t> pro </a:t>
            </a:r>
            <a:r>
              <a:rPr lang="en-GB" dirty="0" err="1"/>
              <a:t>posouzení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(</a:t>
            </a:r>
            <a:r>
              <a:rPr lang="en-GB" dirty="0" err="1"/>
              <a:t>ratingy</a:t>
            </a:r>
            <a:r>
              <a:rPr lang="en-GB" dirty="0"/>
              <a:t>). V </a:t>
            </a:r>
            <a:r>
              <a:rPr lang="en-GB" dirty="0" err="1"/>
              <a:t>souvislosti</a:t>
            </a:r>
            <a:r>
              <a:rPr lang="en-GB" dirty="0"/>
              <a:t> s </a:t>
            </a:r>
            <a:r>
              <a:rPr lang="en-GB" dirty="0" err="1"/>
              <a:t>následnými</a:t>
            </a:r>
            <a:r>
              <a:rPr lang="en-GB" dirty="0"/>
              <a:t> </a:t>
            </a:r>
            <a:r>
              <a:rPr lang="en-GB" dirty="0" err="1"/>
              <a:t>změnami</a:t>
            </a:r>
            <a:r>
              <a:rPr lang="en-GB" dirty="0"/>
              <a:t> (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II-IV)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zavedeny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předpisy</a:t>
            </a:r>
            <a:r>
              <a:rPr lang="en-GB" dirty="0"/>
              <a:t> </a:t>
            </a:r>
            <a:r>
              <a:rPr lang="en-GB" dirty="0" err="1"/>
              <a:t>týkající</a:t>
            </a:r>
            <a:r>
              <a:rPr lang="en-GB" dirty="0"/>
              <a:t> se </a:t>
            </a:r>
            <a:r>
              <a:rPr lang="en-GB" dirty="0" err="1"/>
              <a:t>resekuritizace</a:t>
            </a:r>
            <a:r>
              <a:rPr lang="en-GB" dirty="0"/>
              <a:t> a </a:t>
            </a:r>
            <a:r>
              <a:rPr lang="en-GB" dirty="0" err="1"/>
              <a:t>zásad</a:t>
            </a:r>
            <a:r>
              <a:rPr lang="en-GB" dirty="0"/>
              <a:t> </a:t>
            </a:r>
            <a:r>
              <a:rPr lang="en-GB" dirty="0" err="1"/>
              <a:t>odměňování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kapitálové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. </a:t>
            </a:r>
            <a:r>
              <a:rPr lang="en-GB" dirty="0" err="1"/>
              <a:t>Nařízení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by </a:t>
            </a:r>
            <a:r>
              <a:rPr lang="en-GB" dirty="0" err="1"/>
              <a:t>mělo</a:t>
            </a:r>
            <a:r>
              <a:rPr lang="en-GB" dirty="0"/>
              <a:t> </a:t>
            </a:r>
            <a:r>
              <a:rPr lang="en-GB" dirty="0" err="1"/>
              <a:t>zajistit</a:t>
            </a:r>
            <a:r>
              <a:rPr lang="en-GB" dirty="0"/>
              <a:t> </a:t>
            </a:r>
            <a:r>
              <a:rPr lang="en-GB" dirty="0" err="1"/>
              <a:t>jednotné</a:t>
            </a:r>
            <a:r>
              <a:rPr lang="en-GB" dirty="0"/>
              <a:t> </a:t>
            </a:r>
            <a:r>
              <a:rPr lang="en-GB" dirty="0" err="1"/>
              <a:t>uplatňování</a:t>
            </a:r>
            <a:r>
              <a:rPr lang="en-GB" dirty="0"/>
              <a:t> (</a:t>
            </a:r>
            <a:r>
              <a:rPr lang="en-GB" dirty="0" err="1"/>
              <a:t>jednotný</a:t>
            </a:r>
            <a:r>
              <a:rPr lang="en-GB" dirty="0"/>
              <a:t> </a:t>
            </a:r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pravidel</a:t>
            </a:r>
            <a:r>
              <a:rPr lang="en-GB" dirty="0"/>
              <a:t>).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3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a </a:t>
            </a:r>
            <a:r>
              <a:rPr lang="en-GB" dirty="0" err="1"/>
              <a:t>nařízení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moderní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pro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schopen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a </a:t>
            </a:r>
            <a:r>
              <a:rPr lang="en-GB" dirty="0" err="1"/>
              <a:t>zohledňuje</a:t>
            </a:r>
            <a:r>
              <a:rPr lang="en-GB" dirty="0"/>
              <a:t>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rámcovou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 </a:t>
            </a:r>
            <a:r>
              <a:rPr lang="en-GB" dirty="0" err="1"/>
              <a:t>Basilejského</a:t>
            </a:r>
            <a:r>
              <a:rPr lang="en-GB" dirty="0"/>
              <a:t> </a:t>
            </a:r>
            <a:r>
              <a:rPr lang="en-GB" dirty="0" err="1"/>
              <a:t>výboru</a:t>
            </a:r>
            <a:r>
              <a:rPr lang="en-GB" dirty="0"/>
              <a:t> pro </a:t>
            </a:r>
            <a:r>
              <a:rPr lang="en-GB" dirty="0" err="1"/>
              <a:t>bankovní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(Basel Committee on Banking Supervision)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</a:t>
            </a:r>
            <a:r>
              <a:rPr lang="en-GB" dirty="0" err="1"/>
              <a:t>úvěrových</a:t>
            </a:r>
            <a:r>
              <a:rPr lang="en-GB" dirty="0"/>
              <a:t> </a:t>
            </a:r>
            <a:r>
              <a:rPr lang="en-GB" dirty="0" err="1"/>
              <a:t>institucí</a:t>
            </a:r>
            <a:r>
              <a:rPr lang="en-GB" dirty="0"/>
              <a:t> (</a:t>
            </a:r>
            <a:r>
              <a:rPr lang="en-GB" dirty="0" err="1"/>
              <a:t>Basilej</a:t>
            </a:r>
            <a:r>
              <a:rPr lang="en-GB" dirty="0"/>
              <a:t> III)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24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Co přináší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IV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basilejská</a:t>
            </a:r>
            <a:r>
              <a:rPr lang="en-GB" dirty="0"/>
              <a:t> </a:t>
            </a:r>
            <a:r>
              <a:rPr lang="en-GB" dirty="0" err="1"/>
              <a:t>rámcová</a:t>
            </a:r>
            <a:r>
              <a:rPr lang="en-GB" dirty="0"/>
              <a:t> </a:t>
            </a:r>
            <a:r>
              <a:rPr lang="en-GB" dirty="0" err="1"/>
              <a:t>dohoda</a:t>
            </a:r>
            <a:r>
              <a:rPr lang="en-GB" dirty="0"/>
              <a:t> </a:t>
            </a:r>
            <a:r>
              <a:rPr lang="en-GB" dirty="0" err="1"/>
              <a:t>přenesena</a:t>
            </a:r>
            <a:r>
              <a:rPr lang="en-GB" dirty="0"/>
              <a:t> do </a:t>
            </a:r>
            <a:r>
              <a:rPr lang="en-GB" dirty="0" err="1"/>
              <a:t>práva</a:t>
            </a:r>
            <a:r>
              <a:rPr lang="en-GB" dirty="0"/>
              <a:t> EU a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přizpůsobena</a:t>
            </a:r>
            <a:r>
              <a:rPr lang="en-GB" dirty="0"/>
              <a:t> </a:t>
            </a:r>
            <a:r>
              <a:rPr lang="en-GB" dirty="0" err="1"/>
              <a:t>evropskému</a:t>
            </a:r>
            <a:r>
              <a:rPr lang="en-GB" dirty="0"/>
              <a:t> </a:t>
            </a:r>
            <a:r>
              <a:rPr lang="en-GB" dirty="0" err="1"/>
              <a:t>odvětví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zohlednění</a:t>
            </a:r>
            <a:r>
              <a:rPr lang="en-GB" dirty="0"/>
              <a:t> </a:t>
            </a:r>
            <a:r>
              <a:rPr lang="en-GB" dirty="0" err="1"/>
              <a:t>priorit</a:t>
            </a:r>
            <a:r>
              <a:rPr lang="en-GB" dirty="0"/>
              <a:t> EP z </a:t>
            </a:r>
            <a:r>
              <a:rPr lang="en-GB" dirty="0" err="1"/>
              <a:t>roku</a:t>
            </a:r>
            <a:r>
              <a:rPr lang="en-GB" dirty="0"/>
              <a:t> 2010 (</a:t>
            </a:r>
            <a:r>
              <a:rPr lang="en-GB" dirty="0" err="1"/>
              <a:t>zlepšení</a:t>
            </a:r>
            <a:r>
              <a:rPr lang="en-GB" dirty="0"/>
              <a:t> </a:t>
            </a:r>
            <a:r>
              <a:rPr lang="en-GB" dirty="0" err="1"/>
              <a:t>kapitálového</a:t>
            </a:r>
            <a:r>
              <a:rPr lang="en-GB" dirty="0"/>
              <a:t> </a:t>
            </a:r>
            <a:r>
              <a:rPr lang="en-GB" dirty="0" err="1"/>
              <a:t>základu</a:t>
            </a:r>
            <a:r>
              <a:rPr lang="en-GB" dirty="0"/>
              <a:t>, </a:t>
            </a:r>
            <a:r>
              <a:rPr lang="en-GB" dirty="0" err="1"/>
              <a:t>standardů</a:t>
            </a:r>
            <a:r>
              <a:rPr lang="en-GB" dirty="0"/>
              <a:t> </a:t>
            </a:r>
            <a:r>
              <a:rPr lang="en-GB" dirty="0" err="1"/>
              <a:t>likvidity</a:t>
            </a:r>
            <a:r>
              <a:rPr lang="en-GB" dirty="0"/>
              <a:t>, </a:t>
            </a:r>
            <a:r>
              <a:rPr lang="en-GB" dirty="0" err="1"/>
              <a:t>proticyklických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, </a:t>
            </a:r>
            <a:r>
              <a:rPr lang="en-GB" dirty="0" err="1"/>
              <a:t>pákového</a:t>
            </a:r>
            <a:r>
              <a:rPr lang="en-GB" dirty="0"/>
              <a:t> </a:t>
            </a:r>
            <a:r>
              <a:rPr lang="en-GB" dirty="0" err="1"/>
              <a:t>poměru</a:t>
            </a:r>
            <a:r>
              <a:rPr lang="en-GB" dirty="0"/>
              <a:t> a </a:t>
            </a:r>
            <a:r>
              <a:rPr lang="en-GB" dirty="0" err="1"/>
              <a:t>pokrytí</a:t>
            </a:r>
            <a:r>
              <a:rPr lang="en-GB" dirty="0"/>
              <a:t> </a:t>
            </a:r>
            <a:r>
              <a:rPr lang="en-GB" dirty="0" err="1"/>
              <a:t>úvěrového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</a:t>
            </a:r>
            <a:r>
              <a:rPr lang="en-GB" dirty="0" err="1"/>
              <a:t>protistrany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110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Platební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sz="1700" err="1"/>
              <a:t>Směrnice</a:t>
            </a:r>
            <a:r>
              <a:rPr lang="en-GB" sz="1700"/>
              <a:t> 2007/64/ES o </a:t>
            </a:r>
            <a:r>
              <a:rPr lang="en-GB" sz="1700" err="1"/>
              <a:t>platebních</a:t>
            </a:r>
            <a:r>
              <a:rPr lang="en-GB" sz="1700"/>
              <a:t> </a:t>
            </a:r>
            <a:r>
              <a:rPr lang="en-GB" sz="1700" err="1"/>
              <a:t>službách</a:t>
            </a:r>
            <a:r>
              <a:rPr lang="en-GB" sz="1700"/>
              <a:t> </a:t>
            </a:r>
            <a:r>
              <a:rPr lang="en-GB" sz="1700" err="1"/>
              <a:t>na</a:t>
            </a:r>
            <a:r>
              <a:rPr lang="en-GB" sz="1700"/>
              <a:t> </a:t>
            </a:r>
            <a:r>
              <a:rPr lang="en-GB" sz="1700" err="1"/>
              <a:t>vnitřním</a:t>
            </a:r>
            <a:r>
              <a:rPr lang="en-GB" sz="1700"/>
              <a:t> </a:t>
            </a:r>
            <a:r>
              <a:rPr lang="en-GB" sz="1700" err="1"/>
              <a:t>trhu</a:t>
            </a:r>
            <a:r>
              <a:rPr lang="en-GB" sz="1700"/>
              <a:t> (Payment Services Directive, PSD, </a:t>
            </a:r>
            <a:r>
              <a:rPr lang="en-GB" sz="1700" err="1"/>
              <a:t>zrušena</a:t>
            </a:r>
            <a:r>
              <a:rPr lang="en-GB" sz="1700"/>
              <a:t> </a:t>
            </a:r>
            <a:r>
              <a:rPr lang="en-GB" sz="1700" err="1"/>
              <a:t>na</a:t>
            </a:r>
            <a:r>
              <a:rPr lang="en-GB" sz="1700"/>
              <a:t> </a:t>
            </a:r>
            <a:r>
              <a:rPr lang="en-GB" sz="1700" err="1"/>
              <a:t>podzim</a:t>
            </a:r>
            <a:r>
              <a:rPr lang="en-GB" sz="1700"/>
              <a:t> </a:t>
            </a:r>
            <a:r>
              <a:rPr lang="en-GB" sz="1700" err="1"/>
              <a:t>roku</a:t>
            </a:r>
            <a:r>
              <a:rPr lang="en-GB" sz="1700"/>
              <a:t> 2015); </a:t>
            </a:r>
            <a:r>
              <a:rPr lang="en-GB" sz="1700" err="1"/>
              <a:t>směrnice</a:t>
            </a:r>
            <a:r>
              <a:rPr lang="en-GB" sz="1700"/>
              <a:t> (EU) 2015/2366 (PSD 2). </a:t>
            </a:r>
            <a:r>
              <a:rPr lang="en-GB" sz="1700" err="1"/>
              <a:t>Směrnice</a:t>
            </a:r>
            <a:r>
              <a:rPr lang="en-GB" sz="1700"/>
              <a:t> PSD 2 </a:t>
            </a:r>
            <a:r>
              <a:rPr lang="en-GB" sz="1700" err="1"/>
              <a:t>vstoupila</a:t>
            </a:r>
            <a:r>
              <a:rPr lang="en-GB" sz="1700"/>
              <a:t> v </a:t>
            </a:r>
            <a:r>
              <a:rPr lang="en-GB" sz="1700" err="1"/>
              <a:t>platnost</a:t>
            </a:r>
            <a:r>
              <a:rPr lang="en-GB" sz="1700"/>
              <a:t> </a:t>
            </a:r>
            <a:r>
              <a:rPr lang="en-GB" sz="1700" err="1"/>
              <a:t>dne</a:t>
            </a:r>
            <a:r>
              <a:rPr lang="en-GB" sz="1700"/>
              <a:t> 12. 1. 2016 a </a:t>
            </a:r>
            <a:r>
              <a:rPr lang="en-GB" sz="1700" err="1"/>
              <a:t>ve</a:t>
            </a:r>
            <a:r>
              <a:rPr lang="en-GB" sz="1700"/>
              <a:t> </a:t>
            </a:r>
            <a:r>
              <a:rPr lang="en-GB" sz="1700" err="1"/>
              <a:t>vnitrostátních</a:t>
            </a:r>
            <a:r>
              <a:rPr lang="en-GB" sz="1700"/>
              <a:t> </a:t>
            </a:r>
            <a:r>
              <a:rPr lang="en-GB" sz="1700" err="1"/>
              <a:t>právních</a:t>
            </a:r>
            <a:r>
              <a:rPr lang="en-GB" sz="1700"/>
              <a:t> </a:t>
            </a:r>
            <a:r>
              <a:rPr lang="en-GB" sz="1700" err="1"/>
              <a:t>předpisech</a:t>
            </a:r>
            <a:r>
              <a:rPr lang="en-GB" sz="1700"/>
              <a:t> </a:t>
            </a:r>
            <a:r>
              <a:rPr lang="en-GB" sz="1700" err="1"/>
              <a:t>musí</a:t>
            </a:r>
            <a:r>
              <a:rPr lang="en-GB" sz="1700"/>
              <a:t> </a:t>
            </a:r>
            <a:r>
              <a:rPr lang="en-GB" sz="1700" err="1"/>
              <a:t>být</a:t>
            </a:r>
            <a:r>
              <a:rPr lang="en-GB" sz="1700"/>
              <a:t> </a:t>
            </a:r>
            <a:r>
              <a:rPr lang="en-GB" sz="1700" err="1"/>
              <a:t>provedena</a:t>
            </a:r>
            <a:r>
              <a:rPr lang="en-GB" sz="1700"/>
              <a:t> do </a:t>
            </a:r>
            <a:r>
              <a:rPr lang="en-GB" sz="1700" err="1"/>
              <a:t>začátku</a:t>
            </a:r>
            <a:r>
              <a:rPr lang="en-GB" sz="1700"/>
              <a:t> </a:t>
            </a:r>
            <a:r>
              <a:rPr lang="en-GB" sz="1700" err="1"/>
              <a:t>roku</a:t>
            </a:r>
            <a:r>
              <a:rPr lang="en-GB" sz="1700"/>
              <a:t> 2018.</a:t>
            </a:r>
          </a:p>
          <a:p>
            <a:endParaRPr lang="en-GB" sz="1700"/>
          </a:p>
          <a:p>
            <a:r>
              <a:rPr lang="en-GB" sz="1700"/>
              <a:t>Tato </a:t>
            </a:r>
            <a:r>
              <a:rPr lang="en-GB" sz="1700" err="1"/>
              <a:t>směrnice</a:t>
            </a:r>
            <a:r>
              <a:rPr lang="en-GB" sz="1700"/>
              <a:t> </a:t>
            </a:r>
            <a:r>
              <a:rPr lang="en-GB" sz="1700" err="1"/>
              <a:t>usnadňuje</a:t>
            </a:r>
            <a:r>
              <a:rPr lang="en-GB" sz="1700"/>
              <a:t> </a:t>
            </a:r>
            <a:r>
              <a:rPr lang="en-GB" sz="1700" err="1"/>
              <a:t>bezhotovostní</a:t>
            </a:r>
            <a:r>
              <a:rPr lang="en-GB" sz="1700"/>
              <a:t> </a:t>
            </a:r>
            <a:r>
              <a:rPr lang="en-GB" sz="1700" err="1"/>
              <a:t>platební</a:t>
            </a:r>
            <a:r>
              <a:rPr lang="en-GB" sz="1700"/>
              <a:t> </a:t>
            </a:r>
            <a:r>
              <a:rPr lang="en-GB" sz="1700" err="1"/>
              <a:t>styk</a:t>
            </a:r>
            <a:r>
              <a:rPr lang="en-GB" sz="1700"/>
              <a:t> v </a:t>
            </a:r>
            <a:r>
              <a:rPr lang="en-GB" sz="1700" err="1"/>
              <a:t>celé</a:t>
            </a:r>
            <a:r>
              <a:rPr lang="en-GB" sz="1700"/>
              <a:t> EU a </a:t>
            </a:r>
            <a:r>
              <a:rPr lang="en-GB" sz="1700" err="1"/>
              <a:t>vytváří</a:t>
            </a:r>
            <a:r>
              <a:rPr lang="en-GB" sz="1700"/>
              <a:t> </a:t>
            </a:r>
            <a:r>
              <a:rPr lang="en-GB" sz="1700" err="1"/>
              <a:t>jednotnou</a:t>
            </a:r>
            <a:r>
              <a:rPr lang="en-GB" sz="1700"/>
              <a:t> oblast pro </a:t>
            </a:r>
            <a:r>
              <a:rPr lang="en-GB" sz="1700" err="1"/>
              <a:t>platby</a:t>
            </a:r>
            <a:r>
              <a:rPr lang="en-GB" sz="1700"/>
              <a:t> v </a:t>
            </a:r>
            <a:r>
              <a:rPr lang="en-GB" sz="1700" err="1"/>
              <a:t>eurech</a:t>
            </a:r>
            <a:r>
              <a:rPr lang="en-GB" sz="1700"/>
              <a:t> (Single European Payment Area, SEPA).</a:t>
            </a:r>
          </a:p>
          <a:p>
            <a:endParaRPr lang="en-GB" sz="1700"/>
          </a:p>
          <a:p>
            <a:r>
              <a:rPr lang="en-GB" sz="1700" err="1"/>
              <a:t>Směrnici</a:t>
            </a:r>
            <a:r>
              <a:rPr lang="en-GB" sz="1700"/>
              <a:t> </a:t>
            </a:r>
            <a:r>
              <a:rPr lang="en-GB" sz="1700" err="1"/>
              <a:t>doplňuje</a:t>
            </a:r>
            <a:r>
              <a:rPr lang="en-GB" sz="1700"/>
              <a:t> </a:t>
            </a:r>
            <a:r>
              <a:rPr lang="en-GB" sz="1700" err="1"/>
              <a:t>nařízení</a:t>
            </a:r>
            <a:r>
              <a:rPr lang="en-GB" sz="1700"/>
              <a:t> (EU) č. 924/2009 a </a:t>
            </a:r>
            <a:r>
              <a:rPr lang="en-GB" sz="1700" err="1"/>
              <a:t>nařízení</a:t>
            </a:r>
            <a:r>
              <a:rPr lang="en-GB" sz="1700"/>
              <a:t> (EU) č. 260/2012</a:t>
            </a:r>
          </a:p>
        </p:txBody>
      </p:sp>
    </p:spTree>
    <p:extLst>
      <p:ext uri="{BB962C8B-B14F-4D97-AF65-F5344CB8AC3E}">
        <p14:creationId xmlns:p14="http://schemas.microsoft.com/office/powerpoint/2010/main" val="945106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Platební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Některá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 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vnitřním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kritizována</a:t>
            </a:r>
            <a:r>
              <a:rPr lang="en-GB" dirty="0"/>
              <a:t>: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chybí</a:t>
            </a:r>
            <a:r>
              <a:rPr lang="en-GB" dirty="0"/>
              <a:t> </a:t>
            </a:r>
            <a:r>
              <a:rPr lang="en-GB" dirty="0" err="1"/>
              <a:t>porovnání</a:t>
            </a:r>
            <a:r>
              <a:rPr lang="en-GB" dirty="0"/>
              <a:t> (</a:t>
            </a:r>
            <a:r>
              <a:rPr lang="en-GB" dirty="0" err="1"/>
              <a:t>příslušného</a:t>
            </a:r>
            <a:r>
              <a:rPr lang="en-GB" dirty="0"/>
              <a:t>) </a:t>
            </a:r>
            <a:r>
              <a:rPr lang="en-GB" dirty="0" err="1"/>
              <a:t>čísla</a:t>
            </a:r>
            <a:r>
              <a:rPr lang="en-GB" dirty="0"/>
              <a:t> IBAN se </a:t>
            </a:r>
            <a:r>
              <a:rPr lang="en-GB" dirty="0" err="1"/>
              <a:t>jménem</a:t>
            </a:r>
            <a:r>
              <a:rPr lang="en-GB" dirty="0"/>
              <a:t> </a:t>
            </a:r>
            <a:r>
              <a:rPr lang="en-GB" dirty="0" err="1"/>
              <a:t>majitele</a:t>
            </a:r>
            <a:r>
              <a:rPr lang="en-GB" dirty="0"/>
              <a:t> </a:t>
            </a:r>
            <a:r>
              <a:rPr lang="en-GB" dirty="0" err="1"/>
              <a:t>účtu</a:t>
            </a:r>
            <a:r>
              <a:rPr lang="en-GB" dirty="0"/>
              <a:t>, v </a:t>
            </a:r>
            <a:r>
              <a:rPr lang="en-GB" dirty="0" err="1"/>
              <a:t>důsledku</a:t>
            </a:r>
            <a:r>
              <a:rPr lang="en-GB" dirty="0"/>
              <a:t> </a:t>
            </a:r>
            <a:r>
              <a:rPr lang="en-GB" dirty="0" err="1"/>
              <a:t>čehož</a:t>
            </a:r>
            <a:r>
              <a:rPr lang="en-GB" dirty="0"/>
              <a:t> </a:t>
            </a:r>
            <a:r>
              <a:rPr lang="en-GB" dirty="0" err="1"/>
              <a:t>budou</a:t>
            </a:r>
            <a:r>
              <a:rPr lang="en-GB" dirty="0"/>
              <a:t> </a:t>
            </a:r>
            <a:r>
              <a:rPr lang="en-GB" dirty="0" err="1"/>
              <a:t>prováděny</a:t>
            </a:r>
            <a:r>
              <a:rPr lang="en-GB" dirty="0"/>
              <a:t> </a:t>
            </a:r>
            <a:r>
              <a:rPr lang="en-GB" dirty="0" err="1"/>
              <a:t>převody</a:t>
            </a:r>
            <a:r>
              <a:rPr lang="en-GB" dirty="0"/>
              <a:t> </a:t>
            </a:r>
            <a:r>
              <a:rPr lang="en-GB" dirty="0" err="1"/>
              <a:t>prostředků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 v </a:t>
            </a:r>
            <a:r>
              <a:rPr lang="en-GB" dirty="0" err="1"/>
              <a:t>případě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údaje</a:t>
            </a:r>
            <a:r>
              <a:rPr lang="en-GB" dirty="0"/>
              <a:t> </a:t>
            </a:r>
            <a:r>
              <a:rPr lang="en-GB" dirty="0" err="1"/>
              <a:t>nesouhlasí</a:t>
            </a:r>
            <a:r>
              <a:rPr lang="en-GB" dirty="0"/>
              <a:t>.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omezit</a:t>
            </a:r>
            <a:r>
              <a:rPr lang="en-GB" dirty="0"/>
              <a:t> </a:t>
            </a:r>
            <a:r>
              <a:rPr lang="en-GB" dirty="0" err="1"/>
              <a:t>zmocnění</a:t>
            </a:r>
            <a:r>
              <a:rPr lang="en-GB" dirty="0"/>
              <a:t> k </a:t>
            </a:r>
            <a:r>
              <a:rPr lang="en-GB" dirty="0" err="1"/>
              <a:t>inkasu</a:t>
            </a:r>
            <a:r>
              <a:rPr lang="en-GB" dirty="0"/>
              <a:t> </a:t>
            </a:r>
            <a:r>
              <a:rPr lang="en-GB" dirty="0" err="1"/>
              <a:t>výší</a:t>
            </a:r>
            <a:r>
              <a:rPr lang="en-GB" dirty="0"/>
              <a:t> </a:t>
            </a:r>
            <a:r>
              <a:rPr lang="en-GB" dirty="0" err="1"/>
              <a:t>částky</a:t>
            </a:r>
            <a:r>
              <a:rPr lang="en-GB" dirty="0"/>
              <a:t> a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vyloučena</a:t>
            </a:r>
            <a:r>
              <a:rPr lang="en-GB" dirty="0"/>
              <a:t> </a:t>
            </a:r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stornovat</a:t>
            </a:r>
            <a:r>
              <a:rPr lang="en-GB" dirty="0"/>
              <a:t> </a:t>
            </a:r>
            <a:r>
              <a:rPr lang="en-GB" dirty="0" err="1"/>
              <a:t>platbu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jejím</a:t>
            </a:r>
            <a:r>
              <a:rPr lang="en-GB" dirty="0"/>
              <a:t> </a:t>
            </a:r>
            <a:r>
              <a:rPr lang="en-GB" dirty="0" err="1"/>
              <a:t>přijetí</a:t>
            </a:r>
            <a:r>
              <a:rPr lang="en-GB" dirty="0"/>
              <a:t>. </a:t>
            </a:r>
            <a:r>
              <a:rPr lang="en-GB" dirty="0" err="1"/>
              <a:t>Směrnice</a:t>
            </a:r>
            <a:r>
              <a:rPr lang="en-GB" dirty="0"/>
              <a:t> PSD 2 </a:t>
            </a:r>
            <a:r>
              <a:rPr lang="en-GB" dirty="0" err="1"/>
              <a:t>vyvolala</a:t>
            </a:r>
            <a:r>
              <a:rPr lang="en-GB" dirty="0"/>
              <a:t> </a:t>
            </a:r>
            <a:r>
              <a:rPr lang="en-GB" dirty="0" err="1"/>
              <a:t>znepokojení</a:t>
            </a:r>
            <a:r>
              <a:rPr lang="en-GB" dirty="0"/>
              <a:t> </a:t>
            </a:r>
            <a:r>
              <a:rPr lang="en-GB" dirty="0" err="1"/>
              <a:t>ohledně</a:t>
            </a:r>
            <a:r>
              <a:rPr lang="en-GB" dirty="0"/>
              <a:t> </a:t>
            </a:r>
            <a:r>
              <a:rPr lang="en-GB" dirty="0" err="1"/>
              <a:t>bezpečnosti</a:t>
            </a:r>
            <a:r>
              <a:rPr lang="en-GB" dirty="0"/>
              <a:t> a </a:t>
            </a:r>
            <a:r>
              <a:rPr lang="en-GB" dirty="0" err="1"/>
              <a:t>ochrany</a:t>
            </a:r>
            <a:r>
              <a:rPr lang="en-GB" dirty="0"/>
              <a:t> </a:t>
            </a:r>
            <a:r>
              <a:rPr lang="en-GB" dirty="0" err="1"/>
              <a:t>údajů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09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Oblast Cenných Papírů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Směrnice</a:t>
            </a:r>
            <a:r>
              <a:rPr lang="en-GB" dirty="0"/>
              <a:t> 2014/65/EU a </a:t>
            </a:r>
            <a:r>
              <a:rPr lang="en-GB" dirty="0" err="1"/>
              <a:t>nařízení</a:t>
            </a:r>
            <a:r>
              <a:rPr lang="en-GB" dirty="0"/>
              <a:t> (EU) č. 600/2014 (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trzích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nástrojů</a:t>
            </a:r>
            <a:r>
              <a:rPr lang="en-GB" dirty="0"/>
              <a:t>, MiFID). V </a:t>
            </a:r>
            <a:r>
              <a:rPr lang="en-GB" dirty="0" err="1"/>
              <a:t>návaznosti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revizi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zahájenou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2011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přijata</a:t>
            </a:r>
            <a:r>
              <a:rPr lang="en-GB" dirty="0"/>
              <a:t> v </a:t>
            </a:r>
            <a:r>
              <a:rPr lang="en-GB" dirty="0" err="1"/>
              <a:t>podobě</a:t>
            </a:r>
            <a:r>
              <a:rPr lang="en-GB" dirty="0"/>
              <a:t> </a:t>
            </a:r>
            <a:r>
              <a:rPr lang="en-GB" dirty="0" err="1"/>
              <a:t>přepracovaného</a:t>
            </a:r>
            <a:r>
              <a:rPr lang="en-GB" dirty="0"/>
              <a:t> </a:t>
            </a:r>
            <a:r>
              <a:rPr lang="en-GB" dirty="0" err="1"/>
              <a:t>znění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(„MiFID II“) a </a:t>
            </a:r>
            <a:r>
              <a:rPr lang="en-GB" dirty="0" err="1"/>
              <a:t>nařízení</a:t>
            </a:r>
            <a:r>
              <a:rPr lang="en-GB" dirty="0"/>
              <a:t> („</a:t>
            </a:r>
            <a:r>
              <a:rPr lang="en-GB" dirty="0" err="1"/>
              <a:t>MiFIR</a:t>
            </a:r>
            <a:r>
              <a:rPr lang="en-GB" dirty="0"/>
              <a:t>“).</a:t>
            </a:r>
            <a:endParaRPr lang="en-GB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73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zavedeny</a:t>
            </a:r>
            <a:r>
              <a:rPr lang="en-GB" dirty="0"/>
              <a:t> </a:t>
            </a:r>
            <a:r>
              <a:rPr lang="en-GB" dirty="0" err="1"/>
              <a:t>celoevropské</a:t>
            </a:r>
            <a:r>
              <a:rPr lang="en-GB" dirty="0"/>
              <a:t> </a:t>
            </a:r>
            <a:r>
              <a:rPr lang="en-GB" dirty="0" err="1"/>
              <a:t>jednotné</a:t>
            </a:r>
            <a:r>
              <a:rPr lang="en-GB" dirty="0"/>
              <a:t> </a:t>
            </a:r>
            <a:r>
              <a:rPr lang="en-GB" dirty="0" err="1"/>
              <a:t>normy</a:t>
            </a:r>
            <a:r>
              <a:rPr lang="en-GB" dirty="0"/>
              <a:t> pro </a:t>
            </a:r>
            <a:r>
              <a:rPr lang="en-GB" dirty="0" err="1"/>
              <a:t>obchodování</a:t>
            </a:r>
            <a:r>
              <a:rPr lang="en-GB" dirty="0"/>
              <a:t> s </a:t>
            </a:r>
            <a:r>
              <a:rPr lang="en-GB" dirty="0" err="1"/>
              <a:t>cennými</a:t>
            </a:r>
            <a:r>
              <a:rPr lang="en-GB" dirty="0"/>
              <a:t> </a:t>
            </a:r>
            <a:r>
              <a:rPr lang="en-GB" dirty="0" err="1"/>
              <a:t>papíry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rozvíjí</a:t>
            </a:r>
            <a:r>
              <a:rPr lang="en-GB" dirty="0"/>
              <a:t> </a:t>
            </a:r>
            <a:r>
              <a:rPr lang="en-GB" dirty="0" err="1"/>
              <a:t>hospodářskou</a:t>
            </a:r>
            <a:r>
              <a:rPr lang="en-GB" dirty="0"/>
              <a:t> </a:t>
            </a:r>
            <a:r>
              <a:rPr lang="en-GB" dirty="0" err="1"/>
              <a:t>soutěž</a:t>
            </a:r>
            <a:r>
              <a:rPr lang="en-GB" dirty="0"/>
              <a:t> a </a:t>
            </a:r>
            <a:r>
              <a:rPr lang="en-GB" dirty="0" err="1"/>
              <a:t>zvyšují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,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, </a:t>
            </a:r>
            <a:r>
              <a:rPr lang="en-GB" dirty="0" err="1"/>
              <a:t>větší</a:t>
            </a:r>
            <a:r>
              <a:rPr lang="en-GB" dirty="0"/>
              <a:t> </a:t>
            </a:r>
            <a:r>
              <a:rPr lang="en-GB" dirty="0" err="1"/>
              <a:t>transparentností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provizí</a:t>
            </a:r>
            <a:r>
              <a:rPr lang="en-GB" dirty="0"/>
              <a:t> z </a:t>
            </a:r>
            <a:r>
              <a:rPr lang="en-GB" dirty="0" err="1"/>
              <a:t>poradenství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vkladů</a:t>
            </a:r>
            <a:r>
              <a:rPr lang="en-GB" dirty="0"/>
              <a:t> a </a:t>
            </a:r>
            <a:r>
              <a:rPr lang="en-GB" dirty="0" err="1"/>
              <a:t>lépe</a:t>
            </a:r>
            <a:r>
              <a:rPr lang="en-GB" dirty="0"/>
              <a:t> </a:t>
            </a:r>
            <a:r>
              <a:rPr lang="en-GB" dirty="0" err="1"/>
              <a:t>integrovanými</a:t>
            </a:r>
            <a:r>
              <a:rPr lang="en-GB" dirty="0"/>
              <a:t> </a:t>
            </a:r>
            <a:r>
              <a:rPr lang="en-GB" dirty="0" err="1"/>
              <a:t>nabídkami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od </a:t>
            </a:r>
            <a:r>
              <a:rPr lang="en-GB" dirty="0" err="1"/>
              <a:t>poskytovatelů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31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Část první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308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1900">
                <a:solidFill>
                  <a:srgbClr val="FFFFFF"/>
                </a:solidFill>
              </a:rPr>
              <a:t>Nesrovnalosti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Ochránci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výhrady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k </a:t>
            </a:r>
            <a:r>
              <a:rPr lang="en-GB" dirty="0" err="1"/>
              <a:t>tomu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důkazní</a:t>
            </a:r>
            <a:r>
              <a:rPr lang="en-GB" dirty="0"/>
              <a:t> </a:t>
            </a:r>
            <a:r>
              <a:rPr lang="en-GB" dirty="0" err="1"/>
              <a:t>břemeno</a:t>
            </a:r>
            <a:r>
              <a:rPr lang="en-GB" dirty="0"/>
              <a:t> </a:t>
            </a:r>
            <a:r>
              <a:rPr lang="en-GB" dirty="0" err="1"/>
              <a:t>chybné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neúplné</a:t>
            </a:r>
            <a:r>
              <a:rPr lang="en-GB" dirty="0"/>
              <a:t> </a:t>
            </a:r>
            <a:r>
              <a:rPr lang="en-GB" dirty="0" err="1"/>
              <a:t>rady</a:t>
            </a:r>
            <a:r>
              <a:rPr lang="en-GB" dirty="0"/>
              <a:t> </a:t>
            </a:r>
            <a:r>
              <a:rPr lang="en-GB" dirty="0" err="1"/>
              <a:t>nese</a:t>
            </a:r>
            <a:r>
              <a:rPr lang="en-GB" dirty="0"/>
              <a:t> </a:t>
            </a:r>
            <a:r>
              <a:rPr lang="en-GB" dirty="0" err="1"/>
              <a:t>vkladatel</a:t>
            </a:r>
            <a:r>
              <a:rPr lang="en-GB" dirty="0"/>
              <a:t>, </a:t>
            </a:r>
            <a:r>
              <a:rPr lang="en-GB" dirty="0" err="1"/>
              <a:t>zatímco</a:t>
            </a:r>
            <a:r>
              <a:rPr lang="en-GB" dirty="0"/>
              <a:t> </a:t>
            </a:r>
            <a:r>
              <a:rPr lang="en-GB" dirty="0" err="1"/>
              <a:t>dokumentační</a:t>
            </a:r>
            <a:r>
              <a:rPr lang="en-GB" dirty="0"/>
              <a:t> </a:t>
            </a:r>
            <a:r>
              <a:rPr lang="en-GB" dirty="0" err="1"/>
              <a:t>povinnost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poradce</a:t>
            </a:r>
            <a:r>
              <a:rPr lang="en-GB" dirty="0"/>
              <a:t>. </a:t>
            </a:r>
            <a:endParaRPr lang="en-GB"/>
          </a:p>
          <a:p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o </a:t>
            </a:r>
            <a:r>
              <a:rPr lang="en-GB" dirty="0" err="1"/>
              <a:t>kontrole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nemá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občanskoprávní</a:t>
            </a:r>
            <a:r>
              <a:rPr lang="en-GB" dirty="0"/>
              <a:t> </a:t>
            </a:r>
            <a:r>
              <a:rPr lang="en-GB" dirty="0" err="1"/>
              <a:t>dopady</a:t>
            </a:r>
            <a:r>
              <a:rPr lang="en-GB" dirty="0"/>
              <a:t>, </a:t>
            </a:r>
            <a:r>
              <a:rPr lang="en-GB" dirty="0" err="1"/>
              <a:t>takže</a:t>
            </a:r>
            <a:r>
              <a:rPr lang="en-GB" dirty="0"/>
              <a:t> se </a:t>
            </a:r>
            <a:r>
              <a:rPr lang="en-GB" dirty="0" err="1"/>
              <a:t>vkladatel</a:t>
            </a:r>
            <a:r>
              <a:rPr lang="en-GB" dirty="0"/>
              <a:t> </a:t>
            </a:r>
            <a:r>
              <a:rPr lang="en-GB" dirty="0" err="1"/>
              <a:t>nemůže</a:t>
            </a:r>
            <a:r>
              <a:rPr lang="en-GB" dirty="0"/>
              <a:t> </a:t>
            </a:r>
            <a:r>
              <a:rPr lang="en-GB" dirty="0" err="1"/>
              <a:t>domáhat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náhrady</a:t>
            </a:r>
            <a:r>
              <a:rPr lang="en-GB" dirty="0"/>
              <a:t> </a:t>
            </a:r>
            <a:r>
              <a:rPr lang="en-GB" dirty="0" err="1"/>
              <a:t>škody</a:t>
            </a:r>
            <a:r>
              <a:rPr lang="en-GB" dirty="0"/>
              <a:t>.</a:t>
            </a:r>
            <a:endParaRPr lang="en-GB"/>
          </a:p>
          <a:p>
            <a:r>
              <a:rPr lang="en-GB" dirty="0"/>
              <a:t> </a:t>
            </a:r>
            <a:r>
              <a:rPr lang="en-GB" dirty="0" err="1"/>
              <a:t>Jelikož</a:t>
            </a:r>
            <a:r>
              <a:rPr lang="en-GB" dirty="0"/>
              <a:t> se </a:t>
            </a:r>
            <a:r>
              <a:rPr lang="en-GB" dirty="0" err="1"/>
              <a:t>jedná</a:t>
            </a:r>
            <a:r>
              <a:rPr lang="en-GB" dirty="0"/>
              <a:t> o 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dirty="0" err="1"/>
              <a:t>Lamfalussyho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, </a:t>
            </a:r>
            <a:r>
              <a:rPr lang="en-GB" dirty="0" err="1"/>
              <a:t>je</a:t>
            </a:r>
            <a:r>
              <a:rPr lang="en-GB" dirty="0"/>
              <a:t> k </a:t>
            </a:r>
            <a:r>
              <a:rPr lang="en-GB" dirty="0" err="1"/>
              <a:t>jejímu</a:t>
            </a:r>
            <a:r>
              <a:rPr lang="en-GB" dirty="0"/>
              <a:t> </a:t>
            </a:r>
            <a:r>
              <a:rPr lang="en-GB" dirty="0" err="1"/>
              <a:t>provedení</a:t>
            </a:r>
            <a:r>
              <a:rPr lang="en-GB" dirty="0"/>
              <a:t>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přijmout</a:t>
            </a:r>
            <a:r>
              <a:rPr lang="en-GB" dirty="0"/>
              <a:t> </a:t>
            </a:r>
            <a:r>
              <a:rPr lang="en-GB" dirty="0" err="1"/>
              <a:t>řadu</a:t>
            </a:r>
            <a:r>
              <a:rPr lang="en-GB" dirty="0"/>
              <a:t> </a:t>
            </a:r>
            <a:r>
              <a:rPr lang="en-GB" dirty="0" err="1"/>
              <a:t>naplánovaných</a:t>
            </a:r>
            <a:r>
              <a:rPr lang="en-GB" dirty="0"/>
              <a:t> </a:t>
            </a:r>
            <a:r>
              <a:rPr lang="en-GB" dirty="0" err="1"/>
              <a:t>prováděcích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. </a:t>
            </a:r>
            <a:r>
              <a:rPr lang="en-GB" dirty="0" err="1"/>
              <a:t>Totéž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pro </a:t>
            </a:r>
            <a:r>
              <a:rPr lang="en-GB" dirty="0" err="1"/>
              <a:t>novou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, resp. </a:t>
            </a:r>
            <a:r>
              <a:rPr lang="en-GB" dirty="0" err="1"/>
              <a:t>nařízení</a:t>
            </a:r>
            <a:r>
              <a:rPr lang="en-GB" dirty="0"/>
              <a:t>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51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2300">
                <a:solidFill>
                  <a:srgbClr val="FFFFFF"/>
                </a:solidFill>
              </a:rPr>
              <a:t>Kolektivní investování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Směrnice</a:t>
            </a:r>
            <a:r>
              <a:rPr lang="en-GB" dirty="0"/>
              <a:t> 2009/65/ES o </a:t>
            </a:r>
            <a:r>
              <a:rPr lang="en-GB" dirty="0" err="1"/>
              <a:t>investičních</a:t>
            </a:r>
            <a:r>
              <a:rPr lang="en-GB" dirty="0"/>
              <a:t> </a:t>
            </a:r>
            <a:r>
              <a:rPr lang="en-GB" dirty="0" err="1"/>
              <a:t>fondech</a:t>
            </a:r>
            <a:r>
              <a:rPr lang="en-GB" dirty="0"/>
              <a:t> (o </a:t>
            </a:r>
            <a:r>
              <a:rPr lang="en-GB" dirty="0" err="1"/>
              <a:t>subjektech</a:t>
            </a:r>
            <a:r>
              <a:rPr lang="en-GB" dirty="0"/>
              <a:t> </a:t>
            </a:r>
            <a:r>
              <a:rPr lang="en-GB" dirty="0" err="1"/>
              <a:t>kolektivního</a:t>
            </a:r>
            <a:r>
              <a:rPr lang="en-GB" dirty="0"/>
              <a:t> </a:t>
            </a:r>
            <a:r>
              <a:rPr lang="en-GB" dirty="0" err="1"/>
              <a:t>investování</a:t>
            </a:r>
            <a:r>
              <a:rPr lang="en-GB" dirty="0"/>
              <a:t> do </a:t>
            </a:r>
            <a:r>
              <a:rPr lang="en-GB" dirty="0" err="1"/>
              <a:t>převoditelných</a:t>
            </a:r>
            <a:r>
              <a:rPr lang="en-GB" dirty="0"/>
              <a:t> </a:t>
            </a:r>
            <a:r>
              <a:rPr lang="en-GB" dirty="0" err="1"/>
              <a:t>cenných</a:t>
            </a:r>
            <a:r>
              <a:rPr lang="en-GB" dirty="0"/>
              <a:t> </a:t>
            </a:r>
            <a:r>
              <a:rPr lang="en-GB" dirty="0" err="1"/>
              <a:t>papírů</a:t>
            </a:r>
            <a:r>
              <a:rPr lang="en-GB" dirty="0"/>
              <a:t>, SKIPCP)</a:t>
            </a:r>
          </a:p>
        </p:txBody>
      </p:sp>
    </p:spTree>
    <p:extLst>
      <p:ext uri="{BB962C8B-B14F-4D97-AF65-F5344CB8AC3E}">
        <p14:creationId xmlns:p14="http://schemas.microsoft.com/office/powerpoint/2010/main" val="2238960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700"/>
              <a:t>Od </a:t>
            </a:r>
            <a:r>
              <a:rPr lang="en-GB" sz="1700" err="1"/>
              <a:t>roku</a:t>
            </a:r>
            <a:r>
              <a:rPr lang="en-GB" sz="1700"/>
              <a:t> 1985 </a:t>
            </a:r>
            <a:r>
              <a:rPr lang="en-GB" sz="1700" err="1"/>
              <a:t>mohou</a:t>
            </a:r>
            <a:r>
              <a:rPr lang="en-GB" sz="1700"/>
              <a:t> </a:t>
            </a:r>
            <a:r>
              <a:rPr lang="en-GB" sz="1700" err="1"/>
              <a:t>podílové</a:t>
            </a:r>
            <a:r>
              <a:rPr lang="en-GB" sz="1700"/>
              <a:t> </a:t>
            </a:r>
            <a:r>
              <a:rPr lang="en-GB" sz="1700" err="1"/>
              <a:t>jednotky</a:t>
            </a:r>
            <a:r>
              <a:rPr lang="en-GB" sz="1700"/>
              <a:t> </a:t>
            </a:r>
            <a:r>
              <a:rPr lang="en-GB" sz="1700" err="1"/>
              <a:t>harmonizovaných</a:t>
            </a:r>
            <a:r>
              <a:rPr lang="en-GB" sz="1700"/>
              <a:t> </a:t>
            </a:r>
            <a:r>
              <a:rPr lang="en-GB" sz="1700" err="1"/>
              <a:t>investičních</a:t>
            </a:r>
            <a:r>
              <a:rPr lang="en-GB" sz="1700"/>
              <a:t> </a:t>
            </a:r>
            <a:r>
              <a:rPr lang="en-GB" sz="1700" err="1"/>
              <a:t>fondů</a:t>
            </a:r>
            <a:r>
              <a:rPr lang="en-GB" sz="1700"/>
              <a:t> </a:t>
            </a:r>
            <a:r>
              <a:rPr lang="en-GB" sz="1700" err="1"/>
              <a:t>na</a:t>
            </a:r>
            <a:r>
              <a:rPr lang="en-GB" sz="1700"/>
              <a:t> </a:t>
            </a:r>
            <a:r>
              <a:rPr lang="en-GB" sz="1700" err="1"/>
              <a:t>základě</a:t>
            </a:r>
            <a:r>
              <a:rPr lang="en-GB" sz="1700"/>
              <a:t> </a:t>
            </a:r>
            <a:r>
              <a:rPr lang="en-GB" sz="1700" err="1"/>
              <a:t>směrnice</a:t>
            </a:r>
            <a:r>
              <a:rPr lang="en-GB" sz="1700"/>
              <a:t> o SKIPCP </a:t>
            </a:r>
            <a:r>
              <a:rPr lang="en-GB" sz="1700" err="1"/>
              <a:t>získat</a:t>
            </a:r>
            <a:r>
              <a:rPr lang="en-GB" sz="1700"/>
              <a:t> „</a:t>
            </a:r>
            <a:r>
              <a:rPr lang="en-GB" sz="1700" err="1"/>
              <a:t>evropský</a:t>
            </a:r>
            <a:r>
              <a:rPr lang="en-GB" sz="1700"/>
              <a:t> pas“, </a:t>
            </a:r>
            <a:r>
              <a:rPr lang="en-GB" sz="1700" err="1"/>
              <a:t>díky</a:t>
            </a:r>
            <a:r>
              <a:rPr lang="en-GB" sz="1700"/>
              <a:t> </a:t>
            </a:r>
            <a:r>
              <a:rPr lang="en-GB" sz="1700" err="1"/>
              <a:t>němuž</a:t>
            </a:r>
            <a:r>
              <a:rPr lang="en-GB" sz="1700"/>
              <a:t> </a:t>
            </a:r>
            <a:r>
              <a:rPr lang="en-GB" sz="1700" err="1"/>
              <a:t>mohou</a:t>
            </a:r>
            <a:r>
              <a:rPr lang="en-GB" sz="1700"/>
              <a:t> </a:t>
            </a:r>
            <a:r>
              <a:rPr lang="en-GB" sz="1700" err="1"/>
              <a:t>být</a:t>
            </a:r>
            <a:r>
              <a:rPr lang="en-GB" sz="1700"/>
              <a:t> </a:t>
            </a:r>
            <a:r>
              <a:rPr lang="en-GB" sz="1700" err="1"/>
              <a:t>poté</a:t>
            </a:r>
            <a:r>
              <a:rPr lang="en-GB" sz="1700"/>
              <a:t>, co </a:t>
            </a:r>
            <a:r>
              <a:rPr lang="en-GB" sz="1700" err="1"/>
              <a:t>získaly</a:t>
            </a:r>
            <a:r>
              <a:rPr lang="en-GB" sz="1700"/>
              <a:t> </a:t>
            </a:r>
            <a:r>
              <a:rPr lang="en-GB" sz="1700" err="1"/>
              <a:t>povolení</a:t>
            </a:r>
            <a:r>
              <a:rPr lang="en-GB" sz="1700"/>
              <a:t> v </a:t>
            </a:r>
            <a:r>
              <a:rPr lang="en-GB" sz="1700" err="1"/>
              <a:t>jednom</a:t>
            </a:r>
            <a:r>
              <a:rPr lang="en-GB" sz="1700"/>
              <a:t> </a:t>
            </a:r>
            <a:r>
              <a:rPr lang="en-GB" sz="1700" err="1"/>
              <a:t>členském</a:t>
            </a:r>
            <a:r>
              <a:rPr lang="en-GB" sz="1700"/>
              <a:t> </a:t>
            </a:r>
            <a:r>
              <a:rPr lang="en-GB" sz="1700" err="1"/>
              <a:t>státě</a:t>
            </a:r>
            <a:r>
              <a:rPr lang="en-GB" sz="1700"/>
              <a:t>, </a:t>
            </a:r>
            <a:r>
              <a:rPr lang="en-GB" sz="1700" err="1"/>
              <a:t>uváděny</a:t>
            </a:r>
            <a:r>
              <a:rPr lang="en-GB" sz="1700"/>
              <a:t> </a:t>
            </a:r>
            <a:r>
              <a:rPr lang="en-GB" sz="1700" err="1"/>
              <a:t>na</a:t>
            </a:r>
            <a:r>
              <a:rPr lang="en-GB" sz="1700"/>
              <a:t> </a:t>
            </a:r>
            <a:r>
              <a:rPr lang="en-GB" sz="1700" err="1"/>
              <a:t>trh</a:t>
            </a:r>
            <a:r>
              <a:rPr lang="en-GB" sz="1700"/>
              <a:t> </a:t>
            </a:r>
            <a:r>
              <a:rPr lang="en-GB" sz="1700" err="1"/>
              <a:t>ve</a:t>
            </a:r>
            <a:r>
              <a:rPr lang="en-GB" sz="1700"/>
              <a:t> </a:t>
            </a:r>
            <a:r>
              <a:rPr lang="en-GB" sz="1700" err="1"/>
              <a:t>všech</a:t>
            </a:r>
            <a:r>
              <a:rPr lang="en-GB" sz="1700"/>
              <a:t> </a:t>
            </a:r>
            <a:r>
              <a:rPr lang="en-GB" sz="1700" err="1"/>
              <a:t>ostatních</a:t>
            </a:r>
            <a:r>
              <a:rPr lang="en-GB" sz="1700"/>
              <a:t> </a:t>
            </a:r>
            <a:r>
              <a:rPr lang="en-GB" sz="1700" err="1"/>
              <a:t>členských</a:t>
            </a:r>
            <a:r>
              <a:rPr lang="en-GB" sz="1700"/>
              <a:t> </a:t>
            </a:r>
            <a:r>
              <a:rPr lang="en-GB" sz="1700" err="1"/>
              <a:t>státech</a:t>
            </a:r>
            <a:r>
              <a:rPr lang="en-GB" sz="1700"/>
              <a:t>, </a:t>
            </a:r>
            <a:r>
              <a:rPr lang="en-GB" sz="1700" err="1"/>
              <a:t>pakliže</a:t>
            </a:r>
            <a:r>
              <a:rPr lang="en-GB" sz="1700"/>
              <a:t> </a:t>
            </a:r>
            <a:r>
              <a:rPr lang="en-GB" sz="1700" err="1"/>
              <a:t>podaly</a:t>
            </a:r>
            <a:r>
              <a:rPr lang="en-GB" sz="1700"/>
              <a:t> </a:t>
            </a:r>
            <a:r>
              <a:rPr lang="en-GB" sz="1700" err="1"/>
              <a:t>příslušným</a:t>
            </a:r>
            <a:r>
              <a:rPr lang="en-GB" sz="1700"/>
              <a:t> </a:t>
            </a:r>
            <a:r>
              <a:rPr lang="en-GB" sz="1700" err="1"/>
              <a:t>orgánům</a:t>
            </a:r>
            <a:r>
              <a:rPr lang="en-GB" sz="1700"/>
              <a:t> </a:t>
            </a:r>
            <a:r>
              <a:rPr lang="en-GB" sz="1700" err="1"/>
              <a:t>oznámení</a:t>
            </a:r>
            <a:r>
              <a:rPr lang="en-GB" sz="1700"/>
              <a:t>.</a:t>
            </a:r>
          </a:p>
          <a:p>
            <a:pPr>
              <a:lnSpc>
                <a:spcPct val="90000"/>
              </a:lnSpc>
            </a:pPr>
            <a:endParaRPr lang="en-GB" sz="1700"/>
          </a:p>
          <a:p>
            <a:pPr>
              <a:lnSpc>
                <a:spcPct val="90000"/>
              </a:lnSpc>
            </a:pPr>
            <a:r>
              <a:rPr lang="en-GB" sz="1700" err="1"/>
              <a:t>odstraňuje</a:t>
            </a:r>
            <a:r>
              <a:rPr lang="en-GB" sz="1700"/>
              <a:t> </a:t>
            </a:r>
            <a:r>
              <a:rPr lang="en-GB" sz="1700" err="1"/>
              <a:t>administrativní</a:t>
            </a:r>
            <a:r>
              <a:rPr lang="en-GB" sz="1700"/>
              <a:t> </a:t>
            </a:r>
            <a:r>
              <a:rPr lang="en-GB" sz="1700" err="1"/>
              <a:t>překážky</a:t>
            </a:r>
            <a:r>
              <a:rPr lang="en-GB" sz="1700"/>
              <a:t> pro </a:t>
            </a:r>
            <a:r>
              <a:rPr lang="en-GB" sz="1700" err="1"/>
              <a:t>přeshraniční</a:t>
            </a:r>
            <a:r>
              <a:rPr lang="en-GB" sz="1700"/>
              <a:t> </a:t>
            </a:r>
            <a:r>
              <a:rPr lang="en-GB" sz="1700" err="1"/>
              <a:t>uvádění</a:t>
            </a:r>
            <a:r>
              <a:rPr lang="en-GB" sz="1700"/>
              <a:t> </a:t>
            </a:r>
            <a:r>
              <a:rPr lang="en-GB" sz="1700" err="1"/>
              <a:t>na</a:t>
            </a:r>
            <a:r>
              <a:rPr lang="en-GB" sz="1700"/>
              <a:t> </a:t>
            </a:r>
            <a:r>
              <a:rPr lang="en-GB" sz="1700" err="1"/>
              <a:t>trh</a:t>
            </a:r>
            <a:r>
              <a:rPr lang="en-GB" sz="1700"/>
              <a:t> a </a:t>
            </a:r>
            <a:r>
              <a:rPr lang="en-GB" sz="1700" err="1"/>
              <a:t>stanovuje</a:t>
            </a:r>
            <a:r>
              <a:rPr lang="en-GB" sz="1700"/>
              <a:t> </a:t>
            </a:r>
            <a:r>
              <a:rPr lang="en-GB" sz="1700" err="1"/>
              <a:t>pravidla</a:t>
            </a:r>
            <a:r>
              <a:rPr lang="en-GB" sz="1700"/>
              <a:t> pro </a:t>
            </a:r>
            <a:r>
              <a:rPr lang="en-GB" sz="1700" err="1"/>
              <a:t>spojování</a:t>
            </a:r>
            <a:r>
              <a:rPr lang="en-GB" sz="1700"/>
              <a:t> </a:t>
            </a:r>
            <a:r>
              <a:rPr lang="en-GB" sz="1700" err="1"/>
              <a:t>fondů</a:t>
            </a:r>
            <a:r>
              <a:rPr lang="en-GB" sz="1700"/>
              <a:t>, </a:t>
            </a:r>
            <a:r>
              <a:rPr lang="en-GB" sz="1700" err="1"/>
              <a:t>tzv</a:t>
            </a:r>
            <a:r>
              <a:rPr lang="en-GB" sz="1700"/>
              <a:t>. </a:t>
            </a:r>
            <a:r>
              <a:rPr lang="en-GB" sz="1700" err="1"/>
              <a:t>struktury</a:t>
            </a:r>
            <a:r>
              <a:rPr lang="en-GB" sz="1700"/>
              <a:t> „master-feeder“, </a:t>
            </a:r>
            <a:r>
              <a:rPr lang="en-GB" sz="1700" err="1"/>
              <a:t>požadavky</a:t>
            </a:r>
            <a:r>
              <a:rPr lang="en-GB" sz="1700"/>
              <a:t> </a:t>
            </a:r>
            <a:r>
              <a:rPr lang="en-GB" sz="1700" err="1"/>
              <a:t>na</a:t>
            </a:r>
            <a:r>
              <a:rPr lang="en-GB" sz="1700"/>
              <a:t> </a:t>
            </a:r>
            <a:r>
              <a:rPr lang="en-GB" sz="1700" err="1"/>
              <a:t>depozitní</a:t>
            </a:r>
            <a:r>
              <a:rPr lang="en-GB" sz="1700"/>
              <a:t> </a:t>
            </a:r>
            <a:r>
              <a:rPr lang="en-GB" sz="1700" err="1"/>
              <a:t>banky</a:t>
            </a:r>
            <a:r>
              <a:rPr lang="en-GB" sz="1700"/>
              <a:t>, </a:t>
            </a:r>
            <a:r>
              <a:rPr lang="en-GB" sz="1700" err="1"/>
              <a:t>pravidla</a:t>
            </a:r>
            <a:r>
              <a:rPr lang="en-GB" sz="1700"/>
              <a:t> </a:t>
            </a:r>
            <a:r>
              <a:rPr lang="en-GB" sz="1700" err="1"/>
              <a:t>odpovědnosti</a:t>
            </a:r>
            <a:r>
              <a:rPr lang="en-GB" sz="1700"/>
              <a:t> a </a:t>
            </a:r>
            <a:r>
              <a:rPr lang="en-GB" sz="1700" err="1"/>
              <a:t>politiky</a:t>
            </a:r>
            <a:r>
              <a:rPr lang="en-GB" sz="1700"/>
              <a:t> </a:t>
            </a:r>
            <a:r>
              <a:rPr lang="en-GB" sz="1700" err="1"/>
              <a:t>odměňování</a:t>
            </a:r>
            <a:r>
              <a:rPr lang="en-GB" sz="1700"/>
              <a:t>, resp. </a:t>
            </a:r>
            <a:r>
              <a:rPr lang="en-GB" sz="1700" err="1"/>
              <a:t>sankce</a:t>
            </a:r>
            <a:r>
              <a:rPr lang="en-GB" sz="1700"/>
              <a:t>. </a:t>
            </a:r>
          </a:p>
          <a:p>
            <a:pPr>
              <a:lnSpc>
                <a:spcPct val="90000"/>
              </a:lnSpc>
            </a:pPr>
            <a:r>
              <a:rPr lang="en-GB" sz="1700" err="1"/>
              <a:t>Zlepšilo</a:t>
            </a:r>
            <a:r>
              <a:rPr lang="en-GB" sz="1700"/>
              <a:t> se </a:t>
            </a:r>
            <a:r>
              <a:rPr lang="en-GB" sz="1700" err="1"/>
              <a:t>poskytování</a:t>
            </a:r>
            <a:r>
              <a:rPr lang="en-GB" sz="1700"/>
              <a:t> </a:t>
            </a:r>
            <a:r>
              <a:rPr lang="en-GB" sz="1700" err="1"/>
              <a:t>informací</a:t>
            </a:r>
            <a:r>
              <a:rPr lang="en-GB" sz="1700"/>
              <a:t> </a:t>
            </a:r>
            <a:r>
              <a:rPr lang="en-GB" sz="1700" err="1"/>
              <a:t>investorům</a:t>
            </a:r>
            <a:r>
              <a:rPr lang="en-GB" sz="1700"/>
              <a:t> </a:t>
            </a:r>
            <a:r>
              <a:rPr lang="en-GB" sz="1700" err="1"/>
              <a:t>i</a:t>
            </a:r>
            <a:r>
              <a:rPr lang="en-GB" sz="1700"/>
              <a:t> </a:t>
            </a:r>
            <a:r>
              <a:rPr lang="en-GB" sz="1700" err="1"/>
              <a:t>spolupráce</a:t>
            </a:r>
            <a:r>
              <a:rPr lang="en-GB" sz="1700"/>
              <a:t> </a:t>
            </a:r>
            <a:r>
              <a:rPr lang="en-GB" sz="1700" err="1"/>
              <a:t>mezi</a:t>
            </a:r>
            <a:r>
              <a:rPr lang="en-GB" sz="1700"/>
              <a:t> </a:t>
            </a:r>
            <a:r>
              <a:rPr lang="en-GB" sz="1700" err="1"/>
              <a:t>vnitrostátními</a:t>
            </a:r>
            <a:r>
              <a:rPr lang="en-GB" sz="1700"/>
              <a:t> </a:t>
            </a:r>
            <a:r>
              <a:rPr lang="en-GB" sz="1700" err="1"/>
              <a:t>orgány</a:t>
            </a:r>
            <a:r>
              <a:rPr lang="en-GB" sz="1700"/>
              <a:t> </a:t>
            </a:r>
            <a:r>
              <a:rPr lang="en-GB" sz="1700" err="1"/>
              <a:t>dohledu</a:t>
            </a:r>
            <a:r>
              <a:rPr lang="en-GB" sz="17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1415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Oblast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Směrnice</a:t>
            </a:r>
            <a:r>
              <a:rPr lang="en-GB" dirty="0"/>
              <a:t> 2009/138/ES o </a:t>
            </a:r>
            <a:r>
              <a:rPr lang="en-GB" dirty="0" err="1"/>
              <a:t>pojišťovací</a:t>
            </a:r>
            <a:r>
              <a:rPr lang="en-GB" dirty="0"/>
              <a:t> a </a:t>
            </a:r>
            <a:r>
              <a:rPr lang="en-GB" dirty="0" err="1"/>
              <a:t>zajišťovací</a:t>
            </a:r>
            <a:r>
              <a:rPr lang="en-GB" dirty="0"/>
              <a:t> </a:t>
            </a:r>
            <a:r>
              <a:rPr lang="en-GB" dirty="0" err="1"/>
              <a:t>činnosti</a:t>
            </a:r>
            <a:r>
              <a:rPr lang="en-GB" dirty="0"/>
              <a:t> (Solvency II)</a:t>
            </a:r>
          </a:p>
          <a:p>
            <a:r>
              <a:rPr lang="en-GB" dirty="0" err="1"/>
              <a:t>Směrnice</a:t>
            </a:r>
            <a:r>
              <a:rPr lang="en-GB" dirty="0"/>
              <a:t> 2014/51/EU, </a:t>
            </a:r>
            <a:r>
              <a:rPr lang="en-GB" dirty="0" err="1"/>
              <a:t>kterou</a:t>
            </a:r>
            <a:r>
              <a:rPr lang="en-GB" dirty="0"/>
              <a:t> se </a:t>
            </a:r>
            <a:r>
              <a:rPr lang="en-GB" dirty="0" err="1"/>
              <a:t>mění</a:t>
            </a:r>
            <a:r>
              <a:rPr lang="en-GB" dirty="0"/>
              <a:t> Solvency II (Omnibus II)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Evropská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Solvency II </a:t>
            </a:r>
            <a:r>
              <a:rPr lang="en-GB" dirty="0" err="1"/>
              <a:t>vešla</a:t>
            </a:r>
            <a:r>
              <a:rPr lang="en-GB" dirty="0"/>
              <a:t> v </a:t>
            </a:r>
            <a:r>
              <a:rPr lang="en-GB" dirty="0" err="1"/>
              <a:t>platnost</a:t>
            </a:r>
            <a:r>
              <a:rPr lang="en-GB" dirty="0"/>
              <a:t>. 1.1.2016 Od </a:t>
            </a:r>
            <a:r>
              <a:rPr lang="en-GB" dirty="0" err="1"/>
              <a:t>okamžiku</a:t>
            </a:r>
            <a:r>
              <a:rPr lang="en-GB" dirty="0"/>
              <a:t> </a:t>
            </a:r>
            <a:r>
              <a:rPr lang="en-GB" dirty="0" err="1"/>
              <a:t>schválení</a:t>
            </a:r>
            <a:r>
              <a:rPr lang="en-GB" dirty="0"/>
              <a:t> </a:t>
            </a:r>
            <a:r>
              <a:rPr lang="en-GB" dirty="0" err="1"/>
              <a:t>vypracování</a:t>
            </a:r>
            <a:r>
              <a:rPr lang="en-GB" dirty="0"/>
              <a:t> </a:t>
            </a:r>
            <a:r>
              <a:rPr lang="en-GB" dirty="0" err="1"/>
              <a:t>samotné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to </a:t>
            </a:r>
            <a:r>
              <a:rPr lang="en-GB" dirty="0" err="1"/>
              <a:t>trvalo</a:t>
            </a:r>
            <a:r>
              <a:rPr lang="en-GB" dirty="0"/>
              <a:t> „</a:t>
            </a:r>
            <a:r>
              <a:rPr lang="en-GB" dirty="0" err="1"/>
              <a:t>pouhých</a:t>
            </a:r>
            <a:r>
              <a:rPr lang="en-GB" dirty="0"/>
              <a:t>“ </a:t>
            </a:r>
            <a:r>
              <a:rPr lang="en-GB" dirty="0" err="1"/>
              <a:t>šest</a:t>
            </a:r>
            <a:r>
              <a:rPr lang="en-GB" dirty="0"/>
              <a:t> let</a:t>
            </a:r>
          </a:p>
        </p:txBody>
      </p:sp>
    </p:spTree>
    <p:extLst>
      <p:ext uri="{BB962C8B-B14F-4D97-AF65-F5344CB8AC3E}">
        <p14:creationId xmlns:p14="http://schemas.microsoft.com/office/powerpoint/2010/main" val="758374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2300">
                <a:solidFill>
                  <a:srgbClr val="FFFFFF"/>
                </a:solidFill>
              </a:rPr>
              <a:t>Velmi dlouhá doba od předložení ke schválení Solvency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Legislativní</a:t>
            </a:r>
            <a:r>
              <a:rPr lang="en-GB" dirty="0"/>
              <a:t> </a:t>
            </a:r>
            <a:r>
              <a:rPr lang="en-GB" dirty="0" err="1"/>
              <a:t>postup</a:t>
            </a:r>
            <a:r>
              <a:rPr lang="en-GB" dirty="0"/>
              <a:t> pro </a:t>
            </a:r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Solventnost</a:t>
            </a:r>
            <a:r>
              <a:rPr lang="en-GB" dirty="0"/>
              <a:t> II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názorným</a:t>
            </a:r>
            <a:r>
              <a:rPr lang="en-GB" dirty="0"/>
              <a:t> </a:t>
            </a:r>
            <a:r>
              <a:rPr lang="en-GB" dirty="0" err="1"/>
              <a:t>dokladem</a:t>
            </a:r>
            <a:r>
              <a:rPr lang="en-GB" dirty="0"/>
              <a:t> </a:t>
            </a:r>
            <a:r>
              <a:rPr lang="en-GB" dirty="0" err="1"/>
              <a:t>obtíží</a:t>
            </a:r>
            <a:r>
              <a:rPr lang="en-GB" dirty="0"/>
              <a:t> </a:t>
            </a:r>
            <a:r>
              <a:rPr lang="en-GB" dirty="0" err="1"/>
              <a:t>spojených</a:t>
            </a:r>
            <a:r>
              <a:rPr lang="en-GB" dirty="0"/>
              <a:t> s </a:t>
            </a:r>
            <a:r>
              <a:rPr lang="en-GB" dirty="0" err="1"/>
              <a:t>dvoustupňovým</a:t>
            </a:r>
            <a:r>
              <a:rPr lang="en-GB" dirty="0"/>
              <a:t> </a:t>
            </a:r>
            <a:r>
              <a:rPr lang="en-GB" dirty="0" err="1"/>
              <a:t>legislativním</a:t>
            </a:r>
            <a:r>
              <a:rPr lang="en-GB" dirty="0"/>
              <a:t> </a:t>
            </a:r>
            <a:r>
              <a:rPr lang="en-GB" dirty="0" err="1"/>
              <a:t>postupem</a:t>
            </a:r>
            <a:r>
              <a:rPr lang="en-GB" dirty="0"/>
              <a:t>, u </a:t>
            </a:r>
            <a:r>
              <a:rPr lang="en-GB" dirty="0" err="1"/>
              <a:t>nějž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prováděcí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 k </a:t>
            </a:r>
            <a:r>
              <a:rPr lang="en-GB" dirty="0" err="1"/>
              <a:t>provádění</a:t>
            </a:r>
            <a:r>
              <a:rPr lang="en-GB" dirty="0"/>
              <a:t> a </a:t>
            </a:r>
            <a:r>
              <a:rPr lang="en-GB" dirty="0" err="1"/>
              <a:t>uplatňování</a:t>
            </a:r>
            <a:r>
              <a:rPr lang="en-GB" dirty="0"/>
              <a:t> </a:t>
            </a:r>
            <a:r>
              <a:rPr lang="en-GB" dirty="0" err="1"/>
              <a:t>rámcové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: </a:t>
            </a:r>
            <a:r>
              <a:rPr lang="en-GB" dirty="0" err="1"/>
              <a:t>teprve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2011 </a:t>
            </a:r>
            <a:r>
              <a:rPr lang="en-GB" dirty="0" err="1"/>
              <a:t>předložila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</a:t>
            </a:r>
            <a:r>
              <a:rPr lang="en-GB" dirty="0" err="1"/>
              <a:t>návrh</a:t>
            </a:r>
            <a:r>
              <a:rPr lang="en-GB" dirty="0"/>
              <a:t> „Omnibus II“s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zohlednit</a:t>
            </a:r>
            <a:r>
              <a:rPr lang="en-GB" dirty="0"/>
              <a:t> </a:t>
            </a:r>
            <a:r>
              <a:rPr lang="en-GB" dirty="0" err="1"/>
              <a:t>novou</a:t>
            </a:r>
            <a:r>
              <a:rPr lang="en-GB" dirty="0"/>
              <a:t> </a:t>
            </a:r>
            <a:r>
              <a:rPr lang="en-GB" dirty="0" err="1"/>
              <a:t>strukturu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a 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zřízení</a:t>
            </a:r>
            <a:r>
              <a:rPr lang="en-GB" dirty="0"/>
              <a:t> </a:t>
            </a:r>
            <a:r>
              <a:rPr lang="en-GB" dirty="0" err="1"/>
              <a:t>Evropského</a:t>
            </a:r>
            <a:r>
              <a:rPr lang="en-GB" dirty="0"/>
              <a:t> </a:t>
            </a:r>
            <a:r>
              <a:rPr lang="en-GB" dirty="0" err="1"/>
              <a:t>orgánu</a:t>
            </a:r>
            <a:r>
              <a:rPr lang="en-GB" dirty="0"/>
              <a:t> pro </a:t>
            </a:r>
            <a:r>
              <a:rPr lang="en-GB" dirty="0" err="1"/>
              <a:t>pojišťovnictví</a:t>
            </a:r>
            <a:r>
              <a:rPr lang="en-GB" dirty="0"/>
              <a:t> a </a:t>
            </a:r>
            <a:r>
              <a:rPr lang="en-GB" dirty="0" err="1"/>
              <a:t>zaměstnanecké</a:t>
            </a:r>
            <a:r>
              <a:rPr lang="en-GB" dirty="0"/>
              <a:t> </a:t>
            </a:r>
            <a:r>
              <a:rPr lang="en-GB" dirty="0" err="1"/>
              <a:t>penzijní</a:t>
            </a:r>
            <a:r>
              <a:rPr lang="en-GB" dirty="0"/>
              <a:t> </a:t>
            </a:r>
            <a:r>
              <a:rPr lang="en-GB" dirty="0" err="1"/>
              <a:t>pojištění</a:t>
            </a:r>
            <a:r>
              <a:rPr lang="en-GB" dirty="0"/>
              <a:t> (EIOPA), k </a:t>
            </a:r>
            <a:r>
              <a:rPr lang="en-GB" dirty="0" err="1"/>
              <a:t>němuž</a:t>
            </a:r>
            <a:r>
              <a:rPr lang="en-GB" dirty="0"/>
              <a:t> </a:t>
            </a:r>
            <a:r>
              <a:rPr lang="en-GB" dirty="0" err="1"/>
              <a:t>došlo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začátku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2011.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03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Cíle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zásadním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reformuje</a:t>
            </a:r>
            <a:r>
              <a:rPr lang="en-GB" dirty="0"/>
              <a:t> </a:t>
            </a:r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pojišťovnami</a:t>
            </a:r>
            <a:r>
              <a:rPr lang="en-GB" dirty="0"/>
              <a:t> a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přechod</a:t>
            </a:r>
            <a:r>
              <a:rPr lang="en-GB" dirty="0"/>
              <a:t> od </a:t>
            </a:r>
            <a:r>
              <a:rPr lang="en-GB" dirty="0" err="1"/>
              <a:t>dosavadního</a:t>
            </a:r>
            <a:r>
              <a:rPr lang="en-GB" dirty="0"/>
              <a:t> </a:t>
            </a:r>
            <a:r>
              <a:rPr lang="en-GB" dirty="0" err="1"/>
              <a:t>statického</a:t>
            </a:r>
            <a:r>
              <a:rPr lang="en-GB" dirty="0"/>
              <a:t> </a:t>
            </a:r>
            <a:r>
              <a:rPr lang="en-GB" dirty="0" err="1"/>
              <a:t>modelu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k </a:t>
            </a:r>
            <a:r>
              <a:rPr lang="en-GB" dirty="0" err="1"/>
              <a:t>dynamickému</a:t>
            </a:r>
            <a:r>
              <a:rPr lang="en-GB" dirty="0"/>
              <a:t> </a:t>
            </a:r>
            <a:r>
              <a:rPr lang="en-GB" dirty="0" err="1"/>
              <a:t>přístupu</a:t>
            </a:r>
            <a:r>
              <a:rPr lang="en-GB" dirty="0"/>
              <a:t> </a:t>
            </a:r>
            <a:r>
              <a:rPr lang="en-GB" dirty="0" err="1"/>
              <a:t>založenému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riziku</a:t>
            </a:r>
            <a:r>
              <a:rPr lang="en-GB" dirty="0"/>
              <a:t> 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zlepšit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spotřebitelů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podniků</a:t>
            </a:r>
            <a:r>
              <a:rPr lang="en-GB" dirty="0"/>
              <a:t>. </a:t>
            </a:r>
            <a:r>
              <a:rPr lang="en-GB" dirty="0" err="1"/>
              <a:t>Upravuje</a:t>
            </a:r>
            <a:r>
              <a:rPr lang="en-GB" dirty="0"/>
              <a:t> </a:t>
            </a:r>
            <a:r>
              <a:rPr lang="en-GB" dirty="0" err="1"/>
              <a:t>přiměřenost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.</a:t>
            </a:r>
            <a:endParaRPr lang="en-GB"/>
          </a:p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</a:pP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řídit</a:t>
            </a:r>
            <a:r>
              <a:rPr lang="en-GB" dirty="0"/>
              <a:t> </a:t>
            </a:r>
            <a:r>
              <a:rPr lang="en-GB" dirty="0" err="1"/>
              <a:t>majetkové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zodpovědně</a:t>
            </a:r>
            <a:r>
              <a:rPr lang="en-GB" dirty="0"/>
              <a:t>, aby </a:t>
            </a:r>
            <a:r>
              <a:rPr lang="en-GB" dirty="0" err="1"/>
              <a:t>mohly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v </a:t>
            </a:r>
            <a:r>
              <a:rPr lang="en-GB" dirty="0" err="1"/>
              <a:t>každém</a:t>
            </a:r>
            <a:r>
              <a:rPr lang="en-GB" dirty="0"/>
              <a:t> </a:t>
            </a:r>
            <a:r>
              <a:rPr lang="en-GB" dirty="0" err="1"/>
              <a:t>okamžiku</a:t>
            </a:r>
            <a:r>
              <a:rPr lang="en-GB" dirty="0"/>
              <a:t> </a:t>
            </a:r>
            <a:r>
              <a:rPr lang="en-GB" dirty="0" err="1"/>
              <a:t>splněny</a:t>
            </a:r>
            <a:r>
              <a:rPr lang="en-GB" dirty="0"/>
              <a:t> </a:t>
            </a:r>
            <a:r>
              <a:rPr lang="en-GB" dirty="0" err="1"/>
              <a:t>povinnosti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schopnost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určený</a:t>
            </a:r>
            <a:r>
              <a:rPr lang="en-GB" dirty="0"/>
              <a:t> </a:t>
            </a:r>
            <a:r>
              <a:rPr lang="en-GB" dirty="0" err="1"/>
              <a:t>profil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/</a:t>
            </a:r>
            <a:r>
              <a:rPr lang="en-GB" dirty="0" err="1"/>
              <a:t>výnosu</a:t>
            </a:r>
            <a:r>
              <a:rPr lang="en-GB" dirty="0"/>
              <a:t>.</a:t>
            </a:r>
            <a:endParaRPr lang="en-GB"/>
          </a:p>
          <a:p>
            <a:pPr>
              <a:lnSpc>
                <a:spcPct val="90000"/>
              </a:lnSpc>
            </a:pPr>
            <a:r>
              <a:rPr lang="en-GB" dirty="0" err="1"/>
              <a:t>Pojišťovny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Solventnost</a:t>
            </a:r>
            <a:r>
              <a:rPr lang="en-GB" dirty="0"/>
              <a:t> II </a:t>
            </a:r>
            <a:r>
              <a:rPr lang="en-GB" dirty="0" err="1"/>
              <a:t>konkurenceschopnější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stále</a:t>
            </a:r>
            <a:r>
              <a:rPr lang="en-GB" dirty="0"/>
              <a:t> </a:t>
            </a:r>
            <a:r>
              <a:rPr lang="en-GB" dirty="0" err="1"/>
              <a:t>globalizovanějším</a:t>
            </a:r>
            <a:r>
              <a:rPr lang="en-GB" dirty="0"/>
              <a:t> </a:t>
            </a:r>
            <a:r>
              <a:rPr lang="en-GB" dirty="0" err="1"/>
              <a:t>trhu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08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500"/>
              <a:t>V </a:t>
            </a:r>
            <a:r>
              <a:rPr lang="en-GB" sz="1500" err="1"/>
              <a:t>původních</a:t>
            </a:r>
            <a:r>
              <a:rPr lang="en-GB" sz="1500"/>
              <a:t> </a:t>
            </a:r>
            <a:r>
              <a:rPr lang="en-GB" sz="1500" err="1"/>
              <a:t>směrnicích</a:t>
            </a:r>
            <a:r>
              <a:rPr lang="en-GB" sz="1500"/>
              <a:t> </a:t>
            </a:r>
            <a:r>
              <a:rPr lang="en-GB" sz="1500" err="1"/>
              <a:t>bylo</a:t>
            </a:r>
            <a:r>
              <a:rPr lang="en-GB" sz="1500"/>
              <a:t> </a:t>
            </a:r>
            <a:r>
              <a:rPr lang="en-GB" sz="1500" err="1"/>
              <a:t>stanoveno</a:t>
            </a:r>
            <a:r>
              <a:rPr lang="en-GB" sz="1500"/>
              <a:t> </a:t>
            </a:r>
            <a:r>
              <a:rPr lang="en-GB" sz="1500" err="1"/>
              <a:t>statické</a:t>
            </a:r>
            <a:r>
              <a:rPr lang="en-GB" sz="1500"/>
              <a:t> </a:t>
            </a:r>
            <a:r>
              <a:rPr lang="en-GB" sz="1500" err="1"/>
              <a:t>schéma</a:t>
            </a:r>
            <a:r>
              <a:rPr lang="en-GB" sz="1500"/>
              <a:t> </a:t>
            </a:r>
            <a:r>
              <a:rPr lang="en-GB" sz="1500" err="1"/>
              <a:t>výpočtu</a:t>
            </a:r>
            <a:r>
              <a:rPr lang="en-GB" sz="1500"/>
              <a:t> </a:t>
            </a:r>
            <a:r>
              <a:rPr lang="en-GB" sz="1500" err="1"/>
              <a:t>míry</a:t>
            </a:r>
            <a:r>
              <a:rPr lang="en-GB" sz="1500"/>
              <a:t> </a:t>
            </a:r>
            <a:r>
              <a:rPr lang="en-GB" sz="1500" err="1"/>
              <a:t>solventnosti</a:t>
            </a:r>
            <a:r>
              <a:rPr lang="en-GB" sz="1500"/>
              <a:t>, </a:t>
            </a:r>
            <a:r>
              <a:rPr lang="en-GB" sz="1500" err="1"/>
              <a:t>jejíž</a:t>
            </a:r>
            <a:r>
              <a:rPr lang="en-GB" sz="1500"/>
              <a:t> </a:t>
            </a:r>
            <a:r>
              <a:rPr lang="en-GB" sz="1500" err="1"/>
              <a:t>výše</a:t>
            </a:r>
            <a:r>
              <a:rPr lang="en-GB" sz="1500"/>
              <a:t> se </a:t>
            </a:r>
            <a:r>
              <a:rPr lang="en-GB" sz="1500" err="1"/>
              <a:t>řídila</a:t>
            </a:r>
            <a:r>
              <a:rPr lang="en-GB" sz="1500"/>
              <a:t> </a:t>
            </a:r>
            <a:r>
              <a:rPr lang="en-GB" sz="1500" err="1"/>
              <a:t>celkovým</a:t>
            </a:r>
            <a:r>
              <a:rPr lang="en-GB" sz="1500"/>
              <a:t> </a:t>
            </a:r>
            <a:r>
              <a:rPr lang="en-GB" sz="1500" err="1"/>
              <a:t>objemem</a:t>
            </a:r>
            <a:r>
              <a:rPr lang="en-GB" sz="1500"/>
              <a:t> </a:t>
            </a:r>
            <a:r>
              <a:rPr lang="en-GB" sz="1500" err="1"/>
              <a:t>obchodů</a:t>
            </a:r>
            <a:r>
              <a:rPr lang="en-GB" sz="1500"/>
              <a:t>, </a:t>
            </a:r>
            <a:r>
              <a:rPr lang="en-GB" sz="1500" err="1"/>
              <a:t>přičemž</a:t>
            </a:r>
            <a:r>
              <a:rPr lang="en-GB" sz="1500"/>
              <a:t> se </a:t>
            </a:r>
            <a:r>
              <a:rPr lang="en-GB" sz="1500" err="1"/>
              <a:t>zohledňovaly</a:t>
            </a:r>
            <a:r>
              <a:rPr lang="en-GB" sz="1500"/>
              <a:t> </a:t>
            </a:r>
            <a:r>
              <a:rPr lang="en-GB" sz="1500" err="1"/>
              <a:t>čistě</a:t>
            </a:r>
            <a:r>
              <a:rPr lang="en-GB" sz="1500"/>
              <a:t> </a:t>
            </a:r>
            <a:r>
              <a:rPr lang="en-GB" sz="1500" err="1"/>
              <a:t>bilanční</a:t>
            </a:r>
            <a:r>
              <a:rPr lang="en-GB" sz="1500"/>
              <a:t> </a:t>
            </a:r>
            <a:r>
              <a:rPr lang="en-GB" sz="1500" err="1"/>
              <a:t>výše</a:t>
            </a:r>
            <a:r>
              <a:rPr lang="en-GB" sz="1500"/>
              <a:t>. </a:t>
            </a:r>
          </a:p>
          <a:p>
            <a:pPr>
              <a:lnSpc>
                <a:spcPct val="90000"/>
              </a:lnSpc>
            </a:pPr>
            <a:r>
              <a:rPr lang="en-GB" sz="1500" err="1"/>
              <a:t>Solventnost</a:t>
            </a:r>
            <a:r>
              <a:rPr lang="en-GB" sz="1500"/>
              <a:t> II se </a:t>
            </a:r>
            <a:r>
              <a:rPr lang="en-GB" sz="1500" err="1"/>
              <a:t>více</a:t>
            </a:r>
            <a:r>
              <a:rPr lang="en-GB" sz="1500"/>
              <a:t> </a:t>
            </a:r>
            <a:r>
              <a:rPr lang="en-GB" sz="1500" err="1"/>
              <a:t>zaměřuje</a:t>
            </a:r>
            <a:r>
              <a:rPr lang="en-GB" sz="1500"/>
              <a:t> </a:t>
            </a:r>
            <a:r>
              <a:rPr lang="en-GB" sz="1500" err="1"/>
              <a:t>na</a:t>
            </a:r>
            <a:r>
              <a:rPr lang="en-GB" sz="1500"/>
              <a:t> </a:t>
            </a:r>
            <a:r>
              <a:rPr lang="en-GB" sz="1500" err="1"/>
              <a:t>skutečná</a:t>
            </a:r>
            <a:r>
              <a:rPr lang="en-GB" sz="1500"/>
              <a:t> </a:t>
            </a:r>
            <a:r>
              <a:rPr lang="en-GB" sz="1500" err="1"/>
              <a:t>rizika</a:t>
            </a:r>
            <a:r>
              <a:rPr lang="en-GB" sz="1500"/>
              <a:t> a </a:t>
            </a:r>
            <a:r>
              <a:rPr lang="en-GB" sz="1500" err="1"/>
              <a:t>středem</a:t>
            </a:r>
            <a:r>
              <a:rPr lang="en-GB" sz="1500"/>
              <a:t> </a:t>
            </a:r>
            <a:r>
              <a:rPr lang="en-GB" sz="1500" err="1"/>
              <a:t>pozornosti</a:t>
            </a:r>
            <a:r>
              <a:rPr lang="en-GB" sz="1500"/>
              <a:t> se </a:t>
            </a:r>
            <a:r>
              <a:rPr lang="en-GB" sz="1500" err="1"/>
              <a:t>stává</a:t>
            </a:r>
            <a:r>
              <a:rPr lang="en-GB" sz="1500"/>
              <a:t> </a:t>
            </a:r>
            <a:r>
              <a:rPr lang="en-GB" sz="1500" err="1"/>
              <a:t>konkrétní</a:t>
            </a:r>
            <a:r>
              <a:rPr lang="en-GB" sz="1500"/>
              <a:t> </a:t>
            </a:r>
            <a:r>
              <a:rPr lang="en-GB" sz="1500" err="1"/>
              <a:t>riziko</a:t>
            </a:r>
            <a:r>
              <a:rPr lang="en-GB" sz="1500"/>
              <a:t> </a:t>
            </a:r>
            <a:r>
              <a:rPr lang="en-GB" sz="1500" err="1"/>
              <a:t>podniku</a:t>
            </a:r>
            <a:r>
              <a:rPr lang="en-GB" sz="1500"/>
              <a:t>. </a:t>
            </a:r>
          </a:p>
          <a:p>
            <a:pPr>
              <a:lnSpc>
                <a:spcPct val="90000"/>
              </a:lnSpc>
            </a:pPr>
            <a:r>
              <a:rPr lang="en-GB" sz="1500" err="1"/>
              <a:t>Musí</a:t>
            </a:r>
            <a:r>
              <a:rPr lang="en-GB" sz="1500"/>
              <a:t> </a:t>
            </a:r>
            <a:r>
              <a:rPr lang="en-GB" sz="1500" err="1"/>
              <a:t>být</a:t>
            </a:r>
            <a:r>
              <a:rPr lang="en-GB" sz="1500"/>
              <a:t> </a:t>
            </a:r>
            <a:r>
              <a:rPr lang="en-GB" sz="1500" err="1"/>
              <a:t>zohledňována</a:t>
            </a:r>
            <a:r>
              <a:rPr lang="en-GB" sz="1500"/>
              <a:t> </a:t>
            </a:r>
            <a:r>
              <a:rPr lang="en-GB" sz="1500" err="1"/>
              <a:t>veškerá</a:t>
            </a:r>
            <a:r>
              <a:rPr lang="en-GB" sz="1500"/>
              <a:t> </a:t>
            </a:r>
            <a:r>
              <a:rPr lang="en-GB" sz="1500" err="1"/>
              <a:t>příslušná</a:t>
            </a:r>
            <a:r>
              <a:rPr lang="en-GB" sz="1500"/>
              <a:t> </a:t>
            </a:r>
            <a:r>
              <a:rPr lang="en-GB" sz="1500" err="1"/>
              <a:t>kvantifikovatelná</a:t>
            </a:r>
            <a:r>
              <a:rPr lang="en-GB" sz="1500"/>
              <a:t> </a:t>
            </a:r>
            <a:r>
              <a:rPr lang="en-GB" sz="1500" err="1"/>
              <a:t>rizika</a:t>
            </a:r>
            <a:r>
              <a:rPr lang="en-GB" sz="1500"/>
              <a:t> (</a:t>
            </a:r>
            <a:r>
              <a:rPr lang="en-GB" sz="1500" err="1"/>
              <a:t>přinejmenším</a:t>
            </a:r>
            <a:r>
              <a:rPr lang="en-GB" sz="1500"/>
              <a:t> </a:t>
            </a:r>
            <a:r>
              <a:rPr lang="en-GB" sz="1500" err="1"/>
              <a:t>tržní</a:t>
            </a:r>
            <a:r>
              <a:rPr lang="en-GB" sz="1500"/>
              <a:t> </a:t>
            </a:r>
            <a:r>
              <a:rPr lang="en-GB" sz="1500" err="1"/>
              <a:t>riziko</a:t>
            </a:r>
            <a:r>
              <a:rPr lang="en-GB" sz="1500"/>
              <a:t>, </a:t>
            </a:r>
            <a:r>
              <a:rPr lang="en-GB" sz="1500" err="1"/>
              <a:t>úvěrové</a:t>
            </a:r>
            <a:r>
              <a:rPr lang="en-GB" sz="1500"/>
              <a:t> </a:t>
            </a:r>
            <a:r>
              <a:rPr lang="en-GB" sz="1500" err="1"/>
              <a:t>riziko</a:t>
            </a:r>
            <a:r>
              <a:rPr lang="en-GB" sz="1500"/>
              <a:t>, </a:t>
            </a:r>
            <a:r>
              <a:rPr lang="en-GB" sz="1500" err="1"/>
              <a:t>upisovací</a:t>
            </a:r>
            <a:r>
              <a:rPr lang="en-GB" sz="1500"/>
              <a:t> </a:t>
            </a:r>
            <a:r>
              <a:rPr lang="en-GB" sz="1500" err="1"/>
              <a:t>riziko</a:t>
            </a:r>
            <a:r>
              <a:rPr lang="en-GB" sz="1500"/>
              <a:t> a </a:t>
            </a:r>
            <a:r>
              <a:rPr lang="en-GB" sz="1500" err="1"/>
              <a:t>operační</a:t>
            </a:r>
            <a:r>
              <a:rPr lang="en-GB" sz="1500"/>
              <a:t> </a:t>
            </a:r>
            <a:r>
              <a:rPr lang="en-GB" sz="1500" err="1"/>
              <a:t>riziko</a:t>
            </a:r>
            <a:r>
              <a:rPr lang="en-GB" sz="1500"/>
              <a:t>). </a:t>
            </a:r>
          </a:p>
          <a:p>
            <a:pPr>
              <a:lnSpc>
                <a:spcPct val="90000"/>
              </a:lnSpc>
            </a:pPr>
            <a:r>
              <a:rPr lang="en-GB" sz="1500" err="1"/>
              <a:t>Nový</a:t>
            </a:r>
            <a:r>
              <a:rPr lang="en-GB" sz="1500"/>
              <a:t> </a:t>
            </a:r>
            <a:r>
              <a:rPr lang="en-GB" sz="1500" err="1"/>
              <a:t>systém</a:t>
            </a:r>
            <a:r>
              <a:rPr lang="en-GB" sz="1500"/>
              <a:t> </a:t>
            </a:r>
            <a:r>
              <a:rPr lang="en-GB" sz="1500" err="1"/>
              <a:t>dohledu</a:t>
            </a:r>
            <a:r>
              <a:rPr lang="en-GB" sz="1500"/>
              <a:t> </a:t>
            </a:r>
            <a:r>
              <a:rPr lang="en-GB" sz="1500" err="1"/>
              <a:t>tak</a:t>
            </a:r>
            <a:r>
              <a:rPr lang="en-GB" sz="1500"/>
              <a:t> </a:t>
            </a:r>
            <a:r>
              <a:rPr lang="en-GB" sz="1500" err="1"/>
              <a:t>přinese</a:t>
            </a:r>
            <a:r>
              <a:rPr lang="en-GB" sz="1500"/>
              <a:t> </a:t>
            </a:r>
            <a:r>
              <a:rPr lang="en-GB" sz="1500" err="1"/>
              <a:t>kapitálovou</a:t>
            </a:r>
            <a:r>
              <a:rPr lang="en-GB" sz="1500"/>
              <a:t> </a:t>
            </a:r>
            <a:r>
              <a:rPr lang="en-GB" sz="1500" err="1"/>
              <a:t>přiměřenost</a:t>
            </a:r>
            <a:r>
              <a:rPr lang="en-GB" sz="1500"/>
              <a:t> </a:t>
            </a:r>
            <a:r>
              <a:rPr lang="en-GB" sz="1500" err="1"/>
              <a:t>pojišťoven</a:t>
            </a:r>
            <a:r>
              <a:rPr lang="en-GB" sz="1500"/>
              <a:t> </a:t>
            </a:r>
            <a:r>
              <a:rPr lang="en-GB" sz="1500" err="1"/>
              <a:t>odpovídající</a:t>
            </a:r>
            <a:r>
              <a:rPr lang="en-GB" sz="1500"/>
              <a:t> </a:t>
            </a:r>
            <a:r>
              <a:rPr lang="en-GB" sz="1500" err="1"/>
              <a:t>riziku</a:t>
            </a:r>
            <a:r>
              <a:rPr lang="en-GB" sz="1500"/>
              <a:t>. </a:t>
            </a:r>
          </a:p>
          <a:p>
            <a:pPr>
              <a:lnSpc>
                <a:spcPct val="90000"/>
              </a:lnSpc>
            </a:pPr>
            <a:r>
              <a:rPr lang="en-GB" sz="1500" err="1"/>
              <a:t>Bude</a:t>
            </a:r>
            <a:r>
              <a:rPr lang="en-GB" sz="1500"/>
              <a:t> </a:t>
            </a:r>
            <a:r>
              <a:rPr lang="en-GB" sz="1500" err="1"/>
              <a:t>doplněn</a:t>
            </a:r>
            <a:r>
              <a:rPr lang="en-GB" sz="1500"/>
              <a:t> </a:t>
            </a:r>
            <a:r>
              <a:rPr lang="en-GB" sz="1500" err="1"/>
              <a:t>minimálním</a:t>
            </a:r>
            <a:r>
              <a:rPr lang="en-GB" sz="1500"/>
              <a:t> </a:t>
            </a:r>
            <a:r>
              <a:rPr lang="en-GB" sz="1500" err="1"/>
              <a:t>kapitálovým</a:t>
            </a:r>
            <a:r>
              <a:rPr lang="en-GB" sz="1500"/>
              <a:t> </a:t>
            </a:r>
            <a:r>
              <a:rPr lang="en-GB" sz="1500" err="1"/>
              <a:t>požadavkem</a:t>
            </a:r>
            <a:r>
              <a:rPr lang="en-GB" sz="1500"/>
              <a:t> (minimum capital requirement, MCR), </a:t>
            </a:r>
            <a:r>
              <a:rPr lang="en-GB" sz="1500" err="1"/>
              <a:t>který</a:t>
            </a:r>
            <a:r>
              <a:rPr lang="en-GB" sz="1500"/>
              <a:t> </a:t>
            </a:r>
            <a:r>
              <a:rPr lang="en-GB" sz="1500" err="1"/>
              <a:t>je</a:t>
            </a:r>
            <a:r>
              <a:rPr lang="en-GB" sz="1500"/>
              <a:t> </a:t>
            </a:r>
            <a:r>
              <a:rPr lang="en-GB" sz="1500" err="1"/>
              <a:t>třeba</a:t>
            </a:r>
            <a:r>
              <a:rPr lang="en-GB" sz="1500"/>
              <a:t> </a:t>
            </a:r>
            <a:r>
              <a:rPr lang="en-GB" sz="1500" err="1"/>
              <a:t>za</a:t>
            </a:r>
            <a:r>
              <a:rPr lang="en-GB" sz="1500"/>
              <a:t> </a:t>
            </a:r>
            <a:r>
              <a:rPr lang="en-GB" sz="1500" err="1"/>
              <a:t>všech</a:t>
            </a:r>
            <a:r>
              <a:rPr lang="en-GB" sz="1500"/>
              <a:t> </a:t>
            </a:r>
            <a:r>
              <a:rPr lang="en-GB" sz="1500" err="1"/>
              <a:t>okolností</a:t>
            </a:r>
            <a:r>
              <a:rPr lang="en-GB" sz="1500"/>
              <a:t> </a:t>
            </a:r>
            <a:r>
              <a:rPr lang="en-GB" sz="1500" err="1"/>
              <a:t>dodržet</a:t>
            </a:r>
            <a:r>
              <a:rPr lang="en-GB" sz="1500"/>
              <a:t>.</a:t>
            </a:r>
          </a:p>
          <a:p>
            <a:pPr>
              <a:lnSpc>
                <a:spcPct val="90000"/>
              </a:lnSpc>
            </a:pPr>
            <a:r>
              <a:rPr lang="en-GB" sz="1500" err="1"/>
              <a:t>důraz</a:t>
            </a:r>
            <a:r>
              <a:rPr lang="en-GB" sz="1500"/>
              <a:t> </a:t>
            </a:r>
            <a:r>
              <a:rPr lang="en-GB" sz="1500" err="1"/>
              <a:t>na</a:t>
            </a:r>
            <a:r>
              <a:rPr lang="en-GB" sz="1500"/>
              <a:t> </a:t>
            </a:r>
            <a:r>
              <a:rPr lang="en-GB" sz="1500" err="1"/>
              <a:t>kvalitní</a:t>
            </a:r>
            <a:r>
              <a:rPr lang="en-GB" sz="1500"/>
              <a:t> risk management, </a:t>
            </a:r>
            <a:r>
              <a:rPr lang="en-GB" sz="1500" err="1"/>
              <a:t>skupinový</a:t>
            </a:r>
            <a:r>
              <a:rPr lang="en-GB" sz="1500"/>
              <a:t> </a:t>
            </a:r>
            <a:r>
              <a:rPr lang="en-GB" sz="1500" err="1"/>
              <a:t>dohled</a:t>
            </a:r>
            <a:r>
              <a:rPr lang="en-GB" sz="1500"/>
              <a:t> </a:t>
            </a:r>
            <a:r>
              <a:rPr lang="en-GB" sz="1500" err="1"/>
              <a:t>nebo</a:t>
            </a:r>
            <a:r>
              <a:rPr lang="en-GB" sz="1500"/>
              <a:t> </a:t>
            </a:r>
            <a:r>
              <a:rPr lang="en-GB" sz="1500" err="1"/>
              <a:t>výrazné</a:t>
            </a:r>
            <a:r>
              <a:rPr lang="en-GB" sz="1500"/>
              <a:t> </a:t>
            </a:r>
            <a:r>
              <a:rPr lang="en-GB" sz="1500" err="1"/>
              <a:t>rozšíření</a:t>
            </a:r>
            <a:r>
              <a:rPr lang="en-GB" sz="1500"/>
              <a:t> </a:t>
            </a:r>
            <a:r>
              <a:rPr lang="en-GB" sz="1500" err="1"/>
              <a:t>rozsahu</a:t>
            </a:r>
            <a:r>
              <a:rPr lang="en-GB" sz="1500"/>
              <a:t> </a:t>
            </a:r>
            <a:r>
              <a:rPr lang="en-GB" sz="1500" err="1"/>
              <a:t>uveřejňovaných</a:t>
            </a:r>
            <a:r>
              <a:rPr lang="en-GB" sz="1500"/>
              <a:t> </a:t>
            </a:r>
            <a:r>
              <a:rPr lang="en-GB" sz="1500" err="1"/>
              <a:t>informací</a:t>
            </a:r>
            <a:endParaRPr lang="en-GB" sz="1500"/>
          </a:p>
        </p:txBody>
      </p:sp>
    </p:spTree>
    <p:extLst>
      <p:ext uri="{BB962C8B-B14F-4D97-AF65-F5344CB8AC3E}">
        <p14:creationId xmlns:p14="http://schemas.microsoft.com/office/powerpoint/2010/main" val="638217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2600">
                <a:solidFill>
                  <a:srgbClr val="FFFFFF"/>
                </a:solidFill>
              </a:rPr>
              <a:t>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sz="1700" b="1" err="1"/>
              <a:t>Nejvýznamější</a:t>
            </a:r>
            <a:r>
              <a:rPr lang="en-GB" sz="1700" b="1"/>
              <a:t> </a:t>
            </a:r>
            <a:r>
              <a:rPr lang="en-GB" sz="1700" b="1" err="1"/>
              <a:t>rozhodnutí</a:t>
            </a:r>
            <a:endParaRPr lang="en-GB" sz="1700" b="1"/>
          </a:p>
          <a:p>
            <a:endParaRPr lang="en-GB" sz="1700"/>
          </a:p>
          <a:p>
            <a:r>
              <a:rPr lang="en-GB" sz="1700"/>
              <a:t>CASATI - </a:t>
            </a:r>
            <a:r>
              <a:rPr lang="cs-CZ" sz="1700"/>
              <a:t>Rozhodnutí Evropského soudního dvora č. 203/80 z r. 1981</a:t>
            </a:r>
            <a:endParaRPr lang="en-GB" sz="1700"/>
          </a:p>
          <a:p>
            <a:r>
              <a:rPr lang="cs-CZ" sz="1700" err="1"/>
              <a:t>Scientologové</a:t>
            </a:r>
            <a:r>
              <a:rPr lang="en-GB" sz="1700"/>
              <a:t> - </a:t>
            </a:r>
            <a:r>
              <a:rPr lang="cs-CZ" sz="1700"/>
              <a:t>Rozhodnutí Evropského soudního dvora z 14. března 2000, C-54/99 </a:t>
            </a:r>
            <a:r>
              <a:rPr lang="cs-CZ" sz="1700" err="1"/>
              <a:t>Church</a:t>
            </a:r>
            <a:r>
              <a:rPr lang="cs-CZ" sz="1700"/>
              <a:t> </a:t>
            </a:r>
            <a:r>
              <a:rPr lang="cs-CZ" sz="1700" err="1"/>
              <a:t>of</a:t>
            </a:r>
            <a:r>
              <a:rPr lang="cs-CZ" sz="1700"/>
              <a:t> </a:t>
            </a:r>
            <a:r>
              <a:rPr lang="cs-CZ" sz="1700" err="1"/>
              <a:t>Scientology</a:t>
            </a:r>
            <a:endParaRPr lang="en-GB" sz="1700"/>
          </a:p>
          <a:p>
            <a:r>
              <a:rPr lang="en-GB" sz="1700" err="1"/>
              <a:t>Případy</a:t>
            </a:r>
            <a:r>
              <a:rPr lang="en-GB" sz="1700"/>
              <a:t> </a:t>
            </a:r>
            <a:r>
              <a:rPr lang="en-GB" sz="1700" err="1"/>
              <a:t>zlatých</a:t>
            </a:r>
            <a:r>
              <a:rPr lang="en-GB" sz="1700"/>
              <a:t> </a:t>
            </a:r>
            <a:r>
              <a:rPr lang="en-GB" sz="1700" err="1"/>
              <a:t>akcií</a:t>
            </a:r>
            <a:r>
              <a:rPr lang="en-GB" sz="1700"/>
              <a:t>: C-58/99 </a:t>
            </a:r>
            <a:r>
              <a:rPr lang="en-GB" sz="1700" err="1"/>
              <a:t>Komise</a:t>
            </a:r>
            <a:r>
              <a:rPr lang="en-GB" sz="1700"/>
              <a:t> v. </a:t>
            </a:r>
            <a:r>
              <a:rPr lang="en-GB" sz="1700" err="1"/>
              <a:t>Itálie</a:t>
            </a:r>
            <a:r>
              <a:rPr lang="en-GB" sz="1700"/>
              <a:t>; C-463/00, </a:t>
            </a:r>
            <a:r>
              <a:rPr lang="en-GB" sz="1700" err="1"/>
              <a:t>Komise</a:t>
            </a:r>
            <a:r>
              <a:rPr lang="en-GB" sz="1700"/>
              <a:t> v. </a:t>
            </a:r>
            <a:r>
              <a:rPr lang="en-GB" sz="1700" err="1"/>
              <a:t>Španělsko</a:t>
            </a:r>
            <a:r>
              <a:rPr lang="en-GB" sz="1700"/>
              <a:t>; C-174/04, </a:t>
            </a:r>
            <a:r>
              <a:rPr lang="en-GB" sz="1700" err="1"/>
              <a:t>Komise</a:t>
            </a:r>
            <a:r>
              <a:rPr lang="en-GB" sz="1700"/>
              <a:t> v. </a:t>
            </a:r>
            <a:r>
              <a:rPr lang="en-GB" sz="1700" err="1"/>
              <a:t>Italská</a:t>
            </a:r>
            <a:r>
              <a:rPr lang="en-GB" sz="1700"/>
              <a:t> </a:t>
            </a:r>
            <a:r>
              <a:rPr lang="en-GB" sz="1700" err="1"/>
              <a:t>republika</a:t>
            </a:r>
            <a:r>
              <a:rPr lang="en-GB" sz="1700"/>
              <a:t>; </a:t>
            </a:r>
            <a:r>
              <a:rPr lang="it-IT" sz="1700"/>
              <a:t>C-463/04 a C-464/04 - Federconsumatori a další a Associazione Azionariato Diffuso dell'AEM SpA a další v. Comune di Milano; C – 112/05 Komise v. Německo (Volkswagen) C-212/09 Komise v. Portugalsko; </a:t>
            </a:r>
            <a:endParaRPr lang="en-GB" sz="1700"/>
          </a:p>
        </p:txBody>
      </p:sp>
    </p:spTree>
    <p:extLst>
      <p:ext uri="{BB962C8B-B14F-4D97-AF65-F5344CB8AC3E}">
        <p14:creationId xmlns:p14="http://schemas.microsoft.com/office/powerpoint/2010/main" val="2031611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2600">
                <a:solidFill>
                  <a:srgbClr val="FFFFFF"/>
                </a:solidFill>
              </a:rPr>
              <a:t>Judikatura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Daňová</a:t>
            </a:r>
            <a:r>
              <a:rPr lang="en-GB" dirty="0"/>
              <a:t> oblast</a:t>
            </a:r>
          </a:p>
          <a:p>
            <a:pPr marL="0" indent="0">
              <a:buNone/>
            </a:pPr>
            <a:r>
              <a:rPr lang="en-GB" dirty="0"/>
              <a:t>C-342/10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Finsko</a:t>
            </a:r>
            <a:r>
              <a:rPr lang="en-GB" dirty="0"/>
              <a:t>; C-383/10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Belgie</a:t>
            </a:r>
            <a:r>
              <a:rPr lang="en-GB" dirty="0"/>
              <a:t>; C-600/10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Německo</a:t>
            </a:r>
            <a:r>
              <a:rPr lang="en-GB" dirty="0"/>
              <a:t>; C-364/01 </a:t>
            </a:r>
            <a:r>
              <a:rPr lang="en-GB" dirty="0" err="1"/>
              <a:t>Barbier</a:t>
            </a:r>
            <a:r>
              <a:rPr lang="en-GB" dirty="0"/>
              <a:t>; C-256/06 </a:t>
            </a:r>
            <a:r>
              <a:rPr lang="en-GB" dirty="0" err="1"/>
              <a:t>Jäger</a:t>
            </a:r>
            <a:r>
              <a:rPr lang="en-GB" dirty="0"/>
              <a:t>; C-11/07 </a:t>
            </a:r>
            <a:r>
              <a:rPr lang="en-GB" dirty="0" err="1"/>
              <a:t>Eckelkamp</a:t>
            </a:r>
            <a:r>
              <a:rPr lang="en-GB" dirty="0"/>
              <a:t>, C-43/07 </a:t>
            </a:r>
            <a:r>
              <a:rPr lang="en-GB" dirty="0" err="1"/>
              <a:t>Arens-Sikken</a:t>
            </a:r>
            <a:r>
              <a:rPr lang="en-GB" dirty="0"/>
              <a:t>; C-510/08 </a:t>
            </a:r>
            <a:r>
              <a:rPr lang="en-GB" dirty="0" err="1"/>
              <a:t>Mattner</a:t>
            </a:r>
            <a:r>
              <a:rPr lang="en-GB" dirty="0"/>
              <a:t>; C-132/10 Halley</a:t>
            </a:r>
          </a:p>
        </p:txBody>
      </p:sp>
    </p:spTree>
    <p:extLst>
      <p:ext uri="{BB962C8B-B14F-4D97-AF65-F5344CB8AC3E}">
        <p14:creationId xmlns:p14="http://schemas.microsoft.com/office/powerpoint/2010/main" val="159375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Volný pohyb kapitálu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700" err="1"/>
              <a:t>Jednostranný</a:t>
            </a:r>
            <a:r>
              <a:rPr lang="en-GB" sz="1700"/>
              <a:t> </a:t>
            </a:r>
            <a:r>
              <a:rPr lang="en-GB" sz="1700" err="1"/>
              <a:t>přesun</a:t>
            </a:r>
            <a:r>
              <a:rPr lang="en-GB" sz="1700"/>
              <a:t> </a:t>
            </a:r>
            <a:r>
              <a:rPr lang="en-GB" sz="1700" err="1"/>
              <a:t>aktiv</a:t>
            </a:r>
            <a:r>
              <a:rPr lang="en-GB" sz="1700"/>
              <a:t> z </a:t>
            </a:r>
            <a:r>
              <a:rPr lang="en-GB" sz="1700" err="1"/>
              <a:t>jednoho</a:t>
            </a:r>
            <a:r>
              <a:rPr lang="en-GB" sz="1700"/>
              <a:t> </a:t>
            </a:r>
            <a:r>
              <a:rPr lang="en-GB" sz="1700" err="1"/>
              <a:t>členského</a:t>
            </a:r>
            <a:r>
              <a:rPr lang="en-GB" sz="1700"/>
              <a:t> </a:t>
            </a:r>
            <a:r>
              <a:rPr lang="en-GB" sz="1700" err="1"/>
              <a:t>státu</a:t>
            </a:r>
            <a:r>
              <a:rPr lang="en-GB" sz="1700"/>
              <a:t> do </a:t>
            </a:r>
            <a:r>
              <a:rPr lang="en-GB" sz="1700" err="1"/>
              <a:t>druhého</a:t>
            </a:r>
            <a:endParaRPr lang="en-GB" sz="1700"/>
          </a:p>
          <a:p>
            <a:pPr marL="0" indent="0">
              <a:lnSpc>
                <a:spcPct val="90000"/>
              </a:lnSpc>
              <a:buNone/>
            </a:pPr>
            <a:endParaRPr lang="en-GB" sz="1700"/>
          </a:p>
          <a:p>
            <a:pPr marL="0" indent="0">
              <a:lnSpc>
                <a:spcPct val="90000"/>
              </a:lnSpc>
              <a:buNone/>
            </a:pPr>
            <a:r>
              <a:rPr lang="en-GB" sz="1700" err="1"/>
              <a:t>Pojem</a:t>
            </a:r>
            <a:r>
              <a:rPr lang="en-GB" sz="1700"/>
              <a:t> "</a:t>
            </a:r>
            <a:r>
              <a:rPr lang="en-GB" sz="1700" err="1"/>
              <a:t>volný</a:t>
            </a:r>
            <a:r>
              <a:rPr lang="en-GB" sz="1700"/>
              <a:t> </a:t>
            </a:r>
            <a:r>
              <a:rPr lang="en-GB" sz="1700" err="1"/>
              <a:t>pohyb</a:t>
            </a:r>
            <a:r>
              <a:rPr lang="en-GB" sz="1700"/>
              <a:t> </a:t>
            </a:r>
            <a:r>
              <a:rPr lang="en-GB" sz="1700" err="1"/>
              <a:t>kapitálu</a:t>
            </a:r>
            <a:r>
              <a:rPr lang="en-GB" sz="1700"/>
              <a:t>" </a:t>
            </a:r>
            <a:r>
              <a:rPr lang="en-GB" sz="1700" err="1"/>
              <a:t>zahrnuje</a:t>
            </a:r>
            <a:endParaRPr lang="en-GB" sz="1700"/>
          </a:p>
          <a:p>
            <a:pPr>
              <a:lnSpc>
                <a:spcPct val="90000"/>
              </a:lnSpc>
            </a:pPr>
            <a:r>
              <a:rPr lang="en-GB" sz="1700" err="1"/>
              <a:t>pohyb</a:t>
            </a:r>
            <a:r>
              <a:rPr lang="en-GB" sz="1700"/>
              <a:t> </a:t>
            </a:r>
            <a:r>
              <a:rPr lang="en-GB" sz="1700" err="1"/>
              <a:t>věcného</a:t>
            </a:r>
            <a:r>
              <a:rPr lang="en-GB" sz="1700"/>
              <a:t> </a:t>
            </a:r>
            <a:r>
              <a:rPr lang="en-GB" sz="1700" err="1"/>
              <a:t>kapitálu</a:t>
            </a:r>
            <a:r>
              <a:rPr lang="en-GB" sz="1700"/>
              <a:t> (</a:t>
            </a:r>
            <a:r>
              <a:rPr lang="en-GB" sz="1700" err="1"/>
              <a:t>právo</a:t>
            </a:r>
            <a:r>
              <a:rPr lang="en-GB" sz="1700"/>
              <a:t> k </a:t>
            </a:r>
            <a:r>
              <a:rPr lang="en-GB" sz="1700" err="1"/>
              <a:t>nemovitostem</a:t>
            </a:r>
            <a:r>
              <a:rPr lang="en-GB" sz="1700"/>
              <a:t>, </a:t>
            </a:r>
            <a:r>
              <a:rPr lang="en-GB" sz="1700" err="1"/>
              <a:t>podnikatelské</a:t>
            </a:r>
            <a:r>
              <a:rPr lang="en-GB" sz="1700"/>
              <a:t> </a:t>
            </a:r>
            <a:r>
              <a:rPr lang="en-GB" sz="1700" err="1"/>
              <a:t>účasti</a:t>
            </a:r>
            <a:r>
              <a:rPr lang="en-GB" sz="1700"/>
              <a:t>)</a:t>
            </a:r>
          </a:p>
          <a:p>
            <a:pPr>
              <a:lnSpc>
                <a:spcPct val="90000"/>
              </a:lnSpc>
            </a:pPr>
            <a:r>
              <a:rPr lang="en-GB" sz="1700" err="1"/>
              <a:t>peněžního</a:t>
            </a:r>
            <a:r>
              <a:rPr lang="en-GB" sz="1700"/>
              <a:t> </a:t>
            </a:r>
            <a:r>
              <a:rPr lang="en-GB" sz="1700" err="1"/>
              <a:t>kapitálu</a:t>
            </a:r>
            <a:r>
              <a:rPr lang="en-GB" sz="1700"/>
              <a:t> (</a:t>
            </a:r>
            <a:r>
              <a:rPr lang="en-GB" sz="1700" err="1"/>
              <a:t>cenné</a:t>
            </a:r>
            <a:r>
              <a:rPr lang="en-GB" sz="1700"/>
              <a:t> </a:t>
            </a:r>
            <a:r>
              <a:rPr lang="en-GB" sz="1700" err="1"/>
              <a:t>papíry</a:t>
            </a:r>
            <a:r>
              <a:rPr lang="en-GB" sz="1700"/>
              <a:t>, </a:t>
            </a:r>
            <a:r>
              <a:rPr lang="en-GB" sz="1700" err="1"/>
              <a:t>úvěry</a:t>
            </a:r>
            <a:r>
              <a:rPr lang="en-GB" sz="1700"/>
              <a:t>).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700" err="1"/>
              <a:t>Volný</a:t>
            </a:r>
            <a:r>
              <a:rPr lang="en-GB" sz="1700"/>
              <a:t> </a:t>
            </a:r>
            <a:r>
              <a:rPr lang="en-GB" sz="1700" err="1"/>
              <a:t>pohyb</a:t>
            </a:r>
            <a:r>
              <a:rPr lang="en-GB" sz="1700"/>
              <a:t> </a:t>
            </a:r>
            <a:r>
              <a:rPr lang="en-GB" sz="1700" err="1"/>
              <a:t>plateb</a:t>
            </a:r>
            <a:r>
              <a:rPr lang="en-GB" sz="1700"/>
              <a:t> </a:t>
            </a:r>
            <a:r>
              <a:rPr lang="en-GB" sz="1700" err="1"/>
              <a:t>je</a:t>
            </a:r>
            <a:r>
              <a:rPr lang="en-GB" sz="1700"/>
              <a:t> </a:t>
            </a:r>
            <a:r>
              <a:rPr lang="en-GB" sz="1700" err="1"/>
              <a:t>komplementární</a:t>
            </a:r>
            <a:r>
              <a:rPr lang="en-GB" sz="1700"/>
              <a:t> </a:t>
            </a:r>
            <a:r>
              <a:rPr lang="en-GB" sz="1700" err="1"/>
              <a:t>svobodou</a:t>
            </a:r>
            <a:r>
              <a:rPr lang="en-GB" sz="1700"/>
              <a:t> k </a:t>
            </a:r>
            <a:r>
              <a:rPr lang="en-GB" sz="1700" err="1"/>
              <a:t>volnému</a:t>
            </a:r>
            <a:r>
              <a:rPr lang="en-GB" sz="1700"/>
              <a:t> </a:t>
            </a:r>
            <a:r>
              <a:rPr lang="en-GB" sz="1700" err="1"/>
              <a:t>pohybu</a:t>
            </a:r>
            <a:r>
              <a:rPr lang="en-GB" sz="1700"/>
              <a:t> </a:t>
            </a:r>
            <a:r>
              <a:rPr lang="en-GB" sz="1700" err="1"/>
              <a:t>kapitálu</a:t>
            </a:r>
            <a:r>
              <a:rPr lang="en-GB" sz="1700"/>
              <a:t>. 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/>
          </a:p>
          <a:p>
            <a:pPr marL="0" indent="0">
              <a:lnSpc>
                <a:spcPct val="90000"/>
              </a:lnSpc>
              <a:buNone/>
            </a:pPr>
            <a:r>
              <a:rPr lang="en-GB" sz="1700"/>
              <a:t>V </a:t>
            </a:r>
            <a:r>
              <a:rPr lang="en-GB" sz="1700" err="1"/>
              <a:t>současné</a:t>
            </a:r>
            <a:r>
              <a:rPr lang="en-GB" sz="1700"/>
              <a:t> </a:t>
            </a:r>
            <a:r>
              <a:rPr lang="en-GB" sz="1700" err="1"/>
              <a:t>době</a:t>
            </a:r>
            <a:r>
              <a:rPr lang="en-GB" sz="1700"/>
              <a:t> </a:t>
            </a:r>
            <a:r>
              <a:rPr lang="en-GB" sz="1700" err="1"/>
              <a:t>je</a:t>
            </a:r>
            <a:r>
              <a:rPr lang="en-GB" sz="1700"/>
              <a:t> </a:t>
            </a:r>
            <a:r>
              <a:rPr lang="en-GB" sz="1700" err="1"/>
              <a:t>volný</a:t>
            </a:r>
            <a:r>
              <a:rPr lang="en-GB" sz="1700"/>
              <a:t> </a:t>
            </a:r>
            <a:r>
              <a:rPr lang="en-GB" sz="1700" err="1"/>
              <a:t>pohyb</a:t>
            </a:r>
            <a:r>
              <a:rPr lang="en-GB" sz="1700"/>
              <a:t> </a:t>
            </a:r>
            <a:r>
              <a:rPr lang="en-GB" sz="1700" err="1"/>
              <a:t>kapitálu</a:t>
            </a:r>
            <a:r>
              <a:rPr lang="en-GB" sz="1700"/>
              <a:t> a </a:t>
            </a:r>
            <a:r>
              <a:rPr lang="en-GB" sz="1700" err="1"/>
              <a:t>plateb</a:t>
            </a:r>
            <a:r>
              <a:rPr lang="en-GB" sz="1700"/>
              <a:t> </a:t>
            </a:r>
            <a:r>
              <a:rPr lang="en-GB" sz="1700" err="1"/>
              <a:t>realizován</a:t>
            </a:r>
            <a:r>
              <a:rPr lang="en-GB" sz="1700"/>
              <a:t> </a:t>
            </a:r>
            <a:r>
              <a:rPr lang="en-GB" sz="1700" err="1"/>
              <a:t>na</a:t>
            </a:r>
            <a:r>
              <a:rPr lang="en-GB" sz="1700"/>
              <a:t> </a:t>
            </a:r>
            <a:r>
              <a:rPr lang="en-GB" sz="1700" err="1"/>
              <a:t>základě</a:t>
            </a:r>
            <a:r>
              <a:rPr lang="en-GB" sz="1700"/>
              <a:t> </a:t>
            </a:r>
            <a:r>
              <a:rPr lang="en-GB" sz="1700" err="1"/>
              <a:t>článků</a:t>
            </a:r>
            <a:r>
              <a:rPr lang="en-GB" sz="1700"/>
              <a:t> 63 </a:t>
            </a:r>
            <a:r>
              <a:rPr lang="en-GB" sz="1700" err="1"/>
              <a:t>až</a:t>
            </a:r>
            <a:r>
              <a:rPr lang="en-GB" sz="1700"/>
              <a:t> 66 TFEU, </a:t>
            </a:r>
            <a:r>
              <a:rPr lang="en-GB" sz="1700" err="1"/>
              <a:t>doplněné</a:t>
            </a:r>
            <a:r>
              <a:rPr lang="en-GB" sz="1700"/>
              <a:t> </a:t>
            </a:r>
            <a:r>
              <a:rPr lang="en-GB" sz="1700" err="1"/>
              <a:t>články</a:t>
            </a:r>
            <a:r>
              <a:rPr lang="en-GB" sz="1700"/>
              <a:t> 75 a 215, </a:t>
            </a:r>
            <a:r>
              <a:rPr lang="en-GB" sz="1700" err="1"/>
              <a:t>jimiž</a:t>
            </a:r>
            <a:r>
              <a:rPr lang="en-GB" sz="1700"/>
              <a:t> se </a:t>
            </a:r>
            <a:r>
              <a:rPr lang="en-GB" sz="1700" err="1"/>
              <a:t>stanoví</a:t>
            </a:r>
            <a:r>
              <a:rPr lang="en-GB" sz="1700"/>
              <a:t> </a:t>
            </a:r>
            <a:r>
              <a:rPr lang="en-GB" sz="1700" err="1"/>
              <a:t>sankce</a:t>
            </a:r>
            <a:r>
              <a:rPr lang="en-GB" sz="1700"/>
              <a:t>. (</a:t>
            </a:r>
            <a:r>
              <a:rPr lang="en-GB" sz="1700" err="1"/>
              <a:t>dříve</a:t>
            </a:r>
            <a:r>
              <a:rPr lang="en-GB" sz="1700"/>
              <a:t> </a:t>
            </a:r>
            <a:r>
              <a:rPr lang="en-GB" sz="1700" err="1"/>
              <a:t>čl</a:t>
            </a:r>
            <a:r>
              <a:rPr lang="en-GB" sz="1700"/>
              <a:t>. 56-60 )</a:t>
            </a:r>
          </a:p>
        </p:txBody>
      </p:sp>
    </p:spTree>
    <p:extLst>
      <p:ext uri="{BB962C8B-B14F-4D97-AF65-F5344CB8AC3E}">
        <p14:creationId xmlns:p14="http://schemas.microsoft.com/office/powerpoint/2010/main" val="366851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Pohyb kapitálu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cs-CZ" dirty="0"/>
              <a:t>pohyb kapitálu vymezen například jako </a:t>
            </a:r>
            <a:r>
              <a:rPr lang="cs-CZ" b="1" dirty="0"/>
              <a:t>finanční operace, jejímž cílem je umisťovat a investovat kapitál</a:t>
            </a:r>
            <a:r>
              <a:rPr lang="cs-CZ" dirty="0"/>
              <a:t>, což představuje významnou oporu pro aplikovatelnost svobody pohybu kapitálu. Další možná definice pohybu kapitálu je jeho vymezení jako </a:t>
            </a:r>
            <a:r>
              <a:rPr lang="cs-CZ" b="1" u="sng" dirty="0"/>
              <a:t>přeshraničního</a:t>
            </a:r>
            <a:r>
              <a:rPr lang="cs-CZ" b="1" dirty="0"/>
              <a:t> převodu</a:t>
            </a:r>
            <a:r>
              <a:rPr lang="cs-CZ" dirty="0"/>
              <a:t> (nabytí, zpeněžení či transferu) </a:t>
            </a:r>
            <a:r>
              <a:rPr lang="cs-CZ" b="1" dirty="0"/>
              <a:t>hodnot buď ve formě investičního kapitálu</a:t>
            </a:r>
            <a:r>
              <a:rPr lang="cs-CZ" dirty="0"/>
              <a:t> (např. nemovitosti, obchodní podíly), </a:t>
            </a:r>
            <a:r>
              <a:rPr lang="cs-CZ" b="1" dirty="0"/>
              <a:t>nebo ve formě peněžního kapitálu</a:t>
            </a:r>
            <a:r>
              <a:rPr lang="cs-CZ" dirty="0"/>
              <a:t> (např. cenné papíry či střednědobé a dlouhodobé úvěry).</a:t>
            </a:r>
            <a:endParaRPr lang="en-GB"/>
          </a:p>
          <a:p>
            <a:r>
              <a:rPr lang="cs-CZ" dirty="0"/>
              <a:t>v rozsudku Evropského soudního dvora ze dne 31. ledna 1984, C-286/92, Luisi a </a:t>
            </a:r>
            <a:r>
              <a:rPr lang="cs-CZ" dirty="0" err="1"/>
              <a:t>Carbone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8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Právní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 err="1"/>
              <a:t>prvním</a:t>
            </a:r>
            <a:r>
              <a:rPr lang="en-GB" dirty="0"/>
              <a:t> </a:t>
            </a:r>
            <a:r>
              <a:rPr lang="en-GB" dirty="0" err="1"/>
              <a:t>krokem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b="1" dirty="0" err="1"/>
              <a:t>směrnice</a:t>
            </a:r>
            <a:r>
              <a:rPr lang="en-GB" b="1" dirty="0"/>
              <a:t> </a:t>
            </a:r>
            <a:r>
              <a:rPr lang="en-GB" b="1" dirty="0" err="1"/>
              <a:t>Rady</a:t>
            </a:r>
            <a:r>
              <a:rPr lang="en-GB" b="1" dirty="0"/>
              <a:t> 88/361/EHS</a:t>
            </a:r>
            <a:r>
              <a:rPr lang="en-GB" dirty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24. </a:t>
            </a:r>
            <a:r>
              <a:rPr lang="en-GB" dirty="0" err="1"/>
              <a:t>června</a:t>
            </a:r>
            <a:r>
              <a:rPr lang="en-GB" dirty="0"/>
              <a:t> 1988,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dni</a:t>
            </a:r>
            <a:r>
              <a:rPr lang="en-GB" dirty="0"/>
              <a:t> 1. </a:t>
            </a:r>
            <a:r>
              <a:rPr lang="en-GB" dirty="0" err="1"/>
              <a:t>července</a:t>
            </a:r>
            <a:r>
              <a:rPr lang="en-GB" dirty="0"/>
              <a:t> 1990 </a:t>
            </a:r>
            <a:endParaRPr lang="en-GB"/>
          </a:p>
          <a:p>
            <a:pPr marL="0" indent="0">
              <a:lnSpc>
                <a:spcPct val="90000"/>
              </a:lnSpc>
              <a:buNone/>
            </a:pPr>
            <a:r>
              <a:rPr lang="en-GB" dirty="0" err="1"/>
              <a:t>Zrušila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zbývající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rezidenty</a:t>
            </a:r>
            <a:r>
              <a:rPr lang="en-GB" dirty="0"/>
              <a:t> </a:t>
            </a:r>
            <a:r>
              <a:rPr lang="en-GB" dirty="0" err="1"/>
              <a:t>členských</a:t>
            </a:r>
            <a:r>
              <a:rPr lang="en-GB" dirty="0"/>
              <a:t> </a:t>
            </a:r>
            <a:r>
              <a:rPr lang="en-GB" dirty="0" err="1"/>
              <a:t>států</a:t>
            </a:r>
            <a:r>
              <a:rPr lang="en-GB" dirty="0"/>
              <a:t>. </a:t>
            </a:r>
            <a:r>
              <a:rPr lang="en-GB" dirty="0" err="1"/>
              <a:t>Výsledkem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rozšíření</a:t>
            </a:r>
            <a:r>
              <a:rPr lang="en-GB" dirty="0"/>
              <a:t> </a:t>
            </a:r>
            <a:r>
              <a:rPr lang="en-GB" dirty="0" err="1"/>
              <a:t>liberalizace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peněžní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částečně</a:t>
            </a:r>
            <a:r>
              <a:rPr lang="en-GB" dirty="0"/>
              <a:t> </a:t>
            </a:r>
            <a:r>
              <a:rPr lang="en-GB" dirty="0" err="1"/>
              <a:t>peněžní</a:t>
            </a:r>
            <a:r>
              <a:rPr lang="en-GB" dirty="0"/>
              <a:t> </a:t>
            </a:r>
            <a:r>
              <a:rPr lang="en-GB" dirty="0" err="1"/>
              <a:t>transakce</a:t>
            </a:r>
            <a:endParaRPr lang="en-GB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Tato </a:t>
            </a:r>
            <a:r>
              <a:rPr lang="en-GB" dirty="0" err="1"/>
              <a:t>svoboda</a:t>
            </a:r>
            <a:r>
              <a:rPr lang="en-GB" dirty="0"/>
              <a:t> </a:t>
            </a:r>
            <a:r>
              <a:rPr lang="en-GB" dirty="0" err="1"/>
              <a:t>zakotvená</a:t>
            </a:r>
            <a:r>
              <a:rPr lang="en-GB" dirty="0"/>
              <a:t> v TFEU se </a:t>
            </a:r>
            <a:r>
              <a:rPr lang="en-GB" dirty="0" err="1"/>
              <a:t>vztahuje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třetí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ojedinělé</a:t>
            </a:r>
            <a:r>
              <a:rPr lang="en-GB" dirty="0"/>
              <a:t>.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zakazuje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, </a:t>
            </a:r>
            <a:r>
              <a:rPr lang="en-GB" dirty="0" err="1"/>
              <a:t>nikoliv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diskriminační</a:t>
            </a:r>
            <a:r>
              <a:rPr lang="en-GB" dirty="0"/>
              <a:t>. </a:t>
            </a:r>
            <a:r>
              <a:rPr lang="en-GB" dirty="0" err="1"/>
              <a:t>Zavádí</a:t>
            </a:r>
            <a:r>
              <a:rPr lang="en-GB" dirty="0"/>
              <a:t> </a:t>
            </a:r>
            <a:r>
              <a:rPr lang="en-GB" dirty="0" err="1"/>
              <a:t>obecný</a:t>
            </a:r>
            <a:r>
              <a:rPr lang="en-GB" dirty="0"/>
              <a:t> </a:t>
            </a:r>
            <a:r>
              <a:rPr lang="en-GB" dirty="0" err="1"/>
              <a:t>zákaz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přesahuje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</a:t>
            </a:r>
            <a:r>
              <a:rPr lang="en-GB" dirty="0" err="1"/>
              <a:t>pouhého</a:t>
            </a:r>
            <a:r>
              <a:rPr lang="en-GB" dirty="0"/>
              <a:t> </a:t>
            </a:r>
            <a:r>
              <a:rPr lang="en-GB" dirty="0" err="1"/>
              <a:t>odstranění</a:t>
            </a:r>
            <a:r>
              <a:rPr lang="en-GB" dirty="0"/>
              <a:t> </a:t>
            </a:r>
            <a:r>
              <a:rPr lang="en-GB" dirty="0" err="1"/>
              <a:t>nerovného</a:t>
            </a:r>
            <a:r>
              <a:rPr lang="en-GB" dirty="0"/>
              <a:t> </a:t>
            </a:r>
            <a:r>
              <a:rPr lang="en-GB" dirty="0" err="1"/>
              <a:t>zacházení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příslušnosti</a:t>
            </a:r>
            <a:r>
              <a:rPr lang="en-GB" dirty="0"/>
              <a:t> (</a:t>
            </a:r>
            <a:r>
              <a:rPr lang="en-GB" dirty="0" err="1"/>
              <a:t>viz</a:t>
            </a:r>
            <a:r>
              <a:rPr lang="en-GB" dirty="0"/>
              <a:t> </a:t>
            </a:r>
            <a:r>
              <a:rPr lang="en-GB" dirty="0" err="1"/>
              <a:t>věc</a:t>
            </a:r>
            <a:r>
              <a:rPr lang="en-GB" dirty="0"/>
              <a:t> C-367/98,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Portugalsko</a:t>
            </a:r>
            <a:r>
              <a:rPr lang="en-GB" dirty="0"/>
              <a:t>, </a:t>
            </a:r>
            <a:r>
              <a:rPr lang="en-GB" dirty="0" err="1"/>
              <a:t>odstavec</a:t>
            </a:r>
            <a:r>
              <a:rPr lang="en-GB" dirty="0"/>
              <a:t> 44).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6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dirty="0" err="1"/>
              <a:t>Všechna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navzájem</a:t>
            </a:r>
            <a:r>
              <a:rPr lang="en-GB" dirty="0"/>
              <a:t> a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odstraněna</a:t>
            </a:r>
            <a:endParaRPr lang="en-GB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U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zaručeny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následující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: </a:t>
            </a:r>
            <a:endParaRPr lang="en-GB"/>
          </a:p>
          <a:p>
            <a:pPr marL="342900" indent="-342900">
              <a:lnSpc>
                <a:spcPct val="90000"/>
              </a:lnSpc>
              <a:buAutoNum type="arabicParenR"/>
            </a:pPr>
            <a:r>
              <a:rPr lang="en-GB" dirty="0" err="1"/>
              <a:t>rozhodnout</a:t>
            </a:r>
            <a:r>
              <a:rPr lang="en-GB" dirty="0"/>
              <a:t> se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výjimečných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 pro </a:t>
            </a:r>
            <a:r>
              <a:rPr lang="en-GB" dirty="0" err="1"/>
              <a:t>ochranná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; </a:t>
            </a:r>
            <a:endParaRPr lang="en-GB"/>
          </a:p>
          <a:p>
            <a:pPr marL="342900" indent="-342900">
              <a:lnSpc>
                <a:spcPct val="90000"/>
              </a:lnSpc>
              <a:buAutoNum type="arabicParenR"/>
            </a:pPr>
            <a:r>
              <a:rPr lang="en-GB" dirty="0" err="1"/>
              <a:t>uplatnit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před</a:t>
            </a:r>
            <a:r>
              <a:rPr lang="en-GB" dirty="0"/>
              <a:t> </a:t>
            </a:r>
            <a:r>
              <a:rPr lang="en-GB" dirty="0" err="1"/>
              <a:t>určitým</a:t>
            </a:r>
            <a:r>
              <a:rPr lang="en-GB" dirty="0"/>
              <a:t> </a:t>
            </a:r>
            <a:r>
              <a:rPr lang="en-GB" dirty="0" err="1"/>
              <a:t>datem</a:t>
            </a:r>
            <a:r>
              <a:rPr lang="en-GB" dirty="0"/>
              <a:t> </a:t>
            </a:r>
            <a:r>
              <a:rPr lang="en-GB" dirty="0" err="1"/>
              <a:t>existovala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 a </a:t>
            </a:r>
            <a:r>
              <a:rPr lang="en-GB" dirty="0" err="1"/>
              <a:t>určitým</a:t>
            </a:r>
            <a:r>
              <a:rPr lang="en-GB" dirty="0"/>
              <a:t> </a:t>
            </a:r>
            <a:r>
              <a:rPr lang="en-GB" dirty="0" err="1"/>
              <a:t>kategoriím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; </a:t>
            </a:r>
            <a:endParaRPr lang="en-GB"/>
          </a:p>
          <a:p>
            <a:pPr marL="342900" indent="-342900">
              <a:lnSpc>
                <a:spcPct val="90000"/>
              </a:lnSpc>
              <a:buAutoNum type="arabicParenR"/>
            </a:pPr>
            <a:r>
              <a:rPr lang="en-GB" dirty="0" err="1"/>
              <a:t>takováto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, ale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specifických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. </a:t>
            </a:r>
            <a:endParaRPr lang="en-GB"/>
          </a:p>
          <a:p>
            <a:pPr marL="0" indent="0">
              <a:lnSpc>
                <a:spcPct val="90000"/>
              </a:lnSpc>
              <a:buNone/>
            </a:pPr>
            <a:endParaRPr lang="en-GB"/>
          </a:p>
          <a:p>
            <a:pPr marL="0" indent="0">
              <a:lnSpc>
                <a:spcPct val="90000"/>
              </a:lnSpc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42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Zásada volného pohybu kapitálu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65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</a:t>
            </a:r>
            <a:r>
              <a:rPr lang="en-GB" dirty="0" err="1"/>
              <a:t>umožňují</a:t>
            </a:r>
            <a:r>
              <a:rPr lang="en-GB" dirty="0"/>
              <a:t> </a:t>
            </a:r>
            <a:r>
              <a:rPr lang="en-GB" dirty="0" err="1"/>
              <a:t>odlišný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režim</a:t>
            </a:r>
            <a:r>
              <a:rPr lang="en-GB" dirty="0"/>
              <a:t> pro </a:t>
            </a:r>
            <a:r>
              <a:rPr lang="en-GB" dirty="0" err="1"/>
              <a:t>nerezidenty</a:t>
            </a:r>
            <a:r>
              <a:rPr lang="en-GB" dirty="0"/>
              <a:t> a </a:t>
            </a:r>
            <a:r>
              <a:rPr lang="en-GB" dirty="0" err="1"/>
              <a:t>zahraniční</a:t>
            </a:r>
            <a:r>
              <a:rPr lang="en-GB" dirty="0"/>
              <a:t> </a:t>
            </a:r>
            <a:r>
              <a:rPr lang="en-GB" dirty="0" err="1"/>
              <a:t>investice</a:t>
            </a:r>
            <a:r>
              <a:rPr lang="en-GB" dirty="0"/>
              <a:t>, to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dirty="0" err="1"/>
              <a:t>sloužit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prostředek</a:t>
            </a:r>
            <a:r>
              <a:rPr lang="en-GB" dirty="0"/>
              <a:t> </a:t>
            </a:r>
            <a:r>
              <a:rPr lang="en-GB" dirty="0" err="1"/>
              <a:t>svévolné</a:t>
            </a:r>
            <a:r>
              <a:rPr lang="en-GB" dirty="0"/>
              <a:t> </a:t>
            </a:r>
            <a:r>
              <a:rPr lang="en-GB" dirty="0" err="1"/>
              <a:t>diskriminace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zastřeného</a:t>
            </a:r>
            <a:r>
              <a:rPr lang="en-GB" dirty="0"/>
              <a:t> </a:t>
            </a:r>
            <a:r>
              <a:rPr lang="en-GB" dirty="0" err="1"/>
              <a:t>omezování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(</a:t>
            </a:r>
            <a:r>
              <a:rPr lang="en-GB" dirty="0" err="1"/>
              <a:t>čl</a:t>
            </a:r>
            <a:r>
              <a:rPr lang="en-GB" dirty="0"/>
              <a:t>. 65 </a:t>
            </a:r>
            <a:r>
              <a:rPr lang="en-GB" dirty="0" err="1"/>
              <a:t>odst</a:t>
            </a:r>
            <a:r>
              <a:rPr lang="en-GB" dirty="0"/>
              <a:t>. 3 SFEU). </a:t>
            </a:r>
            <a:endParaRPr lang="en-GB"/>
          </a:p>
          <a:p>
            <a:r>
              <a:rPr lang="en-GB" dirty="0" err="1"/>
              <a:t>Zásada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převažuje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zásadou</a:t>
            </a:r>
            <a:r>
              <a:rPr lang="en-GB" dirty="0"/>
              <a:t> </a:t>
            </a:r>
            <a:r>
              <a:rPr lang="en-GB" dirty="0" err="1"/>
              <a:t>vzájemnosti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zásadou</a:t>
            </a:r>
            <a:r>
              <a:rPr lang="en-GB" dirty="0"/>
              <a:t> </a:t>
            </a:r>
            <a:r>
              <a:rPr lang="en-GB" dirty="0" err="1"/>
              <a:t>zachování</a:t>
            </a:r>
            <a:r>
              <a:rPr lang="en-GB" dirty="0"/>
              <a:t> </a:t>
            </a:r>
            <a:r>
              <a:rPr lang="en-GB" dirty="0" err="1"/>
              <a:t>vyjednávací</a:t>
            </a:r>
            <a:r>
              <a:rPr lang="en-GB" dirty="0"/>
              <a:t> </a:t>
            </a:r>
            <a:r>
              <a:rPr lang="en-GB" dirty="0" err="1"/>
              <a:t>síly</a:t>
            </a:r>
            <a:r>
              <a:rPr lang="en-GB" dirty="0"/>
              <a:t> (</a:t>
            </a:r>
            <a:r>
              <a:rPr lang="en-GB" dirty="0" err="1"/>
              <a:t>viz</a:t>
            </a:r>
            <a:r>
              <a:rPr lang="en-GB" dirty="0"/>
              <a:t> </a:t>
            </a:r>
            <a:r>
              <a:rPr lang="en-GB" dirty="0" err="1"/>
              <a:t>rozsudek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C-101/05, </a:t>
            </a:r>
            <a:r>
              <a:rPr lang="en-GB" dirty="0" err="1"/>
              <a:t>Skatteverket</a:t>
            </a:r>
            <a:r>
              <a:rPr lang="en-GB" dirty="0"/>
              <a:t> v. A)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8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3000">
                <a:solidFill>
                  <a:srgbClr val="FFFFFF"/>
                </a:solidFill>
              </a:rPr>
              <a:t>Výjimky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500" b="1" err="1"/>
              <a:t>Výjimky</a:t>
            </a:r>
            <a:r>
              <a:rPr lang="en-GB" sz="1500"/>
              <a:t> se </a:t>
            </a:r>
            <a:r>
              <a:rPr lang="en-GB" sz="1500" err="1"/>
              <a:t>ve</a:t>
            </a:r>
            <a:r>
              <a:rPr lang="en-GB" sz="1500"/>
              <a:t> </a:t>
            </a:r>
            <a:r>
              <a:rPr lang="en-GB" sz="1500" err="1"/>
              <a:t>většině</a:t>
            </a:r>
            <a:r>
              <a:rPr lang="en-GB" sz="1500"/>
              <a:t> </a:t>
            </a:r>
            <a:r>
              <a:rPr lang="en-GB" sz="1500" err="1"/>
              <a:t>případů</a:t>
            </a:r>
            <a:r>
              <a:rPr lang="en-GB" sz="1500"/>
              <a:t> </a:t>
            </a:r>
            <a:r>
              <a:rPr lang="en-GB" sz="1500" err="1"/>
              <a:t>omezují</a:t>
            </a:r>
            <a:r>
              <a:rPr lang="en-GB" sz="1500"/>
              <a:t> </a:t>
            </a:r>
            <a:r>
              <a:rPr lang="en-GB" sz="1500" err="1"/>
              <a:t>na</a:t>
            </a:r>
            <a:r>
              <a:rPr lang="en-GB" sz="1500"/>
              <a:t> </a:t>
            </a:r>
            <a:r>
              <a:rPr lang="en-GB" sz="1500" b="1" err="1"/>
              <a:t>pohyb</a:t>
            </a:r>
            <a:r>
              <a:rPr lang="en-GB" sz="1500" b="1"/>
              <a:t> </a:t>
            </a:r>
            <a:r>
              <a:rPr lang="en-GB" sz="1500" b="1" err="1"/>
              <a:t>kapitálu</a:t>
            </a:r>
            <a:r>
              <a:rPr lang="en-GB" sz="1500" b="1"/>
              <a:t> z a do </a:t>
            </a:r>
            <a:r>
              <a:rPr lang="en-GB" sz="1500" b="1" err="1"/>
              <a:t>třetích</a:t>
            </a:r>
            <a:r>
              <a:rPr lang="en-GB" sz="1500" b="1"/>
              <a:t> </a:t>
            </a:r>
            <a:r>
              <a:rPr lang="en-GB" sz="1500" b="1" err="1"/>
              <a:t>zemí</a:t>
            </a:r>
            <a:r>
              <a:rPr lang="en-GB" sz="1500"/>
              <a:t> (</a:t>
            </a:r>
            <a:r>
              <a:rPr lang="en-GB" sz="1500" err="1"/>
              <a:t>článek</a:t>
            </a:r>
            <a:r>
              <a:rPr lang="en-GB" sz="1500"/>
              <a:t> 64 </a:t>
            </a:r>
            <a:r>
              <a:rPr lang="en-GB" sz="1500" err="1"/>
              <a:t>Smlouvy</a:t>
            </a:r>
            <a:r>
              <a:rPr lang="en-GB" sz="1500"/>
              <a:t>)</a:t>
            </a:r>
          </a:p>
          <a:p>
            <a:pPr>
              <a:lnSpc>
                <a:spcPct val="90000"/>
              </a:lnSpc>
            </a:pPr>
            <a:r>
              <a:rPr lang="en-GB" sz="1500" err="1"/>
              <a:t>Článek</a:t>
            </a:r>
            <a:r>
              <a:rPr lang="en-GB" sz="1500"/>
              <a:t> 66 </a:t>
            </a:r>
            <a:r>
              <a:rPr lang="en-GB" sz="1500" err="1"/>
              <a:t>Smlouvy</a:t>
            </a:r>
            <a:r>
              <a:rPr lang="en-GB" sz="1500"/>
              <a:t> o </a:t>
            </a:r>
            <a:r>
              <a:rPr lang="en-GB" sz="1500" err="1"/>
              <a:t>fungování</a:t>
            </a:r>
            <a:r>
              <a:rPr lang="en-GB" sz="1500"/>
              <a:t> EU se </a:t>
            </a:r>
            <a:r>
              <a:rPr lang="en-GB" sz="1500" err="1"/>
              <a:t>zabývá</a:t>
            </a:r>
            <a:r>
              <a:rPr lang="en-GB" sz="1500"/>
              <a:t> </a:t>
            </a:r>
            <a:r>
              <a:rPr lang="en-GB" sz="1500" err="1"/>
              <a:t>mimořádnými</a:t>
            </a:r>
            <a:r>
              <a:rPr lang="en-GB" sz="1500"/>
              <a:t> </a:t>
            </a:r>
            <a:r>
              <a:rPr lang="en-GB" sz="1500" err="1"/>
              <a:t>opatřeními</a:t>
            </a:r>
            <a:r>
              <a:rPr lang="en-GB" sz="1500"/>
              <a:t> </a:t>
            </a:r>
            <a:r>
              <a:rPr lang="en-GB" sz="1500" err="1"/>
              <a:t>ve</a:t>
            </a:r>
            <a:r>
              <a:rPr lang="en-GB" sz="1500"/>
              <a:t> </a:t>
            </a:r>
            <a:r>
              <a:rPr lang="en-GB" sz="1500" err="1"/>
              <a:t>vztahu</a:t>
            </a:r>
            <a:r>
              <a:rPr lang="en-GB" sz="1500"/>
              <a:t> </a:t>
            </a:r>
            <a:r>
              <a:rPr lang="en-GB" sz="1500" err="1"/>
              <a:t>ke</a:t>
            </a:r>
            <a:r>
              <a:rPr lang="en-GB" sz="1500"/>
              <a:t> </a:t>
            </a:r>
            <a:r>
              <a:rPr lang="en-GB" sz="1500" err="1"/>
              <a:t>třetím</a:t>
            </a:r>
            <a:r>
              <a:rPr lang="en-GB" sz="1500"/>
              <a:t> </a:t>
            </a:r>
            <a:r>
              <a:rPr lang="en-GB" sz="1500" err="1"/>
              <a:t>zemím</a:t>
            </a:r>
            <a:r>
              <a:rPr lang="en-GB" sz="1500"/>
              <a:t>, ta </a:t>
            </a:r>
            <a:r>
              <a:rPr lang="en-GB" sz="1500" err="1"/>
              <a:t>však</a:t>
            </a:r>
            <a:r>
              <a:rPr lang="en-GB" sz="1500"/>
              <a:t> </a:t>
            </a:r>
            <a:r>
              <a:rPr lang="en-GB" sz="1500" err="1"/>
              <a:t>mohou</a:t>
            </a:r>
            <a:r>
              <a:rPr lang="en-GB" sz="1500"/>
              <a:t> </a:t>
            </a:r>
            <a:r>
              <a:rPr lang="en-GB" sz="1500" err="1"/>
              <a:t>platit</a:t>
            </a:r>
            <a:r>
              <a:rPr lang="en-GB" sz="1500"/>
              <a:t> </a:t>
            </a:r>
            <a:r>
              <a:rPr lang="en-GB" sz="1500" err="1"/>
              <a:t>pouze</a:t>
            </a:r>
            <a:r>
              <a:rPr lang="en-GB" sz="1500"/>
              <a:t> </a:t>
            </a:r>
            <a:r>
              <a:rPr lang="en-GB" sz="1500" err="1"/>
              <a:t>po</a:t>
            </a:r>
            <a:r>
              <a:rPr lang="en-GB" sz="1500"/>
              <a:t> </a:t>
            </a:r>
            <a:r>
              <a:rPr lang="en-GB" sz="1500" err="1"/>
              <a:t>dobu</a:t>
            </a:r>
            <a:r>
              <a:rPr lang="en-GB" sz="1500"/>
              <a:t> </a:t>
            </a:r>
            <a:r>
              <a:rPr lang="en-GB" sz="1500" err="1"/>
              <a:t>šesti</a:t>
            </a:r>
            <a:r>
              <a:rPr lang="en-GB" sz="1500"/>
              <a:t> </a:t>
            </a:r>
            <a:r>
              <a:rPr lang="en-GB" sz="1500" err="1"/>
              <a:t>měsíců</a:t>
            </a:r>
            <a:r>
              <a:rPr lang="en-GB" sz="1500"/>
              <a:t>.</a:t>
            </a:r>
          </a:p>
          <a:p>
            <a:pPr>
              <a:lnSpc>
                <a:spcPct val="90000"/>
              </a:lnSpc>
            </a:pPr>
            <a:r>
              <a:rPr lang="en-GB" sz="1500" err="1"/>
              <a:t>Jediná</a:t>
            </a:r>
            <a:r>
              <a:rPr lang="en-GB" sz="1500"/>
              <a:t> </a:t>
            </a:r>
            <a:r>
              <a:rPr lang="en-GB" sz="1500" err="1"/>
              <a:t>odůvodněná</a:t>
            </a:r>
            <a:r>
              <a:rPr lang="en-GB" sz="1500"/>
              <a:t> </a:t>
            </a:r>
            <a:r>
              <a:rPr lang="en-GB" sz="1500" err="1"/>
              <a:t>omezení</a:t>
            </a:r>
            <a:r>
              <a:rPr lang="en-GB" sz="1500"/>
              <a:t> </a:t>
            </a:r>
            <a:r>
              <a:rPr lang="en-GB" sz="1500" err="1"/>
              <a:t>pohybu</a:t>
            </a:r>
            <a:r>
              <a:rPr lang="en-GB" sz="1500"/>
              <a:t> </a:t>
            </a:r>
            <a:r>
              <a:rPr lang="en-GB" sz="1500" err="1"/>
              <a:t>kapitálu</a:t>
            </a:r>
            <a:r>
              <a:rPr lang="en-GB" sz="1500"/>
              <a:t> </a:t>
            </a:r>
            <a:r>
              <a:rPr lang="en-GB" sz="1500" err="1"/>
              <a:t>obecně</a:t>
            </a:r>
            <a:r>
              <a:rPr lang="en-GB" sz="1500"/>
              <a:t>, </a:t>
            </a:r>
            <a:r>
              <a:rPr lang="en-GB" sz="1500" err="1"/>
              <a:t>včetně</a:t>
            </a:r>
            <a:r>
              <a:rPr lang="en-GB" sz="1500"/>
              <a:t> </a:t>
            </a:r>
            <a:r>
              <a:rPr lang="en-GB" sz="1500" err="1"/>
              <a:t>pohybu</a:t>
            </a:r>
            <a:r>
              <a:rPr lang="en-GB" sz="1500"/>
              <a:t> </a:t>
            </a:r>
            <a:r>
              <a:rPr lang="en-GB" sz="1500" err="1"/>
              <a:t>kapitálu</a:t>
            </a:r>
            <a:r>
              <a:rPr lang="en-GB" sz="1500"/>
              <a:t> v </a:t>
            </a:r>
            <a:r>
              <a:rPr lang="en-GB" sz="1500" err="1"/>
              <a:t>rámci</a:t>
            </a:r>
            <a:r>
              <a:rPr lang="en-GB" sz="1500"/>
              <a:t> </a:t>
            </a:r>
            <a:r>
              <a:rPr lang="en-GB" sz="1500" err="1"/>
              <a:t>Unie</a:t>
            </a:r>
            <a:r>
              <a:rPr lang="en-GB" sz="1500"/>
              <a:t>, </a:t>
            </a:r>
            <a:r>
              <a:rPr lang="en-GB" sz="1500" err="1"/>
              <a:t>jež</a:t>
            </a:r>
            <a:r>
              <a:rPr lang="en-GB" sz="1500"/>
              <a:t> se </a:t>
            </a:r>
            <a:r>
              <a:rPr lang="en-GB" sz="1500" err="1"/>
              <a:t>mohou</a:t>
            </a:r>
            <a:r>
              <a:rPr lang="en-GB" sz="1500"/>
              <a:t> </a:t>
            </a:r>
            <a:r>
              <a:rPr lang="en-GB" sz="1500" err="1"/>
              <a:t>členské</a:t>
            </a:r>
            <a:r>
              <a:rPr lang="en-GB" sz="1500"/>
              <a:t> </a:t>
            </a:r>
            <a:r>
              <a:rPr lang="en-GB" sz="1500" err="1"/>
              <a:t>státy</a:t>
            </a:r>
            <a:r>
              <a:rPr lang="en-GB" sz="1500"/>
              <a:t> </a:t>
            </a:r>
            <a:r>
              <a:rPr lang="en-GB" sz="1500" err="1"/>
              <a:t>rozhodnout</a:t>
            </a:r>
            <a:r>
              <a:rPr lang="en-GB" sz="1500"/>
              <a:t> </a:t>
            </a:r>
            <a:r>
              <a:rPr lang="en-GB" sz="1500" err="1"/>
              <a:t>uplatnit</a:t>
            </a:r>
            <a:r>
              <a:rPr lang="en-GB" sz="1500"/>
              <a:t>, </a:t>
            </a:r>
            <a:r>
              <a:rPr lang="en-GB" sz="1500" err="1"/>
              <a:t>jsou</a:t>
            </a:r>
            <a:r>
              <a:rPr lang="en-GB" sz="1500"/>
              <a:t> </a:t>
            </a:r>
            <a:r>
              <a:rPr lang="en-GB" sz="1500" err="1"/>
              <a:t>stanovena</a:t>
            </a:r>
            <a:r>
              <a:rPr lang="en-GB" sz="1500"/>
              <a:t> v </a:t>
            </a:r>
            <a:r>
              <a:rPr lang="en-GB" sz="1500" err="1"/>
              <a:t>článku</a:t>
            </a:r>
            <a:r>
              <a:rPr lang="en-GB" sz="1500"/>
              <a:t> 65 </a:t>
            </a:r>
            <a:r>
              <a:rPr lang="en-GB" sz="1500" err="1"/>
              <a:t>Smlouvy</a:t>
            </a:r>
            <a:r>
              <a:rPr lang="en-GB" sz="1500"/>
              <a:t> o </a:t>
            </a:r>
            <a:r>
              <a:rPr lang="en-GB" sz="1500" err="1"/>
              <a:t>fungování</a:t>
            </a:r>
            <a:r>
              <a:rPr lang="en-GB" sz="1500"/>
              <a:t> EU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GB" sz="1500" err="1"/>
              <a:t>opatření</a:t>
            </a:r>
            <a:r>
              <a:rPr lang="en-GB" sz="1500"/>
              <a:t>, </a:t>
            </a:r>
            <a:r>
              <a:rPr lang="en-GB" sz="1500" err="1"/>
              <a:t>která</a:t>
            </a:r>
            <a:r>
              <a:rPr lang="en-GB" sz="1500"/>
              <a:t> by </a:t>
            </a:r>
            <a:r>
              <a:rPr lang="en-GB" sz="1500" err="1"/>
              <a:t>zabránila</a:t>
            </a:r>
            <a:r>
              <a:rPr lang="en-GB" sz="1500"/>
              <a:t> </a:t>
            </a:r>
            <a:r>
              <a:rPr lang="en-GB" sz="1500" err="1"/>
              <a:t>porušování</a:t>
            </a:r>
            <a:r>
              <a:rPr lang="en-GB" sz="1500"/>
              <a:t> </a:t>
            </a:r>
            <a:r>
              <a:rPr lang="en-GB" sz="1500" err="1"/>
              <a:t>vnitrostátních</a:t>
            </a:r>
            <a:r>
              <a:rPr lang="en-GB" sz="1500"/>
              <a:t> </a:t>
            </a:r>
            <a:r>
              <a:rPr lang="en-GB" sz="1500" err="1"/>
              <a:t>právních</a:t>
            </a:r>
            <a:r>
              <a:rPr lang="en-GB" sz="1500"/>
              <a:t> </a:t>
            </a:r>
            <a:r>
              <a:rPr lang="en-GB" sz="1500" err="1"/>
              <a:t>předpisů</a:t>
            </a:r>
            <a:r>
              <a:rPr lang="en-GB" sz="1500"/>
              <a:t> (</a:t>
            </a:r>
            <a:r>
              <a:rPr lang="en-GB" sz="1500" err="1"/>
              <a:t>konkrétně</a:t>
            </a:r>
            <a:r>
              <a:rPr lang="en-GB" sz="1500"/>
              <a:t> v </a:t>
            </a:r>
            <a:r>
              <a:rPr lang="en-GB" sz="1500" err="1"/>
              <a:t>oblasti</a:t>
            </a:r>
            <a:r>
              <a:rPr lang="en-GB" sz="1500"/>
              <a:t> </a:t>
            </a:r>
            <a:r>
              <a:rPr lang="en-GB" sz="1500" err="1"/>
              <a:t>zdanění</a:t>
            </a:r>
            <a:r>
              <a:rPr lang="en-GB" sz="1500"/>
              <a:t> a </a:t>
            </a:r>
            <a:r>
              <a:rPr lang="en-GB" sz="1500" err="1"/>
              <a:t>obezřetnostního</a:t>
            </a:r>
            <a:r>
              <a:rPr lang="en-GB" sz="1500"/>
              <a:t> </a:t>
            </a:r>
            <a:r>
              <a:rPr lang="en-GB" sz="1500" err="1"/>
              <a:t>dohledu</a:t>
            </a:r>
            <a:r>
              <a:rPr lang="en-GB" sz="1500"/>
              <a:t> </a:t>
            </a:r>
            <a:r>
              <a:rPr lang="en-GB" sz="1500" err="1"/>
              <a:t>nad</a:t>
            </a:r>
            <a:r>
              <a:rPr lang="en-GB" sz="1500"/>
              <a:t> </a:t>
            </a:r>
            <a:r>
              <a:rPr lang="en-GB" sz="1500" err="1"/>
              <a:t>finančními</a:t>
            </a:r>
            <a:r>
              <a:rPr lang="en-GB" sz="1500"/>
              <a:t> </a:t>
            </a:r>
            <a:r>
              <a:rPr lang="en-GB" sz="1500" err="1"/>
              <a:t>službami</a:t>
            </a:r>
            <a:r>
              <a:rPr lang="en-GB" sz="1500"/>
              <a:t>);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GB" sz="1500" err="1"/>
              <a:t>postupy</a:t>
            </a:r>
            <a:r>
              <a:rPr lang="en-GB" sz="1500"/>
              <a:t> pro </a:t>
            </a:r>
            <a:r>
              <a:rPr lang="en-GB" sz="1500" err="1"/>
              <a:t>ohlašování</a:t>
            </a:r>
            <a:r>
              <a:rPr lang="en-GB" sz="1500"/>
              <a:t> </a:t>
            </a:r>
            <a:r>
              <a:rPr lang="en-GB" sz="1500" err="1"/>
              <a:t>pohybu</a:t>
            </a:r>
            <a:r>
              <a:rPr lang="en-GB" sz="1500"/>
              <a:t> </a:t>
            </a:r>
            <a:r>
              <a:rPr lang="en-GB" sz="1500" err="1"/>
              <a:t>kapitálu</a:t>
            </a:r>
            <a:r>
              <a:rPr lang="en-GB" sz="1500"/>
              <a:t> pro </a:t>
            </a:r>
            <a:r>
              <a:rPr lang="en-GB" sz="1500" err="1"/>
              <a:t>správní</a:t>
            </a:r>
            <a:r>
              <a:rPr lang="en-GB" sz="1500"/>
              <a:t> </a:t>
            </a:r>
            <a:r>
              <a:rPr lang="en-GB" sz="1500" err="1"/>
              <a:t>či</a:t>
            </a:r>
            <a:r>
              <a:rPr lang="en-GB" sz="1500"/>
              <a:t> </a:t>
            </a:r>
            <a:r>
              <a:rPr lang="en-GB" sz="1500" err="1"/>
              <a:t>statistické</a:t>
            </a:r>
            <a:r>
              <a:rPr lang="en-GB" sz="1500"/>
              <a:t> </a:t>
            </a:r>
            <a:r>
              <a:rPr lang="en-GB" sz="1500" err="1"/>
              <a:t>účely</a:t>
            </a:r>
            <a:r>
              <a:rPr lang="en-GB" sz="1500"/>
              <a:t>; 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GB" sz="1500" err="1"/>
              <a:t>opatření</a:t>
            </a:r>
            <a:r>
              <a:rPr lang="en-GB" sz="1500"/>
              <a:t> z </a:t>
            </a:r>
            <a:r>
              <a:rPr lang="en-GB" sz="1500" err="1"/>
              <a:t>důvodu</a:t>
            </a:r>
            <a:r>
              <a:rPr lang="en-GB" sz="1500"/>
              <a:t> </a:t>
            </a:r>
            <a:r>
              <a:rPr lang="en-GB" sz="1500" err="1"/>
              <a:t>veřejného</a:t>
            </a:r>
            <a:r>
              <a:rPr lang="en-GB" sz="1500"/>
              <a:t> </a:t>
            </a:r>
            <a:r>
              <a:rPr lang="en-GB" sz="1500" err="1"/>
              <a:t>pořádku</a:t>
            </a:r>
            <a:r>
              <a:rPr lang="en-GB" sz="1500"/>
              <a:t> </a:t>
            </a:r>
            <a:r>
              <a:rPr lang="en-GB" sz="1500" err="1"/>
              <a:t>či</a:t>
            </a:r>
            <a:r>
              <a:rPr lang="en-GB" sz="1500"/>
              <a:t> </a:t>
            </a:r>
            <a:r>
              <a:rPr lang="en-GB" sz="1500" err="1"/>
              <a:t>veřejné</a:t>
            </a:r>
            <a:r>
              <a:rPr lang="en-GB" sz="1500"/>
              <a:t> </a:t>
            </a:r>
            <a:r>
              <a:rPr lang="en-GB" sz="1500" err="1"/>
              <a:t>bezpečnosti</a:t>
            </a:r>
            <a:r>
              <a:rPr lang="en-GB" sz="15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12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GB" sz="1900" b="1">
                <a:solidFill>
                  <a:srgbClr val="FFFFFF"/>
                </a:solidFill>
              </a:rPr>
              <a:t>Řešení případů porušení a soudní rozhodnutí</a:t>
            </a:r>
            <a:br>
              <a:rPr lang="en-GB" sz="1900" b="1">
                <a:solidFill>
                  <a:srgbClr val="FFFFFF"/>
                </a:solidFill>
              </a:rPr>
            </a:br>
            <a:endParaRPr lang="en-GB" sz="190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700"/>
              <a:t>V </a:t>
            </a:r>
            <a:r>
              <a:rPr lang="en-GB" sz="1700" err="1"/>
              <a:t>případech</a:t>
            </a:r>
            <a:r>
              <a:rPr lang="en-GB" sz="1700"/>
              <a:t>, </a:t>
            </a:r>
            <a:r>
              <a:rPr lang="en-GB" sz="1700" err="1"/>
              <a:t>kdy</a:t>
            </a:r>
            <a:r>
              <a:rPr lang="en-GB" sz="1700"/>
              <a:t> </a:t>
            </a:r>
            <a:r>
              <a:rPr lang="en-GB" sz="1700" err="1"/>
              <a:t>členské</a:t>
            </a:r>
            <a:r>
              <a:rPr lang="en-GB" sz="1700"/>
              <a:t> </a:t>
            </a:r>
            <a:r>
              <a:rPr lang="en-GB" sz="1700" err="1"/>
              <a:t>státy</a:t>
            </a:r>
            <a:r>
              <a:rPr lang="en-GB" sz="1700"/>
              <a:t> </a:t>
            </a:r>
            <a:r>
              <a:rPr lang="en-GB" sz="1700" err="1"/>
              <a:t>neodůvodněně</a:t>
            </a:r>
            <a:r>
              <a:rPr lang="en-GB" sz="1700"/>
              <a:t> </a:t>
            </a:r>
            <a:r>
              <a:rPr lang="en-GB" sz="1700" err="1"/>
              <a:t>omezí</a:t>
            </a:r>
            <a:r>
              <a:rPr lang="en-GB" sz="1700"/>
              <a:t> </a:t>
            </a:r>
            <a:r>
              <a:rPr lang="en-GB" sz="1700" err="1"/>
              <a:t>svobodu</a:t>
            </a:r>
            <a:r>
              <a:rPr lang="en-GB" sz="1700"/>
              <a:t> </a:t>
            </a:r>
            <a:r>
              <a:rPr lang="en-GB" sz="1700" err="1"/>
              <a:t>pohybu</a:t>
            </a:r>
            <a:r>
              <a:rPr lang="en-GB" sz="1700"/>
              <a:t> </a:t>
            </a:r>
            <a:r>
              <a:rPr lang="en-GB" sz="1700" err="1"/>
              <a:t>kapitálu</a:t>
            </a:r>
            <a:r>
              <a:rPr lang="en-GB" sz="1700"/>
              <a:t>, se </a:t>
            </a:r>
            <a:r>
              <a:rPr lang="en-GB" sz="1700" err="1"/>
              <a:t>uplatňuje</a:t>
            </a:r>
            <a:r>
              <a:rPr lang="en-GB" sz="1700"/>
              <a:t> </a:t>
            </a:r>
            <a:r>
              <a:rPr lang="en-GB" sz="1700" err="1"/>
              <a:t>obvyklé</a:t>
            </a:r>
            <a:r>
              <a:rPr lang="en-GB" sz="1700"/>
              <a:t> </a:t>
            </a:r>
            <a:r>
              <a:rPr lang="en-GB" sz="1700" err="1"/>
              <a:t>řízení</a:t>
            </a:r>
            <a:r>
              <a:rPr lang="en-GB" sz="1700"/>
              <a:t> o </a:t>
            </a:r>
            <a:r>
              <a:rPr lang="en-GB" sz="1700" err="1"/>
              <a:t>nesplnění</a:t>
            </a:r>
            <a:r>
              <a:rPr lang="en-GB" sz="1700"/>
              <a:t> </a:t>
            </a:r>
            <a:r>
              <a:rPr lang="en-GB" sz="1700" err="1"/>
              <a:t>povinnosti</a:t>
            </a:r>
            <a:r>
              <a:rPr lang="en-GB" sz="1700"/>
              <a:t> </a:t>
            </a:r>
            <a:r>
              <a:rPr lang="en-GB" sz="1700" err="1"/>
              <a:t>stanovené</a:t>
            </a:r>
            <a:r>
              <a:rPr lang="en-GB" sz="1700"/>
              <a:t> </a:t>
            </a:r>
            <a:r>
              <a:rPr lang="en-GB" sz="1700" err="1"/>
              <a:t>články</a:t>
            </a:r>
            <a:r>
              <a:rPr lang="en-GB" sz="1700"/>
              <a:t> 258 </a:t>
            </a:r>
            <a:r>
              <a:rPr lang="en-GB" sz="1700" err="1"/>
              <a:t>až</a:t>
            </a:r>
            <a:r>
              <a:rPr lang="en-GB" sz="1700"/>
              <a:t> 260 </a:t>
            </a:r>
            <a:r>
              <a:rPr lang="en-GB" sz="1700" err="1"/>
              <a:t>Smlouvy</a:t>
            </a:r>
            <a:r>
              <a:rPr lang="en-GB" sz="1700"/>
              <a:t> o </a:t>
            </a:r>
            <a:r>
              <a:rPr lang="en-GB" sz="1700" err="1"/>
              <a:t>fungování</a:t>
            </a:r>
            <a:r>
              <a:rPr lang="en-GB" sz="1700"/>
              <a:t> EU.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/>
          </a:p>
          <a:p>
            <a:pPr marL="0" indent="0">
              <a:lnSpc>
                <a:spcPct val="90000"/>
              </a:lnSpc>
              <a:buNone/>
            </a:pPr>
            <a:r>
              <a:rPr lang="en-GB" sz="1700" err="1"/>
              <a:t>Významné</a:t>
            </a:r>
            <a:r>
              <a:rPr lang="en-GB" sz="1700"/>
              <a:t> </a:t>
            </a:r>
            <a:r>
              <a:rPr lang="en-GB" sz="1700" err="1"/>
              <a:t>případy</a:t>
            </a:r>
            <a:r>
              <a:rPr lang="en-GB" sz="1700"/>
              <a:t> </a:t>
            </a:r>
            <a:r>
              <a:rPr lang="en-GB" sz="1700" err="1"/>
              <a:t>porušení</a:t>
            </a:r>
            <a:r>
              <a:rPr lang="en-GB" sz="1700"/>
              <a:t> </a:t>
            </a:r>
            <a:r>
              <a:rPr lang="en-GB" sz="1700" err="1"/>
              <a:t>předpisů</a:t>
            </a:r>
            <a:r>
              <a:rPr lang="en-GB" sz="1700"/>
              <a:t> </a:t>
            </a:r>
            <a:r>
              <a:rPr lang="en-GB" sz="1700" err="1"/>
              <a:t>zahrnovaly</a:t>
            </a:r>
            <a:r>
              <a:rPr lang="en-GB" sz="1700"/>
              <a:t> </a:t>
            </a:r>
            <a:r>
              <a:rPr lang="en-GB" sz="1700" err="1"/>
              <a:t>mimo</a:t>
            </a:r>
            <a:r>
              <a:rPr lang="en-GB" sz="1700"/>
              <a:t> </a:t>
            </a:r>
            <a:r>
              <a:rPr lang="en-GB" sz="1700" err="1"/>
              <a:t>jiné</a:t>
            </a:r>
            <a:r>
              <a:rPr lang="en-GB" sz="1700"/>
              <a:t> </a:t>
            </a:r>
            <a:r>
              <a:rPr lang="en-GB" sz="1700" err="1"/>
              <a:t>zvláštní</a:t>
            </a:r>
            <a:r>
              <a:rPr lang="en-GB" sz="1700"/>
              <a:t> </a:t>
            </a:r>
            <a:r>
              <a:rPr lang="en-GB" sz="1700" err="1"/>
              <a:t>práva</a:t>
            </a:r>
            <a:r>
              <a:rPr lang="en-GB" sz="1700"/>
              <a:t> </a:t>
            </a:r>
            <a:r>
              <a:rPr lang="en-GB" sz="1700" err="1"/>
              <a:t>veřejných</a:t>
            </a:r>
            <a:r>
              <a:rPr lang="en-GB" sz="1700"/>
              <a:t> </a:t>
            </a:r>
            <a:r>
              <a:rPr lang="en-GB" sz="1700" err="1"/>
              <a:t>orgánů</a:t>
            </a:r>
            <a:r>
              <a:rPr lang="en-GB" sz="1700"/>
              <a:t> v </a:t>
            </a:r>
            <a:r>
              <a:rPr lang="en-GB" sz="1700" err="1"/>
              <a:t>soukromých</a:t>
            </a:r>
            <a:r>
              <a:rPr lang="en-GB" sz="1700"/>
              <a:t> </a:t>
            </a:r>
            <a:r>
              <a:rPr lang="en-GB" sz="1700" err="1"/>
              <a:t>společnostech</a:t>
            </a:r>
            <a:r>
              <a:rPr lang="en-GB" sz="1700"/>
              <a:t> </a:t>
            </a:r>
            <a:r>
              <a:rPr lang="en-GB" sz="1700" err="1"/>
              <a:t>či</a:t>
            </a:r>
            <a:r>
              <a:rPr lang="en-GB" sz="1700"/>
              <a:t> </a:t>
            </a:r>
            <a:r>
              <a:rPr lang="en-GB" sz="1700" err="1"/>
              <a:t>odvětvích</a:t>
            </a:r>
            <a:r>
              <a:rPr lang="en-GB" sz="170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700"/>
              <a:t>(</a:t>
            </a:r>
            <a:r>
              <a:rPr lang="en-GB" sz="1700" err="1"/>
              <a:t>např</a:t>
            </a:r>
            <a:r>
              <a:rPr lang="en-GB" sz="1700"/>
              <a:t>. </a:t>
            </a:r>
            <a:r>
              <a:rPr lang="en-GB" sz="1700" err="1"/>
              <a:t>Komise</a:t>
            </a:r>
            <a:r>
              <a:rPr lang="en-GB" sz="1700"/>
              <a:t> v. </a:t>
            </a:r>
            <a:r>
              <a:rPr lang="en-GB" sz="1700" err="1"/>
              <a:t>Německo</a:t>
            </a:r>
            <a:r>
              <a:rPr lang="en-GB" sz="1700"/>
              <a:t>, </a:t>
            </a:r>
            <a:r>
              <a:rPr lang="en-GB" sz="1700" err="1"/>
              <a:t>věc</a:t>
            </a:r>
            <a:r>
              <a:rPr lang="en-GB" sz="1700"/>
              <a:t> C-112/05 Volkswagen), </a:t>
            </a:r>
            <a:r>
              <a:rPr lang="en-GB" sz="1700" err="1"/>
              <a:t>případ</a:t>
            </a:r>
            <a:r>
              <a:rPr lang="en-GB" sz="1700"/>
              <a:t> </a:t>
            </a:r>
            <a:r>
              <a:rPr lang="en-GB" sz="1700" err="1"/>
              <a:t>Evropská</a:t>
            </a:r>
            <a:r>
              <a:rPr lang="en-GB" sz="1700"/>
              <a:t> </a:t>
            </a:r>
            <a:r>
              <a:rPr lang="en-GB" sz="1700" err="1"/>
              <a:t>komise</a:t>
            </a:r>
            <a:r>
              <a:rPr lang="en-GB" sz="1700"/>
              <a:t> v. </a:t>
            </a:r>
            <a:r>
              <a:rPr lang="en-GB" sz="1700" err="1"/>
              <a:t>Portugalsko</a:t>
            </a:r>
            <a:r>
              <a:rPr lang="en-GB" sz="1700"/>
              <a:t> (</a:t>
            </a:r>
            <a:r>
              <a:rPr lang="en-GB" sz="1700" err="1"/>
              <a:t>věc</a:t>
            </a:r>
            <a:r>
              <a:rPr lang="en-GB" sz="1700"/>
              <a:t> C-171/08) z </a:t>
            </a:r>
            <a:r>
              <a:rPr lang="en-GB" sz="1700" err="1"/>
              <a:t>roku</a:t>
            </a:r>
            <a:r>
              <a:rPr lang="en-GB" sz="1700"/>
              <a:t> 2010, v </a:t>
            </a:r>
            <a:r>
              <a:rPr lang="en-GB" sz="1700" err="1"/>
              <a:t>němž</a:t>
            </a:r>
            <a:r>
              <a:rPr lang="en-GB" sz="1700"/>
              <a:t> </a:t>
            </a:r>
            <a:r>
              <a:rPr lang="en-GB" sz="1700" err="1"/>
              <a:t>Soudní</a:t>
            </a:r>
            <a:r>
              <a:rPr lang="en-GB" sz="1700"/>
              <a:t> </a:t>
            </a:r>
            <a:r>
              <a:rPr lang="en-GB" sz="1700" err="1"/>
              <a:t>dvůr</a:t>
            </a:r>
            <a:r>
              <a:rPr lang="en-GB" sz="1700"/>
              <a:t> </a:t>
            </a:r>
            <a:r>
              <a:rPr lang="en-GB" sz="1700" err="1"/>
              <a:t>potvrdil</a:t>
            </a:r>
            <a:r>
              <a:rPr lang="en-GB" sz="1700"/>
              <a:t> </a:t>
            </a:r>
            <a:r>
              <a:rPr lang="en-GB" sz="1700" err="1"/>
              <a:t>předchozí</a:t>
            </a:r>
            <a:r>
              <a:rPr lang="en-GB" sz="1700"/>
              <a:t> </a:t>
            </a:r>
            <a:r>
              <a:rPr lang="en-GB" sz="1700" err="1"/>
              <a:t>judikaturu</a:t>
            </a:r>
            <a:r>
              <a:rPr lang="en-GB" sz="1700"/>
              <a:t> </a:t>
            </a:r>
            <a:r>
              <a:rPr lang="en-GB" sz="1700" err="1"/>
              <a:t>ohledně</a:t>
            </a:r>
            <a:r>
              <a:rPr lang="en-GB" sz="1700"/>
              <a:t> </a:t>
            </a:r>
            <a:r>
              <a:rPr lang="en-GB" sz="1700" err="1"/>
              <a:t>zvláštních</a:t>
            </a:r>
            <a:r>
              <a:rPr lang="en-GB" sz="1700"/>
              <a:t> </a:t>
            </a:r>
            <a:r>
              <a:rPr lang="en-GB" sz="1700" err="1"/>
              <a:t>práv</a:t>
            </a:r>
            <a:r>
              <a:rPr lang="en-GB" sz="1700"/>
              <a:t> a </a:t>
            </a:r>
            <a:r>
              <a:rPr lang="en-GB" sz="1700" err="1"/>
              <a:t>zdůraznil</a:t>
            </a:r>
            <a:r>
              <a:rPr lang="en-GB" sz="1700"/>
              <a:t>, </a:t>
            </a:r>
            <a:r>
              <a:rPr lang="en-GB" sz="1700" err="1"/>
              <a:t>že</a:t>
            </a:r>
            <a:r>
              <a:rPr lang="en-GB" sz="1700"/>
              <a:t> </a:t>
            </a:r>
            <a:r>
              <a:rPr lang="en-GB" sz="1700" err="1"/>
              <a:t>volný</a:t>
            </a:r>
            <a:r>
              <a:rPr lang="en-GB" sz="1700"/>
              <a:t> </a:t>
            </a:r>
            <a:r>
              <a:rPr lang="en-GB" sz="1700" err="1"/>
              <a:t>pohyb</a:t>
            </a:r>
            <a:r>
              <a:rPr lang="en-GB" sz="1700"/>
              <a:t> </a:t>
            </a:r>
            <a:r>
              <a:rPr lang="en-GB" sz="1700" err="1"/>
              <a:t>kapitálu</a:t>
            </a:r>
            <a:r>
              <a:rPr lang="en-GB" sz="1700"/>
              <a:t> </a:t>
            </a:r>
            <a:r>
              <a:rPr lang="en-GB" sz="1700" err="1"/>
              <a:t>zahrnuje</a:t>
            </a:r>
            <a:r>
              <a:rPr lang="en-GB" sz="1700"/>
              <a:t> </a:t>
            </a:r>
            <a:r>
              <a:rPr lang="en-GB" sz="1700" err="1"/>
              <a:t>jak</a:t>
            </a:r>
            <a:r>
              <a:rPr lang="en-GB" sz="1700"/>
              <a:t> „</a:t>
            </a:r>
            <a:r>
              <a:rPr lang="en-GB" sz="1700" err="1"/>
              <a:t>přímé</a:t>
            </a:r>
            <a:r>
              <a:rPr lang="en-GB" sz="1700"/>
              <a:t>“, </a:t>
            </a:r>
            <a:r>
              <a:rPr lang="en-GB" sz="1700" err="1"/>
              <a:t>tak</a:t>
            </a:r>
            <a:r>
              <a:rPr lang="en-GB" sz="1700"/>
              <a:t> „</a:t>
            </a:r>
            <a:r>
              <a:rPr lang="en-GB" sz="1700" err="1"/>
              <a:t>portfoliové</a:t>
            </a:r>
            <a:r>
              <a:rPr lang="en-GB" sz="1700"/>
              <a:t>“ </a:t>
            </a:r>
            <a:r>
              <a:rPr lang="en-GB" sz="1700" err="1"/>
              <a:t>investice</a:t>
            </a:r>
            <a:r>
              <a:rPr lang="en-GB" sz="1700"/>
              <a:t>, a </a:t>
            </a:r>
            <a:r>
              <a:rPr lang="en-GB" sz="1700" err="1"/>
              <a:t>jeden</a:t>
            </a:r>
            <a:r>
              <a:rPr lang="en-GB" sz="1700"/>
              <a:t> </a:t>
            </a:r>
            <a:r>
              <a:rPr lang="en-GB" sz="1700" err="1"/>
              <a:t>případ</a:t>
            </a:r>
            <a:r>
              <a:rPr lang="en-GB" sz="1700"/>
              <a:t> </a:t>
            </a:r>
            <a:r>
              <a:rPr lang="en-GB" sz="1700" err="1"/>
              <a:t>týkající</a:t>
            </a:r>
            <a:r>
              <a:rPr lang="en-GB" sz="1700"/>
              <a:t> se </a:t>
            </a:r>
            <a:r>
              <a:rPr lang="en-GB" sz="1700" err="1"/>
              <a:t>třetí</a:t>
            </a:r>
            <a:r>
              <a:rPr lang="en-GB" sz="1700"/>
              <a:t> </a:t>
            </a:r>
            <a:r>
              <a:rPr lang="en-GB" sz="1700" err="1"/>
              <a:t>země</a:t>
            </a:r>
            <a:r>
              <a:rPr lang="en-GB" sz="1700"/>
              <a:t> (</a:t>
            </a:r>
            <a:r>
              <a:rPr lang="en-GB" sz="1700" err="1"/>
              <a:t>věc</a:t>
            </a:r>
            <a:r>
              <a:rPr lang="en-GB" sz="1700"/>
              <a:t> C-452/04 </a:t>
            </a:r>
            <a:r>
              <a:rPr lang="en-GB" sz="1700" err="1"/>
              <a:t>Fidium</a:t>
            </a:r>
            <a:r>
              <a:rPr lang="en-GB" sz="1700"/>
              <a:t> </a:t>
            </a:r>
            <a:r>
              <a:rPr lang="en-GB" sz="1700" err="1"/>
              <a:t>Finanz</a:t>
            </a:r>
            <a:r>
              <a:rPr lang="en-GB" sz="170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67865205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964</TotalTime>
  <Words>1878</Words>
  <Application>Microsoft Macintosh PowerPoint</Application>
  <PresentationFormat>Širokoúhlá obrazovka</PresentationFormat>
  <Paragraphs>108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Gill Sans MT</vt:lpstr>
      <vt:lpstr>Balík</vt:lpstr>
      <vt:lpstr>Evropské hospodářské právo</vt:lpstr>
      <vt:lpstr>Část první</vt:lpstr>
      <vt:lpstr>Volný pohyb kapitálu </vt:lpstr>
      <vt:lpstr>Pohyb kapitálu</vt:lpstr>
      <vt:lpstr>Právní základ</vt:lpstr>
      <vt:lpstr>Cíle</vt:lpstr>
      <vt:lpstr>Zásada volného pohybu kapitálu</vt:lpstr>
      <vt:lpstr>Výjimky</vt:lpstr>
      <vt:lpstr>Řešení případů porušení a soudní rozhodnutí </vt:lpstr>
      <vt:lpstr>Platby</vt:lpstr>
      <vt:lpstr>ČÁST DRUHÁ</vt:lpstr>
      <vt:lpstr>Finanční služby</vt:lpstr>
      <vt:lpstr>Bankovnictví a platební styk</vt:lpstr>
      <vt:lpstr>Cíle</vt:lpstr>
      <vt:lpstr>Co přináší</vt:lpstr>
      <vt:lpstr>Platební služby</vt:lpstr>
      <vt:lpstr>Platební služby</vt:lpstr>
      <vt:lpstr>Oblast Cenných Papírů</vt:lpstr>
      <vt:lpstr>Cíle</vt:lpstr>
      <vt:lpstr>Nesrovnalosti</vt:lpstr>
      <vt:lpstr>Kolektivní investování</vt:lpstr>
      <vt:lpstr>Cíle</vt:lpstr>
      <vt:lpstr>Oblast Pojištění</vt:lpstr>
      <vt:lpstr>Velmi dlouhá doba od předložení ke schválení Solvency II</vt:lpstr>
      <vt:lpstr>Cíle </vt:lpstr>
      <vt:lpstr>Obsah</vt:lpstr>
      <vt:lpstr>Judikatura</vt:lpstr>
      <vt:lpstr>Judikatura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hospodářské právo</dc:title>
  <dc:creator>green</dc:creator>
  <cp:lastModifiedBy>Michal Janovec</cp:lastModifiedBy>
  <cp:revision>60</cp:revision>
  <dcterms:created xsi:type="dcterms:W3CDTF">2016-10-09T11:29:16Z</dcterms:created>
  <dcterms:modified xsi:type="dcterms:W3CDTF">2024-10-21T13:56:45Z</dcterms:modified>
</cp:coreProperties>
</file>