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639" r:id="rId3"/>
    <p:sldId id="277" r:id="rId4"/>
    <p:sldId id="299" r:id="rId5"/>
    <p:sldId id="474" r:id="rId6"/>
    <p:sldId id="478" r:id="rId7"/>
    <p:sldId id="434" r:id="rId8"/>
    <p:sldId id="425" r:id="rId9"/>
    <p:sldId id="435" r:id="rId10"/>
    <p:sldId id="436" r:id="rId11"/>
    <p:sldId id="437" r:id="rId12"/>
    <p:sldId id="426" r:id="rId13"/>
    <p:sldId id="476" r:id="rId14"/>
    <p:sldId id="464" r:id="rId15"/>
    <p:sldId id="473" r:id="rId16"/>
    <p:sldId id="621" r:id="rId17"/>
    <p:sldId id="463" r:id="rId18"/>
    <p:sldId id="634" r:id="rId19"/>
    <p:sldId id="635" r:id="rId20"/>
    <p:sldId id="480" r:id="rId21"/>
    <p:sldId id="481" r:id="rId22"/>
    <p:sldId id="482" r:id="rId23"/>
    <p:sldId id="483" r:id="rId24"/>
    <p:sldId id="636" r:id="rId25"/>
    <p:sldId id="477" r:id="rId26"/>
    <p:sldId id="637" r:id="rId27"/>
    <p:sldId id="298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62" d="100"/>
          <a:sy n="162" d="100"/>
        </p:scale>
        <p:origin x="258" y="1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047-05C6-4618-B76A-647F2BEBD7D3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F2E-536B-42F2-A73A-94E98624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107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02982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601" y="2060577"/>
            <a:ext cx="439748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5967" y="2056093"/>
            <a:ext cx="4397487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77F1-5206-4584-8965-E129E7FA589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437779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2" r:id="rId20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daní</a:t>
            </a:r>
            <a:br>
              <a:rPr lang="cs-CZ" dirty="0"/>
            </a:br>
            <a:r>
              <a:rPr lang="cs-CZ" dirty="0"/>
              <a:t>Zásady správy daní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	</a:t>
            </a:r>
          </a:p>
          <a:p>
            <a:r>
              <a:rPr lang="cs-CZ"/>
              <a:t>NF101Zk Daňové právo I - obecná část</a:t>
            </a:r>
            <a:endParaRPr lang="cs-CZ" dirty="0"/>
          </a:p>
          <a:p>
            <a:r>
              <a:rPr lang="cs-CZ" dirty="0"/>
              <a:t>MP702Z Finanční právo I - seminář		     	    </a:t>
            </a:r>
          </a:p>
          <a:p>
            <a:r>
              <a:rPr lang="cs-CZ" dirty="0"/>
              <a:t>říjen 2021</a:t>
            </a:r>
          </a:p>
          <a:p>
            <a:pPr algn="r"/>
            <a:r>
              <a:rPr lang="cs-CZ" sz="1800" dirty="0"/>
              <a:t>					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AD39FF06-360F-4A1A-9C6F-CAF63F357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Definice daňového procesu</a:t>
            </a:r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FD6844CE-2344-416A-BAC1-B4350235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133600"/>
            <a:ext cx="10753199" cy="4357688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Širší pojem než správa daní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Překračuje rámec DŘ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Zahrnuje postupy účastníků všech daňových vztahů (např. postupy v rámci vztahu poplatník X plátce v rámci jedné daně a nikoli jen vztahu poplatníka a správce daně)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8E1A3DD4-018D-4FCD-9FC3-14B214F88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Definice postupu</a:t>
            </a:r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67DA406B-F5BA-4B4C-8E5E-D35B9E283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Zákon přímo neobsahuje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Můžeme dovodit – postup je obecné označení pro veškeré úkony a soubory úkonů (tvořící postupy a řízení) které jsou činěny v rámci správy daní, a to primárně správcem daně (za součinnosti osob zúčastněných na řízení, které k tomu zavazuje zákon nebo správce)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EAA3619-673B-4CFC-8842-94F55D2196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Daňové řízení podle DŘ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56DE931-AB02-4144-9BE5-082E89FCEF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8800" y="1872000"/>
            <a:ext cx="10837532" cy="3960000"/>
          </a:xfrm>
        </p:spPr>
        <p:txBody>
          <a:bodyPr>
            <a:normAutofit fontScale="925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Koncipován jako do jisté míry kontinuální proces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Zahájen vznikem daňové povinnosti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Skončení řízení: splnění nebo zánik daňové povinnosti (úhrada, uplynutí lhůty pro stanovení daně)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Účel: správné zjištění a stanovení daně a zabezpečení její úhrady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Posouzení daně: ke zdaňovacímu období, k jednotlivým skutečnostem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Dílčí daňová řízení </a:t>
            </a:r>
            <a:r>
              <a:rPr lang="cs-CZ" altLang="cs-CZ" dirty="0">
                <a:cs typeface="Arial" panose="020B0604020202020204" pitchFamily="34" charset="0"/>
              </a:rPr>
              <a:t>→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66757DFF-1A09-4EF6-B186-C10E9B48D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Konstrukce DŘ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B98F646-D094-4D54-BC31-3C787B7E8D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>
              <a:buFont typeface="Arial" panose="020B0604020202020204" pitchFamily="34" charset="0"/>
              <a:buChar char="•"/>
              <a:defRPr/>
            </a:pPr>
            <a:r>
              <a:rPr lang="cs-CZ" dirty="0"/>
              <a:t>266 paragrafů </a:t>
            </a:r>
          </a:p>
          <a:p>
            <a:pPr marL="533400" indent="-533400">
              <a:buFont typeface="Arial" panose="020B0604020202020204" pitchFamily="34" charset="0"/>
              <a:buChar char="•"/>
              <a:defRPr/>
            </a:pPr>
            <a:r>
              <a:rPr lang="cs-CZ" dirty="0"/>
              <a:t>šest částí</a:t>
            </a:r>
          </a:p>
          <a:p>
            <a:pPr marL="533400" lvl="1" indent="-533400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ÚVODNÍ USTANOVENÍ § 1- § 9</a:t>
            </a:r>
          </a:p>
          <a:p>
            <a:pPr marL="533400" lvl="1" indent="-533400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OBECNÁ ČÁST O SPRÁVĚ DANÍ § 10 - § 124</a:t>
            </a:r>
          </a:p>
          <a:p>
            <a:pPr marL="533400" lvl="1" indent="-533400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ZVLÁŠTNÍ ČÁST O SPRÁVĚ DANÍ § 125 - § 245</a:t>
            </a:r>
          </a:p>
          <a:p>
            <a:pPr marL="533400" lvl="1" indent="-533400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NÁSLEDKY PORUŠENÍ POVINNOSTÍ PŘI SPRÁVĚ DANÍ § 246 - § 254</a:t>
            </a:r>
          </a:p>
          <a:p>
            <a:pPr marL="533400" lvl="1" indent="-533400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USTANOVENÍ SPOLEČNÁ, ZMOCŇOVACÍ, PŘECHODNÁ A ZÁVĚREČNÁ § 255 - § 265</a:t>
            </a:r>
          </a:p>
          <a:p>
            <a:pPr marL="533400" lvl="1" indent="-533400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ÚČINNOST § 266</a:t>
            </a:r>
          </a:p>
          <a:p>
            <a:pPr marL="533400" indent="-533400">
              <a:buFont typeface="Arial" panose="020B0604020202020204" pitchFamily="34" charset="0"/>
              <a:buChar char="•"/>
              <a:defRPr/>
            </a:pPr>
            <a:r>
              <a:rPr lang="cs-CZ" dirty="0"/>
              <a:t>Obsahuje jak procesní normy, tak i normy hmotněprávní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87CA967A-66A3-4FFD-99A4-EC1AB3BB0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Předmět správy daní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D9568ADC-DF97-4AFC-BE61-653EBB1AAA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Předmět správy daní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C5BFA14-F6DA-41DB-9491-C8A3FC176F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752600"/>
            <a:ext cx="10565466" cy="4916488"/>
          </a:xfrm>
        </p:spPr>
        <p:txBody>
          <a:bodyPr/>
          <a:lstStyle/>
          <a:p>
            <a:pPr marL="609600" indent="-609600">
              <a:defRPr/>
            </a:pPr>
            <a:r>
              <a:rPr lang="cs-CZ" sz="2000" i="1" dirty="0"/>
              <a:t>„Daň“</a:t>
            </a:r>
          </a:p>
          <a:p>
            <a:pPr marL="609600" indent="-609600">
              <a:defRPr/>
            </a:pPr>
            <a:r>
              <a:rPr lang="cs-CZ" sz="2000" i="1" dirty="0"/>
              <a:t>– příjem veřejného rozpočtu</a:t>
            </a:r>
          </a:p>
          <a:p>
            <a:pPr marL="609600" indent="-609600">
              <a:defRPr/>
            </a:pPr>
            <a:r>
              <a:rPr lang="cs-CZ" sz="2000" i="1" dirty="0"/>
              <a:t>– snížení příjmu veřejného rozpočtu, vratka</a:t>
            </a:r>
          </a:p>
          <a:p>
            <a:pPr marL="609600" indent="-609600">
              <a:defRPr/>
            </a:pPr>
            <a:endParaRPr lang="cs-CZ" sz="2000" i="1" dirty="0"/>
          </a:p>
          <a:p>
            <a:pPr marL="609600" indent="-609600">
              <a:defRPr/>
            </a:pPr>
            <a:r>
              <a:rPr lang="cs-CZ" sz="2000" i="1" dirty="0"/>
              <a:t>Daň – pro účely zákona - je peněžité plnění: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cs-CZ" sz="2000" i="1" dirty="0"/>
              <a:t>Daň, clo, poplatek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cs-CZ" sz="2000" i="1" dirty="0"/>
              <a:t>Použití DŘ (pokud zákon stanoví, že se při jeho správě postupuje podle DŘ)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cs-CZ" sz="2000" i="1" dirty="0"/>
              <a:t>V rámci dělené správy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cs-CZ" sz="2000" i="1" dirty="0"/>
              <a:t>Daňový odpočet, daňová ztráta, příslušenství daně</a:t>
            </a:r>
          </a:p>
          <a:p>
            <a:pPr marL="609600" indent="-609600">
              <a:defRPr/>
            </a:pPr>
            <a:endParaRPr lang="cs-CZ" sz="2000" i="1" dirty="0"/>
          </a:p>
          <a:p>
            <a:pPr marL="609600" indent="-609600">
              <a:defRPr/>
            </a:pPr>
            <a:r>
              <a:rPr lang="cs-CZ" sz="2000" i="1" dirty="0"/>
              <a:t>Příslušenstvím daně se rozumějí úroky, penále, pokuty a náklady řízení. První tři vyjmenované sledují osud daně.</a:t>
            </a:r>
          </a:p>
          <a:p>
            <a:pPr marL="609600" indent="-609600">
              <a:defRPr/>
            </a:pPr>
            <a:endParaRPr lang="cs-CZ" sz="2000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371280ED-AEC0-42E0-8605-6C8E32A76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Daň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87FFDA-D649-4035-8683-6AA845850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73238"/>
            <a:ext cx="9476513" cy="45513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100" b="1" dirty="0" err="1"/>
              <a:t>Sensu</a:t>
            </a:r>
            <a:r>
              <a:rPr lang="cs-CZ" sz="2100" b="1" dirty="0"/>
              <a:t> </a:t>
            </a:r>
            <a:r>
              <a:rPr lang="cs-CZ" sz="2100" b="1" dirty="0" err="1"/>
              <a:t>stricto</a:t>
            </a:r>
            <a:endParaRPr lang="cs-CZ" sz="2100" b="1" dirty="0"/>
          </a:p>
          <a:p>
            <a:pPr>
              <a:defRPr/>
            </a:pPr>
            <a:endParaRPr lang="cs-CZ" sz="2100" b="1" dirty="0"/>
          </a:p>
          <a:p>
            <a:pPr>
              <a:defRPr/>
            </a:pPr>
            <a:r>
              <a:rPr lang="cs-CZ" sz="2100" b="1" dirty="0" err="1"/>
              <a:t>Sensu</a:t>
            </a:r>
            <a:r>
              <a:rPr lang="cs-CZ" sz="2100" b="1" dirty="0"/>
              <a:t> largo </a:t>
            </a:r>
            <a:r>
              <a:rPr lang="cs-CZ" sz="2100" dirty="0"/>
              <a:t>- Ve smyslu zkratky daň dle DŘ (brněnská škola – berně)</a:t>
            </a:r>
          </a:p>
          <a:p>
            <a:pPr>
              <a:defRPr/>
            </a:pPr>
            <a:endParaRPr lang="cs-CZ" sz="2100" b="1" dirty="0"/>
          </a:p>
          <a:p>
            <a:pPr>
              <a:defRPr/>
            </a:pPr>
            <a:r>
              <a:rPr lang="cs-CZ" sz="2100" b="1" dirty="0"/>
              <a:t>Daň </a:t>
            </a:r>
            <a:r>
              <a:rPr lang="cs-CZ" sz="2100" b="1" dirty="0" err="1"/>
              <a:t>superlargo</a:t>
            </a:r>
            <a:r>
              <a:rPr lang="cs-CZ" sz="2100" b="1" dirty="0"/>
              <a:t> </a:t>
            </a:r>
            <a:r>
              <a:rPr lang="cs-CZ" sz="2100" dirty="0"/>
              <a:t>– soc. pojištění, příspěvek na státní politiku zaměstnanosti, zdravotní pojištění?? – OECD (Složená daňová kvóta)</a:t>
            </a:r>
          </a:p>
          <a:p>
            <a:pPr>
              <a:defRPr/>
            </a:pPr>
            <a:endParaRPr lang="cs-CZ" sz="2100" b="1" dirty="0"/>
          </a:p>
          <a:p>
            <a:pPr>
              <a:defRPr/>
            </a:pPr>
            <a:r>
              <a:rPr lang="cs-CZ" sz="2100" b="1" dirty="0"/>
              <a:t>Doktrinální definice </a:t>
            </a:r>
            <a:r>
              <a:rPr lang="cs-CZ" sz="2100" dirty="0"/>
              <a:t>- </a:t>
            </a:r>
            <a:r>
              <a:rPr lang="cs-CZ" sz="2100" i="1" dirty="0"/>
              <a:t>daň lze definovat jako povinnou, zákonem předem stanovenou částku, kterou se více méně pravidelně odčerpává na nenávratném principu část nominálního důchodu ekonomického subjektu ve prospěch veřejného peněžního fondu</a:t>
            </a:r>
            <a:r>
              <a:rPr lang="cs-CZ" sz="2100" dirty="0"/>
              <a:t>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F873634D-2795-4449-BEFE-D986FFF7C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Veřejný rozpočet</a:t>
            </a:r>
          </a:p>
        </p:txBody>
      </p:sp>
      <p:sp>
        <p:nvSpPr>
          <p:cNvPr id="51203" name="Zástupný symbol pro obsah 2">
            <a:extLst>
              <a:ext uri="{FF2B5EF4-FFF2-40B4-BE49-F238E27FC236}">
                <a16:creationId xmlns:a16="http://schemas.microsoft.com/office/drawing/2014/main" id="{B0263DA6-46EE-42AA-9239-3C06CF52A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57401"/>
            <a:ext cx="9476513" cy="40735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Státní rozpočet, státní finanční aktiva nebo rezervní fond organizační složky státu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Rozpočet ÚSC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Rozpočet SF nebo NF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Rozpočet Evropské unie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Rozpočet, o kterém to stanoví zákon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>
            <a:extLst>
              <a:ext uri="{FF2B5EF4-FFF2-40B4-BE49-F238E27FC236}">
                <a16:creationId xmlns:a16="http://schemas.microsoft.com/office/drawing/2014/main" id="{D16CB6F4-3703-4D8A-8F81-9960AA5E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Základní zásady správy daní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D6761FD-A996-491C-B499-2BA643261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Základní zásady správy daní (1)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1F0998B-C9D2-49E1-B444-65AB4A375A2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20000" y="1752600"/>
            <a:ext cx="9408250" cy="464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1. Zásada legality (§ 5/1)</a:t>
            </a:r>
          </a:p>
          <a:p>
            <a:pPr>
              <a:defRPr/>
            </a:pPr>
            <a:r>
              <a:rPr lang="cs-CZ" i="1" dirty="0"/>
              <a:t>Správce daně postupuje při správě daní v souladu se zákony a jinými právními předpisy</a:t>
            </a:r>
          </a:p>
          <a:p>
            <a:pPr>
              <a:defRPr/>
            </a:pPr>
            <a:endParaRPr lang="cs-CZ" sz="1000" i="1" dirty="0"/>
          </a:p>
          <a:p>
            <a:pPr>
              <a:defRPr/>
            </a:pPr>
            <a:r>
              <a:rPr lang="cs-CZ" dirty="0"/>
              <a:t>2. Zásada legitimity (§ 5/2)</a:t>
            </a:r>
          </a:p>
          <a:p>
            <a:pPr>
              <a:defRPr/>
            </a:pPr>
            <a:r>
              <a:rPr lang="cs-CZ" i="1" dirty="0"/>
              <a:t>Správce daně uplatňuje svou pravomoc pouze k těm účelům, k nimž mu byla  zákonem  nebo  na základě zákona svěřena, a v rozsahu, v jakém mu byla svěřena</a:t>
            </a:r>
          </a:p>
          <a:p>
            <a:pPr>
              <a:defRPr/>
            </a:pPr>
            <a:endParaRPr lang="cs-CZ" sz="1000" i="1" dirty="0"/>
          </a:p>
          <a:p>
            <a:pPr>
              <a:defRPr/>
            </a:pPr>
            <a:r>
              <a:rPr lang="cs-CZ" dirty="0"/>
              <a:t>3. Zásada proporcionality (přiměřenosti) - (§ 5/3)</a:t>
            </a:r>
          </a:p>
          <a:p>
            <a:pPr>
              <a:defRPr/>
            </a:pPr>
            <a:r>
              <a:rPr lang="cs-CZ" i="1" dirty="0"/>
              <a:t>Správce daně používá při vyžadování plnění povinností daňových subjektů jen takové prostředky, které je nejméně zatěžují při dosažení cíle správy daní</a:t>
            </a:r>
          </a:p>
          <a:p>
            <a:pPr>
              <a:defRPr/>
            </a:pPr>
            <a:endParaRPr lang="cs-CZ" i="1" dirty="0"/>
          </a:p>
          <a:p>
            <a:pPr marL="609600" indent="-609600">
              <a:buFontTx/>
              <a:buAutoNum type="arabicPeriod"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7F3AC-5316-41A8-A4E8-F8E6D381B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138178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Daně a daňový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CA6EFC-2931-46D7-AC0B-66FF78105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914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>
            <a:extLst>
              <a:ext uri="{FF2B5EF4-FFF2-40B4-BE49-F238E27FC236}">
                <a16:creationId xmlns:a16="http://schemas.microsoft.com/office/drawing/2014/main" id="{3B3E0DC1-908E-4FD6-A07D-A2A082C45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Základní zásady správy daní (2)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A96482-BBB9-4451-8C39-BE7825B27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000" y="1752600"/>
            <a:ext cx="9465401" cy="495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4. Zásada rovnosti (§ 6/1)</a:t>
            </a:r>
          </a:p>
          <a:p>
            <a:pPr>
              <a:defRPr/>
            </a:pPr>
            <a:r>
              <a:rPr lang="cs-CZ" i="1" dirty="0"/>
              <a:t>Osoby zúčastněné na správě daní mají rovná procesní práva a povinnosti</a:t>
            </a:r>
          </a:p>
          <a:p>
            <a:pPr>
              <a:defRPr/>
            </a:pPr>
            <a:endParaRPr lang="cs-CZ" sz="1000" i="1" dirty="0"/>
          </a:p>
          <a:p>
            <a:pPr>
              <a:defRPr/>
            </a:pPr>
            <a:r>
              <a:rPr lang="cs-CZ" dirty="0"/>
              <a:t>5. Zásada spolupráce (§ 6/2)</a:t>
            </a:r>
          </a:p>
          <a:p>
            <a:pPr>
              <a:defRPr/>
            </a:pPr>
            <a:r>
              <a:rPr lang="cs-CZ" i="1" dirty="0"/>
              <a:t>Osoby zúčastněné na správě daní a správce daně vzájemně spolupracují</a:t>
            </a:r>
          </a:p>
          <a:p>
            <a:pPr>
              <a:defRPr/>
            </a:pPr>
            <a:endParaRPr lang="cs-CZ" sz="1000" i="1" dirty="0"/>
          </a:p>
          <a:p>
            <a:pPr>
              <a:defRPr/>
            </a:pPr>
            <a:r>
              <a:rPr lang="cs-CZ" dirty="0"/>
              <a:t>6. Zásada poučení (§ 6/3)</a:t>
            </a:r>
          </a:p>
          <a:p>
            <a:pPr>
              <a:defRPr/>
            </a:pPr>
            <a:r>
              <a:rPr lang="cs-CZ" i="1" dirty="0"/>
              <a:t>Správce daně v souvislosti se svým úkonem poskytne osobám zúčastněným na správě daní přiměřené poučení o jejich právech a povinnostech</a:t>
            </a:r>
          </a:p>
          <a:p>
            <a:pPr>
              <a:defRPr/>
            </a:pPr>
            <a:endParaRPr lang="cs-CZ" sz="1000" i="1" dirty="0"/>
          </a:p>
          <a:p>
            <a:pPr>
              <a:defRPr/>
            </a:pPr>
            <a:r>
              <a:rPr lang="cs-CZ" dirty="0"/>
              <a:t>7. Zásada vstřícnosti a zdvořilosti (§ 6/4)</a:t>
            </a:r>
          </a:p>
          <a:p>
            <a:pPr>
              <a:defRPr/>
            </a:pPr>
            <a:r>
              <a:rPr lang="cs-CZ" i="1" dirty="0"/>
              <a:t>Správce  daně  podle možností vychází osobám zúčastněným na správě daní  vstříc.  Úřední  osoby  jsou povinny vyvarovat se při správě daní nezdvořilostí.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>
            <a:extLst>
              <a:ext uri="{FF2B5EF4-FFF2-40B4-BE49-F238E27FC236}">
                <a16:creationId xmlns:a16="http://schemas.microsoft.com/office/drawing/2014/main" id="{4A763F76-9560-4367-A080-822CDAB1B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00" y="1752600"/>
            <a:ext cx="9479689" cy="491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1700" dirty="0">
                <a:latin typeface="+mj-lt"/>
              </a:rPr>
              <a:t>8. Zásada včasnosti (§ 7/1)</a:t>
            </a: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1700" i="1" dirty="0">
                <a:latin typeface="+mj-lt"/>
              </a:rPr>
              <a:t>Správce daně postupuje bez zbytečných průtahů</a:t>
            </a: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cs-CZ" altLang="cs-CZ" sz="1700" i="1" dirty="0">
              <a:latin typeface="+mj-lt"/>
            </a:endParaRP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1700" dirty="0">
                <a:latin typeface="+mj-lt"/>
              </a:rPr>
              <a:t>9. Zásada hospodárnosti (§ 7/2)</a:t>
            </a: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1700" i="1" dirty="0">
                <a:latin typeface="+mj-lt"/>
              </a:rPr>
              <a:t>Správce daně postupuje tak, aby nikomu nevznikaly zbytečné náklady</a:t>
            </a: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cs-CZ" altLang="cs-CZ" sz="1700" i="1" dirty="0">
              <a:latin typeface="+mj-lt"/>
            </a:endParaRP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1700" dirty="0">
                <a:latin typeface="+mj-lt"/>
              </a:rPr>
              <a:t>10. Zásada volného hodnocení důkazů (§ 8/1)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1700" i="1" dirty="0">
                <a:latin typeface="+mj-lt"/>
              </a:rPr>
              <a:t>Správce daně při dokazování hodnotí důkazy podle své úvahy. Správce daně posuzuje každý důkaz jednotlivě a všechny důkazy v jejich vzájemné souvislosti; přitom přihlíží ke všemu, co při správě daní vyšlo najevo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cs-CZ" altLang="cs-CZ" sz="1700" i="1" dirty="0">
              <a:latin typeface="+mj-lt"/>
            </a:endParaRP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1700" dirty="0">
                <a:latin typeface="+mj-lt"/>
              </a:rPr>
              <a:t>11. Zásada legitimního očekávání (§8/2)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1700" i="1" dirty="0">
                <a:latin typeface="+mj-lt"/>
              </a:rPr>
              <a:t>Správce daně dbá na to, aby při rozhodování skutkově shodných nebo podobných případů nevznikaly nedůvodné rozdíly</a:t>
            </a: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2020D6DB-5994-4540-93F7-EE1F1D610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Základní zásady správy daní (3)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95C9DBE3-EEC0-4332-845F-54945900B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Základní zásady správy daní (4)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C2E204BF-FFF0-457F-A07D-DF59B5FB0FF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20000" y="1676400"/>
            <a:ext cx="9393963" cy="50292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12. Zásada materiální pravdy (§ 8/3)</a:t>
            </a:r>
          </a:p>
          <a:p>
            <a:pPr>
              <a:defRPr/>
            </a:pPr>
            <a:r>
              <a:rPr lang="cs-CZ" i="1" dirty="0"/>
              <a:t>Správce daně vychází ze skutečného obsahu právního úkonu nebo jiné skutečnosti rozhodné pro správu daní</a:t>
            </a:r>
          </a:p>
          <a:p>
            <a:pPr>
              <a:defRPr/>
            </a:pPr>
            <a:endParaRPr lang="cs-CZ" i="1" dirty="0"/>
          </a:p>
          <a:p>
            <a:pPr>
              <a:defRPr/>
            </a:pPr>
            <a:r>
              <a:rPr lang="cs-CZ" i="1" dirty="0"/>
              <a:t>13. Zásada zákazu zneužití práva (§ 8 odst. 4)</a:t>
            </a:r>
          </a:p>
          <a:p>
            <a:pPr>
              <a:defRPr/>
            </a:pPr>
            <a:r>
              <a:rPr lang="cs-CZ" i="1" dirty="0"/>
              <a:t>Při správě daní se nepřihlíží k právnímu jednání a jiným skutečnostem rozhodným pro správu daní, jejichž převažujícím účelem je získání daňové výhody v rozporu se smyslem a účelem daňového právního předpisu.</a:t>
            </a:r>
          </a:p>
          <a:p>
            <a:pPr>
              <a:defRPr/>
            </a:pPr>
            <a:endParaRPr lang="cs-CZ" sz="800" i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14. Zásada neveřejnosti (§ 9/1)</a:t>
            </a:r>
          </a:p>
          <a:p>
            <a:pPr>
              <a:defRPr/>
            </a:pPr>
            <a:r>
              <a:rPr lang="cs-CZ" i="1" dirty="0"/>
              <a:t>Správa daní je neveřejná</a:t>
            </a:r>
          </a:p>
          <a:p>
            <a:pPr>
              <a:defRPr/>
            </a:pPr>
            <a:endParaRPr lang="cs-CZ" sz="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15. Zásada mlčenlivosti (§ 9/1)</a:t>
            </a:r>
          </a:p>
          <a:p>
            <a:pPr>
              <a:defRPr/>
            </a:pPr>
            <a:r>
              <a:rPr lang="cs-CZ" i="1" dirty="0"/>
              <a:t>Osoby zúčastněné na správě daní a úřední osoby jsou povinny zachovávat mlčenlivost za podmínek stanovených zákonem o tom, co se v souvislosti se správou daně dozvěděly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>
            <a:extLst>
              <a:ext uri="{FF2B5EF4-FFF2-40B4-BE49-F238E27FC236}">
                <a16:creationId xmlns:a16="http://schemas.microsoft.com/office/drawing/2014/main" id="{C3E1F796-5607-4588-BA67-5F44B615C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Základní zásady správy daní (5)</a:t>
            </a:r>
          </a:p>
        </p:txBody>
      </p:sp>
      <p:sp>
        <p:nvSpPr>
          <p:cNvPr id="57348" name="Obdélník 5">
            <a:extLst>
              <a:ext uri="{FF2B5EF4-FFF2-40B4-BE49-F238E27FC236}">
                <a16:creationId xmlns:a16="http://schemas.microsoft.com/office/drawing/2014/main" id="{7E69FD8D-7BAC-4CFA-83C5-3017A6A78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00" y="1905000"/>
            <a:ext cx="9408251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endParaRPr lang="cs-CZ" altLang="cs-CZ" sz="1700" dirty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cs-CZ" altLang="cs-CZ" sz="1700" dirty="0">
                <a:latin typeface="+mj-lt"/>
              </a:rPr>
              <a:t>16. Zásada inkviziční (§ 9/2)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cs-CZ" altLang="cs-CZ" sz="1700" dirty="0">
                <a:latin typeface="+mj-lt"/>
              </a:rPr>
              <a:t>Správce  daně soustavně zjišťuje předpoklady pro vznik nebo trvání povinností osob zúčastněných na správě daní a činí nezbytné úkony, aby tyto povinnosti byly splněny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endParaRPr lang="cs-CZ" altLang="cs-CZ" sz="1700" dirty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endParaRPr lang="cs-CZ" altLang="cs-CZ" sz="1700" dirty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cs-CZ" altLang="cs-CZ" sz="1700" dirty="0">
                <a:latin typeface="+mj-lt"/>
              </a:rPr>
              <a:t>17. Zásada ochrany dat (§ 9/3)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cs-CZ" altLang="cs-CZ" sz="1700" i="1" dirty="0">
                <a:latin typeface="+mj-lt"/>
              </a:rPr>
              <a:t>Správce  daně může shromažďovat osobní údaje a jiné údaje, jsou-li potřebné  pro  správu  daní,  a to jen v rozsahu, který je nezbytný pro dosažení cíle správy daní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FFCFA-3A0B-4E87-AA6D-6A9DE5909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zásady a principy správy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5F773-0E8C-41B7-B531-3FEB0B533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000" y="2060577"/>
            <a:ext cx="5985600" cy="4195763"/>
          </a:xfrm>
        </p:spPr>
        <p:txBody>
          <a:bodyPr/>
          <a:lstStyle/>
          <a:p>
            <a:pPr eaLnBrk="1" hangingPunct="1"/>
            <a:r>
              <a:rPr lang="cs-CZ" altLang="cs-CZ" dirty="0"/>
              <a:t>Princip autonomie </a:t>
            </a:r>
            <a:r>
              <a:rPr lang="cs-CZ" altLang="cs-CZ" dirty="0" err="1"/>
              <a:t>autoaplikace</a:t>
            </a:r>
            <a:r>
              <a:rPr lang="cs-CZ" altLang="cs-CZ" dirty="0"/>
              <a:t> </a:t>
            </a:r>
          </a:p>
          <a:p>
            <a:pPr eaLnBrk="1" hangingPunct="1"/>
            <a:r>
              <a:rPr lang="cs-CZ" altLang="cs-CZ" dirty="0"/>
              <a:t>Princip daňové povinnosti</a:t>
            </a:r>
          </a:p>
          <a:p>
            <a:pPr eaLnBrk="1" hangingPunct="1"/>
            <a:r>
              <a:rPr lang="cs-CZ" altLang="cs-CZ" dirty="0"/>
              <a:t>Princip daňového tvrzení</a:t>
            </a:r>
          </a:p>
          <a:p>
            <a:pPr eaLnBrk="1" hangingPunct="1"/>
            <a:r>
              <a:rPr lang="cs-CZ" altLang="cs-CZ" dirty="0"/>
              <a:t>Princip časového souladu</a:t>
            </a:r>
          </a:p>
          <a:p>
            <a:pPr eaLnBrk="1" hangingPunct="1"/>
            <a:r>
              <a:rPr lang="cs-CZ" altLang="cs-CZ" dirty="0"/>
              <a:t>Princip jednacího jazyka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819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A06A1-9B52-498A-8273-ACE65726D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správního řádu a daňového řádu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193C9-0404-4B9B-9E57-5E855CCBB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§ 262 DŘ – „při správě daní se správní řád nepoužije“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§ 177 SŘ – „Základní  zásady  činnosti  správních orgánů uvedené v § 2 až 8 se použijí  při  výkonu  veřejné  správy i v případech, kdy zvláštní zákon stanoví, že se správní řád nepoužije, ale sám úpravu odpovídající těmto zásadám neobsahuje. 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2145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758B58-D538-496D-8D20-5B563EFB0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59C492-235D-4F18-815E-444F62345E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000" y="2060577"/>
            <a:ext cx="9987329" cy="4195763"/>
          </a:xfrm>
        </p:spPr>
        <p:txBody>
          <a:bodyPr/>
          <a:lstStyle/>
          <a:p>
            <a:r>
              <a:rPr lang="cs-CZ" dirty="0"/>
              <a:t>Porovnejte základní zásady činnosti správních orgánů dle SŘ a základní zásady správy daní dle DŘ a zjistěte, zda se nějaká zásada upravená SŘ uplatní při správě daní…</a:t>
            </a: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54C1D6-F3DD-40F5-8007-D1EF66A1B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6158C9-E3C9-408E-BF45-70EDB1F86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77F1-5206-4584-8965-E129E7FA589B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02274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946DD-0F17-48DF-9E29-772DE33D2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Nullum</a:t>
            </a:r>
            <a:r>
              <a:rPr lang="cs-CZ" i="1" dirty="0"/>
              <a:t> </a:t>
            </a:r>
            <a:r>
              <a:rPr lang="cs-CZ" i="1" dirty="0" err="1"/>
              <a:t>tributum</a:t>
            </a:r>
            <a:r>
              <a:rPr lang="cs-CZ" i="1" dirty="0"/>
              <a:t> sine lege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0014F6-C87A-49AE-AB70-67AA75F6F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11 odst. 5 LZPS: </a:t>
            </a:r>
            <a:r>
              <a:rPr lang="cs-CZ" i="1" dirty="0"/>
              <a:t>Daně a poplatky lze ukládat jen na základě zákona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Co je </a:t>
            </a:r>
            <a:r>
              <a:rPr lang="cs-CZ" sz="2400" i="1" dirty="0" err="1"/>
              <a:t>tributum</a:t>
            </a:r>
            <a:r>
              <a:rPr lang="cs-CZ" sz="2400" dirty="0"/>
              <a:t>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i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Co je </a:t>
            </a:r>
            <a:r>
              <a:rPr lang="cs-CZ" sz="2400" i="1" dirty="0"/>
              <a:t>lex?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problematika zásady zákazu zneužití práva v daních?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77283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788E44-C684-40C9-9291-386A723E6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zakotvení daňového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5EFD44-E163-4B23-AB50-8642B0C9B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Nový zákon upravující správu daní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Zákon č. 280/2009 Sb., daňový řád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Účinnost – 1. ledna 2011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Nahradil dříve platný zákon č. 337/1992 Sb., o správě daní a poplatků, ve znění pozdějších předpisů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Významná novela k 1. lednu 2021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486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ABF9826-9241-4588-85CD-8ABED1E97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Úprava správy daní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7EB9C5E-B9BA-4947-A0F8-9F7CDEE5E8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altLang="cs-CZ" dirty="0"/>
              <a:t>Daňový řád (zákon č. 280/2009 Sb.)</a:t>
            </a:r>
          </a:p>
          <a:p>
            <a:pPr eaLnBrk="1" hangingPunct="1">
              <a:defRPr/>
            </a:pPr>
            <a:r>
              <a:rPr lang="cs-CZ" altLang="cs-CZ" dirty="0"/>
              <a:t>Subsidiární povaha DŘ</a:t>
            </a:r>
          </a:p>
          <a:p>
            <a:pPr eaLnBrk="1" hangingPunct="1">
              <a:defRPr/>
            </a:pPr>
            <a:r>
              <a:rPr lang="cs-CZ" altLang="cs-CZ" dirty="0"/>
              <a:t>Speciální úprava – „daňové“ zákony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Zákon č. 586/1992 Sb., o daních z příjmů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Zákon č. 235/2004 Sb., o dani z přidané hodnoty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Zákon č. 16/1993 Sb., o dani silniční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Zákon č. 338/1992 Sb., o dani z nemovitých věcí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Zákon č. 353/2003 Sb., o spotřebních daních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Zákon č. 261/2007 Sb., o stabilizaci veřejných rozpočtů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Zákonné opatření č. 340/2013 Sb., o dani z nabytí nemovitých věcí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+ další zákony upravující daně ve smyslu legislativní zkratky daň dle DŘ a obsahující procesněprávní úpravu</a:t>
            </a:r>
          </a:p>
          <a:p>
            <a:pPr lvl="1" eaLnBrk="1" hangingPunct="1">
              <a:defRPr/>
            </a:pPr>
            <a:endParaRPr lang="cs-CZ" altLang="cs-CZ" sz="2000" dirty="0"/>
          </a:p>
          <a:p>
            <a:pPr lvl="1" eaLnBrk="1" hangingPunct="1">
              <a:defRPr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CF3D2-49BC-4B59-8E88-AA2A1BA11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správy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5C7E19-07B1-4004-94E8-D96C71C79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Organizační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Soustava orgánů, které vykonávají správu daní (tzv. „správci daně“)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Orgány veřejné moci, kterým zákon svěřil do kompetence správu daně</a:t>
            </a:r>
          </a:p>
          <a:p>
            <a:endParaRPr lang="cs-CZ" dirty="0"/>
          </a:p>
          <a:p>
            <a:r>
              <a:rPr lang="cs-CZ" b="1" dirty="0"/>
              <a:t>Funkční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Rozdělení do etap procesu výkonu správy daně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Registrace + vyměření + inkasní správa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373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7274AF93-2D2D-4910-A926-091C19C15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Definice správy daní</a:t>
            </a: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5FA1DBD6-7D3E-4DD7-A769-F05B6578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Jeden z dílů veřejné správy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Obecně se tím rozumí správa veřejných záležitostí realizovaná jako projev výkonné moci ve státě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Správa daní je účelový správní proces </a:t>
            </a:r>
            <a:r>
              <a:rPr lang="cs-CZ" altLang="cs-CZ" i="1" dirty="0"/>
              <a:t>(</a:t>
            </a:r>
            <a:r>
              <a:rPr lang="cs-CZ" altLang="cs-CZ" b="1" i="1" dirty="0"/>
              <a:t>postup</a:t>
            </a:r>
            <a:r>
              <a:rPr lang="cs-CZ" altLang="cs-CZ" i="1" dirty="0"/>
              <a:t>)</a:t>
            </a:r>
            <a:r>
              <a:rPr lang="cs-CZ" altLang="cs-CZ" dirty="0"/>
              <a:t> k zjištění a stanovení daní a zabezpečení jejich úhrady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Pojem širší než daňové řízení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Veškerá činnost (funkční pojetí) správce daně při péči o příslušnou daň, jež se děje v rámci právem regulovaných i neregulovaných procesních postupů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Zvláštní díl veřejné správy – od ostatních částí VS ji odlišuje její předmět = daň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4C614FE-F708-4C54-8613-E9E41B5AE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Vztah řízení a správy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436D1E25-94BF-47B2-BE7B-6830BB65A7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Správa daní </a:t>
            </a:r>
          </a:p>
          <a:p>
            <a:pPr eaLnBrk="1" hangingPunct="1"/>
            <a:r>
              <a:rPr lang="cs-CZ" altLang="cs-CZ"/>
              <a:t>Postupy</a:t>
            </a:r>
          </a:p>
          <a:p>
            <a:pPr eaLnBrk="1" hangingPunct="1"/>
            <a:r>
              <a:rPr lang="cs-CZ" altLang="cs-CZ"/>
              <a:t>Řízení</a:t>
            </a:r>
          </a:p>
          <a:p>
            <a:pPr eaLnBrk="1" hangingPunct="1"/>
            <a:r>
              <a:rPr lang="cs-CZ" altLang="cs-CZ"/>
              <a:t>Daňové řízení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Daňový proces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A90C674C-078D-4A34-8884-9E173792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Definice správy daní</a:t>
            </a:r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8363E5CC-BA5F-4FFA-9BD5-2DCC57E9D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81200"/>
            <a:ext cx="10649842" cy="4357688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Správa daní je účelový správní proces </a:t>
            </a:r>
            <a:r>
              <a:rPr lang="cs-CZ" altLang="cs-CZ" i="1" dirty="0"/>
              <a:t>(</a:t>
            </a:r>
            <a:r>
              <a:rPr lang="cs-CZ" altLang="cs-CZ" b="1" i="1" dirty="0"/>
              <a:t>postup</a:t>
            </a:r>
            <a:r>
              <a:rPr lang="cs-CZ" altLang="cs-CZ" i="1" dirty="0"/>
              <a:t>)</a:t>
            </a:r>
            <a:r>
              <a:rPr lang="cs-CZ" altLang="cs-CZ" dirty="0"/>
              <a:t> k zjištění a stanovení daní a zabezpečení jejich úhrady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§1 odst. 2 DŘ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Cíl: </a:t>
            </a:r>
            <a:r>
              <a:rPr lang="cs-CZ" altLang="cs-CZ" u="sng" dirty="0"/>
              <a:t>zjištění</a:t>
            </a:r>
            <a:r>
              <a:rPr lang="cs-CZ" altLang="cs-CZ" dirty="0"/>
              <a:t> a </a:t>
            </a:r>
            <a:r>
              <a:rPr lang="cs-CZ" altLang="cs-CZ" u="sng" dirty="0"/>
              <a:t>stanovení daní </a:t>
            </a:r>
            <a:r>
              <a:rPr lang="cs-CZ" altLang="cs-CZ" dirty="0"/>
              <a:t>a </a:t>
            </a:r>
            <a:r>
              <a:rPr lang="cs-CZ" altLang="cs-CZ" u="sng" dirty="0"/>
              <a:t>zabezpečení jejich úhrady</a:t>
            </a:r>
            <a:r>
              <a:rPr lang="cs-CZ" altLang="cs-CZ" dirty="0"/>
              <a:t> !!!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35</TotalTime>
  <Words>1469</Words>
  <Application>Microsoft Office PowerPoint</Application>
  <PresentationFormat>Širokoúhlá obrazovka</PresentationFormat>
  <Paragraphs>183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Prezentace_MU_CZ</vt:lpstr>
      <vt:lpstr>Správa daní Zásady správy daní</vt:lpstr>
      <vt:lpstr>     Daně a daňový proces</vt:lpstr>
      <vt:lpstr>Nullum tributum sine lege</vt:lpstr>
      <vt:lpstr>Právní zakotvení daňového procesu</vt:lpstr>
      <vt:lpstr>Úprava správy daní</vt:lpstr>
      <vt:lpstr>Pojetí správy daně</vt:lpstr>
      <vt:lpstr>Definice správy daní</vt:lpstr>
      <vt:lpstr>Vztah řízení a správy</vt:lpstr>
      <vt:lpstr>Definice správy daní</vt:lpstr>
      <vt:lpstr>Definice daňového procesu</vt:lpstr>
      <vt:lpstr>Definice postupu</vt:lpstr>
      <vt:lpstr>Daňové řízení podle DŘ</vt:lpstr>
      <vt:lpstr>Konstrukce DŘ</vt:lpstr>
      <vt:lpstr>    Předmět správy daní</vt:lpstr>
      <vt:lpstr>Předmět správy daní</vt:lpstr>
      <vt:lpstr>Daň </vt:lpstr>
      <vt:lpstr>Veřejný rozpočet</vt:lpstr>
      <vt:lpstr>    Základní zásady správy daní</vt:lpstr>
      <vt:lpstr>Základní zásady správy daní (1)</vt:lpstr>
      <vt:lpstr>Základní zásady správy daní (2)</vt:lpstr>
      <vt:lpstr>Základní zásady správy daní (3)</vt:lpstr>
      <vt:lpstr>Základní zásady správy daní (4)</vt:lpstr>
      <vt:lpstr>Základní zásady správy daní (5)</vt:lpstr>
      <vt:lpstr>Jiné zásady a principy správy daní</vt:lpstr>
      <vt:lpstr>Vztah správního řádu a daňového řádu</vt:lpstr>
      <vt:lpstr>Úkol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57</cp:revision>
  <cp:lastPrinted>1601-01-01T00:00:00Z</cp:lastPrinted>
  <dcterms:created xsi:type="dcterms:W3CDTF">2020-12-10T09:33:34Z</dcterms:created>
  <dcterms:modified xsi:type="dcterms:W3CDTF">2021-10-13T04:44:16Z</dcterms:modified>
</cp:coreProperties>
</file>