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sldIdLst>
    <p:sldId id="302" r:id="rId2"/>
    <p:sldId id="293" r:id="rId3"/>
    <p:sldId id="306" r:id="rId4"/>
    <p:sldId id="256" r:id="rId5"/>
    <p:sldId id="298" r:id="rId6"/>
    <p:sldId id="258" r:id="rId7"/>
    <p:sldId id="304" r:id="rId8"/>
    <p:sldId id="295" r:id="rId9"/>
    <p:sldId id="264" r:id="rId10"/>
    <p:sldId id="265" r:id="rId11"/>
    <p:sldId id="266" r:id="rId12"/>
    <p:sldId id="267" r:id="rId13"/>
    <p:sldId id="270" r:id="rId14"/>
    <p:sldId id="300" r:id="rId15"/>
    <p:sldId id="272" r:id="rId16"/>
    <p:sldId id="276" r:id="rId17"/>
    <p:sldId id="301" r:id="rId18"/>
    <p:sldId id="278" r:id="rId19"/>
    <p:sldId id="303" r:id="rId20"/>
    <p:sldId id="279" r:id="rId21"/>
    <p:sldId id="292" r:id="rId22"/>
    <p:sldId id="280" r:id="rId23"/>
    <p:sldId id="281" r:id="rId24"/>
    <p:sldId id="282" r:id="rId25"/>
    <p:sldId id="299" r:id="rId26"/>
    <p:sldId id="283" r:id="rId27"/>
    <p:sldId id="284" r:id="rId28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B9EBFF"/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7" autoAdjust="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4C9E8BD-4538-4A8E-A55A-426D044D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4D0CDA71-2739-4652-8F8E-0E391BA8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5CC861B-EF71-4BE8-96A1-7F84775DDBF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3D9105C-E572-4A55-8C8E-0538725F41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4E1BD5C-58FF-4691-8016-69D51AD378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267A746-AF1B-4B08-B0EA-AD5E98962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124B583-AC2C-4863-AA0E-EB3A834FD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857785C-89B9-4C28-AFFC-8E6EA841E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00D4316-99A8-4F3F-869F-E32103408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D41B80-58CE-4CA1-A0C7-9D12C9196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3879C7C2-7D4D-4482-864D-CDD2ADD6F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D258263-4F82-4E66-BA3F-5AD3A5FF1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4D348D53-FD56-4D00-A52D-D473CCB3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D2BC881-D87A-4484-B299-4FC62C5848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0DD64B62-91A1-4E21-9DD5-EBD27EC7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B1E5990-1212-44A3-B77C-C76DFDEA3C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C0C6F38-95DA-4F87-B862-F697CE0E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4D2FC18-000B-4F81-82B4-F430B13752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844860A4-89CB-4160-9A4B-1224D0528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902B91-281E-4704-825D-B18B893A26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B7FB5A4-DADB-4DC0-9CAA-383C687A3F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F848B8D-A2B3-4ECF-A7F4-AD1BDCEB3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7B18BABF-3503-4E91-BBE0-91A18EDC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2F9E90-539D-49D2-BC13-E8F6B1446DF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5B1A274-D76B-4AC1-9BFA-6A2554112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E8497B-665C-4546-A4B8-4E4EA1C9C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EE403C08-0D60-4E43-A35F-2F28498C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D56A2B-EDA6-4531-9ADF-1BC21F5B544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CE8F8CC-9705-455A-B222-303E163D0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3667656-FA28-4CE3-9C3D-E7CA7056A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9EBB10F-C9D2-460E-9137-35E3639A1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91C255-5AB5-4BA8-937A-05BAB099A84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CCA094A-FA3F-485A-8053-179966B87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3330180C-F50D-416C-ACD1-AFD44C915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7E64DD3-6054-4C09-B0B2-42EA906B0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0962363-B107-4FEE-BE44-2D27D6755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844C411-685E-4FD5-B4AA-9D1A181E1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38F79B-28CF-42E3-82FC-DA880E8EA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9AE55E56-6317-413D-92FB-B895A3B5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3C11C48-3A80-43D0-87B1-B2F3F45BC3D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48A0845-E60A-4E75-9EED-4EF80EDDA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763950C-A2CB-44C8-BF30-845F7E135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2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030D70D-E004-442E-8892-2472CEC3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11FFF00-AA51-4A62-B118-FE71E71FB73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2C8049-D59B-4AFE-8CF5-F8A607D05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297BC67-4C5D-44AF-B3DD-206B04A7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524D38C1-37CE-4078-ACB1-C6EF58D1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7B4E8-65E8-41F5-AEC0-2CAF3290ED5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1474511-580B-435A-A524-C6A26AC23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B67E322-D699-4F10-9AFB-D7C26654E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B2D73EE-E1C7-4662-8A5F-EBCD5742E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62F393-C078-465C-92DB-1C170CB87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44CA7B37-7F2C-48C1-8F98-0E95C02D7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E81F87-FB4C-410D-A280-40F5D3E3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E006FBC-133F-4FAE-AF24-E301C5158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F60A581-651F-49EE-8400-78415EA7D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FA600D-D87B-46C8-90AF-9E23654DAE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0530-A098-4645-9B0A-9D5FCF3804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7F1CD7-3BB3-49BE-A764-27746278CD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021A-3F37-4867-8FA0-5480AD4C9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80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8FDF84-8DCB-4BA3-8493-9661369E7C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7A36-2E9D-401C-86AA-191D26C7F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39DEF4-40EE-4F38-8804-C02B3E368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357-A6F8-4EAF-BC43-93F5E4BD6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5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801BB-875D-4919-AAE4-31E5754D651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F6ED-E093-48E8-ABAB-BC6A857BB4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7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FDFBF3-8B95-479D-9592-454FE73D73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4B31-7789-4981-BFF1-5AF7275C50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124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0506BF-A32B-4DB0-8907-8412D60DE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9A0E4-5F44-4BA4-976F-DDFC99575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04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55679B-21D2-4701-A997-53C05E7FC9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4319-B942-4D6E-8F08-DC77531F45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3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77C59-65C4-44DB-A4B2-D432FDDEA5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BDB5B-EEC6-43E4-B1DD-7C7518435A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6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A15932-5FFE-47CB-81D4-9EA509E2F9F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59CD-0ACF-4BBA-8067-1AB734FA0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1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A029AA-942F-42FA-B952-F4BAD0561C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F9D2-07FD-42C6-9DEA-915DE3B3A6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5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45F93B8-E563-48D9-9FD5-4C450886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67BF417-3410-43B9-B0AE-7061A61C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BB60E56-84C9-4179-8895-136E72F9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2A16692-CFEC-4148-BA15-B579FBF1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329A7F-F2FD-4A50-B2B6-E5DB915003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E6C4-4EB6-4688-9ED6-FF39157B96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E9A7FF5-FAB4-4F08-A317-6756862C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 dirty="0">
                <a:solidFill>
                  <a:schemeClr val="tx1"/>
                </a:solidFill>
              </a:rPr>
              <a:t>Mezinárodní a evropské právo pro veřejnou správu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600" b="1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</a:pPr>
            <a:r>
              <a:rPr lang="cs-CZ" altLang="cs-CZ" sz="3600" b="1" dirty="0">
                <a:solidFill>
                  <a:srgbClr val="A50021"/>
                </a:solidFill>
              </a:rPr>
              <a:t>Právní řád ČR: tři právní systémy</a:t>
            </a:r>
          </a:p>
          <a:p>
            <a:pPr algn="ctr" eaLnBrk="1" hangingPunct="1">
              <a:spcBef>
                <a:spcPct val="0"/>
              </a:spcBef>
              <a:buClrTx/>
            </a:pPr>
            <a:endParaRPr lang="cs-CZ" altLang="cs-CZ" sz="3600" b="1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</a:pPr>
            <a:r>
              <a:rPr lang="cs-CZ" altLang="cs-CZ" sz="2000" dirty="0">
                <a:solidFill>
                  <a:schemeClr val="tx1"/>
                </a:solidFill>
              </a:rPr>
              <a:t>Přednáška MPV 01</a:t>
            </a: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800" b="1" dirty="0">
                <a:solidFill>
                  <a:schemeClr val="bg1"/>
                </a:solidFill>
              </a:rPr>
              <a:t> 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11B3640A-3844-4476-A90F-2A867BCFC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510C90-DCB0-415F-8C1D-A32C82C0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88AAD3EE-2DA2-4E62-AE5F-A7DEA03C53E0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A83FB31A-730C-4F46-A9BB-126C2641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3890DCF7-9CF0-40C2-9945-A0985D7E8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86FD9D03-C2C9-402E-AF0C-69D2DC811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95D02640-CC3C-4AEA-A67F-26984D2E7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5C4414C7-AD0B-457D-841C-8B27A8BE4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773676F8-0385-44F0-BB26-8FAA7443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AC4DD0AD-A330-4994-BD8D-D53EB2F5D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03899681-554F-48E9-98D1-A78D7FAF8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EBA4D984-E777-45FE-9280-112BD581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02F84B58-3531-4ACF-A2DB-033648E8B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2DBA5AA1-A7B5-4127-807F-07B3CC35C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8161CECA-91E3-434C-A63C-899F14641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B2B7CB39-1136-4058-B66D-AB092DF8F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7A11F8CE-8859-496C-ACC7-8BFCA56B5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DC099136-8975-4555-9496-A3EBFDE0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AC60A656-5C6A-449C-B773-95A35055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07686573-62D8-4117-8286-43052D34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6CF2198C-EB3A-492E-8E5C-A4E7209B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EF11CE36-44EB-4FE1-8D83-F9F30258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E2AC1E38-7C20-4D97-8D59-8C88077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2748676-9C46-4F66-8F3C-BD287BAC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8267453-144B-4046-98E0-F88132B6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496FA4E8-A471-471D-B8A7-BD4F92617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67C434A3-414B-4236-8A74-3EE12ADE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9732B145-810D-4D61-946B-0C33CB51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E6882ACA-996A-4810-B7E6-E1AD03B5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CA46A8-CEED-4C15-A5C6-0013B46AA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35A131-156F-462A-AEF3-B798EF379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10633630-7839-4C64-94CD-00D83E7B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E4B456FF-4D04-4BDB-9867-9A270ED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D513F4E-F8A9-4CDF-B52D-96577075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CA110F8-7202-43A0-9FF1-CBA04E69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E4D98F-8F35-4965-8182-1B22C36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Vztah mezinárodního a vnitrostátního práva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C6301-E9FB-4C8A-AB20-DD65CF0CC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774"/>
            <a:ext cx="8496944" cy="4824561"/>
          </a:xfrm>
        </p:spPr>
        <p:txBody>
          <a:bodyPr/>
          <a:lstStyle/>
          <a:p>
            <a:pPr eaLnBrk="1" hangingPunct="1"/>
            <a:r>
              <a:rPr lang="cs-CZ" altLang="cs-CZ" sz="2800"/>
              <a:t>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	A UPRAVUJÍ I CHOVÁNÍ JEDNOTLIVCŮ</a:t>
            </a: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</a:pPr>
            <a:r>
              <a:rPr lang="cs-CZ" altLang="cs-CZ" sz="2800" b="1">
                <a:solidFill>
                  <a:srgbClr val="0033CC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  <a:p>
            <a:pPr eaLnBrk="1" hangingPunct="1"/>
            <a:endParaRPr lang="cs-CZ" altLang="cs-CZ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FD33A49-45C5-492C-AC05-4B2AA43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016894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F18AA13-B518-421F-AC0C-6BFB7F30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429000"/>
            <a:ext cx="7273925" cy="26162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  <a:p>
            <a:pPr algn="ctr" eaLnBrk="1" hangingPunct="1">
              <a:buClrTx/>
              <a:buFontTx/>
              <a:buNone/>
            </a:pPr>
            <a:r>
              <a:rPr lang="cs-CZ" altLang="cs-CZ" sz="3600"/>
              <a:t>Je to </a:t>
            </a:r>
            <a:r>
              <a:rPr lang="cs-CZ" altLang="cs-CZ" sz="3600" b="1" i="1"/>
              <a:t>nadstátní organizace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29A30C-ACA1-4237-9985-1FC9A7DED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F6DE121-6EA2-451B-AEA8-819EF38AEC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A470FA2-D5C7-41AA-AEA5-EB168034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6381750"/>
            <a:ext cx="5486400" cy="134938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DCE47FB5-8A00-4D7E-A3A7-A50D4CB9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713" y="6597650"/>
            <a:ext cx="5486400" cy="79375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pic>
        <p:nvPicPr>
          <p:cNvPr id="6148" name="Obrázek 6">
            <a:extLst>
              <a:ext uri="{FF2B5EF4-FFF2-40B4-BE49-F238E27FC236}">
                <a16:creationId xmlns:a16="http://schemas.microsoft.com/office/drawing/2014/main" id="{6C8D1AB1-EEA8-46B6-A435-A25C706C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3193"/>
            <a:ext cx="4954587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7">
            <a:extLst>
              <a:ext uri="{FF2B5EF4-FFF2-40B4-BE49-F238E27FC236}">
                <a16:creationId xmlns:a16="http://schemas.microsoft.com/office/drawing/2014/main" id="{3D3D034C-FD76-4C88-BE1C-550E5041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48" y="2237096"/>
            <a:ext cx="273630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C00000"/>
                </a:solidFill>
              </a:rPr>
              <a:t>4. vyd. 2024</a:t>
            </a:r>
            <a:endParaRPr lang="cs-CZ" altLang="cs-CZ" i="1" dirty="0">
              <a:solidFill>
                <a:srgbClr val="C00000"/>
              </a:solidFill>
            </a:endParaRPr>
          </a:p>
          <a:p>
            <a:endParaRPr lang="cs-CZ" altLang="cs-CZ" b="1" i="1" dirty="0">
              <a:solidFill>
                <a:srgbClr val="C00000"/>
              </a:solidFill>
            </a:endParaRPr>
          </a:p>
          <a:p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</a:rPr>
              <a:t>POZOR – SKRIPTA VHODNÁ PRO ČÁST </a:t>
            </a:r>
          </a:p>
          <a:p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</a:rPr>
              <a:t>O MEZINÁRODNÍM PRÁVU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8D16A4D1-E062-42B7-A72C-38B1B848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3CDE5B7D-C575-4955-8E12-5C525BCA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489B9D8A-3B34-4DC4-847B-5CC70BA4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576608B7-43AC-46C2-A387-169AB68D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71E7FB6D-E98C-4161-95D0-543C7F412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29BD6408-5A76-4CC7-8667-C8344FD3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0785283-96F5-48D2-9DF5-E9EDBC5E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52DD8F29-01B6-4BCC-AA82-C3D5EA8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3CE13F73-A7D8-46C2-8FAB-8FF7B9CB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8DAD507B-7B46-423C-8316-14E62FCB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CE9C956A-4AE7-4BBF-98A1-93E6F775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3DD673-B2DD-4EF5-9C65-4139339201C0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2D0B0D8-348F-439D-A458-9B93BBE5A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2D1EC2B4-56DA-4478-ABF6-ED956701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24DFBE7D-40FF-4E72-86EB-EA6F0B5E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73E1884F-EEC9-4751-A5AE-F81A2853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5BE59B06-5255-47A9-AD75-11DBC7544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4398272E-70CA-48A6-95A5-2FD3B7D4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C29E72BA-6AE5-4857-9116-DDB2435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BA0E3B97-C323-4584-9F15-B20AF343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7F22FAE5-6E1D-4150-8B36-2D23037E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EF939644-75F6-410A-8B21-2C170C996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25E5AE64-0BB3-491D-800F-A8217A6CC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71F98102-CB63-4C63-9695-D1F92A965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5828817B-2B2C-46C2-8B8E-8FF61AA76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A373C741-6626-4A09-BFFB-C9F63C40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FBE1A558-36B7-4DC5-B6CC-A3E136EA7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87AC4EEE-9DD1-429D-A1A7-2BD85FB61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1207650-3959-4646-A0B2-9702E29DA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C6FC536C-C50F-4EE9-9EB9-507D4413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1378A20-A359-4448-8AA4-53656158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1A05F35B-39BD-4AEB-9EE9-29749203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4DF8C63B-D516-43F2-80A6-764FA9F3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0AFDF7EF-8E0A-40B8-9988-9683856A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CD90E1C6-1E91-4AA0-A334-F650B9DAE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16BD90A7-5952-4EE1-A5E3-BBDD3BA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C7459581-FB0F-474C-A06B-BB71D0FB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49CCD63D-ED65-4027-8A66-363C41E93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73C902-D2DE-4117-A364-2DB4DAEA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73F5C2CD-A7E3-4567-81E6-E97696EB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68CCA1FC-EC8F-4C98-9AD7-12378433EB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D1139F19-FA49-4B99-B1DA-41B8DE0A8F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E8354109-79BD-4BCE-B64A-3CBB327FE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1996D79A-BF3D-4660-AEFA-2D00426EB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A24717EF-9757-43EC-ADE4-EC5AC33E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4DD8235-ECC2-4CB7-A2C2-F6756065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E686B1AA-1267-42C6-949B-E2A2D8B9ED39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B03BFBC7-5520-432B-9519-9C17F2019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A31379D8-F167-4F36-81D6-7E51FA3C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6AE71D8-5F2C-4D18-BDBA-3110BC398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E50D63CA-9876-4176-8070-7C5854BB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DE75D157-6024-4E21-AA0A-1F6D0E7BD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FFAB3ABD-3B78-45EF-A755-325C70E2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D51B6013-BE3B-4661-B059-1CC93F35E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6691EF86-CAAD-485E-8EBE-77B6A2DC9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F20A1637-4F23-4FB7-BD8F-4BAA3C516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44116AB5-7189-4ED2-8EE7-BEC3C6C74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51F6DFAF-599E-419E-BA0F-851328465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99A44D7E-F2CD-42C8-A28E-4C1ACB37E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4910712C-F8CD-4191-BE32-EB5C23D7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2E860A3E-907C-43AA-9ABF-25B06699E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6616807-BDC6-4F74-AE6F-71445AFAA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C607C5BA-9ED5-4C2B-93E3-6ADC4B04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821B63B8-5C2D-4151-879C-564A4899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068F5D44-19CF-4FB1-87F2-9C008448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83329F1D-7F98-42B2-A706-8E575D38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22C614C-FE71-4DD6-B557-AF1D8827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6AF6744-4479-4B3B-9C7D-F0EA09A0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AF8E1BD9-08FD-4DE8-8544-9C864067DF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68D2603A-78F0-48FF-853F-DCE98C4E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69C95161-D399-4A02-9CF9-4106A45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AF0B9947-54D9-4465-82DF-61BFECF8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5228DFB6-2CB7-4FFF-831E-4E13CBD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E4227348-54E1-401F-AD8C-A24148BD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599E21E2-CD36-4F5E-9AED-F6A79B32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733D366D-9E34-4A16-B708-3F331CAEC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3EEDFF01-A7B5-46F5-8B64-324A4FE3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70056646-7B36-44C5-8F43-ABB1C26D1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36D13190-B637-4542-81A8-F0FA40AC5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14A08599-ABBC-46FA-B763-47E7235FC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5CDBAC31-C4AB-4D17-ADD9-F8E106F71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72275328-4B98-483B-911C-927FB6282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4A64634F-F35F-40F6-A8F1-320A2E0C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820B52D7-4985-43AF-A4DC-C08F7DB5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FD3E0DA2-6D24-4121-AD74-4E29F896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0A6E86F-0193-41C2-B50C-FEFB34CF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D121E0BB-AF87-424F-912B-6A5E4142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2DD8BD06-7ADA-4EB1-BDCD-118B4A76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71151B59-AFA6-4BBA-97F4-185292B9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5C23991E-5A8E-4361-8CA1-EE452641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9B0E5AF3-1151-4E70-89F8-06836250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80293E3-39DB-4958-B3E1-605427E1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0ABF8E-D544-4BEA-8682-69782FBF5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7642B124-798A-4BCA-9DEB-E5A2070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2E6E18E5-B864-42FF-9B3E-0FDE7BEB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B8E6261F-CC4C-4890-9741-B02D8893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FB12D25-B340-4AB9-AABB-330CB4FF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3E14-1F73-463B-B6FE-A7CEDBE7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32656"/>
            <a:ext cx="8224838" cy="1356196"/>
          </a:xfrm>
        </p:spPr>
        <p:txBody>
          <a:bodyPr/>
          <a:lstStyle/>
          <a:p>
            <a:r>
              <a:rPr lang="cs-CZ" sz="3200" dirty="0"/>
              <a:t>Učebnice práva EU – vybrané kapitoly</a:t>
            </a:r>
            <a:br>
              <a:rPr lang="cs-CZ" sz="3200" dirty="0"/>
            </a:br>
            <a:br>
              <a:rPr lang="cs-CZ" sz="3200" dirty="0"/>
            </a:br>
            <a:r>
              <a:rPr lang="cs-CZ" sz="2000" dirty="0" err="1"/>
              <a:t>Leges</a:t>
            </a:r>
            <a:r>
              <a:rPr lang="cs-CZ" sz="2000" dirty="0"/>
              <a:t>, Praha, 2017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2B1E1A-A000-45ED-9AFA-4B832F3577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868" y="1844824"/>
            <a:ext cx="3189501" cy="459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5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37891D6-8EAA-4C26-8297-4A41016B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87B53E-31FF-49FF-B4A9-0616F2DF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978FD1-8E38-4703-9717-373483ED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57D74894-C500-41BE-BFFE-561303121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80"/>
            <a:ext cx="7772400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F89018E-0A32-4B68-9D02-A5859FA60122}"/>
              </a:ext>
            </a:extLst>
          </p:cNvPr>
          <p:cNvSpPr/>
          <p:nvPr/>
        </p:nvSpPr>
        <p:spPr bwMode="auto">
          <a:xfrm>
            <a:off x="539552" y="2420888"/>
            <a:ext cx="7918648" cy="4176464"/>
          </a:xfrm>
          <a:prstGeom prst="rect">
            <a:avLst/>
          </a:prstGeom>
          <a:solidFill>
            <a:srgbClr val="B9E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588" eaLnBrk="1" hangingPunct="1">
              <a:lnSpc>
                <a:spcPct val="93000"/>
              </a:lnSpc>
              <a:buSzPct val="100000"/>
              <a:defRPr/>
            </a:pPr>
            <a:r>
              <a:rPr lang="cs-CZ" altLang="cs-CZ" sz="2800" b="1" u="sng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sz="2800" b="1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chemeClr val="tx1"/>
                </a:solidFill>
              </a:rPr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sz="2800" b="1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sz="2800" b="1">
                <a:solidFill>
                  <a:srgbClr val="C00000"/>
                </a:solidFill>
              </a:rPr>
              <a:t>    SUBORDINAČNÍ CHARAKTER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C1128735-8CD2-4505-B49D-3ADFE56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5C716A67-7C50-4A34-ABE9-C73EAB75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965" y="1327150"/>
            <a:ext cx="348208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C63B703-5650-437E-9C62-497A3970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50630629-09C6-45B7-A638-C8647AEF565D}"/>
              </a:ext>
            </a:extLst>
          </p:cNvPr>
          <p:cNvGrpSpPr>
            <a:grpSpLocks/>
          </p:cNvGrpSpPr>
          <p:nvPr/>
        </p:nvGrpSpPr>
        <p:grpSpPr bwMode="auto">
          <a:xfrm>
            <a:off x="971600" y="540372"/>
            <a:ext cx="7847012" cy="6317628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1698771F-03D2-41B6-A6CB-4CF5C34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76D79162-856B-402D-BE1D-342A9236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AB72BE60-2CDC-4119-954F-31C9548D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76F8BA18-4791-45AF-8194-76F712AF4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" y="2748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5CEEF7DB-AD24-4395-AE78-2A351A631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18E0AD67-A75B-487A-9D49-8BF00AAD7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C8E4712A-7119-4232-B307-E9C70808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12A6D616-5102-41C2-BA65-3C84C31E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99D669FF-B470-4D70-8F9C-F57ADAD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  <p:extLst>
      <p:ext uri="{BB962C8B-B14F-4D97-AF65-F5344CB8AC3E}">
        <p14:creationId xmlns:p14="http://schemas.microsoft.com/office/powerpoint/2010/main" val="1191471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FECC24-7270-4162-B2C0-BE6CE1A6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4838" cy="1011237"/>
          </a:xfrm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200BE4-6D55-4E93-968F-D6F1304EE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4838" cy="5256584"/>
          </a:xfrm>
        </p:spPr>
        <p:txBody>
          <a:bodyPr/>
          <a:lstStyle/>
          <a:p>
            <a:pPr eaLnBrk="1" hangingPunct="1"/>
            <a:r>
              <a:rPr lang="cs-CZ" altLang="cs-CZ" sz="2600" b="1"/>
              <a:t>subordinační povaha</a:t>
            </a:r>
            <a:r>
              <a:rPr lang="cs-CZ" altLang="cs-CZ" sz="2600"/>
              <a:t> v rámci státu</a:t>
            </a:r>
          </a:p>
          <a:p>
            <a:pPr eaLnBrk="1" hangingPunct="1"/>
            <a:r>
              <a:rPr lang="cs-CZ" altLang="cs-CZ" sz="2600" b="1">
                <a:solidFill>
                  <a:srgbClr val="0066FF"/>
                </a:solidFill>
              </a:rPr>
              <a:t>vertikální hierarchizace:</a:t>
            </a:r>
            <a:r>
              <a:rPr lang="cs-CZ" altLang="cs-CZ" sz="2600"/>
              <a:t> právní síla</a:t>
            </a:r>
          </a:p>
          <a:p>
            <a:pPr lvl="1" eaLnBrk="1" hangingPunct="1"/>
            <a:r>
              <a:rPr lang="cs-CZ" altLang="cs-CZ" sz="2600" b="1"/>
              <a:t>ústavní</a:t>
            </a:r>
            <a:r>
              <a:rPr lang="cs-CZ" altLang="cs-CZ" sz="2600"/>
              <a:t> pořádek (ústava, ústavní zákon, </a:t>
            </a:r>
          </a:p>
          <a:p>
            <a:pPr lvl="1" eaLnBrk="1" hangingPunct="1"/>
            <a:r>
              <a:rPr lang="cs-CZ" altLang="cs-CZ" sz="2600"/>
              <a:t>		Listina základních práv a svobod)</a:t>
            </a:r>
          </a:p>
          <a:p>
            <a:pPr lvl="1" eaLnBrk="1" hangingPunct="1"/>
            <a:r>
              <a:rPr lang="cs-CZ" altLang="cs-CZ" sz="2600" b="1"/>
              <a:t>zákony</a:t>
            </a:r>
          </a:p>
          <a:p>
            <a:pPr lvl="1" eaLnBrk="1" hangingPunct="1"/>
            <a:r>
              <a:rPr lang="cs-CZ" altLang="cs-CZ" sz="2600" b="1"/>
              <a:t>nařízení</a:t>
            </a:r>
            <a:r>
              <a:rPr lang="cs-CZ" altLang="cs-CZ" sz="2600"/>
              <a:t> vlády</a:t>
            </a:r>
          </a:p>
          <a:p>
            <a:pPr lvl="1" eaLnBrk="1" hangingPunct="1"/>
            <a:r>
              <a:rPr lang="cs-CZ" altLang="cs-CZ" sz="2600" b="1"/>
              <a:t>vyhlášky</a:t>
            </a:r>
            <a:r>
              <a:rPr lang="cs-CZ" altLang="cs-CZ" sz="2600"/>
              <a:t> ministerstev</a:t>
            </a:r>
          </a:p>
          <a:p>
            <a:pPr lvl="1" eaLnBrk="1" hangingPunct="1"/>
            <a:r>
              <a:rPr lang="cs-CZ" altLang="cs-CZ" sz="2600"/>
              <a:t>předpisy s omezenou místní působností</a:t>
            </a:r>
          </a:p>
          <a:p>
            <a:pPr lvl="1" eaLnBrk="1" hangingPunct="1"/>
            <a:endParaRPr lang="cs-CZ" altLang="cs-CZ" sz="2600" b="1">
              <a:solidFill>
                <a:srgbClr val="CC0000"/>
              </a:solidFill>
            </a:endParaRPr>
          </a:p>
          <a:p>
            <a:pPr lvl="1" eaLnBrk="1" hangingPunct="1"/>
            <a:r>
              <a:rPr lang="cs-CZ" altLang="cs-CZ" sz="2600" b="1">
                <a:solidFill>
                  <a:srgbClr val="CC0000"/>
                </a:solidFill>
              </a:rPr>
              <a:t>vynutitelnost práva:</a:t>
            </a:r>
            <a:r>
              <a:rPr lang="cs-CZ" altLang="cs-CZ" sz="2600" b="1">
                <a:solidFill>
                  <a:schemeClr val="tx1"/>
                </a:solidFill>
              </a:rPr>
              <a:t> centralizovaná (stát) - sankce</a:t>
            </a:r>
            <a:endParaRPr lang="cs-CZ" altLang="cs-CZ" sz="2600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E20156D-5483-4C40-93E9-60FB7B7E7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0392" y="2024856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DF579C9E-5045-4AF2-894E-1B7E15832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4B847F-1F71-41E8-A58A-A83F872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7C73BA5E-4E65-45D8-ACAB-DABC4118568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FF7ADF78-5AD0-434C-A4AE-1D9AD991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4A24326E-0434-4B43-8AD3-97969D5A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D8FDD046-424D-4B26-BDF5-46BA3DE2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1CF8B2B0-F0F2-4B85-B436-5A342CCE5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447EE934-2117-4186-BEF4-AAFE63D65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795FE59D-34C6-4E77-8A01-16FEBEB0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CE1DB017-C6FB-4CB8-A630-35B8C774A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4DD79B63-F74B-4F96-8506-1A86C6099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A0943EC2-E21D-44FF-B3F1-1FA3D77AF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54E5130A-710F-43B9-AE34-0DEEA2D27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F2BF670C-B64E-48F2-83E1-403720826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7E7FD942-5649-41BF-843C-2988528F5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E77F0C51-EAC4-4010-9E3E-1EBE59F2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B72FC1-3069-4AFD-B9D6-5AC863229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0D426F2C-71E1-4944-8AC5-A926EAA2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D3CA1575-320D-4813-938F-F3C72A93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A7C7F110-AAD1-4478-ACE7-B0068F0A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917</Words>
  <Application>Microsoft Office PowerPoint</Application>
  <PresentationFormat>Předvádění na obrazovce (4:3)</PresentationFormat>
  <Paragraphs>242</Paragraphs>
  <Slides>27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Lucida Sans Unicode</vt:lpstr>
      <vt:lpstr>Times New Roman</vt:lpstr>
      <vt:lpstr>Wingdings</vt:lpstr>
      <vt:lpstr>Motiv systému Office</vt:lpstr>
      <vt:lpstr>Prezentace aplikace PowerPoint</vt:lpstr>
      <vt:lpstr>   </vt:lpstr>
      <vt:lpstr>Učebnice práva EU – vybrané kapitoly  Leges, Praha, 2017</vt:lpstr>
      <vt:lpstr>Prezentace aplikace PowerPoint</vt:lpstr>
      <vt:lpstr>Právo jako společenský jev </vt:lpstr>
      <vt:lpstr>Prezentace aplikace PowerPoint</vt:lpstr>
      <vt:lpstr>Prezentace aplikace PowerPoint</vt:lpstr>
      <vt:lpstr>Vnitrostátní 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Vztah mezinárodního a vnitrostátního práva  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90</cp:revision>
  <cp:lastPrinted>1601-01-01T00:00:00Z</cp:lastPrinted>
  <dcterms:created xsi:type="dcterms:W3CDTF">1601-01-01T00:00:00Z</dcterms:created>
  <dcterms:modified xsi:type="dcterms:W3CDTF">2024-10-23T20:05:43Z</dcterms:modified>
</cp:coreProperties>
</file>