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68" r:id="rId4"/>
    <p:sldId id="271" r:id="rId5"/>
    <p:sldId id="297" r:id="rId6"/>
    <p:sldId id="286" r:id="rId7"/>
    <p:sldId id="278" r:id="rId8"/>
    <p:sldId id="279" r:id="rId9"/>
    <p:sldId id="274" r:id="rId10"/>
    <p:sldId id="283" r:id="rId11"/>
    <p:sldId id="284" r:id="rId12"/>
    <p:sldId id="285" r:id="rId1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00FF"/>
    <a:srgbClr val="008000"/>
    <a:srgbClr val="00CC00"/>
    <a:srgbClr val="66FF66"/>
    <a:srgbClr val="FF6600"/>
    <a:srgbClr val="008080"/>
    <a:srgbClr val="0000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4" autoAdjust="0"/>
    <p:restoredTop sz="94660"/>
  </p:normalViewPr>
  <p:slideViewPr>
    <p:cSldViewPr>
      <p:cViewPr varScale="1">
        <p:scale>
          <a:sx n="59" d="100"/>
          <a:sy n="59" d="100"/>
        </p:scale>
        <p:origin x="149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8E1DF18-8294-4C52-BB4E-F519DB827B4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D54BE3A-EB60-4A53-B0FC-0B3EE30FFF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294FDB2-E838-4D1C-BF8B-52A3B13B26B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0C473AD5-378E-4177-BA1D-4999DA5C92D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0F6D44F3-14B5-47F3-B825-C1394DEF648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BBBA8B8F-8B35-440C-85F2-2F9BF63F82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36710F8-B687-4FF5-B856-687DC2178E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CCF2C63-B62D-4591-BB7C-A6928DDB82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DD1708-603D-445F-ACBD-318A71B11C81}" type="slidenum">
              <a:rPr lang="cs-CZ" altLang="cs-CZ" smtClean="0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357F600-CEB0-44FD-9CA6-FEFFE9F2D9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07BF5288-B817-4707-AA7C-4F76F6707E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EAD7B6-FBD1-4485-84B7-D5DCA7DE33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A2450D-618B-4667-9E31-DC89148273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154B72-E529-474D-88AA-312CFD9407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2B246-A30A-458F-9873-63B9F7846D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139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8C0A8C-6D4B-427F-8438-A72479182E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E99329-C7A6-4355-BB38-47A0DEE9E3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CD74E8-DFEB-424F-B1E8-B2C5718C96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AE9D7-A9CE-4DB5-8420-13DA25DE56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097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75B71F-6A4F-4651-A9F8-31B132E9A3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2CFB79-AF6F-4694-9ECF-DABC7A29A4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A22F34-C397-4D72-984F-96AFFDB0AE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48424-57F8-4E83-BA9E-EB09F958908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688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13AFDB-04DC-4E0B-A47C-2994673D46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8B6B96-BE41-42E2-B2B5-02860E441C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4BFE8D-D2AD-40F1-BEB3-5FA531D49A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CCD70-311D-419A-BC3F-2E2C5499A8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274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69774E-3280-459C-9E13-DB5B0EC7E6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6AE9D-1637-42D7-B8B9-D5FED5F4FC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58F376-9A8E-4033-A1D2-A88A8E6B94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48A57-EBA8-48E1-A1D7-3B7A846EE9C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639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1F8925-6889-423C-8C8B-244AE41533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4BCBE7-A961-4C56-A3AF-980294D209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78FC78-9C27-4486-B21B-9B331177F4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41CE0-D1C7-4903-AA6B-353860ECD0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897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C21E6F9-EC71-4CDE-A9DC-588FCB19A5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F6C4FCB-13A0-422B-A7B8-67FED19FE2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D779196-1F81-448E-AE17-22425512D1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8305E-E501-4604-BDA7-E95541B3E9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344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34DC3CE-542C-45B8-B1C7-74EA770C1B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78AA4EA-1AA1-4E00-82A9-8924490F12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3014B61-72FD-4078-AEED-D86FE9BD71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07019-716C-4D60-A9CD-4C3D40E907B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106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2AED0C0-5566-422E-8DEB-0648D2081B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F3788CC-04A3-4885-8A09-89CA49C63D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27959E5-47B0-4016-8ACB-0EC4B47334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C1F47-9B5E-4F8B-9A26-4AEEE45D0B6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602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AB69C0-A0E1-48D3-BB4A-E15B11B3A5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C832A4-EA6F-4DC5-A996-9B038B4201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9B6B2D-2BA0-4D64-B790-70CF6CA532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70767-2E26-4533-8922-811EB27FCE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628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E4213B-D866-4DF6-A0D4-E018E919F3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960FD4-45B9-49AF-B8E6-9ED5AB2F72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8E89D4-950E-4E1E-B50C-19041C68DA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6456D-B10A-4AF1-9AB7-FD43A6E991B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69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D81BBE6-8968-4460-BCA7-AEFBCA7733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FEDA433-4004-4731-8E71-230E15D1D3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65AB9A3-A3FE-4B9A-B9E0-908331CCF6E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CFC41FD-3C49-44C3-BEF6-FDA1FEDDF0A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B1C02A6-21EE-4971-8B6C-992D9E019F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9308E2B-4788-4A17-8468-474536D5BA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D66A7F4-73FC-4FF3-A176-E4743FA95E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006" y="1052736"/>
            <a:ext cx="7773988" cy="4105275"/>
          </a:xfrm>
          <a:solidFill>
            <a:srgbClr val="FBF7A3"/>
          </a:solidFill>
        </p:spPr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rgbClr val="CC0000"/>
                </a:solidFill>
              </a:rPr>
              <a:t>Úvod do </a:t>
            </a:r>
            <a:br>
              <a:rPr lang="cs-CZ" altLang="cs-CZ" sz="4000" b="1" dirty="0">
                <a:solidFill>
                  <a:srgbClr val="CC0000"/>
                </a:solidFill>
              </a:rPr>
            </a:br>
            <a:r>
              <a:rPr lang="cs-CZ" altLang="cs-CZ" sz="4000" b="1" dirty="0">
                <a:solidFill>
                  <a:srgbClr val="CC0000"/>
                </a:solidFill>
              </a:rPr>
              <a:t>mezinárodního práva</a:t>
            </a:r>
            <a:br>
              <a:rPr lang="cs-CZ" altLang="cs-CZ" sz="4000" b="1" dirty="0">
                <a:solidFill>
                  <a:srgbClr val="CC0000"/>
                </a:solidFill>
              </a:rPr>
            </a:br>
            <a:br>
              <a:rPr lang="cs-CZ" altLang="cs-CZ" sz="4000" b="1" dirty="0">
                <a:solidFill>
                  <a:srgbClr val="CC0000"/>
                </a:solidFill>
              </a:rPr>
            </a:br>
            <a:r>
              <a:rPr lang="cs-CZ" altLang="cs-CZ" sz="4000" b="1" dirty="0">
                <a:solidFill>
                  <a:srgbClr val="CC0000"/>
                </a:solidFill>
              </a:rPr>
              <a:t>MP = MPV</a:t>
            </a:r>
            <a:br>
              <a:rPr lang="cs-CZ" altLang="cs-CZ" sz="4800" b="1" dirty="0">
                <a:solidFill>
                  <a:srgbClr val="CC0000"/>
                </a:solidFill>
              </a:rPr>
            </a:br>
            <a:br>
              <a:rPr lang="cs-CZ" altLang="cs-CZ" sz="4800" b="1" dirty="0">
                <a:solidFill>
                  <a:srgbClr val="CC0000"/>
                </a:solidFill>
              </a:rPr>
            </a:br>
            <a:r>
              <a:rPr lang="cs-CZ" altLang="cs-CZ" sz="2400" dirty="0">
                <a:solidFill>
                  <a:srgbClr val="0000FF"/>
                </a:solidFill>
              </a:rPr>
              <a:t>2. přednáška z MPV pro NVS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2197C7E-198E-4356-96E6-A7D78EC81C4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589588"/>
            <a:ext cx="6400800" cy="360362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rgbClr val="FF6600"/>
                </a:solidFill>
              </a:rPr>
              <a:t>    						</a:t>
            </a:r>
            <a:r>
              <a:rPr lang="cs-CZ" altLang="cs-CZ" sz="2400" b="1" dirty="0">
                <a:solidFill>
                  <a:srgbClr val="C00000"/>
                </a:solidFill>
              </a:rPr>
              <a:t>2024</a:t>
            </a:r>
            <a:r>
              <a:rPr lang="cs-CZ" altLang="cs-CZ" sz="2000" b="1" dirty="0">
                <a:solidFill>
                  <a:srgbClr val="FF6600"/>
                </a:solidFill>
              </a:rPr>
              <a:t>      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717AE9F-6F0C-4174-B4D4-07F99B7164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A2F1FC"/>
          </a:solidFill>
        </p:spPr>
        <p:txBody>
          <a:bodyPr/>
          <a:lstStyle/>
          <a:p>
            <a:pPr eaLnBrk="1" hangingPunct="1"/>
            <a:r>
              <a:rPr lang="cs-CZ" altLang="cs-CZ"/>
              <a:t>Mezinárodní organizace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A0B3F855-486A-41FF-9F8A-EFFAA1534A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2FEFB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CC0000"/>
                </a:solidFill>
              </a:rPr>
              <a:t>členové:</a:t>
            </a:r>
            <a:r>
              <a:rPr lang="cs-CZ" altLang="cs-CZ"/>
              <a:t> státy nebo mezinárodní organizace</a:t>
            </a:r>
          </a:p>
          <a:p>
            <a:pPr eaLnBrk="1" hangingPunct="1"/>
            <a:r>
              <a:rPr lang="cs-CZ" altLang="cs-CZ">
                <a:solidFill>
                  <a:srgbClr val="CC0000"/>
                </a:solidFill>
              </a:rPr>
              <a:t>Pojmové znaky:</a:t>
            </a:r>
          </a:p>
          <a:p>
            <a:pPr lvl="1" eaLnBrk="1" hangingPunct="1"/>
            <a:r>
              <a:rPr lang="cs-CZ" altLang="cs-CZ"/>
              <a:t>zřízeny mezinárodní smlouvou</a:t>
            </a:r>
          </a:p>
          <a:p>
            <a:pPr lvl="1" eaLnBrk="1" hangingPunct="1"/>
            <a:r>
              <a:rPr lang="cs-CZ" altLang="cs-CZ"/>
              <a:t>odvozená subjektivita</a:t>
            </a:r>
          </a:p>
          <a:p>
            <a:pPr lvl="1" eaLnBrk="1" hangingPunct="1"/>
            <a:r>
              <a:rPr lang="cs-CZ" altLang="cs-CZ"/>
              <a:t>relativně trvalé</a:t>
            </a:r>
          </a:p>
          <a:p>
            <a:pPr lvl="1" eaLnBrk="1" hangingPunct="1"/>
            <a:r>
              <a:rPr lang="cs-CZ" altLang="cs-CZ"/>
              <a:t>vlastní orgány</a:t>
            </a:r>
          </a:p>
          <a:p>
            <a:pPr lvl="1" eaLnBrk="1" hangingPunct="1"/>
            <a:r>
              <a:rPr lang="cs-CZ" altLang="cs-CZ"/>
              <a:t>usilují o dosažení cílů podle zřizovací smlouvy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9C796CFE-23ED-4FE8-938B-F9522DBBE8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ABAFC"/>
          </a:solidFill>
        </p:spPr>
        <p:txBody>
          <a:bodyPr/>
          <a:lstStyle/>
          <a:p>
            <a:pPr eaLnBrk="1" hangingPunct="1"/>
            <a:r>
              <a:rPr lang="cs-CZ" altLang="cs-CZ" sz="4000"/>
              <a:t>Organizační struktura</a:t>
            </a:r>
            <a:br>
              <a:rPr lang="cs-CZ" altLang="cs-CZ" sz="4000"/>
            </a:br>
            <a:r>
              <a:rPr lang="cs-CZ" altLang="cs-CZ" sz="4000"/>
              <a:t>mezinárodních organizací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7FC37A4A-0863-4B3C-8B12-AEFEA57C0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  <a:solidFill>
            <a:srgbClr val="E7E7FF"/>
          </a:solidFill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CC0000"/>
                </a:solidFill>
              </a:rPr>
              <a:t>„Shromáždění“</a:t>
            </a:r>
            <a:r>
              <a:rPr lang="cs-CZ" altLang="cs-CZ"/>
              <a:t> – zastoupeni všichni členové, rozhodovací pravomoc</a:t>
            </a:r>
          </a:p>
          <a:p>
            <a:pPr eaLnBrk="1" hangingPunct="1"/>
            <a:r>
              <a:rPr lang="cs-CZ" altLang="cs-CZ" b="1">
                <a:solidFill>
                  <a:srgbClr val="CC0000"/>
                </a:solidFill>
              </a:rPr>
              <a:t>„Výbor“, „Rada“</a:t>
            </a:r>
            <a:r>
              <a:rPr lang="cs-CZ" altLang="cs-CZ"/>
              <a:t> – výkonný orgán, vyjadřuje společný zájem mezinárodní organizace</a:t>
            </a:r>
          </a:p>
          <a:p>
            <a:pPr eaLnBrk="1" hangingPunct="1"/>
            <a:r>
              <a:rPr lang="cs-CZ" altLang="cs-CZ" b="1">
                <a:solidFill>
                  <a:srgbClr val="CC0000"/>
                </a:solidFill>
              </a:rPr>
              <a:t>sekretariát</a:t>
            </a:r>
            <a:r>
              <a:rPr lang="cs-CZ" altLang="cs-CZ"/>
              <a:t> – výkonně technický orgán</a:t>
            </a:r>
          </a:p>
          <a:p>
            <a:pPr eaLnBrk="1" hangingPunct="1"/>
            <a:r>
              <a:rPr lang="cs-CZ" altLang="cs-CZ" b="1">
                <a:solidFill>
                  <a:srgbClr val="009900"/>
                </a:solidFill>
              </a:rPr>
              <a:t>(orgán pro řešení sporů)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2730FBEF-4CDE-4A48-BC97-D88908C61D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  <a:solidFill>
            <a:srgbClr val="F8F85A"/>
          </a:solidFill>
        </p:spPr>
        <p:txBody>
          <a:bodyPr/>
          <a:lstStyle/>
          <a:p>
            <a:pPr eaLnBrk="1" hangingPunct="1"/>
            <a:r>
              <a:rPr lang="cs-CZ" altLang="cs-CZ" dirty="0"/>
              <a:t>Jednotlivec jako </a:t>
            </a:r>
            <a:r>
              <a:rPr lang="cs-CZ" altLang="cs-CZ" dirty="0">
                <a:solidFill>
                  <a:srgbClr val="CC3300"/>
                </a:solidFill>
              </a:rPr>
              <a:t>marginální</a:t>
            </a:r>
            <a:r>
              <a:rPr lang="cs-CZ" altLang="cs-CZ" dirty="0"/>
              <a:t> a velmi specifický subjekt MP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3652DCAB-4F2A-44EF-A76E-AE2BDEB4DD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248150"/>
          </a:xfrm>
          <a:solidFill>
            <a:srgbClr val="FBFBA3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dirty="0"/>
              <a:t>Získání subjektivity:</a:t>
            </a:r>
          </a:p>
          <a:p>
            <a:pPr eaLnBrk="1" hangingPunct="1">
              <a:buFontTx/>
              <a:buNone/>
            </a:pPr>
            <a:r>
              <a:rPr lang="cs-CZ" altLang="cs-CZ" sz="2800" dirty="0"/>
              <a:t>	- vlastním úkonem podle MP (lidská práva)</a:t>
            </a:r>
          </a:p>
          <a:p>
            <a:pPr eaLnBrk="1" hangingPunct="1">
              <a:buFontTx/>
              <a:buNone/>
            </a:pPr>
            <a:r>
              <a:rPr lang="cs-CZ" altLang="cs-CZ" sz="2800" dirty="0"/>
              <a:t>	- úkonem státu nebo mezinárodního orgánu (mezinárodní trestní právo)</a:t>
            </a:r>
          </a:p>
          <a:p>
            <a:pPr eaLnBrk="1" hangingPunct="1">
              <a:buFontTx/>
              <a:buNone/>
            </a:pPr>
            <a:endParaRPr lang="cs-CZ" altLang="cs-CZ" sz="2800" dirty="0"/>
          </a:p>
          <a:p>
            <a:pPr eaLnBrk="1" hangingPunct="1">
              <a:buFontTx/>
              <a:buNone/>
            </a:pPr>
            <a:r>
              <a:rPr lang="cs-CZ" altLang="cs-CZ" sz="2800" dirty="0">
                <a:solidFill>
                  <a:srgbClr val="000099"/>
                </a:solidFill>
              </a:rPr>
              <a:t>Nepatrný rozsah způsobilosti (jen být účastníkem řízení, nic jiného)</a:t>
            </a:r>
          </a:p>
          <a:p>
            <a:pPr eaLnBrk="1" hangingPunct="1">
              <a:buFontTx/>
              <a:buNone/>
            </a:pPr>
            <a:endParaRPr lang="cs-CZ" altLang="cs-CZ" sz="2800" b="1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endParaRPr lang="cs-CZ" altLang="cs-CZ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6FD5440-489F-4350-A0E6-39BFB0A9A8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00808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chemeClr val="bg1"/>
                </a:solidFill>
              </a:rPr>
              <a:t>Mezinárodní právo  a jeho zvláštnosti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7A07E10-A690-42BB-813F-4A74AE5CB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772816"/>
            <a:ext cx="8424936" cy="4810546"/>
          </a:xfrm>
          <a:gradFill rotWithShape="1">
            <a:gsLst>
              <a:gs pos="0">
                <a:srgbClr val="CCFFCC"/>
              </a:gs>
              <a:gs pos="50000">
                <a:srgbClr val="FFFFCC"/>
              </a:gs>
              <a:gs pos="100000">
                <a:srgbClr val="CCFFCC"/>
              </a:gs>
            </a:gsLst>
            <a:lin ang="5400000" scaled="1"/>
          </a:gradFill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b="1" dirty="0">
                <a:solidFill>
                  <a:srgbClr val="FF0000"/>
                </a:solidFill>
                <a:highlight>
                  <a:srgbClr val="FFFF00"/>
                </a:highlight>
              </a:rPr>
              <a:t>1. Koordinační charakter mezinárodního práva (nikoli subordinační!)</a:t>
            </a:r>
          </a:p>
          <a:p>
            <a:pPr marL="0" indent="0" eaLnBrk="1" hangingPunct="1">
              <a:buNone/>
            </a:pPr>
            <a:r>
              <a:rPr lang="cs-CZ" altLang="cs-CZ" b="1" dirty="0">
                <a:solidFill>
                  <a:srgbClr val="008000"/>
                </a:solidFill>
              </a:rPr>
              <a:t>NIKDO NENÍ NIKOMU PODŘÍZEN </a:t>
            </a:r>
            <a:r>
              <a:rPr lang="cs-CZ" altLang="cs-CZ" b="1" dirty="0">
                <a:solidFill>
                  <a:srgbClr val="CC0000"/>
                </a:solidFill>
              </a:rPr>
              <a:t>!</a:t>
            </a:r>
          </a:p>
          <a:p>
            <a:pPr marL="0" indent="0" eaLnBrk="1" hangingPunct="1">
              <a:buNone/>
            </a:pPr>
            <a:r>
              <a:rPr lang="cs-CZ" altLang="cs-CZ" dirty="0"/>
              <a:t>státy mezinárodní právo </a:t>
            </a:r>
            <a:r>
              <a:rPr lang="cs-CZ" altLang="cs-CZ" b="1" i="1" dirty="0"/>
              <a:t>vytvářejí,</a:t>
            </a:r>
            <a:r>
              <a:rPr lang="cs-CZ" altLang="cs-CZ" dirty="0"/>
              <a:t>                             mají ho </a:t>
            </a:r>
            <a:r>
              <a:rPr lang="cs-CZ" altLang="cs-CZ" b="1" i="1" dirty="0"/>
              <a:t>respektovat</a:t>
            </a:r>
            <a:r>
              <a:rPr lang="cs-CZ" altLang="cs-CZ" dirty="0"/>
              <a:t> a jeho respektování </a:t>
            </a:r>
            <a:r>
              <a:rPr lang="cs-CZ" altLang="cs-CZ" b="1" i="1" dirty="0"/>
              <a:t>vynucují</a:t>
            </a:r>
          </a:p>
          <a:p>
            <a:pPr marL="0" indent="0" eaLnBrk="1" hangingPunct="1">
              <a:buNone/>
            </a:pPr>
            <a:r>
              <a:rPr lang="cs-CZ" altLang="cs-CZ" dirty="0"/>
              <a:t>KOORDINAČNÍ CHARAKTER MP vyplývá ze </a:t>
            </a:r>
            <a:r>
              <a:rPr lang="cs-CZ" altLang="cs-CZ" b="1" dirty="0">
                <a:solidFill>
                  <a:srgbClr val="CC0000"/>
                </a:solidFill>
              </a:rPr>
              <a:t>zásady svrchované rovnosti</a:t>
            </a:r>
            <a:r>
              <a:rPr lang="cs-CZ" altLang="cs-CZ" dirty="0"/>
              <a:t> států, která je jeho základem</a:t>
            </a:r>
            <a:endParaRPr lang="cs-CZ" altLang="cs-CZ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F1131B1-D639-4BED-A935-82F4FE4B885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68313" y="1052513"/>
            <a:ext cx="8229600" cy="6192837"/>
          </a:xfrm>
        </p:spPr>
        <p:txBody>
          <a:bodyPr lIns="90000" tIns="46800" rIns="90000" bIns="46800" anchor="t">
            <a:spAutoFit/>
          </a:bodyPr>
          <a:lstStyle/>
          <a:p>
            <a:pPr marL="341313" indent="-341313" algn="l" defTabSz="449263" eaLnBrk="1" hangingPunct="1">
              <a:spcBef>
                <a:spcPct val="20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3200" dirty="0">
                <a:solidFill>
                  <a:schemeClr val="tx1"/>
                </a:solidFill>
              </a:rPr>
              <a:t>             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29A0CAA-9E7A-4428-A75D-6DDFD124F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pSp>
        <p:nvGrpSpPr>
          <p:cNvPr id="6148" name="Group 4">
            <a:extLst>
              <a:ext uri="{FF2B5EF4-FFF2-40B4-BE49-F238E27FC236}">
                <a16:creationId xmlns:a16="http://schemas.microsoft.com/office/drawing/2014/main" id="{77655236-60CD-43A2-B9D7-E359F0F43508}"/>
              </a:ext>
            </a:extLst>
          </p:cNvPr>
          <p:cNvGrpSpPr>
            <a:grpSpLocks/>
          </p:cNvGrpSpPr>
          <p:nvPr/>
        </p:nvGrpSpPr>
        <p:grpSpPr bwMode="auto">
          <a:xfrm>
            <a:off x="1043608" y="-243408"/>
            <a:ext cx="7850188" cy="7678739"/>
            <a:chOff x="680" y="-113"/>
            <a:chExt cx="4945" cy="4837"/>
          </a:xfrm>
        </p:grpSpPr>
        <p:sp>
          <p:nvSpPr>
            <p:cNvPr id="6155" name="AutoShape 5">
              <a:extLst>
                <a:ext uri="{FF2B5EF4-FFF2-40B4-BE49-F238E27FC236}">
                  <a16:creationId xmlns:a16="http://schemas.microsoft.com/office/drawing/2014/main" id="{2000375B-244C-4FF8-9CD2-4A073FFF56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" y="-113"/>
              <a:ext cx="4945" cy="4837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6156" name="Rectangle 6">
              <a:extLst>
                <a:ext uri="{FF2B5EF4-FFF2-40B4-BE49-F238E27FC236}">
                  <a16:creationId xmlns:a16="http://schemas.microsoft.com/office/drawing/2014/main" id="{FE6BD0DF-67D7-4283-BFC8-91EBC4CA6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3" y="395"/>
              <a:ext cx="1082" cy="582"/>
            </a:xfrm>
            <a:prstGeom prst="rect">
              <a:avLst/>
            </a:prstGeom>
            <a:solidFill>
              <a:schemeClr val="bg1"/>
            </a:solidFill>
            <a:ln w="9360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lang="en-GB" altLang="cs-CZ" sz="20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endParaRPr>
            </a:p>
          </p:txBody>
        </p:sp>
        <p:sp>
          <p:nvSpPr>
            <p:cNvPr id="6157" name="Rectangle 7">
              <a:extLst>
                <a:ext uri="{FF2B5EF4-FFF2-40B4-BE49-F238E27FC236}">
                  <a16:creationId xmlns:a16="http://schemas.microsoft.com/office/drawing/2014/main" id="{DD4AC814-A783-4BBB-B0AA-932133AF8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" y="1776"/>
              <a:ext cx="865" cy="582"/>
            </a:xfrm>
            <a:prstGeom prst="rect">
              <a:avLst/>
            </a:prstGeom>
            <a:solidFill>
              <a:schemeClr val="accent1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endParaRPr>
            </a:p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r>
                <a:rPr lang="en-GB" altLang="cs-CZ" sz="1800" b="1">
                  <a:solidFill>
                    <a:srgbClr val="000000"/>
                  </a:solidFill>
                  <a:latin typeface="Times New Roman" panose="02020603050405020304" pitchFamily="18" charset="0"/>
                  <a:cs typeface="Arial Unicode MS" pitchFamily="32" charset="0"/>
                </a:rPr>
                <a:t>Stát A</a:t>
              </a:r>
            </a:p>
          </p:txBody>
        </p:sp>
        <p:sp>
          <p:nvSpPr>
            <p:cNvPr id="6158" name="Rectangle 8">
              <a:extLst>
                <a:ext uri="{FF2B5EF4-FFF2-40B4-BE49-F238E27FC236}">
                  <a16:creationId xmlns:a16="http://schemas.microsoft.com/office/drawing/2014/main" id="{1F88A7C7-CE78-470D-8C01-C0DF498C1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5" y="1776"/>
              <a:ext cx="865" cy="582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endParaRPr>
            </a:p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r>
                <a:rPr lang="en-GB" altLang="cs-CZ" sz="1800" b="1">
                  <a:solidFill>
                    <a:srgbClr val="000000"/>
                  </a:solidFill>
                  <a:latin typeface="Times New Roman" panose="02020603050405020304" pitchFamily="18" charset="0"/>
                  <a:cs typeface="Arial Unicode MS" pitchFamily="32" charset="0"/>
                </a:rPr>
                <a:t>Stát B</a:t>
              </a:r>
            </a:p>
          </p:txBody>
        </p:sp>
        <p:sp>
          <p:nvSpPr>
            <p:cNvPr id="6159" name="Rectangle 9">
              <a:extLst>
                <a:ext uri="{FF2B5EF4-FFF2-40B4-BE49-F238E27FC236}">
                  <a16:creationId xmlns:a16="http://schemas.microsoft.com/office/drawing/2014/main" id="{988C9526-7EBF-471E-BEB5-9B2F72C6CE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" y="3157"/>
              <a:ext cx="865" cy="582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lang="en-GB" altLang="cs-CZ" sz="14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endParaRPr>
            </a:p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r>
                <a:rPr lang="en-GB" altLang="cs-CZ" sz="1400" b="1">
                  <a:solidFill>
                    <a:srgbClr val="000000"/>
                  </a:solidFill>
                  <a:latin typeface="Times New Roman" panose="02020603050405020304" pitchFamily="18" charset="0"/>
                  <a:cs typeface="Arial Unicode MS" pitchFamily="32" charset="0"/>
                </a:rPr>
                <a:t>Jednotlivec státu A</a:t>
              </a:r>
            </a:p>
          </p:txBody>
        </p:sp>
        <p:sp>
          <p:nvSpPr>
            <p:cNvPr id="6160" name="Rectangle 10">
              <a:extLst>
                <a:ext uri="{FF2B5EF4-FFF2-40B4-BE49-F238E27FC236}">
                  <a16:creationId xmlns:a16="http://schemas.microsoft.com/office/drawing/2014/main" id="{BAC95D7D-F02C-4F94-9A56-28AEEA26B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5" y="3157"/>
              <a:ext cx="865" cy="582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lang="en-GB" altLang="cs-CZ" sz="14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endParaRPr>
            </a:p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r>
                <a:rPr lang="en-GB" altLang="cs-CZ" sz="1400" b="1">
                  <a:solidFill>
                    <a:srgbClr val="000000"/>
                  </a:solidFill>
                  <a:latin typeface="Times New Roman" panose="02020603050405020304" pitchFamily="18" charset="0"/>
                  <a:cs typeface="Arial Unicode MS" pitchFamily="32" charset="0"/>
                </a:rPr>
                <a:t>Jednotlivec státu B</a:t>
              </a:r>
            </a:p>
          </p:txBody>
        </p:sp>
        <p:sp>
          <p:nvSpPr>
            <p:cNvPr id="6161" name="Line 11">
              <a:extLst>
                <a:ext uri="{FF2B5EF4-FFF2-40B4-BE49-F238E27FC236}">
                  <a16:creationId xmlns:a16="http://schemas.microsoft.com/office/drawing/2014/main" id="{C5D6903D-2404-4239-AE18-7131FBACBF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90" y="977"/>
              <a:ext cx="1011" cy="799"/>
            </a:xfrm>
            <a:prstGeom prst="line">
              <a:avLst/>
            </a:prstGeom>
            <a:noFill/>
            <a:ln w="3175" cap="rnd">
              <a:solidFill>
                <a:schemeClr val="bg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6162" name="Line 12">
              <a:extLst>
                <a:ext uri="{FF2B5EF4-FFF2-40B4-BE49-F238E27FC236}">
                  <a16:creationId xmlns:a16="http://schemas.microsoft.com/office/drawing/2014/main" id="{DE0D5A04-442C-4C37-80FE-363208B795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0" y="977"/>
              <a:ext cx="865" cy="799"/>
            </a:xfrm>
            <a:prstGeom prst="line">
              <a:avLst/>
            </a:prstGeom>
            <a:noFill/>
            <a:ln w="3175" cap="rnd">
              <a:solidFill>
                <a:schemeClr val="bg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6163" name="Line 13">
              <a:extLst>
                <a:ext uri="{FF2B5EF4-FFF2-40B4-BE49-F238E27FC236}">
                  <a16:creationId xmlns:a16="http://schemas.microsoft.com/office/drawing/2014/main" id="{CCEEA3ED-1BDF-43E4-9805-F38FE65C66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7" y="2358"/>
              <a:ext cx="1" cy="799"/>
            </a:xfrm>
            <a:prstGeom prst="line">
              <a:avLst/>
            </a:prstGeom>
            <a:noFill/>
            <a:ln w="57150">
              <a:solidFill>
                <a:srgbClr val="66CC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6164" name="Line 14">
              <a:extLst>
                <a:ext uri="{FF2B5EF4-FFF2-40B4-BE49-F238E27FC236}">
                  <a16:creationId xmlns:a16="http://schemas.microsoft.com/office/drawing/2014/main" id="{29799666-BB4E-4E16-A06B-EB06D189DA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8" y="2358"/>
              <a:ext cx="1" cy="799"/>
            </a:xfrm>
            <a:prstGeom prst="line">
              <a:avLst/>
            </a:prstGeom>
            <a:noFill/>
            <a:ln w="57150">
              <a:solidFill>
                <a:srgbClr val="FFCC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6165" name="Line 15">
              <a:extLst>
                <a:ext uri="{FF2B5EF4-FFF2-40B4-BE49-F238E27FC236}">
                  <a16:creationId xmlns:a16="http://schemas.microsoft.com/office/drawing/2014/main" id="{71C26EC3-BDB7-47BE-84B8-A248BACBEB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9" y="2067"/>
              <a:ext cx="1226" cy="1"/>
            </a:xfrm>
            <a:prstGeom prst="line">
              <a:avLst/>
            </a:prstGeom>
            <a:noFill/>
            <a:ln w="76320">
              <a:solidFill>
                <a:srgbClr val="33CC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6167" name="Line 17">
              <a:extLst>
                <a:ext uri="{FF2B5EF4-FFF2-40B4-BE49-F238E27FC236}">
                  <a16:creationId xmlns:a16="http://schemas.microsoft.com/office/drawing/2014/main" id="{4D7C68F6-1422-4CD1-9DC9-AB48C85A3B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62" y="977"/>
              <a:ext cx="939" cy="2180"/>
            </a:xfrm>
            <a:prstGeom prst="line">
              <a:avLst/>
            </a:prstGeom>
            <a:noFill/>
            <a:ln w="3175" cap="rnd">
              <a:solidFill>
                <a:schemeClr val="bg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6168" name="Line 18">
              <a:extLst>
                <a:ext uri="{FF2B5EF4-FFF2-40B4-BE49-F238E27FC236}">
                  <a16:creationId xmlns:a16="http://schemas.microsoft.com/office/drawing/2014/main" id="{05083512-A553-4696-8AA8-94A836389E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0" y="977"/>
              <a:ext cx="721" cy="2180"/>
            </a:xfrm>
            <a:prstGeom prst="line">
              <a:avLst/>
            </a:prstGeom>
            <a:noFill/>
            <a:ln w="3175" cap="rnd">
              <a:solidFill>
                <a:schemeClr val="bg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6149" name="Text Box 19">
            <a:extLst>
              <a:ext uri="{FF2B5EF4-FFF2-40B4-BE49-F238E27FC236}">
                <a16:creationId xmlns:a16="http://schemas.microsoft.com/office/drawing/2014/main" id="{4625D33C-C704-4CBC-8B11-9AAF5F876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cs-CZ" altLang="cs-CZ" sz="1200" b="1">
                <a:solidFill>
                  <a:srgbClr val="000000"/>
                </a:solidFill>
                <a:cs typeface="Arial Unicode MS" pitchFamily="32" charset="0"/>
              </a:rPr>
              <a:t>  </a:t>
            </a:r>
            <a:endParaRPr lang="en-GB" altLang="cs-CZ" sz="1400" b="1">
              <a:solidFill>
                <a:srgbClr val="CC0000"/>
              </a:solidFill>
              <a:latin typeface="Times New Roman" panose="02020603050405020304" pitchFamily="18" charset="0"/>
              <a:cs typeface="Arial Unicode MS" pitchFamily="32" charset="0"/>
            </a:endParaRPr>
          </a:p>
        </p:txBody>
      </p:sp>
      <p:sp>
        <p:nvSpPr>
          <p:cNvPr id="6150" name="Text Box 20">
            <a:extLst>
              <a:ext uri="{FF2B5EF4-FFF2-40B4-BE49-F238E27FC236}">
                <a16:creationId xmlns:a16="http://schemas.microsoft.com/office/drawing/2014/main" id="{F720B1F1-EB4C-4752-8DB5-C58C2249F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2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rPr>
              <a:t>vnitrostátní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2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rPr>
              <a:t>právo A</a:t>
            </a:r>
          </a:p>
        </p:txBody>
      </p:sp>
      <p:sp>
        <p:nvSpPr>
          <p:cNvPr id="6151" name="Text Box 21">
            <a:extLst>
              <a:ext uri="{FF2B5EF4-FFF2-40B4-BE49-F238E27FC236}">
                <a16:creationId xmlns:a16="http://schemas.microsoft.com/office/drawing/2014/main" id="{DA7D61F4-6069-4C05-B315-0B3BF6E02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008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2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rPr>
              <a:t>vnitrostátní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2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rPr>
              <a:t>právo B</a:t>
            </a:r>
          </a:p>
        </p:txBody>
      </p:sp>
      <p:sp>
        <p:nvSpPr>
          <p:cNvPr id="6153" name="Text Box 23">
            <a:extLst>
              <a:ext uri="{FF2B5EF4-FFF2-40B4-BE49-F238E27FC236}">
                <a16:creationId xmlns:a16="http://schemas.microsoft.com/office/drawing/2014/main" id="{2ED0C34F-79AB-4EBB-8091-0A8B7A1CE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3429000"/>
            <a:ext cx="1368425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/>
              <a:t>mezinárodní právo (veřejné)</a:t>
            </a:r>
          </a:p>
        </p:txBody>
      </p:sp>
      <p:sp>
        <p:nvSpPr>
          <p:cNvPr id="6154" name="Oval 24">
            <a:extLst>
              <a:ext uri="{FF2B5EF4-FFF2-40B4-BE49-F238E27FC236}">
                <a16:creationId xmlns:a16="http://schemas.microsoft.com/office/drawing/2014/main" id="{44D2F2F0-6C07-4345-81F3-BA65C0209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736724"/>
            <a:ext cx="5976938" cy="2771776"/>
          </a:xfrm>
          <a:prstGeom prst="ellips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D7B079B-A4A7-401A-A580-C35ACF3E55AD}"/>
              </a:ext>
            </a:extLst>
          </p:cNvPr>
          <p:cNvSpPr txBox="1"/>
          <p:nvPr/>
        </p:nvSpPr>
        <p:spPr>
          <a:xfrm>
            <a:off x="1891333" y="833456"/>
            <a:ext cx="5200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  </a:t>
            </a:r>
            <a:r>
              <a:rPr lang="pl-PL" sz="2800" dirty="0" err="1"/>
              <a:t>Vztah</a:t>
            </a:r>
            <a:r>
              <a:rPr lang="pl-PL" sz="2800" dirty="0"/>
              <a:t> </a:t>
            </a:r>
            <a:r>
              <a:rPr lang="pl-PL" sz="2800" dirty="0" err="1"/>
              <a:t>mezi</a:t>
            </a:r>
            <a:r>
              <a:rPr lang="pl-PL" sz="2800" dirty="0"/>
              <a:t> </a:t>
            </a:r>
            <a:r>
              <a:rPr lang="pl-PL" sz="2800" dirty="0" err="1"/>
              <a:t>státy</a:t>
            </a:r>
            <a:r>
              <a:rPr lang="pl-PL" sz="2800" dirty="0"/>
              <a:t>: </a:t>
            </a:r>
            <a:r>
              <a:rPr lang="pl-PL" sz="2800" dirty="0" err="1"/>
              <a:t>horizontální</a:t>
            </a:r>
            <a:r>
              <a:rPr lang="pl-PL" sz="2800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A17BF1F-68FD-48B2-9A08-5D39DC6218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2194"/>
          </a:xfrm>
          <a:solidFill>
            <a:srgbClr val="FDBDA1"/>
          </a:solidFill>
        </p:spPr>
        <p:txBody>
          <a:bodyPr/>
          <a:lstStyle/>
          <a:p>
            <a:pPr eaLnBrk="1" hangingPunct="1"/>
            <a:r>
              <a:rPr lang="cs-CZ" altLang="cs-CZ"/>
              <a:t>Zvláštnosti mezinárodního práva - 2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F28F310-B3A1-47D1-A819-1397297C0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2132857"/>
            <a:ext cx="8496300" cy="4320332"/>
          </a:xfrm>
          <a:solidFill>
            <a:srgbClr val="FEF2E2"/>
          </a:solidFill>
        </p:spPr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rgbClr val="CC0000"/>
                </a:solidFill>
                <a:highlight>
                  <a:srgbClr val="FFFF00"/>
                </a:highlight>
              </a:rPr>
              <a:t>2.</a:t>
            </a:r>
            <a:r>
              <a:rPr lang="cs-CZ" altLang="cs-CZ" sz="2400" dirty="0">
                <a:highlight>
                  <a:srgbClr val="FFFF00"/>
                </a:highlight>
              </a:rPr>
              <a:t> Není </a:t>
            </a:r>
            <a:r>
              <a:rPr lang="cs-CZ" altLang="cs-CZ" sz="2400" b="1" dirty="0">
                <a:solidFill>
                  <a:srgbClr val="0000FF"/>
                </a:solidFill>
                <a:highlight>
                  <a:srgbClr val="FFFF00"/>
                </a:highlight>
              </a:rPr>
              <a:t>centralizovaná normotvorba</a:t>
            </a:r>
            <a:endParaRPr lang="cs-CZ" altLang="cs-CZ" sz="2400" b="1" dirty="0">
              <a:highlight>
                <a:srgbClr val="FFFF00"/>
              </a:highlight>
            </a:endParaRPr>
          </a:p>
          <a:p>
            <a:pPr eaLnBrk="1" hangingPunct="1"/>
            <a:r>
              <a:rPr lang="cs-CZ" altLang="cs-CZ" sz="2400" b="1" dirty="0">
                <a:solidFill>
                  <a:srgbClr val="CC0000"/>
                </a:solidFill>
                <a:highlight>
                  <a:srgbClr val="FFFF00"/>
                </a:highlight>
              </a:rPr>
              <a:t>3.</a:t>
            </a:r>
            <a:r>
              <a:rPr lang="cs-CZ" altLang="cs-CZ" sz="2400" dirty="0">
                <a:highlight>
                  <a:srgbClr val="FFFF00"/>
                </a:highlight>
              </a:rPr>
              <a:t> </a:t>
            </a:r>
            <a:r>
              <a:rPr lang="cs-CZ" altLang="cs-CZ" sz="2400" b="1" dirty="0">
                <a:solidFill>
                  <a:srgbClr val="0000FF"/>
                </a:solidFill>
                <a:highlight>
                  <a:srgbClr val="FFFF00"/>
                </a:highlight>
              </a:rPr>
              <a:t>Není autoritativní orgán, </a:t>
            </a:r>
            <a:r>
              <a:rPr lang="cs-CZ" altLang="cs-CZ" sz="2400" dirty="0">
                <a:highlight>
                  <a:srgbClr val="FFFF00"/>
                </a:highlight>
              </a:rPr>
              <a:t>který by obecně závazně </a:t>
            </a:r>
            <a:r>
              <a:rPr lang="cs-CZ" altLang="cs-CZ" sz="2400" b="1" dirty="0">
                <a:solidFill>
                  <a:srgbClr val="0000FF"/>
                </a:solidFill>
                <a:highlight>
                  <a:srgbClr val="FFFF00"/>
                </a:highlight>
              </a:rPr>
              <a:t>rozhodoval o porušení práva</a:t>
            </a:r>
            <a:r>
              <a:rPr lang="cs-CZ" altLang="cs-CZ" sz="2400" dirty="0">
                <a:highlight>
                  <a:srgbClr val="FFFF00"/>
                </a:highlight>
              </a:rPr>
              <a:t> a stanovil sankce (výjimka: RB OSN jen pro zcela </a:t>
            </a:r>
            <a:r>
              <a:rPr lang="cs-CZ" altLang="cs-CZ" sz="2400" dirty="0" err="1">
                <a:highlight>
                  <a:srgbClr val="FFFF00"/>
                </a:highlight>
              </a:rPr>
              <a:t>vyjímečné</a:t>
            </a:r>
            <a:r>
              <a:rPr lang="cs-CZ" altLang="cs-CZ" sz="2400" dirty="0">
                <a:highlight>
                  <a:srgbClr val="FFFF00"/>
                </a:highlight>
              </a:rPr>
              <a:t> případy) </a:t>
            </a:r>
          </a:p>
          <a:p>
            <a:pPr eaLnBrk="1" hangingPunct="1"/>
            <a:r>
              <a:rPr lang="cs-CZ" altLang="cs-CZ" sz="2400" b="1" dirty="0">
                <a:solidFill>
                  <a:srgbClr val="CC0000"/>
                </a:solidFill>
                <a:highlight>
                  <a:srgbClr val="FFFF00"/>
                </a:highlight>
              </a:rPr>
              <a:t>4.</a:t>
            </a:r>
            <a:r>
              <a:rPr lang="cs-CZ" altLang="cs-CZ" sz="2400" dirty="0">
                <a:highlight>
                  <a:srgbClr val="FFFF00"/>
                </a:highlight>
              </a:rPr>
              <a:t>  Není </a:t>
            </a:r>
            <a:r>
              <a:rPr lang="cs-CZ" altLang="cs-CZ" sz="2400" b="1" dirty="0">
                <a:solidFill>
                  <a:srgbClr val="0000FF"/>
                </a:solidFill>
                <a:highlight>
                  <a:srgbClr val="FFFF00"/>
                </a:highlight>
              </a:rPr>
              <a:t>centralizované donucení</a:t>
            </a:r>
          </a:p>
          <a:p>
            <a:pPr eaLnBrk="1" hangingPunct="1"/>
            <a:r>
              <a:rPr lang="cs-CZ" altLang="cs-CZ" sz="2400" b="1" dirty="0"/>
              <a:t>Donucovací prostředky:</a:t>
            </a:r>
          </a:p>
          <a:p>
            <a:pPr lvl="1" eaLnBrk="1" hangingPunct="1"/>
            <a:r>
              <a:rPr lang="cs-CZ" altLang="cs-CZ" sz="2400" dirty="0"/>
              <a:t>bez použití síly (retorze, přerušení styků, embargo,...)</a:t>
            </a:r>
          </a:p>
          <a:p>
            <a:pPr lvl="1" eaLnBrk="1" hangingPunct="1"/>
            <a:r>
              <a:rPr lang="cs-CZ" altLang="cs-CZ" sz="2400" dirty="0"/>
              <a:t>s použitím síly (sebeobrana, akce RB)</a:t>
            </a:r>
          </a:p>
          <a:p>
            <a:pPr eaLnBrk="1" hangingPunct="1"/>
            <a:r>
              <a:rPr lang="cs-CZ" altLang="cs-CZ" sz="2400" b="1" dirty="0">
                <a:solidFill>
                  <a:srgbClr val="CC0000"/>
                </a:solidFill>
              </a:rPr>
              <a:t>5.</a:t>
            </a:r>
            <a:r>
              <a:rPr lang="cs-CZ" altLang="cs-CZ" sz="2400" dirty="0"/>
              <a:t> </a:t>
            </a:r>
            <a:r>
              <a:rPr lang="cs-CZ" altLang="cs-CZ" sz="2400" b="1" dirty="0">
                <a:solidFill>
                  <a:srgbClr val="0000FF"/>
                </a:solidFill>
              </a:rPr>
              <a:t>Prameny</a:t>
            </a:r>
            <a:r>
              <a:rPr lang="cs-CZ" altLang="cs-CZ" sz="2400" dirty="0"/>
              <a:t> – také právo nepsané</a:t>
            </a:r>
          </a:p>
          <a:p>
            <a:pPr eaLnBrk="1" hangingPunct="1"/>
            <a:r>
              <a:rPr lang="cs-CZ" altLang="cs-CZ" sz="2400" b="1" dirty="0">
                <a:solidFill>
                  <a:srgbClr val="CC0000"/>
                </a:solidFill>
              </a:rPr>
              <a:t>6.</a:t>
            </a:r>
            <a:r>
              <a:rPr lang="cs-CZ" altLang="cs-CZ" sz="2400" b="1" dirty="0">
                <a:solidFill>
                  <a:srgbClr val="0000FF"/>
                </a:solidFill>
              </a:rPr>
              <a:t> Subjekty</a:t>
            </a:r>
            <a:endParaRPr lang="cs-CZ" altLang="cs-CZ" sz="2400" dirty="0"/>
          </a:p>
          <a:p>
            <a:pPr eaLnBrk="1" hangingPunct="1"/>
            <a:endParaRPr lang="cs-CZ" alt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184B030-0E50-4153-BD06-E7FF5E50D3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FDBDA1"/>
          </a:solidFill>
        </p:spPr>
        <p:txBody>
          <a:bodyPr/>
          <a:lstStyle/>
          <a:p>
            <a:r>
              <a:rPr lang="cs-CZ" altLang="cs-CZ" dirty="0"/>
              <a:t>Zvláštnosti mezinárodního práva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12918E4-8BCE-4757-9548-D761EEBB9A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772817"/>
            <a:ext cx="8712968" cy="4680372"/>
          </a:xfrm>
          <a:solidFill>
            <a:srgbClr val="FEF2E2"/>
          </a:soli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altLang="cs-CZ" sz="3600" dirty="0"/>
              <a:t>	</a:t>
            </a:r>
            <a:r>
              <a:rPr lang="cs-CZ" altLang="cs-CZ" b="1" dirty="0"/>
              <a:t>S h r n u t í :</a:t>
            </a:r>
          </a:p>
          <a:p>
            <a:pPr marL="571500" indent="-571500">
              <a:lnSpc>
                <a:spcPct val="90000"/>
              </a:lnSpc>
              <a:buFontTx/>
              <a:buChar char="-"/>
              <a:defRPr/>
            </a:pPr>
            <a:r>
              <a:rPr lang="cs-CZ" altLang="cs-CZ" b="1" i="1" dirty="0"/>
              <a:t>Pro vnitrostátní právo je nadřazenou mocí stát. </a:t>
            </a:r>
          </a:p>
          <a:p>
            <a:pPr marL="571500" indent="-571500">
              <a:lnSpc>
                <a:spcPct val="90000"/>
              </a:lnSpc>
              <a:buFontTx/>
              <a:buChar char="-"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U mezinárodního práva nadřazená moc chybí.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b="1" dirty="0"/>
              <a:t>Státy jsou v MP tvůrci a adresáti norem.</a:t>
            </a:r>
            <a:r>
              <a:rPr lang="cs-CZ" altLang="cs-CZ" b="1" dirty="0">
                <a:solidFill>
                  <a:srgbClr val="CC0000"/>
                </a:solidFill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b="1" dirty="0">
                <a:solidFill>
                  <a:srgbClr val="CC0000"/>
                </a:solidFill>
                <a:highlight>
                  <a:srgbClr val="FFFF00"/>
                </a:highlight>
              </a:rPr>
              <a:t>Mezinárodní společenství: zcela decentralizovaný systém bez mocenského centra.</a:t>
            </a:r>
            <a:endParaRPr lang="cs-CZ" altLang="cs-CZ" b="1" dirty="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05B766A-FF4F-4222-88DF-FB0EE416EF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pPr eaLnBrk="1" hangingPunct="1"/>
            <a:r>
              <a:rPr lang="cs-CZ" altLang="cs-CZ"/>
              <a:t>Zásada svrchované rovnosti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803E397-C09B-4EA2-B870-FB7EE8ACDA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CC0000"/>
                </a:solidFill>
              </a:rPr>
              <a:t>SVRCHOVANOST (SUVERENITA)</a:t>
            </a:r>
          </a:p>
          <a:p>
            <a:pPr lvl="1" eaLnBrk="1" hangingPunct="1"/>
            <a:r>
              <a:rPr lang="cs-CZ" altLang="cs-CZ" dirty="0"/>
              <a:t>nezávislost na jiné moci uvnitř i vně</a:t>
            </a:r>
          </a:p>
          <a:p>
            <a:pPr lvl="1" eaLnBrk="1" hangingPunct="1"/>
            <a:r>
              <a:rPr lang="cs-CZ" altLang="cs-CZ" dirty="0"/>
              <a:t>přirozené vymezení</a:t>
            </a:r>
          </a:p>
          <a:p>
            <a:pPr lvl="1" eaLnBrk="1" hangingPunct="1"/>
            <a:r>
              <a:rPr lang="cs-CZ" altLang="cs-CZ" dirty="0"/>
              <a:t>dobrovolné omezení</a:t>
            </a:r>
          </a:p>
          <a:p>
            <a:pPr lvl="1" eaLnBrk="1" hangingPunct="1"/>
            <a:r>
              <a:rPr lang="cs-CZ" altLang="cs-CZ" u="sng" dirty="0"/>
              <a:t>územní výsost</a:t>
            </a:r>
            <a:r>
              <a:rPr lang="cs-CZ" altLang="cs-CZ" dirty="0"/>
              <a:t> = výlučný výkon suverenity státu na svém území - výjimky</a:t>
            </a:r>
          </a:p>
          <a:p>
            <a:pPr eaLnBrk="1" hangingPunct="1"/>
            <a:r>
              <a:rPr lang="cs-CZ" altLang="cs-CZ" b="1" dirty="0">
                <a:solidFill>
                  <a:srgbClr val="CC0000"/>
                </a:solidFill>
              </a:rPr>
              <a:t>ROVNOST</a:t>
            </a:r>
          </a:p>
          <a:p>
            <a:pPr lvl="1" eaLnBrk="1" hangingPunct="1"/>
            <a:r>
              <a:rPr lang="cs-CZ" altLang="cs-CZ" dirty="0"/>
              <a:t>rovná práva, výjimky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26034B0-D094-4FBF-AB14-43DAD4147A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E5FE50"/>
          </a:solidFill>
        </p:spPr>
        <p:txBody>
          <a:bodyPr/>
          <a:lstStyle/>
          <a:p>
            <a:pPr eaLnBrk="1" hangingPunct="1"/>
            <a:r>
              <a:rPr lang="cs-CZ" altLang="cs-CZ" sz="4000"/>
              <a:t>Subjektivita v mezinárodním právu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DCFA7C9-3B0A-4102-810D-752550AC2C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2FDB9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způsobilost k právům a povinnostem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způsobilost k právně relevantnímu chování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normotvorná způsobilost (ne vždy)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Rozsah: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plná subjektivita (stát)</a:t>
            </a:r>
            <a:r>
              <a:rPr lang="cs-CZ" altLang="cs-CZ" dirty="0"/>
              <a:t> </a:t>
            </a:r>
            <a:r>
              <a:rPr lang="cs-CZ" altLang="cs-CZ" i="1" dirty="0"/>
              <a:t>(celé MP)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omezená subjektivita</a:t>
            </a:r>
            <a:r>
              <a:rPr lang="cs-CZ" altLang="cs-CZ" dirty="0"/>
              <a:t> (mezinárodní </a:t>
            </a:r>
            <a:r>
              <a:rPr lang="cs-CZ" altLang="cs-CZ" dirty="0" err="1"/>
              <a:t>org</a:t>
            </a:r>
            <a:r>
              <a:rPr lang="cs-CZ" altLang="cs-CZ" dirty="0"/>
              <a:t>.) </a:t>
            </a:r>
            <a:r>
              <a:rPr lang="cs-CZ" altLang="cs-CZ" i="1" dirty="0"/>
              <a:t>(část MP)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marginální „subjektivita“</a:t>
            </a:r>
            <a:r>
              <a:rPr lang="cs-CZ" altLang="cs-CZ" dirty="0"/>
              <a:t> (jednotlivec) </a:t>
            </a:r>
            <a:r>
              <a:rPr lang="cs-CZ" altLang="cs-CZ" i="1" dirty="0"/>
              <a:t>(</a:t>
            </a:r>
            <a:r>
              <a:rPr lang="cs-CZ" altLang="cs-CZ" i="1" dirty="0" err="1"/>
              <a:t>výj</a:t>
            </a:r>
            <a:r>
              <a:rPr lang="cs-CZ" altLang="cs-CZ" i="1" dirty="0"/>
              <a:t>.)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DCC10E6-061D-4856-BCEA-84449D0F8D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A8E0AF"/>
          </a:solidFill>
        </p:spPr>
        <p:txBody>
          <a:bodyPr/>
          <a:lstStyle/>
          <a:p>
            <a:pPr eaLnBrk="1" hangingPunct="1"/>
            <a:r>
              <a:rPr lang="cs-CZ" altLang="cs-CZ"/>
              <a:t>Subjektivita – 2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80EB6E6-8667-43AE-8C48-0B1D630B47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DAF2DD"/>
          </a:solidFill>
        </p:spPr>
        <p:txBody>
          <a:bodyPr/>
          <a:lstStyle/>
          <a:p>
            <a:pPr eaLnBrk="1" hangingPunct="1"/>
            <a:r>
              <a:rPr lang="cs-CZ" altLang="cs-CZ"/>
              <a:t>trvalost (dočasnost)</a:t>
            </a:r>
          </a:p>
          <a:p>
            <a:pPr eaLnBrk="1" hangingPunct="1"/>
            <a:r>
              <a:rPr lang="cs-CZ" altLang="cs-CZ"/>
              <a:t>zdroj (obecné nebo partikulární MP)</a:t>
            </a:r>
          </a:p>
          <a:p>
            <a:pPr eaLnBrk="1" hangingPunct="1"/>
            <a:r>
              <a:rPr lang="cs-CZ" altLang="cs-CZ">
                <a:solidFill>
                  <a:srgbClr val="CC0000"/>
                </a:solidFill>
              </a:rPr>
              <a:t>původnost:</a:t>
            </a:r>
          </a:p>
          <a:p>
            <a:pPr lvl="1" eaLnBrk="1" hangingPunct="1"/>
            <a:r>
              <a:rPr lang="cs-CZ" altLang="cs-CZ">
                <a:solidFill>
                  <a:srgbClr val="000099"/>
                </a:solidFill>
              </a:rPr>
              <a:t>původní (primární):</a:t>
            </a:r>
            <a:r>
              <a:rPr lang="cs-CZ" altLang="cs-CZ"/>
              <a:t> státy, povstalci, n-o hnutí</a:t>
            </a:r>
          </a:p>
          <a:p>
            <a:pPr lvl="1" eaLnBrk="1" hangingPunct="1"/>
            <a:r>
              <a:rPr lang="cs-CZ" altLang="cs-CZ">
                <a:solidFill>
                  <a:srgbClr val="000099"/>
                </a:solidFill>
              </a:rPr>
              <a:t>odvozená:</a:t>
            </a:r>
            <a:r>
              <a:rPr lang="cs-CZ" altLang="cs-CZ"/>
              <a:t> mezinárodní organizace, jednotlivci</a:t>
            </a:r>
          </a:p>
          <a:p>
            <a:pPr lvl="1" eaLnBrk="1" hangingPunct="1"/>
            <a:r>
              <a:rPr lang="cs-CZ" altLang="cs-CZ">
                <a:solidFill>
                  <a:srgbClr val="000099"/>
                </a:solidFill>
              </a:rPr>
              <a:t>podle okolností:</a:t>
            </a:r>
            <a:r>
              <a:rPr lang="cs-CZ" altLang="cs-CZ"/>
              <a:t> zvláštní politické útvary, města (hist.)</a:t>
            </a:r>
          </a:p>
          <a:p>
            <a:pPr lvl="1" eaLnBrk="1" hangingPunct="1">
              <a:buFontTx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C60FDA8-A3C9-46B8-A1DE-CF5066FD176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76250"/>
            <a:ext cx="7772400" cy="1368425"/>
          </a:xfrm>
          <a:solidFill>
            <a:srgbClr val="FFFF66"/>
          </a:solidFill>
        </p:spPr>
        <p:txBody>
          <a:bodyPr/>
          <a:lstStyle/>
          <a:p>
            <a:pPr eaLnBrk="1" hangingPunct="1"/>
            <a:r>
              <a:rPr lang="cs-CZ" altLang="cs-CZ"/>
              <a:t>Stát jako subjekt MPV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45EBFE1-5969-44F6-BF51-D3F14849867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2133600"/>
            <a:ext cx="6400800" cy="3743325"/>
          </a:xfrm>
          <a:solidFill>
            <a:srgbClr val="FFFF99"/>
          </a:solidFill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cs-CZ" altLang="cs-CZ">
                <a:solidFill>
                  <a:srgbClr val="FF3300"/>
                </a:solidFill>
              </a:rPr>
              <a:t>Pojmové znaky státu: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/>
              <a:t>území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/>
              <a:t>obyvatelstvo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/>
              <a:t>nezávislá veřejná moc (státní moc)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/>
              <a:t>způsobilost vstupovat do mezinárodních vztahů (smluv)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492</Words>
  <Application>Microsoft Office PowerPoint</Application>
  <PresentationFormat>Předvádění na obrazovce (4:3)</PresentationFormat>
  <Paragraphs>87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Arial Unicode MS</vt:lpstr>
      <vt:lpstr>Times New Roman</vt:lpstr>
      <vt:lpstr>Výchozí návrh</vt:lpstr>
      <vt:lpstr>Úvod do  mezinárodního práva  MP = MPV  2. přednáška z MPV pro NVS</vt:lpstr>
      <vt:lpstr>Mezinárodní právo  a jeho zvláštnosti</vt:lpstr>
      <vt:lpstr>Prezentace aplikace PowerPoint</vt:lpstr>
      <vt:lpstr>Zvláštnosti mezinárodního práva - 2</vt:lpstr>
      <vt:lpstr>Zvláštnosti mezinárodního práva</vt:lpstr>
      <vt:lpstr>Zásada svrchované rovnosti</vt:lpstr>
      <vt:lpstr>Subjektivita v mezinárodním právu</vt:lpstr>
      <vt:lpstr>Subjektivita – 2</vt:lpstr>
      <vt:lpstr>Stát jako subjekt MPV</vt:lpstr>
      <vt:lpstr>Mezinárodní organizace</vt:lpstr>
      <vt:lpstr>Organizační struktura mezinárodních organizací</vt:lpstr>
      <vt:lpstr>Jednotlivec jako marginální a velmi specifický subjekt MP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215 – 1.  Vnitrostátní,  mezinárodní a  evropský  rozměr práva</dc:title>
  <dc:creator>1224</dc:creator>
  <cp:lastModifiedBy>Vladimír Týč</cp:lastModifiedBy>
  <cp:revision>87</cp:revision>
  <dcterms:created xsi:type="dcterms:W3CDTF">2010-02-23T12:15:00Z</dcterms:created>
  <dcterms:modified xsi:type="dcterms:W3CDTF">2024-10-23T20:05:53Z</dcterms:modified>
</cp:coreProperties>
</file>