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6" r:id="rId2"/>
    <p:sldId id="257" r:id="rId3"/>
    <p:sldId id="273" r:id="rId4"/>
    <p:sldId id="301" r:id="rId5"/>
    <p:sldId id="259" r:id="rId6"/>
    <p:sldId id="281" r:id="rId7"/>
    <p:sldId id="282" r:id="rId8"/>
    <p:sldId id="262" r:id="rId9"/>
    <p:sldId id="298" r:id="rId10"/>
    <p:sldId id="299" r:id="rId11"/>
    <p:sldId id="263" r:id="rId12"/>
    <p:sldId id="264" r:id="rId13"/>
    <p:sldId id="265" r:id="rId14"/>
    <p:sldId id="266" r:id="rId15"/>
    <p:sldId id="284" r:id="rId16"/>
    <p:sldId id="267" r:id="rId17"/>
    <p:sldId id="270" r:id="rId18"/>
    <p:sldId id="272" r:id="rId19"/>
    <p:sldId id="286" r:id="rId20"/>
    <p:sldId id="287" r:id="rId21"/>
    <p:sldId id="268" r:id="rId22"/>
    <p:sldId id="288" r:id="rId23"/>
    <p:sldId id="289" r:id="rId24"/>
    <p:sldId id="290" r:id="rId25"/>
    <p:sldId id="291" r:id="rId26"/>
    <p:sldId id="293" r:id="rId27"/>
    <p:sldId id="294" r:id="rId28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CCFFFF"/>
    <a:srgbClr val="FFFFCC"/>
    <a:srgbClr val="CCFF99"/>
    <a:srgbClr val="0033CC"/>
    <a:srgbClr val="99CCFF"/>
    <a:srgbClr val="33CCFF"/>
    <a:srgbClr val="00CC99"/>
    <a:srgbClr val="00FFFF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50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0BB4483E-7B97-42B8-B5C9-F8C7EA50C09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E3A38664-2001-4653-B4EB-0707C8EA4FE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484" name="Rectangle 4">
            <a:extLst>
              <a:ext uri="{FF2B5EF4-FFF2-40B4-BE49-F238E27FC236}">
                <a16:creationId xmlns:a16="http://schemas.microsoft.com/office/drawing/2014/main" id="{31031239-8E1A-4C1B-ABDA-7B0295D40C7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485" name="Rectangle 5">
            <a:extLst>
              <a:ext uri="{FF2B5EF4-FFF2-40B4-BE49-F238E27FC236}">
                <a16:creationId xmlns:a16="http://schemas.microsoft.com/office/drawing/2014/main" id="{A7256739-FF91-4187-8AD4-8AF21AFD6462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57BD380-C877-49FE-81E2-C936D80071C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60E9C20C-1B71-4A99-855F-14AE4FDECB3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98FE8EE7-5247-4435-8CEA-9A8BB37B5A9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FB97364E-5E55-48DF-80E1-07E22BED130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0965" name="Rectangle 5">
            <a:extLst>
              <a:ext uri="{FF2B5EF4-FFF2-40B4-BE49-F238E27FC236}">
                <a16:creationId xmlns:a16="http://schemas.microsoft.com/office/drawing/2014/main" id="{24601DD7-CD9D-4636-A2AC-9888198FD98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40966" name="Rectangle 6">
            <a:extLst>
              <a:ext uri="{FF2B5EF4-FFF2-40B4-BE49-F238E27FC236}">
                <a16:creationId xmlns:a16="http://schemas.microsoft.com/office/drawing/2014/main" id="{B5D0F444-387E-4139-BA77-6CFD5644D25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67" name="Rectangle 7">
            <a:extLst>
              <a:ext uri="{FF2B5EF4-FFF2-40B4-BE49-F238E27FC236}">
                <a16:creationId xmlns:a16="http://schemas.microsoft.com/office/drawing/2014/main" id="{829AB9BF-7332-4FAC-A098-E2B2016F9D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67E24D6-6CBD-43DA-B7E0-5A43BD128D3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62CB1DBD-696A-431F-9E1F-E9C7D14009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7216285-41D3-45F4-9DC0-DD5D9C8D73DA}" type="slidenum">
              <a:rPr lang="cs-CZ" altLang="cs-CZ" smtClean="0"/>
              <a:pPr>
                <a:spcBef>
                  <a:spcPct val="0"/>
                </a:spcBef>
              </a:pPr>
              <a:t>19</a:t>
            </a:fld>
            <a:endParaRPr lang="cs-CZ" altLang="cs-CZ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F4B3D027-9EAF-411E-A598-4F584CDEE29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95325"/>
            <a:ext cx="4568825" cy="3427413"/>
          </a:xfrm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E3DEFF5E-AF81-494C-B08F-7F676B1C62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3FA55FFC-B5DE-45FA-816D-1B1257F3CB1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0B7C370-7B4F-45B0-9C9C-5127E5C1EA47}" type="slidenum">
              <a:rPr lang="cs-CZ" altLang="cs-CZ" smtClean="0"/>
              <a:pPr>
                <a:spcBef>
                  <a:spcPct val="0"/>
                </a:spcBef>
              </a:pPr>
              <a:t>20</a:t>
            </a:fld>
            <a:endParaRPr lang="cs-CZ" altLang="cs-CZ"/>
          </a:p>
        </p:txBody>
      </p:sp>
      <p:sp>
        <p:nvSpPr>
          <p:cNvPr id="33795" name="Text Box 2">
            <a:extLst>
              <a:ext uri="{FF2B5EF4-FFF2-40B4-BE49-F238E27FC236}">
                <a16:creationId xmlns:a16="http://schemas.microsoft.com/office/drawing/2014/main" id="{CAF7B9DE-911C-47DD-998E-AFBE42CE0E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3300" y="695325"/>
            <a:ext cx="4849813" cy="3427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1800"/>
          </a:p>
        </p:txBody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753765FB-5E96-4790-9E45-0C32E266443B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00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90E18A30-1837-454A-BE45-E615821EA27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9294411-26E2-42D7-AA84-0B4396943063}" type="slidenum">
              <a:rPr lang="cs-CZ" altLang="cs-CZ" smtClean="0"/>
              <a:pPr>
                <a:spcBef>
                  <a:spcPct val="0"/>
                </a:spcBef>
              </a:pPr>
              <a:t>22</a:t>
            </a:fld>
            <a:endParaRPr lang="cs-CZ" altLang="cs-CZ"/>
          </a:p>
        </p:txBody>
      </p:sp>
      <p:sp>
        <p:nvSpPr>
          <p:cNvPr id="36867" name="Text Box 2">
            <a:extLst>
              <a:ext uri="{FF2B5EF4-FFF2-40B4-BE49-F238E27FC236}">
                <a16:creationId xmlns:a16="http://schemas.microsoft.com/office/drawing/2014/main" id="{3A4F8690-4A21-453F-B23F-8182349AAC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3300" y="695325"/>
            <a:ext cx="4849813" cy="3427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1800"/>
          </a:p>
        </p:txBody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82838D47-A679-4A26-A8A0-C4EFBA6B04D8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00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A940905D-5345-4690-8D0F-2B94241AB76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E575499-E974-49D0-A530-4289DD8375FF}" type="slidenum">
              <a:rPr lang="cs-CZ" altLang="cs-CZ" smtClean="0"/>
              <a:pPr>
                <a:spcBef>
                  <a:spcPct val="0"/>
                </a:spcBef>
              </a:pPr>
              <a:t>23</a:t>
            </a:fld>
            <a:endParaRPr lang="cs-CZ" altLang="cs-CZ"/>
          </a:p>
        </p:txBody>
      </p:sp>
      <p:sp>
        <p:nvSpPr>
          <p:cNvPr id="38915" name="Text Box 2">
            <a:extLst>
              <a:ext uri="{FF2B5EF4-FFF2-40B4-BE49-F238E27FC236}">
                <a16:creationId xmlns:a16="http://schemas.microsoft.com/office/drawing/2014/main" id="{74841424-B64D-4B78-B0FB-33D1599868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695325"/>
            <a:ext cx="4768850" cy="34258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1800"/>
          </a:p>
        </p:txBody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48085C98-C717-4062-9851-97539B86F1D5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00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87C8E1BC-9F30-423D-ACF7-38890BEE370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78BBA24-DE26-41E0-BECF-C3DC661C2893}" type="slidenum">
              <a:rPr lang="cs-CZ" altLang="cs-CZ" smtClean="0"/>
              <a:pPr>
                <a:spcBef>
                  <a:spcPct val="0"/>
                </a:spcBef>
              </a:pPr>
              <a:t>24</a:t>
            </a:fld>
            <a:endParaRPr lang="cs-CZ" altLang="cs-CZ"/>
          </a:p>
        </p:txBody>
      </p:sp>
      <p:sp>
        <p:nvSpPr>
          <p:cNvPr id="40963" name="Text Box 2">
            <a:extLst>
              <a:ext uri="{FF2B5EF4-FFF2-40B4-BE49-F238E27FC236}">
                <a16:creationId xmlns:a16="http://schemas.microsoft.com/office/drawing/2014/main" id="{0B8F474C-37DF-4A63-9189-D88B484B3C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695325"/>
            <a:ext cx="4768850" cy="34258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1800"/>
          </a:p>
        </p:txBody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8FD94007-583B-4EF2-8783-8DEA13674AB8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00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32D4644E-90DD-4661-8F29-48DAF877BAE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2421394-44DD-4FE9-AE0C-6B7EE66D14C4}" type="slidenum">
              <a:rPr lang="cs-CZ" altLang="cs-CZ" smtClean="0"/>
              <a:pPr>
                <a:spcBef>
                  <a:spcPct val="0"/>
                </a:spcBef>
              </a:pPr>
              <a:t>25</a:t>
            </a:fld>
            <a:endParaRPr lang="cs-CZ" altLang="cs-CZ"/>
          </a:p>
        </p:txBody>
      </p:sp>
      <p:sp>
        <p:nvSpPr>
          <p:cNvPr id="43011" name="Text Box 2">
            <a:extLst>
              <a:ext uri="{FF2B5EF4-FFF2-40B4-BE49-F238E27FC236}">
                <a16:creationId xmlns:a16="http://schemas.microsoft.com/office/drawing/2014/main" id="{E2217D0D-D0AE-4E7F-A87F-0C3CCEB27C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7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1800"/>
          </a:p>
        </p:txBody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BF860EE9-8C03-497D-BFA4-FF5B95F0AE29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00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>
            <a:extLst>
              <a:ext uri="{FF2B5EF4-FFF2-40B4-BE49-F238E27FC236}">
                <a16:creationId xmlns:a16="http://schemas.microsoft.com/office/drawing/2014/main" id="{FC9FDC2D-E212-42CD-94C5-8D22CF5B4CC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E847C30-5946-4B2F-A031-48823689A572}" type="slidenum">
              <a:rPr lang="cs-CZ" altLang="cs-CZ" smtClean="0"/>
              <a:pPr>
                <a:spcBef>
                  <a:spcPct val="0"/>
                </a:spcBef>
              </a:pPr>
              <a:t>26</a:t>
            </a:fld>
            <a:endParaRPr lang="cs-CZ" altLang="cs-CZ"/>
          </a:p>
        </p:txBody>
      </p:sp>
      <p:sp>
        <p:nvSpPr>
          <p:cNvPr id="47107" name="Text Box 2">
            <a:extLst>
              <a:ext uri="{FF2B5EF4-FFF2-40B4-BE49-F238E27FC236}">
                <a16:creationId xmlns:a16="http://schemas.microsoft.com/office/drawing/2014/main" id="{9F536E7B-86B7-4139-B875-189B60D29A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695325"/>
            <a:ext cx="4768850" cy="34258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1800"/>
          </a:p>
        </p:txBody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9CFD2809-A9E4-425F-BDE6-5A44FD3962D9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00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>
            <a:extLst>
              <a:ext uri="{FF2B5EF4-FFF2-40B4-BE49-F238E27FC236}">
                <a16:creationId xmlns:a16="http://schemas.microsoft.com/office/drawing/2014/main" id="{5AACB480-8AB4-47FD-B24D-F52DE3C086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DC1C0C9-20F6-4BBB-A6DA-C381756BDAF6}" type="slidenum">
              <a:rPr lang="cs-CZ" altLang="cs-CZ" smtClean="0"/>
              <a:pPr>
                <a:spcBef>
                  <a:spcPct val="0"/>
                </a:spcBef>
              </a:pPr>
              <a:t>27</a:t>
            </a:fld>
            <a:endParaRPr lang="cs-CZ" altLang="cs-CZ"/>
          </a:p>
        </p:txBody>
      </p:sp>
      <p:sp>
        <p:nvSpPr>
          <p:cNvPr id="49155" name="Text Box 2">
            <a:extLst>
              <a:ext uri="{FF2B5EF4-FFF2-40B4-BE49-F238E27FC236}">
                <a16:creationId xmlns:a16="http://schemas.microsoft.com/office/drawing/2014/main" id="{EE7E3889-4062-49AB-A58D-E0E00A47C5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695325"/>
            <a:ext cx="4768850" cy="34258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1800"/>
          </a:p>
        </p:txBody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A86F8AB4-6FBA-4949-A2A3-355BE9484DC1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00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24AEB74-FB2C-4704-817A-4591425638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89AA504-BD1F-4DBE-A825-F615F2D4635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9D9C5E2-A985-4863-9BD1-D4AA878372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BFF06F-19F1-44C7-AF98-BCCB9C87888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3811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685CAB4-12A1-4A79-B4CC-BE9BDA4E61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E248555-5237-4C6E-8020-76F3D0F0062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1EA7D24-BD09-43C6-8C12-E57D56C025A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3637A9-77A8-4DA9-8F60-0E6E3B5AA97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72399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879AC44-3E0F-422B-B40A-DB531C765B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C47049E-2AC7-4A49-935F-A693EC259C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8074A4C-EB21-4797-9E95-51C0BFBB27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DAE29E-3B71-4B55-9C4B-7C25D96F0CF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43468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A160136-7115-43E9-94F7-FEB3920B3B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7A84EAF-98BA-4595-922F-E79FB25B4E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8B195E1-7F2B-47A3-B563-D6E1AE8159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FC63BC-07C0-45A5-A195-98079818CF7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2591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739DE13-F07C-479F-949C-BC8F15F725B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7B7CB33-EEBA-420D-99C9-1FF945CECFA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3D6C617-8E42-4D4F-91DA-31904CD8A6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088145-7292-4C48-8BB8-38B855D55D6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30709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688AEB8-7DA5-43A0-B355-31B7968AFF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382D3DE-2ED2-4E03-B2C7-324CEFDC458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EEFD0AC-CD63-4EA3-87D6-FFF4BA949BA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593239-2536-47BB-A34E-F0A63BA1F6B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36147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123F4BA-26BD-4E86-BF7F-CB38D1E356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6787869-425F-4947-9DAB-9F6C4C1A33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85AE306-1083-4962-92CA-11CCBF3CA3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86D669-29E2-4676-B917-728A8C26EEC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75317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0A5E83E-6C03-40C5-9A0C-07F6A1EA9E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1FE4409-F61D-4255-94D3-91B9673B8AC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C929A28-C9CF-4039-A90E-F773F4EA9D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DC66E2-AC49-4E32-A7CD-13578F9548C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84714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3DDEE0D-AF51-4FFC-A24C-5E91898783B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F93C601-A21B-4F53-8D39-3E77484C19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B64AED9-A841-49B0-9E3B-13DA2A00EDF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107EC7-D901-4C27-A05F-483A169923F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18425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885CAB4-713F-4092-904F-6A1D357907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10CB456-BAC8-4001-A376-4E5731C595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E346B08-4B98-4233-A35E-AAAD93EFFF1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D6C6C3-B474-4FA0-ABE9-E85EADE6CC3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31029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6D743A2-6A84-495B-8D94-291A53B6660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BD12347-4F22-4FA3-86D3-0ED50F62C8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8D31CCF-0C98-4BBC-A42E-A96BEE0FD3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9439D8-B110-487B-86A4-D49F1AF3736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91267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77C1C16-4997-49D0-B3DB-803775B71C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CDD9B3F-D861-4581-AE58-249268A0F3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D7A6F76-25DC-4EAF-A3D0-2B3EEACDADA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131BDC9-3EE9-4B04-B412-B3C402A7AA0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C56B02C-1E74-4298-889B-272FA411F1A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3724BCC3-6271-4135-B182-D79AE297E0D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CEF43268-3766-4023-815A-FC4943BFAA4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4213" y="908049"/>
            <a:ext cx="7772400" cy="2760441"/>
          </a:xfrm>
          <a:solidFill>
            <a:srgbClr val="A50021"/>
          </a:solidFill>
        </p:spPr>
        <p:txBody>
          <a:bodyPr/>
          <a:lstStyle/>
          <a:p>
            <a:pPr eaLnBrk="1" hangingPunct="1"/>
            <a:r>
              <a:rPr lang="cs-CZ" altLang="cs-CZ" b="1" dirty="0">
                <a:solidFill>
                  <a:srgbClr val="FFFF66"/>
                </a:solidFill>
              </a:rPr>
              <a:t>Autonomie,</a:t>
            </a:r>
            <a:br>
              <a:rPr lang="cs-CZ" altLang="cs-CZ" b="1" dirty="0">
                <a:solidFill>
                  <a:srgbClr val="FFFF66"/>
                </a:solidFill>
              </a:rPr>
            </a:br>
            <a:r>
              <a:rPr lang="cs-CZ" altLang="cs-CZ" b="1" dirty="0">
                <a:solidFill>
                  <a:srgbClr val="FFFF66"/>
                </a:solidFill>
              </a:rPr>
              <a:t>nadřazenost a přednost </a:t>
            </a:r>
            <a:br>
              <a:rPr lang="cs-CZ" altLang="cs-CZ" b="1" dirty="0">
                <a:solidFill>
                  <a:srgbClr val="FFFF66"/>
                </a:solidFill>
              </a:rPr>
            </a:br>
            <a:r>
              <a:rPr lang="cs-CZ" altLang="cs-CZ" b="1" dirty="0">
                <a:solidFill>
                  <a:srgbClr val="FFFF66"/>
                </a:solidFill>
              </a:rPr>
              <a:t>práva EU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B83EF133-6C2A-415D-88FD-8074953FED4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684213" y="3668491"/>
            <a:ext cx="7775575" cy="2305050"/>
          </a:xfrm>
          <a:solidFill>
            <a:srgbClr val="A50021"/>
          </a:solidFill>
        </p:spPr>
        <p:txBody>
          <a:bodyPr/>
          <a:lstStyle/>
          <a:p>
            <a:pPr eaLnBrk="1" hangingPunct="1"/>
            <a:r>
              <a:rPr lang="cs-CZ" altLang="cs-CZ" sz="4400" b="1" dirty="0">
                <a:solidFill>
                  <a:schemeClr val="bg1"/>
                </a:solidFill>
              </a:rPr>
              <a:t>Přímý účinek</a:t>
            </a:r>
          </a:p>
          <a:p>
            <a:pPr eaLnBrk="1" hangingPunct="1"/>
            <a:endParaRPr lang="cs-CZ" altLang="cs-CZ" sz="2000" b="1" dirty="0">
              <a:solidFill>
                <a:srgbClr val="FFFF66"/>
              </a:solidFill>
            </a:endParaRPr>
          </a:p>
          <a:p>
            <a:pPr eaLnBrk="1" hangingPunct="1"/>
            <a:r>
              <a:rPr lang="cs-CZ" altLang="cs-CZ" sz="2000" b="1" dirty="0">
                <a:solidFill>
                  <a:srgbClr val="FFFF66"/>
                </a:solidFill>
              </a:rPr>
              <a:t>NVS – okruh 12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>
            <a:extLst>
              <a:ext uri="{FF2B5EF4-FFF2-40B4-BE49-F238E27FC236}">
                <a16:creationId xmlns:a16="http://schemas.microsoft.com/office/drawing/2014/main" id="{017C755B-E252-4576-B09E-41CB934EA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  <a:solidFill>
            <a:srgbClr val="99CCFF"/>
          </a:solidFill>
        </p:spPr>
        <p:txBody>
          <a:bodyPr/>
          <a:lstStyle/>
          <a:p>
            <a:r>
              <a:rPr lang="cs-CZ" altLang="cs-CZ" sz="3600"/>
              <a:t>Přednost – pokrač.</a:t>
            </a:r>
          </a:p>
        </p:txBody>
      </p:sp>
      <p:sp>
        <p:nvSpPr>
          <p:cNvPr id="20483" name="Zástupný symbol pro obsah 2">
            <a:extLst>
              <a:ext uri="{FF2B5EF4-FFF2-40B4-BE49-F238E27FC236}">
                <a16:creationId xmlns:a16="http://schemas.microsoft.com/office/drawing/2014/main" id="{47793273-E2F1-41B8-95DC-0650BFBD84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256213"/>
          </a:xfrm>
          <a:solidFill>
            <a:srgbClr val="00FFFF"/>
          </a:solidFill>
        </p:spPr>
        <p:txBody>
          <a:bodyPr/>
          <a:lstStyle/>
          <a:p>
            <a:pPr marL="0" indent="0">
              <a:buFontTx/>
              <a:buNone/>
            </a:pPr>
            <a:endParaRPr lang="cs-CZ" altLang="cs-CZ" sz="2000" dirty="0"/>
          </a:p>
          <a:p>
            <a:pPr marL="0" indent="0">
              <a:buFontTx/>
              <a:buNone/>
            </a:pPr>
            <a:r>
              <a:rPr lang="cs-CZ" altLang="cs-CZ" dirty="0"/>
              <a:t>Zásahy do vnitrostátního práva: </a:t>
            </a:r>
            <a:br>
              <a:rPr lang="cs-CZ" altLang="cs-CZ" dirty="0"/>
            </a:br>
            <a:br>
              <a:rPr lang="cs-CZ" altLang="cs-CZ" dirty="0"/>
            </a:br>
            <a:r>
              <a:rPr lang="cs-CZ" altLang="cs-CZ" dirty="0"/>
              <a:t>nemá být přijímána nová rozporná vnitrostátní norma </a:t>
            </a:r>
            <a:br>
              <a:rPr lang="cs-CZ" altLang="cs-CZ" dirty="0"/>
            </a:br>
            <a:r>
              <a:rPr lang="cs-CZ" altLang="cs-CZ" dirty="0"/>
              <a:t>je třeba zrušit rozpornou vnitrostátní normu a přijmout přehlednou souladnou úpravu (Komise v. Itálie C-162/99, Komise v. Francie C-160/99) </a:t>
            </a:r>
            <a:br>
              <a:rPr lang="cs-CZ" altLang="cs-CZ" dirty="0"/>
            </a:br>
            <a:br>
              <a:rPr lang="cs-CZ" altLang="cs-CZ" sz="2000" dirty="0"/>
            </a:br>
            <a:endParaRPr lang="cs-CZ" altLang="cs-CZ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F7808BFE-5F34-4C00-9023-CF8D94341E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9"/>
            <a:ext cx="8229600" cy="850106"/>
          </a:xfrm>
          <a:solidFill>
            <a:srgbClr val="99FF66"/>
          </a:solidFill>
        </p:spPr>
        <p:txBody>
          <a:bodyPr/>
          <a:lstStyle/>
          <a:p>
            <a:pPr eaLnBrk="1" hangingPunct="1"/>
            <a:r>
              <a:rPr lang="cs-CZ" altLang="cs-CZ"/>
              <a:t>Ústavní smlouva a Lisabon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3B263625-9199-499A-8A46-CB1959A5F5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68760"/>
            <a:ext cx="8229600" cy="5314601"/>
          </a:xfrm>
          <a:solidFill>
            <a:srgbClr val="FFFF66"/>
          </a:solidFill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altLang="cs-CZ" sz="1600" b="1" dirty="0">
              <a:solidFill>
                <a:srgbClr val="0000CC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400" b="1" dirty="0"/>
              <a:t>Smlouva o EU ani SFEU neobsahují žádnou zmínku o přednosti unijního práva.</a:t>
            </a:r>
          </a:p>
          <a:p>
            <a:pPr eaLnBrk="1" hangingPunct="1">
              <a:lnSpc>
                <a:spcPct val="80000"/>
              </a:lnSpc>
            </a:pPr>
            <a:endParaRPr lang="cs-CZ" altLang="cs-CZ" sz="1600" b="1" dirty="0">
              <a:solidFill>
                <a:srgbClr val="0000CC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1600" b="1" dirty="0">
                <a:solidFill>
                  <a:srgbClr val="0000CC"/>
                </a:solidFill>
              </a:rPr>
              <a:t>Neúspěšný pokus: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sz="1600" b="1" dirty="0">
                <a:solidFill>
                  <a:srgbClr val="0000CC"/>
                </a:solidFill>
              </a:rPr>
              <a:t>čl. I-6 bývalé Ústavní smlouvy: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sz="1600" b="1" dirty="0">
                <a:solidFill>
                  <a:srgbClr val="A50021"/>
                </a:solidFill>
              </a:rPr>
              <a:t>Ústava a právo přijímané orgány Unie při výkonu jí svěřených pravomocí mají přednost před právem členských států.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600" dirty="0"/>
              <a:t>Čl. I-6 téměř vstoupil do historie – zavedl by materiální přednost</a:t>
            </a:r>
            <a:endParaRPr lang="cs-CZ" altLang="cs-CZ" sz="1600" b="1" dirty="0">
              <a:solidFill>
                <a:srgbClr val="A50021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cs-CZ" altLang="cs-CZ" sz="1600" b="1" dirty="0">
              <a:solidFill>
                <a:srgbClr val="A50021"/>
              </a:solidFill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sz="2400" b="1" dirty="0" err="1">
                <a:solidFill>
                  <a:srgbClr val="0000CC"/>
                </a:solidFill>
              </a:rPr>
              <a:t>prohl</a:t>
            </a:r>
            <a:r>
              <a:rPr lang="cs-CZ" altLang="cs-CZ" sz="2400" b="1" dirty="0">
                <a:solidFill>
                  <a:srgbClr val="0000CC"/>
                </a:solidFill>
              </a:rPr>
              <a:t>. č. 17 k Lisabonu (Prohlášení o přednosti práva):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Konference </a:t>
            </a:r>
            <a:r>
              <a:rPr lang="cs-CZ" altLang="cs-CZ" sz="2000" b="1" u="sng" dirty="0"/>
              <a:t>připomíná</a:t>
            </a:r>
            <a:r>
              <a:rPr lang="cs-CZ" altLang="cs-CZ" sz="2000" b="1" dirty="0"/>
              <a:t>, že v souladu s </a:t>
            </a:r>
            <a:r>
              <a:rPr lang="cs-CZ" altLang="cs-CZ" sz="2000" b="1" u="sng" dirty="0"/>
              <a:t>ustálenou judikaturou</a:t>
            </a:r>
            <a:r>
              <a:rPr lang="cs-CZ" altLang="cs-CZ" sz="2000" b="1" dirty="0"/>
              <a:t> Soudního dvora Evropské unie mají Smlouvy a právo přijímané Unií na základě Smluv přednost před právem členských států, </a:t>
            </a:r>
            <a:r>
              <a:rPr lang="cs-CZ" altLang="cs-CZ" sz="2000" b="1" u="sng" dirty="0"/>
              <a:t>za podmínek stanovených touto judikaturou</a:t>
            </a:r>
            <a:r>
              <a:rPr lang="cs-CZ" altLang="cs-CZ" sz="2000" b="1" dirty="0"/>
              <a:t>.</a:t>
            </a:r>
            <a:br>
              <a:rPr lang="cs-CZ" altLang="cs-CZ" sz="2000" b="1" dirty="0"/>
            </a:br>
            <a:br>
              <a:rPr lang="cs-CZ" altLang="cs-CZ" sz="1400" dirty="0"/>
            </a:br>
            <a:endParaRPr lang="cs-CZ" altLang="cs-CZ" sz="1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D469FFEB-0257-4BC3-8858-B0C06CB0DB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99FF66"/>
          </a:solidFill>
        </p:spPr>
        <p:txBody>
          <a:bodyPr/>
          <a:lstStyle/>
          <a:p>
            <a:pPr eaLnBrk="1" hangingPunct="1"/>
            <a:r>
              <a:rPr lang="cs-CZ" altLang="cs-CZ" dirty="0"/>
              <a:t>SD: aplikační přednost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6880B5BD-E54E-41EC-8FD8-70536B6DC3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183187"/>
          </a:xfrm>
          <a:solidFill>
            <a:srgbClr val="FFFF66"/>
          </a:solidFill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altLang="cs-CZ" sz="24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400" b="1" dirty="0"/>
              <a:t>SD: absolutní aplikační přednost - při aplikaci práva - v řízení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err="1"/>
              <a:t>Čl</a:t>
            </a:r>
            <a:r>
              <a:rPr lang="cs-CZ" altLang="cs-CZ" sz="2400" dirty="0"/>
              <a:t>-státy: spíš se odvolávají na ústavu 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400" b="1" dirty="0"/>
              <a:t>Pravomoci Soudního dvora jsou omezeny na výklad a aplikaci práva! Proto Soudní dvůr vychází obvykle jen z aplikační přednosti.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400" b="1" dirty="0"/>
              <a:t>Aplikační přednost práva EU se týká i dřívějších vnitrostátních aktů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9B301F2C-4A71-43F0-A00C-D64CADEBEE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99FF66"/>
          </a:solidFill>
        </p:spPr>
        <p:txBody>
          <a:bodyPr/>
          <a:lstStyle/>
          <a:p>
            <a:pPr eaLnBrk="1" hangingPunct="1"/>
            <a:r>
              <a:rPr lang="cs-CZ" altLang="cs-CZ"/>
              <a:t>Přednost systémová ?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EA946161-846D-40C6-BA9C-DC38BACC23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183187"/>
          </a:xfrm>
          <a:solidFill>
            <a:srgbClr val="FFFF66"/>
          </a:solidFill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800" b="1" dirty="0">
                <a:solidFill>
                  <a:srgbClr val="A50021"/>
                </a:solidFill>
              </a:rPr>
              <a:t>Existuje přednost normativní (systémová)?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dirty="0"/>
              <a:t>Může být rozporná vnitrostátní norma prohlášena za neplatnou?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dirty="0"/>
              <a:t>- SD nemá pravomoc posuzovat soulad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dirty="0"/>
              <a:t>- SD nemá pravomoc rušit vnitrostátní normy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dirty="0"/>
              <a:t>- rozpor NESMÍ ZKOUMAT ÚSTAVNÍ SOUD, ale aplikující soud !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b="1" dirty="0">
                <a:solidFill>
                  <a:srgbClr val="A50021"/>
                </a:solidFill>
              </a:rPr>
              <a:t>SD může konstatovat povinnost </a:t>
            </a:r>
            <a:r>
              <a:rPr lang="cs-CZ" altLang="cs-CZ" sz="2800" b="1" dirty="0" err="1">
                <a:solidFill>
                  <a:srgbClr val="A50021"/>
                </a:solidFill>
              </a:rPr>
              <a:t>čl</a:t>
            </a:r>
            <a:r>
              <a:rPr lang="cs-CZ" altLang="cs-CZ" sz="2800" b="1" dirty="0">
                <a:solidFill>
                  <a:srgbClr val="A50021"/>
                </a:solidFill>
              </a:rPr>
              <a:t>-státu zrušit rozpornou normu nebo ji nepřijímat – nevyhovění je porušením práva EU</a:t>
            </a:r>
            <a:endParaRPr lang="cs-CZ" altLang="cs-CZ" sz="2800" i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800" dirty="0"/>
              <a:t>Franc. námořníci – </a:t>
            </a:r>
            <a:r>
              <a:rPr lang="cs-CZ" altLang="cs-CZ" sz="2800" dirty="0" err="1"/>
              <a:t>rozh</a:t>
            </a:r>
            <a:r>
              <a:rPr lang="cs-CZ" altLang="cs-CZ" sz="2800" dirty="0"/>
              <a:t>. 167/73 a C-334/94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dirty="0">
                <a:solidFill>
                  <a:srgbClr val="008000"/>
                </a:solidFill>
              </a:rPr>
              <a:t>TOTO UŽ NENÍ JEN APLIKAČNÍ PŘEDNOST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810CC95F-DAED-466B-A9AD-FA6E6F7BE9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99FF66"/>
          </a:solidFill>
        </p:spPr>
        <p:txBody>
          <a:bodyPr/>
          <a:lstStyle/>
          <a:p>
            <a:pPr eaLnBrk="1" hangingPunct="1"/>
            <a:r>
              <a:rPr lang="cs-CZ" altLang="cs-CZ"/>
              <a:t>Přednost i před ústavou?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4A230629-97F6-47C8-B59F-9EE8A82DA7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183187"/>
          </a:xfrm>
          <a:solidFill>
            <a:srgbClr val="FFFF66"/>
          </a:solidFill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altLang="cs-CZ" sz="200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/>
              <a:t>Soudní dvůr EU:</a:t>
            </a:r>
            <a:r>
              <a:rPr lang="cs-CZ" altLang="cs-CZ" sz="2000"/>
              <a:t> samozřejmě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/>
              <a:t>Německo:</a:t>
            </a:r>
            <a:r>
              <a:rPr lang="cs-CZ" altLang="cs-CZ" sz="2000"/>
              <a:t> Spolk. úst. soud - Solange I (1974)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/>
              <a:t>Francie:</a:t>
            </a:r>
            <a:r>
              <a:rPr lang="cs-CZ" altLang="cs-CZ" sz="2000"/>
              <a:t> ústava měněna před ratifikací, předběžný ústavní přezkum 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/>
              <a:t>rozpor směrnice s ústavou: nelze zkoumat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/>
              <a:t>rozpor implementačního zákona ke směrnici s ústavou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i="1"/>
              <a:t>ČR:</a:t>
            </a:r>
            <a:r>
              <a:rPr lang="cs-CZ" altLang="cs-CZ" sz="2000"/>
              <a:t> </a:t>
            </a:r>
            <a:r>
              <a:rPr lang="cs-CZ" altLang="cs-CZ" sz="2000" i="1"/>
              <a:t>podstata materiálního právního státu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i="1"/>
              <a:t>evropský zatýkací rozkaz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i="1"/>
              <a:t>1. nález o Lisabonu: „čl. 10a Ústavy nelze použít k neomezenému přenosu svrchovanosti“ – ČR zůstává svrchovaný stát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i="1"/>
              <a:t>Polsko: </a:t>
            </a:r>
            <a:r>
              <a:rPr lang="cs-CZ" altLang="cs-CZ" sz="2000"/>
              <a:t>v žádném případě – přednost má vždy ústava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/>
              <a:t>Žádný zásadní (otevřený) konflikt v současné době nikde neexistuje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>
                <a:solidFill>
                  <a:srgbClr val="CC0000"/>
                </a:solidFill>
              </a:rPr>
              <a:t>Jasné: přednost nelze akceptovat tam, kde EU jedná nad rámec svěřených pravomocí (ale kdo to posoudí-?)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D4558632-1FA7-4212-AEEA-6DA35B86A0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9"/>
            <a:ext cx="8229600" cy="922114"/>
          </a:xfrm>
          <a:solidFill>
            <a:srgbClr val="8AEBFE"/>
          </a:solidFill>
        </p:spPr>
        <p:txBody>
          <a:bodyPr/>
          <a:lstStyle/>
          <a:p>
            <a:pPr eaLnBrk="1" hangingPunct="1"/>
            <a:r>
              <a:rPr lang="cs-CZ" altLang="cs-CZ" sz="3600"/>
              <a:t>Různé projevy </a:t>
            </a:r>
            <a:r>
              <a:rPr lang="cs-CZ" altLang="cs-CZ" sz="3600" b="1">
                <a:solidFill>
                  <a:srgbClr val="C21C0A"/>
                </a:solidFill>
              </a:rPr>
              <a:t>nadřazenosti</a:t>
            </a:r>
            <a:r>
              <a:rPr lang="cs-CZ" altLang="cs-CZ" sz="3600"/>
              <a:t> práva EU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B7F7CD7C-32D7-4A38-935C-64C4BD72DB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0768"/>
            <a:ext cx="8229600" cy="5040560"/>
          </a:xfrm>
          <a:solidFill>
            <a:srgbClr val="FFFFFF"/>
          </a:solidFill>
        </p:spPr>
        <p:txBody>
          <a:bodyPr/>
          <a:lstStyle/>
          <a:p>
            <a:pPr lvl="1" eaLnBrk="1" hangingPunct="1"/>
            <a:r>
              <a:rPr lang="cs-CZ" altLang="cs-CZ" dirty="0">
                <a:solidFill>
                  <a:srgbClr val="660066"/>
                </a:solidFill>
              </a:rPr>
              <a:t>nadřazenost &gt; přednost</a:t>
            </a:r>
          </a:p>
          <a:p>
            <a:pPr eaLnBrk="1" hangingPunct="1"/>
            <a:r>
              <a:rPr lang="cs-CZ" altLang="cs-CZ" sz="2800" dirty="0">
                <a:highlight>
                  <a:srgbClr val="FFFF00"/>
                </a:highlight>
              </a:rPr>
              <a:t>1. Unijní norma je přímo aplikovatelná: nahradí národní normu (substituce), tj. uplatní se </a:t>
            </a:r>
            <a:r>
              <a:rPr lang="cs-CZ" altLang="cs-CZ" sz="2800" b="1" dirty="0">
                <a:highlight>
                  <a:srgbClr val="FFFF00"/>
                </a:highlight>
              </a:rPr>
              <a:t>aplikační přednost </a:t>
            </a:r>
          </a:p>
          <a:p>
            <a:pPr eaLnBrk="1" hangingPunct="1"/>
            <a:r>
              <a:rPr lang="cs-CZ" altLang="cs-CZ" sz="2800" dirty="0"/>
              <a:t>2. Unijní norma zcela obecná, nicméně neaplikovatelná: národní norma se neaplikuje bez náhrady, je-li to možné (námořníci)</a:t>
            </a:r>
          </a:p>
          <a:p>
            <a:pPr eaLnBrk="1" hangingPunct="1"/>
            <a:r>
              <a:rPr lang="cs-CZ" altLang="cs-CZ" sz="2800" dirty="0"/>
              <a:t>3. Unijní norma není přímo aplikovatelná: </a:t>
            </a:r>
            <a:r>
              <a:rPr lang="cs-CZ" altLang="cs-CZ" sz="2800" b="1" dirty="0"/>
              <a:t>jiné formy nadřazenosti</a:t>
            </a:r>
            <a:r>
              <a:rPr lang="cs-CZ" altLang="cs-CZ" sz="2800" dirty="0"/>
              <a:t> (přímý účinek směrnice, „</a:t>
            </a:r>
            <a:r>
              <a:rPr lang="cs-CZ" altLang="cs-CZ" sz="2800" dirty="0" err="1"/>
              <a:t>eurokonformní</a:t>
            </a:r>
            <a:r>
              <a:rPr lang="cs-CZ" altLang="cs-CZ" sz="2800" dirty="0"/>
              <a:t>“ výklad, odpovědnost státu vůči jednotlivci)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7D294145-3F5F-4940-BDB0-F97540F6C8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FF9933"/>
          </a:solidFill>
        </p:spPr>
        <p:txBody>
          <a:bodyPr/>
          <a:lstStyle/>
          <a:p>
            <a:pPr eaLnBrk="1" hangingPunct="1"/>
            <a:r>
              <a:rPr lang="cs-CZ" altLang="cs-CZ"/>
              <a:t>Přímý účinek - pojem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C84C956A-7ADF-40F2-BD70-6F5A020442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183187"/>
          </a:xfrm>
          <a:solidFill>
            <a:srgbClr val="F7EDAF"/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cs-CZ" altLang="cs-CZ" sz="2800" b="1" dirty="0">
              <a:solidFill>
                <a:srgbClr val="C21C0A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800" b="1" dirty="0">
                <a:solidFill>
                  <a:srgbClr val="C21C0A"/>
                </a:solidFill>
                <a:highlight>
                  <a:srgbClr val="FFFF00"/>
                </a:highlight>
              </a:rPr>
              <a:t>= závaznost a vynutitelnost práva </a:t>
            </a:r>
            <a:r>
              <a:rPr lang="cs-CZ" altLang="cs-CZ" sz="2800" b="1" u="sng" dirty="0">
                <a:solidFill>
                  <a:srgbClr val="C21C0A"/>
                </a:solidFill>
                <a:highlight>
                  <a:srgbClr val="FFFF00"/>
                </a:highlight>
              </a:rPr>
              <a:t>vůči jednotlivcům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/>
              <a:t>všechny právní předpisy včetně práva mezinárodního a unijního jsou vždy závazné a účinné </a:t>
            </a:r>
            <a:r>
              <a:rPr lang="cs-CZ" altLang="cs-CZ" sz="2800" b="1" dirty="0"/>
              <a:t>vůči státu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b="1" dirty="0"/>
              <a:t>vůči jednotlivcům:</a:t>
            </a:r>
            <a:r>
              <a:rPr lang="cs-CZ" altLang="cs-CZ" sz="2800" dirty="0"/>
              <a:t> ne vždy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/>
              <a:t>mezinárodní smlouvy: prostřednictvím Ústavy (čl. 10), samy o sobě nikoli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/>
              <a:t>právo EU (vč. primárního práva): podle SD - automaticky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ADC6097B-B1EF-4D0C-9FBA-E864095EB4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FF9933"/>
          </a:solidFill>
        </p:spPr>
        <p:txBody>
          <a:bodyPr/>
          <a:lstStyle/>
          <a:p>
            <a:pPr eaLnBrk="1" hangingPunct="1"/>
            <a:r>
              <a:rPr lang="cs-CZ" altLang="cs-CZ"/>
              <a:t>Přímý účinek - předpoklady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E17650EF-75B6-4A28-8F10-FAAA6D682F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183187"/>
          </a:xfrm>
          <a:solidFill>
            <a:srgbClr val="F7EDAF"/>
          </a:solidFill>
        </p:spPr>
        <p:txBody>
          <a:bodyPr/>
          <a:lstStyle/>
          <a:p>
            <a:pPr eaLnBrk="1" hangingPunct="1"/>
            <a:endParaRPr lang="cs-CZ" altLang="cs-CZ"/>
          </a:p>
          <a:p>
            <a:pPr eaLnBrk="1" hangingPunct="1"/>
            <a:r>
              <a:rPr lang="cs-CZ" altLang="cs-CZ"/>
              <a:t>Základní předpoklad přímého účinku: </a:t>
            </a:r>
            <a:r>
              <a:rPr lang="cs-CZ" altLang="cs-CZ" b="1">
                <a:solidFill>
                  <a:srgbClr val="C21C0A"/>
                </a:solidFill>
              </a:rPr>
              <a:t>přímá použitelnost (aplikovatelnost)</a:t>
            </a:r>
            <a:r>
              <a:rPr lang="cs-CZ" altLang="cs-CZ"/>
              <a:t> </a:t>
            </a:r>
          </a:p>
          <a:p>
            <a:pPr eaLnBrk="1" hangingPunct="1"/>
            <a:r>
              <a:rPr lang="cs-CZ" altLang="cs-CZ"/>
              <a:t>= k aplikaci ustanovení na jednotlivce není třeba prováděcího předpisu, aplikuje se tak jak je </a:t>
            </a:r>
            <a:r>
              <a:rPr lang="cs-CZ" altLang="cs-CZ">
                <a:solidFill>
                  <a:srgbClr val="0000CC"/>
                </a:solidFill>
              </a:rPr>
              <a:t>(= vlastnost ustanovení)</a:t>
            </a:r>
          </a:p>
          <a:p>
            <a:pPr lvl="1" eaLnBrk="1" hangingPunct="1"/>
            <a:r>
              <a:rPr lang="cs-CZ" altLang="cs-CZ"/>
              <a:t>USA: „self-executing“</a:t>
            </a:r>
          </a:p>
          <a:p>
            <a:pPr eaLnBrk="1" hangingPunct="1"/>
            <a:r>
              <a:rPr lang="cs-CZ" altLang="cs-CZ"/>
              <a:t>přímý účinek </a:t>
            </a:r>
            <a:r>
              <a:rPr lang="cs-CZ" altLang="cs-CZ">
                <a:solidFill>
                  <a:srgbClr val="0000CC"/>
                </a:solidFill>
              </a:rPr>
              <a:t>= právní následek</a:t>
            </a:r>
          </a:p>
          <a:p>
            <a:pPr eaLnBrk="1" hangingPunct="1"/>
            <a:endParaRPr lang="cs-CZ" altLang="cs-CZ">
              <a:solidFill>
                <a:srgbClr val="0000CC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DD1C3342-88B2-4233-B292-02BF61341E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FF9933"/>
          </a:solidFill>
        </p:spPr>
        <p:txBody>
          <a:bodyPr/>
          <a:lstStyle/>
          <a:p>
            <a:pPr eaLnBrk="1" hangingPunct="1"/>
            <a:r>
              <a:rPr lang="cs-CZ" altLang="cs-CZ"/>
              <a:t>Přímý účinek - podmínky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E90CD08D-EB76-49BF-8BBC-D4CC989199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183187"/>
          </a:xfrm>
          <a:solidFill>
            <a:srgbClr val="F7EDAF"/>
          </a:solidFill>
        </p:spPr>
        <p:txBody>
          <a:bodyPr/>
          <a:lstStyle/>
          <a:p>
            <a:pPr eaLnBrk="1" hangingPunct="1"/>
            <a:endParaRPr lang="cs-CZ" altLang="cs-CZ"/>
          </a:p>
          <a:p>
            <a:pPr eaLnBrk="1" hangingPunct="1"/>
            <a:r>
              <a:rPr lang="cs-CZ" altLang="cs-CZ"/>
              <a:t>1. přímá aplikovatelnost (použitelnost)</a:t>
            </a:r>
          </a:p>
          <a:p>
            <a:pPr eaLnBrk="1" hangingPunct="1"/>
            <a:r>
              <a:rPr lang="cs-CZ" altLang="cs-CZ"/>
              <a:t>2. bezpodmínečnost aplikace (ta nezávisí na žádném opatření státu)</a:t>
            </a:r>
          </a:p>
          <a:p>
            <a:pPr eaLnBrk="1" hangingPunct="1"/>
            <a:endParaRPr lang="cs-CZ" altLang="cs-CZ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6E812B2E-6D31-4FBB-93D8-C2A3BC3FCB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00" y="981075"/>
            <a:ext cx="1512888" cy="935038"/>
          </a:xfrm>
          <a:prstGeom prst="rect">
            <a:avLst/>
          </a:prstGeom>
          <a:solidFill>
            <a:srgbClr val="F6FDA1"/>
          </a:solidFill>
          <a:ln w="762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000000"/>
              </a:buClr>
              <a:buFontTx/>
              <a:buNone/>
            </a:pPr>
            <a:r>
              <a:rPr lang="en-GB" altLang="cs-CZ" sz="2400" b="1">
                <a:solidFill>
                  <a:srgbClr val="000000"/>
                </a:solidFill>
                <a:ea typeface="Arial Unicode MS" pitchFamily="34" charset="-128"/>
              </a:rPr>
              <a:t>E </a:t>
            </a:r>
            <a:r>
              <a:rPr lang="cs-CZ" altLang="cs-CZ" sz="2400" b="1">
                <a:solidFill>
                  <a:srgbClr val="000000"/>
                </a:solidFill>
                <a:ea typeface="Arial Unicode MS" pitchFamily="34" charset="-128"/>
              </a:rPr>
              <a:t>U</a:t>
            </a:r>
            <a:endParaRPr lang="en-GB" altLang="cs-CZ" sz="2400" b="1">
              <a:solidFill>
                <a:srgbClr val="000000"/>
              </a:solidFill>
              <a:ea typeface="Arial Unicode MS" pitchFamily="34" charset="-128"/>
            </a:endParaRP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1F76FF0A-4120-4FF3-AD47-734A201BA5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5229225"/>
            <a:ext cx="1441450" cy="936625"/>
          </a:xfrm>
          <a:prstGeom prst="rect">
            <a:avLst/>
          </a:prstGeom>
          <a:solidFill>
            <a:srgbClr val="FF9933"/>
          </a:solidFill>
          <a:ln w="5724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000000"/>
              </a:buClr>
              <a:buFontTx/>
              <a:buNone/>
            </a:pPr>
            <a:r>
              <a:rPr lang="en-GB" altLang="cs-CZ" sz="1800">
                <a:solidFill>
                  <a:srgbClr val="000000"/>
                </a:solidFill>
                <a:ea typeface="Arial Unicode MS" pitchFamily="34" charset="-128"/>
              </a:rPr>
              <a:t>jednotlivec</a:t>
            </a:r>
          </a:p>
          <a:p>
            <a:pPr algn="ctr" eaLnBrk="1" hangingPunct="1">
              <a:spcBef>
                <a:spcPct val="0"/>
              </a:spcBef>
              <a:buClr>
                <a:srgbClr val="000000"/>
              </a:buClr>
              <a:buFontTx/>
              <a:buNone/>
            </a:pPr>
            <a:r>
              <a:rPr lang="en-GB" altLang="cs-CZ" sz="1800">
                <a:solidFill>
                  <a:srgbClr val="000000"/>
                </a:solidFill>
                <a:ea typeface="Arial Unicode MS" pitchFamily="34" charset="-128"/>
              </a:rPr>
              <a:t>(osoba)</a:t>
            </a:r>
          </a:p>
        </p:txBody>
      </p:sp>
      <p:sp>
        <p:nvSpPr>
          <p:cNvPr id="30724" name="Rectangle 4">
            <a:extLst>
              <a:ext uri="{FF2B5EF4-FFF2-40B4-BE49-F238E27FC236}">
                <a16:creationId xmlns:a16="http://schemas.microsoft.com/office/drawing/2014/main" id="{28582A6A-D235-47EC-8959-31F4004E9F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8625" y="3355975"/>
            <a:ext cx="1441450" cy="936625"/>
          </a:xfrm>
          <a:prstGeom prst="rect">
            <a:avLst/>
          </a:prstGeom>
          <a:solidFill>
            <a:srgbClr val="FFFFCC"/>
          </a:solidFill>
          <a:ln w="762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000000"/>
              </a:buClr>
              <a:buFontTx/>
              <a:buNone/>
            </a:pPr>
            <a:r>
              <a:rPr lang="en-GB" altLang="cs-CZ" sz="2000">
                <a:solidFill>
                  <a:srgbClr val="000000"/>
                </a:solidFill>
                <a:ea typeface="Arial Unicode MS" pitchFamily="34" charset="-128"/>
              </a:rPr>
              <a:t>členský</a:t>
            </a:r>
          </a:p>
          <a:p>
            <a:pPr algn="ctr" eaLnBrk="1" hangingPunct="1">
              <a:spcBef>
                <a:spcPct val="0"/>
              </a:spcBef>
              <a:buClr>
                <a:srgbClr val="000000"/>
              </a:buClr>
              <a:buFontTx/>
              <a:buNone/>
            </a:pPr>
            <a:r>
              <a:rPr lang="en-GB" altLang="cs-CZ" sz="2000">
                <a:solidFill>
                  <a:srgbClr val="000000"/>
                </a:solidFill>
                <a:ea typeface="Arial Unicode MS" pitchFamily="34" charset="-128"/>
              </a:rPr>
              <a:t>stát</a:t>
            </a:r>
          </a:p>
        </p:txBody>
      </p:sp>
      <p:sp>
        <p:nvSpPr>
          <p:cNvPr id="30725" name="Line 5">
            <a:extLst>
              <a:ext uri="{FF2B5EF4-FFF2-40B4-BE49-F238E27FC236}">
                <a16:creationId xmlns:a16="http://schemas.microsoft.com/office/drawing/2014/main" id="{00621EA1-3EE4-414C-8C8B-3AEF86F3B2F9}"/>
              </a:ext>
            </a:extLst>
          </p:cNvPr>
          <p:cNvSpPr>
            <a:spLocks noChangeShapeType="1"/>
          </p:cNvSpPr>
          <p:nvPr/>
        </p:nvSpPr>
        <p:spPr bwMode="auto">
          <a:xfrm>
            <a:off x="4211638" y="1916113"/>
            <a:ext cx="2017712" cy="1439862"/>
          </a:xfrm>
          <a:prstGeom prst="line">
            <a:avLst/>
          </a:prstGeom>
          <a:noFill/>
          <a:ln w="76320">
            <a:solidFill>
              <a:srgbClr val="FC080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0726" name="Line 6">
            <a:extLst>
              <a:ext uri="{FF2B5EF4-FFF2-40B4-BE49-F238E27FC236}">
                <a16:creationId xmlns:a16="http://schemas.microsoft.com/office/drawing/2014/main" id="{B2844A9D-62C7-45A5-8E12-0646418D7C6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22713" y="4292600"/>
            <a:ext cx="2306637" cy="1368425"/>
          </a:xfrm>
          <a:prstGeom prst="line">
            <a:avLst/>
          </a:prstGeom>
          <a:noFill/>
          <a:ln w="76320">
            <a:solidFill>
              <a:srgbClr val="0099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0727" name="Line 7">
            <a:extLst>
              <a:ext uri="{FF2B5EF4-FFF2-40B4-BE49-F238E27FC236}">
                <a16:creationId xmlns:a16="http://schemas.microsoft.com/office/drawing/2014/main" id="{AD0A5F64-5504-4F17-886D-C6BE58A5F567}"/>
              </a:ext>
            </a:extLst>
          </p:cNvPr>
          <p:cNvSpPr>
            <a:spLocks noChangeShapeType="1"/>
          </p:cNvSpPr>
          <p:nvPr/>
        </p:nvSpPr>
        <p:spPr bwMode="auto">
          <a:xfrm>
            <a:off x="6156325" y="3357563"/>
            <a:ext cx="0" cy="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0728" name="Line 8">
            <a:extLst>
              <a:ext uri="{FF2B5EF4-FFF2-40B4-BE49-F238E27FC236}">
                <a16:creationId xmlns:a16="http://schemas.microsoft.com/office/drawing/2014/main" id="{A665E343-5BD9-4A22-8A40-61190679FBF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75013" y="1916113"/>
            <a:ext cx="938212" cy="3313112"/>
          </a:xfrm>
          <a:prstGeom prst="line">
            <a:avLst/>
          </a:prstGeom>
          <a:noFill/>
          <a:ln w="76320">
            <a:solidFill>
              <a:srgbClr val="FC080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0729" name="Text Box 9">
            <a:extLst>
              <a:ext uri="{FF2B5EF4-FFF2-40B4-BE49-F238E27FC236}">
                <a16:creationId xmlns:a16="http://schemas.microsoft.com/office/drawing/2014/main" id="{6A27DA44-F203-4EE3-9992-0636CA58D0C2}"/>
              </a:ext>
            </a:extLst>
          </p:cNvPr>
          <p:cNvSpPr txBox="1">
            <a:spLocks noChangeArrowheads="1"/>
          </p:cNvSpPr>
          <p:nvPr/>
        </p:nvSpPr>
        <p:spPr bwMode="auto">
          <a:xfrm rot="-4320000">
            <a:off x="3470275" y="3522663"/>
            <a:ext cx="12763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FF0000"/>
              </a:buClr>
              <a:buFont typeface="Times New Roman" panose="02020603050405020304" pitchFamily="18" charset="0"/>
              <a:buNone/>
            </a:pPr>
            <a:r>
              <a:rPr lang="en-GB" altLang="cs-CZ" sz="1800" b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</a:rPr>
              <a:t>nařízení</a:t>
            </a:r>
          </a:p>
        </p:txBody>
      </p:sp>
      <p:sp>
        <p:nvSpPr>
          <p:cNvPr id="30730" name="Text Box 10">
            <a:extLst>
              <a:ext uri="{FF2B5EF4-FFF2-40B4-BE49-F238E27FC236}">
                <a16:creationId xmlns:a16="http://schemas.microsoft.com/office/drawing/2014/main" id="{18FEC2D6-115B-45B0-8C13-34F9A07D800B}"/>
              </a:ext>
            </a:extLst>
          </p:cNvPr>
          <p:cNvSpPr txBox="1">
            <a:spLocks noChangeArrowheads="1"/>
          </p:cNvSpPr>
          <p:nvPr/>
        </p:nvSpPr>
        <p:spPr bwMode="auto">
          <a:xfrm rot="2340000">
            <a:off x="5275263" y="1958975"/>
            <a:ext cx="123666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8000"/>
              </a:buClr>
              <a:buFont typeface="Times New Roman" panose="02020603050405020304" pitchFamily="18" charset="0"/>
              <a:buNone/>
            </a:pPr>
            <a:r>
              <a:rPr lang="en-GB" altLang="cs-CZ" sz="1800" b="1">
                <a:solidFill>
                  <a:srgbClr val="008000"/>
                </a:solidFill>
                <a:latin typeface="Arial Unicode MS" pitchFamily="34" charset="-128"/>
                <a:ea typeface="Arial Unicode MS" pitchFamily="34" charset="-128"/>
              </a:rPr>
              <a:t>směrnice</a:t>
            </a:r>
            <a:r>
              <a:rPr lang="cs-CZ" altLang="cs-CZ" sz="1800" b="1">
                <a:solidFill>
                  <a:srgbClr val="008000"/>
                </a:solidFill>
                <a:ea typeface="Arial Unicode MS" pitchFamily="34" charset="-128"/>
              </a:rPr>
              <a:t> </a:t>
            </a:r>
            <a:r>
              <a:rPr lang="en-GB" altLang="cs-CZ" sz="1800" b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</a:rPr>
              <a:t>nařízení</a:t>
            </a:r>
          </a:p>
        </p:txBody>
      </p:sp>
      <p:sp>
        <p:nvSpPr>
          <p:cNvPr id="30731" name="Text Box 11">
            <a:extLst>
              <a:ext uri="{FF2B5EF4-FFF2-40B4-BE49-F238E27FC236}">
                <a16:creationId xmlns:a16="http://schemas.microsoft.com/office/drawing/2014/main" id="{59963DA0-33E9-40E9-9668-8620573A1017}"/>
              </a:ext>
            </a:extLst>
          </p:cNvPr>
          <p:cNvSpPr txBox="1">
            <a:spLocks noChangeArrowheads="1"/>
          </p:cNvSpPr>
          <p:nvPr/>
        </p:nvSpPr>
        <p:spPr bwMode="auto">
          <a:xfrm rot="-1740000">
            <a:off x="4572000" y="4799013"/>
            <a:ext cx="2400300" cy="1192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cs-CZ" sz="1800" b="1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</a:rPr>
              <a:t>vnitrostátní právo</a:t>
            </a:r>
          </a:p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cs-CZ" sz="1800" b="1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</a:rPr>
              <a:t>upravené podle</a:t>
            </a:r>
          </a:p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cs-CZ" sz="1800" b="1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</a:rPr>
              <a:t>implementované směrnice</a:t>
            </a:r>
          </a:p>
        </p:txBody>
      </p:sp>
      <p:sp>
        <p:nvSpPr>
          <p:cNvPr id="30732" name="Text Box 12">
            <a:extLst>
              <a:ext uri="{FF2B5EF4-FFF2-40B4-BE49-F238E27FC236}">
                <a16:creationId xmlns:a16="http://schemas.microsoft.com/office/drawing/2014/main" id="{205CD249-6F24-4C48-A67E-652B0CDA5D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3663" y="2781300"/>
            <a:ext cx="16668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cs-CZ" sz="1800" b="1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</a:rPr>
              <a:t>implementace </a:t>
            </a:r>
          </a:p>
        </p:txBody>
      </p:sp>
      <p:sp>
        <p:nvSpPr>
          <p:cNvPr id="30733" name="Line 13">
            <a:extLst>
              <a:ext uri="{FF2B5EF4-FFF2-40B4-BE49-F238E27FC236}">
                <a16:creationId xmlns:a16="http://schemas.microsoft.com/office/drawing/2014/main" id="{CB799A39-D927-49E9-949E-04AE6C4F75D3}"/>
              </a:ext>
            </a:extLst>
          </p:cNvPr>
          <p:cNvSpPr>
            <a:spLocks noChangeShapeType="1"/>
          </p:cNvSpPr>
          <p:nvPr/>
        </p:nvSpPr>
        <p:spPr bwMode="auto">
          <a:xfrm>
            <a:off x="4500563" y="1916113"/>
            <a:ext cx="1587" cy="158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0734" name="Line 14">
            <a:extLst>
              <a:ext uri="{FF2B5EF4-FFF2-40B4-BE49-F238E27FC236}">
                <a16:creationId xmlns:a16="http://schemas.microsoft.com/office/drawing/2014/main" id="{F4862B44-D327-4E9F-9A05-4EE466775400}"/>
              </a:ext>
            </a:extLst>
          </p:cNvPr>
          <p:cNvSpPr>
            <a:spLocks noChangeShapeType="1"/>
          </p:cNvSpPr>
          <p:nvPr/>
        </p:nvSpPr>
        <p:spPr bwMode="auto">
          <a:xfrm>
            <a:off x="4500563" y="1916113"/>
            <a:ext cx="2074862" cy="1439862"/>
          </a:xfrm>
          <a:prstGeom prst="line">
            <a:avLst/>
          </a:prstGeom>
          <a:noFill/>
          <a:ln w="76320">
            <a:solidFill>
              <a:srgbClr val="00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0735" name="Text Box 15">
            <a:extLst>
              <a:ext uri="{FF2B5EF4-FFF2-40B4-BE49-F238E27FC236}">
                <a16:creationId xmlns:a16="http://schemas.microsoft.com/office/drawing/2014/main" id="{F52276CC-D7E5-4866-AD23-450723F2F5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9563" y="2997200"/>
            <a:ext cx="11080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cs-CZ" sz="1800" b="1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</a:rPr>
              <a:t>směrnice</a:t>
            </a:r>
          </a:p>
        </p:txBody>
      </p:sp>
      <p:sp>
        <p:nvSpPr>
          <p:cNvPr id="30736" name="Text Box 16">
            <a:extLst>
              <a:ext uri="{FF2B5EF4-FFF2-40B4-BE49-F238E27FC236}">
                <a16:creationId xmlns:a16="http://schemas.microsoft.com/office/drawing/2014/main" id="{14F19C62-47B2-463A-B29B-4C57405AA8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575" y="425450"/>
            <a:ext cx="2460625" cy="917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cs-CZ" sz="1800" b="1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rPr>
              <a:t>prameny sekundárního</a:t>
            </a:r>
          </a:p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cs-CZ" sz="1800" b="1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rPr>
              <a:t>práva v jednotlivých</a:t>
            </a:r>
          </a:p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cs-CZ" sz="1800" b="1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rPr>
              <a:t>vztazích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16FFBFCC-C9D0-4C22-9D2F-B7F3A6D3C9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chemeClr val="accent5">
              <a:lumMod val="90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cs-CZ" dirty="0"/>
              <a:t>Charakter systému práva EU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8191C0AE-C8BF-49E7-93F0-08446F4B44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4968875"/>
          </a:xfrm>
          <a:solidFill>
            <a:schemeClr val="accent5"/>
          </a:solidFill>
        </p:spPr>
        <p:txBody>
          <a:bodyPr/>
          <a:lstStyle/>
          <a:p>
            <a:pPr eaLnBrk="1" hangingPunct="1">
              <a:defRPr/>
            </a:pPr>
            <a:r>
              <a:rPr lang="cs-CZ" sz="2800" dirty="0"/>
              <a:t>zdroj a základ práva EU: </a:t>
            </a:r>
            <a:r>
              <a:rPr lang="cs-CZ" sz="2800" dirty="0">
                <a:solidFill>
                  <a:srgbClr val="C21C0A"/>
                </a:solidFill>
              </a:rPr>
              <a:t>právo mezinárodní</a:t>
            </a:r>
          </a:p>
          <a:p>
            <a:pPr eaLnBrk="1" hangingPunct="1">
              <a:defRPr/>
            </a:pPr>
            <a:r>
              <a:rPr lang="cs-CZ" sz="2800" dirty="0"/>
              <a:t>tvůrčí činnost </a:t>
            </a:r>
            <a:r>
              <a:rPr lang="cs-CZ" sz="2800" dirty="0" err="1"/>
              <a:t>SDEU</a:t>
            </a:r>
            <a:r>
              <a:rPr lang="cs-CZ" sz="2800" dirty="0"/>
              <a:t>: van </a:t>
            </a:r>
            <a:r>
              <a:rPr lang="cs-CZ" sz="2800" dirty="0" err="1"/>
              <a:t>Gend</a:t>
            </a:r>
            <a:r>
              <a:rPr lang="cs-CZ" sz="2800" dirty="0"/>
              <a:t> en </a:t>
            </a:r>
            <a:r>
              <a:rPr lang="cs-CZ" sz="2800" dirty="0" err="1"/>
              <a:t>Loos</a:t>
            </a:r>
            <a:r>
              <a:rPr lang="cs-CZ" sz="2800" dirty="0"/>
              <a:t> (26/62), </a:t>
            </a:r>
            <a:r>
              <a:rPr lang="cs-CZ" sz="2800" dirty="0" err="1"/>
              <a:t>Costa</a:t>
            </a:r>
            <a:r>
              <a:rPr lang="cs-CZ" sz="2800" dirty="0"/>
              <a:t> v. </a:t>
            </a:r>
            <a:r>
              <a:rPr lang="cs-CZ" sz="2800" dirty="0" err="1"/>
              <a:t>ENEL</a:t>
            </a:r>
            <a:r>
              <a:rPr lang="cs-CZ" sz="2800" dirty="0"/>
              <a:t> (6/64)</a:t>
            </a:r>
          </a:p>
          <a:p>
            <a:pPr eaLnBrk="1" hangingPunct="1">
              <a:defRPr/>
            </a:pPr>
            <a:r>
              <a:rPr lang="cs-CZ" sz="2800" dirty="0" err="1">
                <a:solidFill>
                  <a:srgbClr val="C21C0A"/>
                </a:solidFill>
              </a:rPr>
              <a:t>SDEU</a:t>
            </a:r>
            <a:r>
              <a:rPr lang="cs-CZ" sz="2800" dirty="0">
                <a:solidFill>
                  <a:srgbClr val="C21C0A"/>
                </a:solidFill>
              </a:rPr>
              <a:t> vyvodil ze Smluv: jsou více než MP </a:t>
            </a:r>
          </a:p>
          <a:p>
            <a:pPr eaLnBrk="1" hangingPunct="1">
              <a:defRPr/>
            </a:pPr>
            <a:r>
              <a:rPr lang="cs-CZ" sz="2800" dirty="0"/>
              <a:t>	= závazné nejen pro členské státy, ale i pro jejich subjekty (jednotlivce)</a:t>
            </a:r>
          </a:p>
          <a:p>
            <a:pPr eaLnBrk="1" hangingPunct="1">
              <a:defRPr/>
            </a:pPr>
            <a:r>
              <a:rPr lang="cs-CZ" sz="2800" i="1" dirty="0">
                <a:solidFill>
                  <a:srgbClr val="0033CC"/>
                </a:solidFill>
              </a:rPr>
              <a:t>Význam judikatury </a:t>
            </a:r>
            <a:r>
              <a:rPr lang="cs-CZ" sz="2800" i="1" dirty="0" err="1">
                <a:solidFill>
                  <a:srgbClr val="0033CC"/>
                </a:solidFill>
              </a:rPr>
              <a:t>ESD</a:t>
            </a:r>
            <a:r>
              <a:rPr lang="cs-CZ" sz="2800" i="1" dirty="0">
                <a:solidFill>
                  <a:srgbClr val="0033CC"/>
                </a:solidFill>
              </a:rPr>
              <a:t>: </a:t>
            </a:r>
          </a:p>
          <a:p>
            <a:pPr lvl="1" eaLnBrk="1" hangingPunct="1">
              <a:defRPr/>
            </a:pPr>
            <a:r>
              <a:rPr lang="cs-CZ" sz="2000" i="1" dirty="0">
                <a:solidFill>
                  <a:srgbClr val="0033CC"/>
                </a:solidFill>
              </a:rPr>
              <a:t>Zajišťuje dodržování práva při výkladu a provádění Smluv (čl. 19 SEU):</a:t>
            </a:r>
          </a:p>
          <a:p>
            <a:pPr lvl="1" eaLnBrk="1" hangingPunct="1">
              <a:defRPr/>
            </a:pPr>
            <a:r>
              <a:rPr lang="cs-CZ" sz="2000" i="1" dirty="0">
                <a:solidFill>
                  <a:srgbClr val="0033CC"/>
                </a:solidFill>
              </a:rPr>
              <a:t>1. určuje charakter práva EU</a:t>
            </a:r>
          </a:p>
          <a:p>
            <a:pPr lvl="1" eaLnBrk="1" hangingPunct="1">
              <a:defRPr/>
            </a:pPr>
            <a:r>
              <a:rPr lang="cs-CZ" sz="2000" i="1" dirty="0">
                <a:solidFill>
                  <a:srgbClr val="0033CC"/>
                </a:solidFill>
              </a:rPr>
              <a:t>2. upřesňuje jeho obsah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A326C080-F8F5-40BA-824E-1EA07545DF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22275"/>
            <a:ext cx="8229600" cy="847725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defTabSz="449263"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b="1">
                <a:solidFill>
                  <a:srgbClr val="008000"/>
                </a:solidFill>
              </a:rPr>
              <a:t>Přímý účinek II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DD979437-9CA1-477E-8EDA-E0B7E67614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60350" y="1339850"/>
            <a:ext cx="8623300" cy="551815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10700" algn="l"/>
              </a:tabLst>
            </a:pPr>
            <a:r>
              <a:rPr lang="cs-CZ" altLang="cs-CZ"/>
              <a:t>jednotlivec se může dovolat ustanovení práva EU před národním soudem proti státu (př.úč. </a:t>
            </a:r>
            <a:r>
              <a:rPr lang="cs-CZ" altLang="cs-CZ" b="1">
                <a:solidFill>
                  <a:srgbClr val="FF0000"/>
                </a:solidFill>
              </a:rPr>
              <a:t>vertikální vzestupný</a:t>
            </a:r>
            <a:r>
              <a:rPr lang="cs-CZ" altLang="cs-CZ"/>
              <a:t>) nebo proti jinému jednotlivci (př.úč. </a:t>
            </a:r>
            <a:r>
              <a:rPr lang="cs-CZ" altLang="cs-CZ" b="1">
                <a:solidFill>
                  <a:schemeClr val="accent2"/>
                </a:solidFill>
              </a:rPr>
              <a:t>horizontální</a:t>
            </a:r>
            <a:r>
              <a:rPr lang="cs-CZ" altLang="cs-CZ"/>
              <a:t>)</a:t>
            </a:r>
          </a:p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  <a:tab pos="9410700" algn="l"/>
              </a:tabLst>
            </a:pPr>
            <a:r>
              <a:rPr lang="cs-CZ" altLang="cs-CZ"/>
              <a:t>stát se může dovolat ustanovení proti jednotlivci (př.úč. </a:t>
            </a:r>
            <a:r>
              <a:rPr lang="cs-CZ" altLang="cs-CZ" b="1">
                <a:solidFill>
                  <a:schemeClr val="accent2"/>
                </a:solidFill>
              </a:rPr>
              <a:t>vertikální sestupný</a:t>
            </a:r>
            <a:r>
              <a:rPr lang="cs-CZ" altLang="cs-CZ"/>
              <a:t>)</a:t>
            </a:r>
          </a:p>
        </p:txBody>
      </p:sp>
      <p:sp>
        <p:nvSpPr>
          <p:cNvPr id="32772" name="Oval 4">
            <a:extLst>
              <a:ext uri="{FF2B5EF4-FFF2-40B4-BE49-F238E27FC236}">
                <a16:creationId xmlns:a16="http://schemas.microsoft.com/office/drawing/2014/main" id="{A27400D0-A48E-49E6-A242-B2DE5FB898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5878513"/>
            <a:ext cx="815975" cy="654050"/>
          </a:xfrm>
          <a:prstGeom prst="ellipse">
            <a:avLst/>
          </a:prstGeom>
          <a:solidFill>
            <a:srgbClr val="99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32773" name="Oval 5">
            <a:extLst>
              <a:ext uri="{FF2B5EF4-FFF2-40B4-BE49-F238E27FC236}">
                <a16:creationId xmlns:a16="http://schemas.microsoft.com/office/drawing/2014/main" id="{DCDA4E2E-B024-4228-98EC-71A76F8C2C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6950" y="5878513"/>
            <a:ext cx="815975" cy="654050"/>
          </a:xfrm>
          <a:prstGeom prst="ellipse">
            <a:avLst/>
          </a:prstGeom>
          <a:solidFill>
            <a:srgbClr val="99CC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32774" name="Oval 6">
            <a:extLst>
              <a:ext uri="{FF2B5EF4-FFF2-40B4-BE49-F238E27FC236}">
                <a16:creationId xmlns:a16="http://schemas.microsoft.com/office/drawing/2014/main" id="{8451E542-E49B-4933-8675-90BAC2F59CCE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4572000" y="4408488"/>
            <a:ext cx="815975" cy="654050"/>
          </a:xfrm>
          <a:prstGeom prst="ellipse">
            <a:avLst/>
          </a:prstGeom>
          <a:solidFill>
            <a:srgbClr val="FFFF66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sp>
        <p:nvSpPr>
          <p:cNvPr id="32775" name="Line 7">
            <a:extLst>
              <a:ext uri="{FF2B5EF4-FFF2-40B4-BE49-F238E27FC236}">
                <a16:creationId xmlns:a16="http://schemas.microsoft.com/office/drawing/2014/main" id="{B9F25675-F719-41FF-BEBB-097E7088314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99025" y="5057775"/>
            <a:ext cx="1588" cy="825500"/>
          </a:xfrm>
          <a:prstGeom prst="line">
            <a:avLst/>
          </a:prstGeom>
          <a:noFill/>
          <a:ln w="38100">
            <a:solidFill>
              <a:srgbClr val="FF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776" name="Line 8">
            <a:extLst>
              <a:ext uri="{FF2B5EF4-FFF2-40B4-BE49-F238E27FC236}">
                <a16:creationId xmlns:a16="http://schemas.microsoft.com/office/drawing/2014/main" id="{A6446ED2-C6CF-4BB8-BC78-95D120BA4166}"/>
              </a:ext>
            </a:extLst>
          </p:cNvPr>
          <p:cNvSpPr>
            <a:spLocks noChangeShapeType="1"/>
          </p:cNvSpPr>
          <p:nvPr/>
        </p:nvSpPr>
        <p:spPr bwMode="auto">
          <a:xfrm>
            <a:off x="5387975" y="6205538"/>
            <a:ext cx="1960563" cy="1587"/>
          </a:xfrm>
          <a:prstGeom prst="line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32777" name="Text Box 9">
            <a:extLst>
              <a:ext uri="{FF2B5EF4-FFF2-40B4-BE49-F238E27FC236}">
                <a16:creationId xmlns:a16="http://schemas.microsoft.com/office/drawing/2014/main" id="{872ECED0-1B5D-4DDC-B70B-CBAA0529AF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1488" y="4572000"/>
            <a:ext cx="2449512" cy="65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39" tIns="40820" rIns="81639" bIns="40820"/>
          <a:lstStyle>
            <a:lvl1pPr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07988">
              <a:spcBef>
                <a:spcPct val="20000"/>
              </a:spcBef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>
              <a:lnSpc>
                <a:spcPct val="104000"/>
              </a:lnSpc>
              <a:spcBef>
                <a:spcPct val="0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r>
              <a:rPr lang="cs-CZ" altLang="cs-CZ" sz="2500">
                <a:solidFill>
                  <a:srgbClr val="000000"/>
                </a:solidFill>
                <a:ea typeface="Arial Unicode MS" pitchFamily="34" charset="-128"/>
              </a:rPr>
              <a:t>členský stát</a:t>
            </a:r>
          </a:p>
        </p:txBody>
      </p:sp>
      <p:sp>
        <p:nvSpPr>
          <p:cNvPr id="32778" name="Text Box 10">
            <a:extLst>
              <a:ext uri="{FF2B5EF4-FFF2-40B4-BE49-F238E27FC236}">
                <a16:creationId xmlns:a16="http://schemas.microsoft.com/office/drawing/2014/main" id="{E0B34AFF-A9E1-42DA-8DDA-FF13C17D2D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8175" y="5224463"/>
            <a:ext cx="1995488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639" tIns="40820" rIns="81639" bIns="40820"/>
          <a:lstStyle>
            <a:lvl1pPr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07988">
              <a:spcBef>
                <a:spcPct val="20000"/>
              </a:spcBef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>
              <a:lnSpc>
                <a:spcPct val="104000"/>
              </a:lnSpc>
              <a:spcBef>
                <a:spcPct val="0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r>
              <a:rPr lang="cs-CZ" altLang="cs-CZ" sz="2500">
                <a:solidFill>
                  <a:srgbClr val="000000"/>
                </a:solidFill>
                <a:ea typeface="Arial Unicode MS" pitchFamily="34" charset="-128"/>
              </a:rPr>
              <a:t>jednotlivec II</a:t>
            </a:r>
          </a:p>
        </p:txBody>
      </p:sp>
      <p:sp>
        <p:nvSpPr>
          <p:cNvPr id="32779" name="Text Box 11">
            <a:extLst>
              <a:ext uri="{FF2B5EF4-FFF2-40B4-BE49-F238E27FC236}">
                <a16:creationId xmlns:a16="http://schemas.microsoft.com/office/drawing/2014/main" id="{AB016F92-7EE7-4C2A-93DD-BB2FA51FFA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7938" y="5911850"/>
            <a:ext cx="1938337" cy="48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1639" tIns="40820" rIns="81639" bIns="40820"/>
          <a:lstStyle>
            <a:lvl1pPr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07988">
              <a:spcBef>
                <a:spcPct val="20000"/>
              </a:spcBef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>
              <a:lnSpc>
                <a:spcPct val="104000"/>
              </a:lnSpc>
              <a:spcBef>
                <a:spcPct val="0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r>
              <a:rPr lang="cs-CZ" altLang="cs-CZ" sz="2500">
                <a:solidFill>
                  <a:srgbClr val="000000"/>
                </a:solidFill>
                <a:ea typeface="Arial Unicode MS" pitchFamily="34" charset="-128"/>
              </a:rPr>
              <a:t>jednotlivec I</a:t>
            </a:r>
          </a:p>
        </p:txBody>
      </p:sp>
      <p:sp>
        <p:nvSpPr>
          <p:cNvPr id="32780" name="Line 12">
            <a:extLst>
              <a:ext uri="{FF2B5EF4-FFF2-40B4-BE49-F238E27FC236}">
                <a16:creationId xmlns:a16="http://schemas.microsoft.com/office/drawing/2014/main" id="{FB7A0C8D-8D19-451F-BCF6-8D1440C6D6E6}"/>
              </a:ext>
            </a:extLst>
          </p:cNvPr>
          <p:cNvSpPr>
            <a:spLocks noChangeShapeType="1"/>
          </p:cNvSpPr>
          <p:nvPr/>
        </p:nvSpPr>
        <p:spPr bwMode="auto">
          <a:xfrm>
            <a:off x="5060950" y="5062538"/>
            <a:ext cx="1588" cy="815975"/>
          </a:xfrm>
          <a:prstGeom prst="line">
            <a:avLst/>
          </a:prstGeom>
          <a:noFill/>
          <a:ln w="38100">
            <a:solidFill>
              <a:schemeClr val="accent2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88DFFB13-AAF8-450C-8064-A8D23B19B6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99FF66"/>
          </a:solidFill>
        </p:spPr>
        <p:txBody>
          <a:bodyPr/>
          <a:lstStyle/>
          <a:p>
            <a:pPr eaLnBrk="1" hangingPunct="1"/>
            <a:r>
              <a:rPr lang="cs-CZ" altLang="cs-CZ" sz="4000"/>
              <a:t>Nadřazenost x aplikační přednost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523233BA-E5A7-4508-80F4-6621E8D9FD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183187"/>
          </a:xfrm>
          <a:solidFill>
            <a:srgbClr val="FFFF66"/>
          </a:solidFill>
        </p:spPr>
        <p:txBody>
          <a:bodyPr/>
          <a:lstStyle/>
          <a:p>
            <a:pPr eaLnBrk="1" hangingPunct="1"/>
            <a:endParaRPr lang="cs-CZ" altLang="cs-CZ" dirty="0"/>
          </a:p>
          <a:p>
            <a:pPr eaLnBrk="1" hangingPunct="1"/>
            <a:r>
              <a:rPr lang="cs-CZ" altLang="cs-CZ" dirty="0"/>
              <a:t>Co když unijní norma </a:t>
            </a:r>
            <a:r>
              <a:rPr lang="cs-CZ" altLang="cs-CZ" b="1" i="1" dirty="0"/>
              <a:t>nemá přímý účinek?</a:t>
            </a:r>
            <a:r>
              <a:rPr lang="cs-CZ" altLang="cs-CZ" dirty="0"/>
              <a:t> Nelze aplikovat. Uplatní se </a:t>
            </a:r>
            <a:r>
              <a:rPr lang="cs-CZ" altLang="cs-CZ" u="sng" dirty="0"/>
              <a:t>jiné formy "přednosti" </a:t>
            </a:r>
            <a:r>
              <a:rPr lang="cs-CZ" altLang="cs-CZ" b="1" u="sng" dirty="0">
                <a:solidFill>
                  <a:srgbClr val="A50021"/>
                </a:solidFill>
              </a:rPr>
              <a:t>(nadřazenosti)</a:t>
            </a:r>
          </a:p>
          <a:p>
            <a:pPr eaLnBrk="1" hangingPunct="1"/>
            <a:r>
              <a:rPr lang="cs-CZ" altLang="cs-CZ" dirty="0">
                <a:solidFill>
                  <a:srgbClr val="C21C0A"/>
                </a:solidFill>
              </a:rPr>
              <a:t>povinnost k implementaci směrnic</a:t>
            </a:r>
          </a:p>
          <a:p>
            <a:pPr eaLnBrk="1" hangingPunct="1"/>
            <a:r>
              <a:rPr lang="cs-CZ" altLang="cs-CZ" dirty="0">
                <a:solidFill>
                  <a:srgbClr val="C21C0A"/>
                </a:solidFill>
              </a:rPr>
              <a:t>přímý účinek směrnic</a:t>
            </a:r>
          </a:p>
          <a:p>
            <a:pPr eaLnBrk="1" hangingPunct="1"/>
            <a:r>
              <a:rPr lang="cs-CZ" altLang="cs-CZ" dirty="0">
                <a:solidFill>
                  <a:srgbClr val="C21C0A"/>
                </a:solidFill>
              </a:rPr>
              <a:t>nepřímý účinek směrnic</a:t>
            </a:r>
          </a:p>
          <a:p>
            <a:pPr eaLnBrk="1" hangingPunct="1"/>
            <a:r>
              <a:rPr lang="cs-CZ" altLang="cs-CZ" dirty="0">
                <a:solidFill>
                  <a:srgbClr val="C21C0A"/>
                </a:solidFill>
              </a:rPr>
              <a:t>odpovědnost typu </a:t>
            </a:r>
            <a:r>
              <a:rPr lang="cs-CZ" altLang="cs-CZ" dirty="0" err="1">
                <a:solidFill>
                  <a:srgbClr val="C21C0A"/>
                </a:solidFill>
              </a:rPr>
              <a:t>Francovich</a:t>
            </a:r>
            <a:endParaRPr lang="cs-CZ" altLang="cs-CZ" dirty="0">
              <a:solidFill>
                <a:srgbClr val="C21C0A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C1F2BC1E-4A4E-45A8-973E-ED3C3A50AD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23850"/>
            <a:ext cx="8229600" cy="1046163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defTabSz="449263"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b="1">
                <a:solidFill>
                  <a:srgbClr val="008000"/>
                </a:solidFill>
              </a:rPr>
              <a:t>Přímý účinek III</a:t>
            </a:r>
            <a:br>
              <a:rPr lang="cs-CZ" altLang="cs-CZ" b="1">
                <a:solidFill>
                  <a:srgbClr val="008000"/>
                </a:solidFill>
              </a:rPr>
            </a:br>
            <a:r>
              <a:rPr lang="cs-CZ" altLang="cs-CZ">
                <a:solidFill>
                  <a:srgbClr val="008000"/>
                </a:solidFill>
              </a:rPr>
              <a:t>jednotlivé prameny práva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8BA31443-9EFB-4487-8A4E-85D4ABEDBC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8013" cy="466090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>
                <a:solidFill>
                  <a:schemeClr val="accent2"/>
                </a:solidFill>
              </a:rPr>
              <a:t>Nařízení:</a:t>
            </a:r>
            <a:r>
              <a:rPr lang="cs-CZ" altLang="cs-CZ"/>
              <a:t> ano, všechny typy přímého úč.</a:t>
            </a:r>
          </a:p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>
                <a:solidFill>
                  <a:srgbClr val="FF0000"/>
                </a:solidFill>
              </a:rPr>
              <a:t>Směrnice:</a:t>
            </a:r>
            <a:r>
              <a:rPr lang="cs-CZ" altLang="cs-CZ"/>
              <a:t> ne, ale … (jen vertikální vzestupný)</a:t>
            </a:r>
          </a:p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>
                <a:solidFill>
                  <a:schemeClr val="accent2"/>
                </a:solidFill>
              </a:rPr>
              <a:t>Primární právo (Smlouvy)</a:t>
            </a:r>
            <a:r>
              <a:rPr lang="cs-CZ" altLang="cs-CZ">
                <a:solidFill>
                  <a:srgbClr val="660066"/>
                </a:solidFill>
              </a:rPr>
              <a:t>: </a:t>
            </a:r>
            <a:r>
              <a:rPr lang="cs-CZ" altLang="cs-CZ"/>
              <a:t>záleží na povaze ustanovení, pokud ano, všechny typy přímého účinku.                                </a:t>
            </a:r>
          </a:p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i="1"/>
              <a:t>Ve všech případech musí být dány podmínky pro přímý účinek (přímá aplikovatelnost, nepodmíněnost).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FB8A3D44-620F-45C5-915D-15BFD1EE9B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14325"/>
            <a:ext cx="8228013" cy="1063625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defTabSz="449263"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b="1">
                <a:solidFill>
                  <a:srgbClr val="660066"/>
                </a:solidFill>
              </a:rPr>
              <a:t>Přímý účinek ustanovení primárního práva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52CE43B9-DD0D-43A8-8A5E-DE4A50794C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7025" y="1960563"/>
            <a:ext cx="8389938" cy="4116387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3600" dirty="0"/>
              <a:t>1. ustanovení je </a:t>
            </a:r>
            <a:r>
              <a:rPr lang="cs-CZ" altLang="cs-CZ" sz="3600" dirty="0">
                <a:solidFill>
                  <a:srgbClr val="4A9C65"/>
                </a:solidFill>
              </a:rPr>
              <a:t>přímo aplikovatelné</a:t>
            </a:r>
            <a:r>
              <a:rPr lang="cs-CZ" altLang="cs-CZ" sz="3600" dirty="0"/>
              <a:t> (</a:t>
            </a:r>
            <a:r>
              <a:rPr lang="cs-CZ" altLang="cs-CZ" sz="3600" dirty="0" err="1"/>
              <a:t>self</a:t>
            </a:r>
            <a:r>
              <a:rPr lang="cs-CZ" altLang="cs-CZ" sz="3600" dirty="0"/>
              <a:t>- </a:t>
            </a:r>
            <a:r>
              <a:rPr lang="cs-CZ" altLang="cs-CZ" sz="3600" dirty="0" err="1"/>
              <a:t>executing</a:t>
            </a:r>
            <a:r>
              <a:rPr lang="cs-CZ" altLang="cs-CZ" sz="3600" dirty="0"/>
              <a:t>): </a:t>
            </a:r>
            <a:r>
              <a:rPr lang="cs-CZ" altLang="cs-CZ" sz="3600" dirty="0">
                <a:solidFill>
                  <a:srgbClr val="4A9C65"/>
                </a:solidFill>
              </a:rPr>
              <a:t>ANO</a:t>
            </a:r>
            <a:r>
              <a:rPr lang="cs-CZ" altLang="cs-CZ" sz="3600" dirty="0"/>
              <a:t> (čl. 101)</a:t>
            </a:r>
          </a:p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3600" dirty="0"/>
              <a:t>2. ustanovení </a:t>
            </a:r>
            <a:r>
              <a:rPr lang="cs-CZ" altLang="cs-CZ" sz="3600" dirty="0">
                <a:solidFill>
                  <a:srgbClr val="C96A35"/>
                </a:solidFill>
              </a:rPr>
              <a:t>není přímo aplikovatelné,</a:t>
            </a:r>
            <a:r>
              <a:rPr lang="cs-CZ" altLang="cs-CZ" sz="3600" dirty="0"/>
              <a:t> netýká se přímo jednotlivce: </a:t>
            </a:r>
            <a:r>
              <a:rPr lang="cs-CZ" altLang="cs-CZ" sz="3600" dirty="0">
                <a:solidFill>
                  <a:srgbClr val="C96A35"/>
                </a:solidFill>
              </a:rPr>
              <a:t>NE</a:t>
            </a:r>
            <a:r>
              <a:rPr lang="cs-CZ" altLang="cs-CZ" sz="3600" dirty="0"/>
              <a:t> (čl. 4 SEU)</a:t>
            </a:r>
          </a:p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3600" dirty="0"/>
              <a:t>3. Pochybnosti: judikatura </a:t>
            </a:r>
            <a:r>
              <a:rPr lang="cs-CZ" altLang="cs-CZ" sz="3600" dirty="0">
                <a:latin typeface="Arial Narrow" panose="020B0606020202030204" pitchFamily="34" charset="0"/>
              </a:rPr>
              <a:t>SD</a:t>
            </a:r>
            <a:r>
              <a:rPr lang="cs-CZ" altLang="cs-CZ" sz="3600" dirty="0"/>
              <a:t> (čl. 157)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B466E1F8-0DA5-473F-9A24-9E1A296499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30200"/>
            <a:ext cx="8232775" cy="1033463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defTabSz="449263"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b="1" dirty="0">
                <a:solidFill>
                  <a:srgbClr val="0047FF"/>
                </a:solidFill>
              </a:rPr>
              <a:t>Přímý účinek směrnic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EB742F7F-2857-40C2-93A2-02D940B5548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5263" y="1363662"/>
            <a:ext cx="8753475" cy="5164137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dirty="0">
                <a:solidFill>
                  <a:srgbClr val="CC0000"/>
                </a:solidFill>
              </a:rPr>
              <a:t>za normálních okolností není – neaplikují se </a:t>
            </a:r>
            <a:r>
              <a:rPr lang="cs-CZ" altLang="cs-CZ" sz="3000" dirty="0">
                <a:solidFill>
                  <a:srgbClr val="CC0000"/>
                </a:solidFill>
              </a:rPr>
              <a:t>(předpokládá se implementace do národního práva)</a:t>
            </a:r>
            <a:endParaRPr lang="cs-CZ" altLang="cs-CZ" sz="3000" dirty="0"/>
          </a:p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dirty="0"/>
              <a:t>implementace nesprávná nebo opožděná: jednotlivec se </a:t>
            </a:r>
            <a:r>
              <a:rPr lang="cs-CZ" altLang="cs-CZ" dirty="0">
                <a:solidFill>
                  <a:srgbClr val="CC0000"/>
                </a:solidFill>
              </a:rPr>
              <a:t>může dovolat svých práv přímo –  na základě směrnice</a:t>
            </a:r>
            <a:r>
              <a:rPr lang="cs-CZ" altLang="cs-CZ" dirty="0"/>
              <a:t>. = Přímý účinek možný, ale jen vertikální vzestupný (tj. dovolat se směrnice proti státu). </a:t>
            </a:r>
          </a:p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dirty="0"/>
              <a:t>judikatura: van </a:t>
            </a:r>
            <a:r>
              <a:rPr lang="cs-CZ" altLang="cs-CZ" dirty="0" err="1"/>
              <a:t>Duyn</a:t>
            </a:r>
            <a:r>
              <a:rPr lang="cs-CZ" altLang="cs-CZ" dirty="0"/>
              <a:t>, </a:t>
            </a:r>
            <a:r>
              <a:rPr lang="cs-CZ" altLang="cs-CZ" dirty="0" err="1"/>
              <a:t>Ratti</a:t>
            </a:r>
            <a:r>
              <a:rPr lang="cs-CZ" altLang="cs-CZ" dirty="0"/>
              <a:t>, </a:t>
            </a:r>
            <a:r>
              <a:rPr lang="cs-CZ" altLang="cs-CZ" dirty="0" err="1"/>
              <a:t>Kolpinghuis</a:t>
            </a:r>
            <a:r>
              <a:rPr lang="cs-CZ" altLang="cs-CZ" dirty="0"/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22F7D317-31A4-431A-9790-942D973479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1557338"/>
            <a:ext cx="1512888" cy="935037"/>
          </a:xfrm>
          <a:prstGeom prst="rect">
            <a:avLst/>
          </a:prstGeom>
          <a:solidFill>
            <a:srgbClr val="F6FDA1"/>
          </a:solidFill>
          <a:ln w="5724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129" tIns="46698" rIns="90129" bIns="46698" anchor="ctr"/>
          <a:lstStyle>
            <a:lvl1pPr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07988">
              <a:spcBef>
                <a:spcPct val="20000"/>
              </a:spcBef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000000"/>
              </a:buClr>
              <a:buSzPct val="45000"/>
              <a:buFontTx/>
              <a:buNone/>
            </a:pPr>
            <a:r>
              <a:rPr lang="cs-CZ" altLang="cs-CZ" sz="2400" b="1">
                <a:solidFill>
                  <a:srgbClr val="000000"/>
                </a:solidFill>
                <a:ea typeface="Arial Unicode MS" pitchFamily="34" charset="-128"/>
              </a:rPr>
              <a:t>E U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8A020720-5E64-4081-928D-54F2ED812B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5157788"/>
            <a:ext cx="1441450" cy="936625"/>
          </a:xfrm>
          <a:prstGeom prst="rect">
            <a:avLst/>
          </a:prstGeom>
          <a:solidFill>
            <a:srgbClr val="FFFFFF"/>
          </a:solidFill>
          <a:ln w="5724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129" tIns="46698" rIns="90129" bIns="46698" anchor="ctr"/>
          <a:lstStyle>
            <a:lvl1pPr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07988">
              <a:spcBef>
                <a:spcPct val="20000"/>
              </a:spcBef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000000"/>
              </a:buClr>
              <a:buSzPct val="45000"/>
              <a:buFontTx/>
              <a:buNone/>
            </a:pPr>
            <a:r>
              <a:rPr lang="cs-CZ" altLang="cs-CZ" sz="1800">
                <a:solidFill>
                  <a:srgbClr val="000000"/>
                </a:solidFill>
                <a:ea typeface="Arial Unicode MS" pitchFamily="34" charset="-128"/>
              </a:rPr>
              <a:t>jednotlivec</a:t>
            </a:r>
          </a:p>
        </p:txBody>
      </p:sp>
      <p:sp>
        <p:nvSpPr>
          <p:cNvPr id="41988" name="Rectangle 4">
            <a:extLst>
              <a:ext uri="{FF2B5EF4-FFF2-40B4-BE49-F238E27FC236}">
                <a16:creationId xmlns:a16="http://schemas.microsoft.com/office/drawing/2014/main" id="{65EC7B28-785D-4C94-BF28-A6F754E911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5600" y="3357563"/>
            <a:ext cx="1441450" cy="936625"/>
          </a:xfrm>
          <a:prstGeom prst="rect">
            <a:avLst/>
          </a:prstGeom>
          <a:solidFill>
            <a:srgbClr val="FFFFFF"/>
          </a:solidFill>
          <a:ln w="5724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129" tIns="46698" rIns="90129" bIns="46698" anchor="ctr"/>
          <a:lstStyle>
            <a:lvl1pPr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07988">
              <a:spcBef>
                <a:spcPct val="20000"/>
              </a:spcBef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000000"/>
              </a:buClr>
              <a:buSzPct val="45000"/>
              <a:buFontTx/>
              <a:buNone/>
            </a:pPr>
            <a:r>
              <a:rPr lang="cs-CZ" altLang="cs-CZ" sz="2000">
                <a:solidFill>
                  <a:srgbClr val="000000"/>
                </a:solidFill>
                <a:ea typeface="Arial Unicode MS" pitchFamily="34" charset="-128"/>
              </a:rPr>
              <a:t>členský </a:t>
            </a:r>
          </a:p>
          <a:p>
            <a:pPr algn="ctr" eaLnBrk="1" hangingPunct="1">
              <a:spcBef>
                <a:spcPct val="0"/>
              </a:spcBef>
              <a:buClr>
                <a:srgbClr val="000000"/>
              </a:buClr>
              <a:buSzPct val="45000"/>
              <a:buFontTx/>
              <a:buNone/>
            </a:pPr>
            <a:r>
              <a:rPr lang="cs-CZ" altLang="cs-CZ" sz="2000">
                <a:solidFill>
                  <a:srgbClr val="000000"/>
                </a:solidFill>
                <a:ea typeface="Arial Unicode MS" pitchFamily="34" charset="-128"/>
              </a:rPr>
              <a:t>stát</a:t>
            </a:r>
          </a:p>
        </p:txBody>
      </p:sp>
      <p:sp>
        <p:nvSpPr>
          <p:cNvPr id="41989" name="Text Box 5">
            <a:extLst>
              <a:ext uri="{FF2B5EF4-FFF2-40B4-BE49-F238E27FC236}">
                <a16:creationId xmlns:a16="http://schemas.microsoft.com/office/drawing/2014/main" id="{3A3ACFDF-C756-4006-AFFA-B88363A5EFA9}"/>
              </a:ext>
            </a:extLst>
          </p:cNvPr>
          <p:cNvSpPr txBox="1">
            <a:spLocks noChangeArrowheads="1"/>
          </p:cNvSpPr>
          <p:nvPr/>
        </p:nvSpPr>
        <p:spPr bwMode="auto">
          <a:xfrm rot="1500000">
            <a:off x="3687763" y="2468563"/>
            <a:ext cx="12001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129" tIns="46698" rIns="90129" bIns="46698">
            <a:spAutoFit/>
          </a:bodyPr>
          <a:lstStyle>
            <a:lvl1pPr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07988">
              <a:spcBef>
                <a:spcPct val="20000"/>
              </a:spcBef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SzPct val="45000"/>
              <a:buFont typeface="Times New Roman" panose="02020603050405020304" pitchFamily="18" charset="0"/>
              <a:buNone/>
            </a:pPr>
            <a:r>
              <a:rPr lang="cs-CZ" altLang="cs-CZ" sz="1800" b="1">
                <a:solidFill>
                  <a:srgbClr val="000000"/>
                </a:solidFill>
                <a:ea typeface="Arial Unicode MS" pitchFamily="34" charset="-128"/>
              </a:rPr>
              <a:t>směrnice</a:t>
            </a:r>
            <a:endParaRPr lang="cs-CZ" altLang="cs-CZ" sz="1800" b="1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8"/>
            </a:endParaRPr>
          </a:p>
        </p:txBody>
      </p:sp>
      <p:sp>
        <p:nvSpPr>
          <p:cNvPr id="41990" name="Text Box 6">
            <a:extLst>
              <a:ext uri="{FF2B5EF4-FFF2-40B4-BE49-F238E27FC236}">
                <a16:creationId xmlns:a16="http://schemas.microsoft.com/office/drawing/2014/main" id="{9951CDB3-6052-4F3E-87A9-BED11E311B94}"/>
              </a:ext>
            </a:extLst>
          </p:cNvPr>
          <p:cNvSpPr txBox="1">
            <a:spLocks noChangeArrowheads="1"/>
          </p:cNvSpPr>
          <p:nvPr/>
        </p:nvSpPr>
        <p:spPr bwMode="auto">
          <a:xfrm rot="-1800000">
            <a:off x="3424238" y="4946650"/>
            <a:ext cx="22669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129" tIns="46698" rIns="90129" bIns="46698">
            <a:spAutoFit/>
          </a:bodyPr>
          <a:lstStyle>
            <a:lvl1pPr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07988">
              <a:spcBef>
                <a:spcPct val="20000"/>
              </a:spcBef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SzPct val="45000"/>
              <a:buFont typeface="Times New Roman" panose="02020603050405020304" pitchFamily="18" charset="0"/>
              <a:buNone/>
            </a:pPr>
            <a:r>
              <a:rPr lang="cs-CZ" altLang="cs-CZ" sz="1800" b="1">
                <a:solidFill>
                  <a:schemeClr val="accent2"/>
                </a:solidFill>
                <a:ea typeface="Arial Unicode MS" pitchFamily="34" charset="-128"/>
              </a:rPr>
              <a:t>národní právo</a:t>
            </a:r>
            <a:endParaRPr lang="cs-CZ" altLang="cs-CZ" sz="1800" b="1">
              <a:solidFill>
                <a:schemeClr val="accent2"/>
              </a:solidFill>
              <a:latin typeface="Times New Roman" panose="02020603050405020304" pitchFamily="18" charset="0"/>
              <a:ea typeface="Arial Unicode MS" pitchFamily="34" charset="-128"/>
            </a:endParaRPr>
          </a:p>
        </p:txBody>
      </p:sp>
      <p:sp>
        <p:nvSpPr>
          <p:cNvPr id="41991" name="Line 7">
            <a:extLst>
              <a:ext uri="{FF2B5EF4-FFF2-40B4-BE49-F238E27FC236}">
                <a16:creationId xmlns:a16="http://schemas.microsoft.com/office/drawing/2014/main" id="{345E0E31-50B2-4D4A-AA2C-C2FB846FD6A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65488" y="4149725"/>
            <a:ext cx="2176462" cy="1435100"/>
          </a:xfrm>
          <a:prstGeom prst="line">
            <a:avLst/>
          </a:prstGeom>
          <a:noFill/>
          <a:ln w="5715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41992" name="Text Box 8">
            <a:extLst>
              <a:ext uri="{FF2B5EF4-FFF2-40B4-BE49-F238E27FC236}">
                <a16:creationId xmlns:a16="http://schemas.microsoft.com/office/drawing/2014/main" id="{03B4E4B6-AC11-4F2F-ADA0-A60BD88801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5713" y="2852738"/>
            <a:ext cx="3785569" cy="371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129" tIns="46698" rIns="90129" bIns="46698">
            <a:spAutoFit/>
          </a:bodyPr>
          <a:lstStyle>
            <a:lvl1pPr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07988">
              <a:spcBef>
                <a:spcPct val="20000"/>
              </a:spcBef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SzPct val="45000"/>
              <a:buFont typeface="Times New Roman" panose="02020603050405020304" pitchFamily="18" charset="0"/>
              <a:buNone/>
            </a:pPr>
            <a:r>
              <a:rPr lang="cs-CZ" altLang="cs-CZ" sz="1800" b="1" dirty="0">
                <a:solidFill>
                  <a:srgbClr val="000000"/>
                </a:solidFill>
                <a:ea typeface="Arial Unicode MS" pitchFamily="34" charset="-128"/>
              </a:rPr>
              <a:t>směrnice nebyla transponována</a:t>
            </a:r>
            <a:endParaRPr lang="cs-CZ" altLang="cs-CZ" sz="1800" b="1" dirty="0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8"/>
            </a:endParaRPr>
          </a:p>
        </p:txBody>
      </p:sp>
      <p:sp>
        <p:nvSpPr>
          <p:cNvPr id="41993" name="Text Box 9">
            <a:extLst>
              <a:ext uri="{FF2B5EF4-FFF2-40B4-BE49-F238E27FC236}">
                <a16:creationId xmlns:a16="http://schemas.microsoft.com/office/drawing/2014/main" id="{0F53AE6E-1FF7-467E-B1AE-618A942E2045}"/>
              </a:ext>
            </a:extLst>
          </p:cNvPr>
          <p:cNvSpPr txBox="1">
            <a:spLocks noChangeArrowheads="1"/>
          </p:cNvSpPr>
          <p:nvPr/>
        </p:nvSpPr>
        <p:spPr bwMode="auto">
          <a:xfrm rot="-2580000">
            <a:off x="2686700" y="3690634"/>
            <a:ext cx="2351087" cy="648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129" tIns="46698" rIns="90129" bIns="46698">
            <a:spAutoFit/>
          </a:bodyPr>
          <a:lstStyle>
            <a:lvl1pPr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07988">
              <a:spcBef>
                <a:spcPct val="20000"/>
              </a:spcBef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SzPct val="45000"/>
              <a:buFont typeface="Times New Roman" panose="02020603050405020304" pitchFamily="18" charset="0"/>
              <a:buNone/>
            </a:pPr>
            <a:r>
              <a:rPr lang="cs-CZ" altLang="cs-CZ" sz="1800" b="1" dirty="0">
                <a:solidFill>
                  <a:srgbClr val="000000"/>
                </a:solidFill>
                <a:ea typeface="Arial Unicode MS" pitchFamily="34" charset="-128"/>
              </a:rPr>
              <a:t>netransponovaná směrnice</a:t>
            </a:r>
            <a:endParaRPr lang="cs-CZ" altLang="cs-CZ" sz="1800" b="1" dirty="0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8"/>
            </a:endParaRPr>
          </a:p>
        </p:txBody>
      </p:sp>
      <p:sp>
        <p:nvSpPr>
          <p:cNvPr id="41994" name="Text Box 10">
            <a:extLst>
              <a:ext uri="{FF2B5EF4-FFF2-40B4-BE49-F238E27FC236}">
                <a16:creationId xmlns:a16="http://schemas.microsoft.com/office/drawing/2014/main" id="{F5E93C54-8AC5-4841-A1AB-4ACCD6AACB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5800" y="620713"/>
            <a:ext cx="4811491" cy="371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129" tIns="46698" rIns="90129" bIns="46698">
            <a:spAutoFit/>
          </a:bodyPr>
          <a:lstStyle>
            <a:lvl1pPr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07988">
              <a:spcBef>
                <a:spcPct val="20000"/>
              </a:spcBef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SzPct val="45000"/>
              <a:buFont typeface="Times New Roman" panose="02020603050405020304" pitchFamily="18" charset="0"/>
              <a:buNone/>
            </a:pPr>
            <a:r>
              <a:rPr lang="cs-CZ" altLang="cs-CZ" sz="1800" b="1" dirty="0">
                <a:solidFill>
                  <a:srgbClr val="000000"/>
                </a:solidFill>
                <a:ea typeface="Arial Unicode MS" pitchFamily="34" charset="-128"/>
              </a:rPr>
              <a:t>Přímý účinek netransponované směrnice</a:t>
            </a:r>
            <a:endParaRPr lang="cs-CZ" altLang="cs-CZ" sz="1800" b="1" dirty="0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8"/>
            </a:endParaRPr>
          </a:p>
        </p:txBody>
      </p:sp>
      <p:sp>
        <p:nvSpPr>
          <p:cNvPr id="41995" name="Line 11">
            <a:extLst>
              <a:ext uri="{FF2B5EF4-FFF2-40B4-BE49-F238E27FC236}">
                <a16:creationId xmlns:a16="http://schemas.microsoft.com/office/drawing/2014/main" id="{B5D44906-8632-478E-9729-0E36961BB105}"/>
              </a:ext>
            </a:extLst>
          </p:cNvPr>
          <p:cNvSpPr>
            <a:spLocks noChangeShapeType="1"/>
          </p:cNvSpPr>
          <p:nvPr/>
        </p:nvSpPr>
        <p:spPr bwMode="auto">
          <a:xfrm>
            <a:off x="3135313" y="2514600"/>
            <a:ext cx="2286000" cy="117475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41996" name="Line 12">
            <a:extLst>
              <a:ext uri="{FF2B5EF4-FFF2-40B4-BE49-F238E27FC236}">
                <a16:creationId xmlns:a16="http://schemas.microsoft.com/office/drawing/2014/main" id="{3D908277-1067-4A00-966A-065E4327740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65488" y="3689350"/>
            <a:ext cx="1566862" cy="150177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41997" name="Line 13">
            <a:extLst>
              <a:ext uri="{FF2B5EF4-FFF2-40B4-BE49-F238E27FC236}">
                <a16:creationId xmlns:a16="http://schemas.microsoft.com/office/drawing/2014/main" id="{5145BAD6-75BF-49F7-8103-BFD6120E451A}"/>
              </a:ext>
            </a:extLst>
          </p:cNvPr>
          <p:cNvSpPr>
            <a:spLocks noChangeShapeType="1"/>
          </p:cNvSpPr>
          <p:nvPr/>
        </p:nvSpPr>
        <p:spPr bwMode="auto">
          <a:xfrm>
            <a:off x="4767263" y="3363913"/>
            <a:ext cx="65087" cy="325437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B1FE0FD9-5CCC-4533-B766-1C18A83094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30200"/>
            <a:ext cx="8232775" cy="1033463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defTabSz="449263"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b="1">
                <a:solidFill>
                  <a:srgbClr val="804C19"/>
                </a:solidFill>
              </a:rPr>
              <a:t>Nepřímý účinek směrnic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9E3CF7F1-6FDF-498A-8427-BEE6A69C3A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4963"/>
            <a:ext cx="8226425" cy="4951412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/>
              <a:t>Směrnice nebyla včas správně implementována a její přímý účinek je nemožný</a:t>
            </a:r>
          </a:p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/>
              <a:t>Ustanovení národního práva musí být interpretováno podle směrnice </a:t>
            </a:r>
          </a:p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/>
              <a:t>Interpretace nahrazuje chybějící implementaci</a:t>
            </a:r>
          </a:p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/>
              <a:t>Jen je-li možný různý výklad</a:t>
            </a:r>
          </a:p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/>
              <a:t>Judikatura: von Colson, Marleasing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D5A2ED80-AB2E-47F4-9F7D-0363F61701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30200"/>
            <a:ext cx="8232775" cy="1370608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defTabSz="449263"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b="1" dirty="0">
                <a:solidFill>
                  <a:srgbClr val="0047FF"/>
                </a:solidFill>
              </a:rPr>
              <a:t>Odpovědnost státu typu </a:t>
            </a:r>
            <a:r>
              <a:rPr lang="cs-CZ" altLang="cs-CZ" b="1" dirty="0" err="1">
                <a:solidFill>
                  <a:srgbClr val="0047FF"/>
                </a:solidFill>
              </a:rPr>
              <a:t>Francovich</a:t>
            </a:r>
            <a:endParaRPr lang="cs-CZ" altLang="cs-CZ" b="1" dirty="0">
              <a:solidFill>
                <a:srgbClr val="0047FF"/>
              </a:solidFill>
            </a:endParaRP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EC991E0C-D5C3-4E4C-ACC4-C0690DB204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88840"/>
            <a:ext cx="8226425" cy="438021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marL="427038" indent="-322263" defTabSz="449263" eaLnBrk="1" hangingPunct="1">
              <a:lnSpc>
                <a:spcPct val="98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3000" dirty="0"/>
              <a:t>Směrnice nebyla včas správně implementována a její přímý účinek je nemožný </a:t>
            </a:r>
          </a:p>
          <a:p>
            <a:pPr marL="427038" indent="-322263" defTabSz="449263" eaLnBrk="1" hangingPunct="1">
              <a:lnSpc>
                <a:spcPct val="98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3000" dirty="0"/>
              <a:t>Členský stát pak </a:t>
            </a:r>
            <a:r>
              <a:rPr lang="cs-CZ" altLang="cs-CZ" sz="3000" b="1" dirty="0"/>
              <a:t>odpovídá za škodu vzniklou jednotlivci </a:t>
            </a:r>
            <a:r>
              <a:rPr lang="cs-CZ" altLang="cs-CZ" sz="3000" dirty="0"/>
              <a:t>a způsobenou </a:t>
            </a:r>
            <a:r>
              <a:rPr lang="cs-CZ" altLang="cs-CZ" sz="3000" dirty="0" err="1"/>
              <a:t>neimplementací</a:t>
            </a:r>
            <a:r>
              <a:rPr lang="cs-CZ" altLang="cs-CZ" sz="3000" dirty="0"/>
              <a:t> směrnice</a:t>
            </a:r>
          </a:p>
          <a:p>
            <a:pPr marL="427038" indent="-322263" defTabSz="449263" eaLnBrk="1" hangingPunct="1">
              <a:lnSpc>
                <a:spcPct val="98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3000" dirty="0"/>
              <a:t>Judikatura: </a:t>
            </a:r>
            <a:r>
              <a:rPr lang="cs-CZ" altLang="cs-CZ" sz="3000" dirty="0" err="1"/>
              <a:t>Francovich</a:t>
            </a:r>
            <a:r>
              <a:rPr lang="cs-CZ" altLang="cs-CZ" sz="3000" dirty="0"/>
              <a:t> (C-6,9/90), </a:t>
            </a:r>
            <a:r>
              <a:rPr lang="cs-CZ" altLang="cs-CZ" sz="3000" dirty="0" err="1"/>
              <a:t>Brasserie</a:t>
            </a:r>
            <a:r>
              <a:rPr lang="cs-CZ" altLang="cs-CZ" sz="3000" dirty="0"/>
              <a:t> </a:t>
            </a:r>
            <a:r>
              <a:rPr lang="cs-CZ" altLang="cs-CZ" sz="3000" dirty="0" err="1"/>
              <a:t>du</a:t>
            </a:r>
            <a:r>
              <a:rPr lang="cs-CZ" altLang="cs-CZ" sz="3000" dirty="0"/>
              <a:t> </a:t>
            </a:r>
            <a:r>
              <a:rPr lang="cs-CZ" altLang="cs-CZ" sz="3000" dirty="0" err="1"/>
              <a:t>Pecheur</a:t>
            </a:r>
            <a:r>
              <a:rPr lang="cs-CZ" altLang="cs-CZ" sz="3000" dirty="0"/>
              <a:t> (C-46,48/93), </a:t>
            </a:r>
            <a:r>
              <a:rPr lang="cs-CZ" altLang="cs-CZ" sz="3000" dirty="0" err="1"/>
              <a:t>Kobler</a:t>
            </a:r>
            <a:r>
              <a:rPr lang="cs-CZ" altLang="cs-CZ" sz="3000" dirty="0"/>
              <a:t> (C-224/01)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D4A56D92-6933-42B0-AB8D-4FB122BEA1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850" y="274638"/>
            <a:ext cx="8569325" cy="1143000"/>
          </a:xfrm>
          <a:solidFill>
            <a:srgbClr val="CEFB6B"/>
          </a:solidFill>
        </p:spPr>
        <p:txBody>
          <a:bodyPr/>
          <a:lstStyle/>
          <a:p>
            <a:pPr eaLnBrk="1" hangingPunct="1"/>
            <a:r>
              <a:rPr lang="cs-CZ" altLang="cs-CZ" sz="3600" dirty="0"/>
              <a:t>Závěry SDEU o postavení práva EU 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44E2BA04-F485-4617-BB77-DE67F0A21A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E3FDA9"/>
          </a:solidFill>
        </p:spPr>
        <p:txBody>
          <a:bodyPr/>
          <a:lstStyle/>
          <a:p>
            <a:pPr eaLnBrk="1" hangingPunct="1"/>
            <a:endParaRPr lang="cs-CZ" altLang="cs-CZ" sz="2800"/>
          </a:p>
          <a:p>
            <a:pPr eaLnBrk="1" hangingPunct="1"/>
            <a:r>
              <a:rPr lang="cs-CZ" altLang="cs-CZ" sz="2800" i="1"/>
              <a:t>Van Gend en Loos (26/62)</a:t>
            </a:r>
          </a:p>
          <a:p>
            <a:pPr eaLnBrk="1" hangingPunct="1"/>
            <a:r>
              <a:rPr lang="cs-CZ" altLang="cs-CZ" sz="2800" b="1"/>
              <a:t>autonomie práva EU ve vztahu k vnitrostátnímu právu </a:t>
            </a:r>
            <a:r>
              <a:rPr lang="cs-CZ" altLang="cs-CZ" sz="2800"/>
              <a:t>(= dva samostatné systémy)</a:t>
            </a:r>
          </a:p>
          <a:p>
            <a:pPr eaLnBrk="1" hangingPunct="1"/>
            <a:r>
              <a:rPr lang="cs-CZ" altLang="cs-CZ" sz="2800"/>
              <a:t>nicméně zároveň: </a:t>
            </a:r>
            <a:r>
              <a:rPr lang="cs-CZ" altLang="cs-CZ" sz="2800" b="1"/>
              <a:t>právo EU je součástí vnitrostátního práva </a:t>
            </a:r>
            <a:r>
              <a:rPr lang="cs-CZ" altLang="cs-CZ" sz="2800"/>
              <a:t>členských států    </a:t>
            </a:r>
            <a:r>
              <a:rPr lang="cs-CZ" altLang="cs-CZ" sz="2800">
                <a:solidFill>
                  <a:srgbClr val="FF0000"/>
                </a:solidFill>
              </a:rPr>
              <a:t>(ROZPOR  -  ?)</a:t>
            </a:r>
          </a:p>
          <a:p>
            <a:pPr eaLnBrk="1" hangingPunct="1"/>
            <a:endParaRPr lang="cs-CZ" altLang="cs-CZ"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C0B3F38-F6CF-48A9-AD28-E424695ACE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3568" y="332656"/>
            <a:ext cx="7632847" cy="1444757"/>
          </a:xfrm>
          <a:solidFill>
            <a:srgbClr val="CEFB6B"/>
          </a:solidFill>
        </p:spPr>
        <p:txBody>
          <a:bodyPr>
            <a:noAutofit/>
          </a:bodyPr>
          <a:lstStyle/>
          <a:p>
            <a:r>
              <a:rPr lang="cs-CZ" altLang="cs-CZ" sz="2200" b="1">
                <a:latin typeface="Arial" panose="020B0604020202020204" pitchFamily="34" charset="0"/>
                <a:cs typeface="Arial" panose="020B0604020202020204" pitchFamily="34" charset="0"/>
              </a:rPr>
              <a:t>Jak rozumět tvrzení, že právo EU je </a:t>
            </a:r>
            <a:r>
              <a:rPr lang="cs-CZ" sz="2200" b="1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součástí právního řádu a zároveň je na vnitrostátním právu autonomní?</a:t>
            </a:r>
            <a:endParaRPr lang="cs-CZ" altLang="cs-CZ" sz="2200" dirty="0"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63FBAE5A-7B75-41BE-A0B1-417D49B51B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08669" y="1916832"/>
            <a:ext cx="7126662" cy="4608512"/>
          </a:xfrm>
          <a:solidFill>
            <a:srgbClr val="E3FDA9"/>
          </a:solidFill>
        </p:spPr>
        <p:txBody>
          <a:bodyPr/>
          <a:lstStyle/>
          <a:p>
            <a:pPr marL="0" indent="0" eaLnBrk="1" hangingPunct="1">
              <a:buNone/>
            </a:pPr>
            <a:r>
              <a:rPr lang="cs-CZ" altLang="cs-CZ" sz="1500"/>
              <a:t> „Právo EU součástí </a:t>
            </a:r>
            <a:r>
              <a:rPr lang="cs-CZ" altLang="cs-CZ" sz="1500" dirty="0"/>
              <a:t>PRÁVNÍHO ŘÁDU“ (? – ne formálně, </a:t>
            </a:r>
            <a:r>
              <a:rPr lang="cs-CZ" altLang="cs-CZ" sz="1500" b="1"/>
              <a:t>jen z </a:t>
            </a:r>
            <a:r>
              <a:rPr lang="cs-CZ" altLang="cs-CZ" sz="1500" b="1" dirty="0"/>
              <a:t>hlediska závaznosti)</a:t>
            </a:r>
          </a:p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/>
          </a:p>
        </p:txBody>
      </p:sp>
      <p:sp>
        <p:nvSpPr>
          <p:cNvPr id="2" name="Ovál 1">
            <a:extLst>
              <a:ext uri="{FF2B5EF4-FFF2-40B4-BE49-F238E27FC236}">
                <a16:creationId xmlns:a16="http://schemas.microsoft.com/office/drawing/2014/main" id="{56ABCAB7-7C90-452F-AD8E-FC1A03565C65}"/>
              </a:ext>
            </a:extLst>
          </p:cNvPr>
          <p:cNvSpPr/>
          <p:nvPr/>
        </p:nvSpPr>
        <p:spPr>
          <a:xfrm>
            <a:off x="1395214" y="3259765"/>
            <a:ext cx="6624736" cy="2732144"/>
          </a:xfrm>
          <a:prstGeom prst="ellipse">
            <a:avLst/>
          </a:prstGeom>
          <a:solidFill>
            <a:srgbClr val="E1E1FF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" name="Ovál 2">
            <a:extLst>
              <a:ext uri="{FF2B5EF4-FFF2-40B4-BE49-F238E27FC236}">
                <a16:creationId xmlns:a16="http://schemas.microsoft.com/office/drawing/2014/main" id="{85E3E5A4-D5A1-44E7-AFF7-0D51000D863F}"/>
              </a:ext>
            </a:extLst>
          </p:cNvPr>
          <p:cNvSpPr/>
          <p:nvPr/>
        </p:nvSpPr>
        <p:spPr>
          <a:xfrm>
            <a:off x="1458003" y="3627340"/>
            <a:ext cx="2999319" cy="1996994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b="1" dirty="0">
                <a:solidFill>
                  <a:schemeClr val="tx1"/>
                </a:solidFill>
              </a:rPr>
              <a:t>vnitrostátní právo ČR v užším smyslu </a:t>
            </a:r>
            <a:r>
              <a:rPr lang="cs-CZ" sz="1600" dirty="0">
                <a:solidFill>
                  <a:schemeClr val="tx1"/>
                </a:solidFill>
              </a:rPr>
              <a:t>(ústava, zákony, vyhlášky), tj. </a:t>
            </a:r>
            <a:r>
              <a:rPr lang="cs-CZ" sz="1600" b="1" dirty="0">
                <a:solidFill>
                  <a:schemeClr val="tx1"/>
                </a:solidFill>
              </a:rPr>
              <a:t>český právní řád vytvářený orgány ČR</a:t>
            </a:r>
          </a:p>
        </p:txBody>
      </p:sp>
      <p:sp>
        <p:nvSpPr>
          <p:cNvPr id="4" name="Ovál 3">
            <a:extLst>
              <a:ext uri="{FF2B5EF4-FFF2-40B4-BE49-F238E27FC236}">
                <a16:creationId xmlns:a16="http://schemas.microsoft.com/office/drawing/2014/main" id="{265DE8EA-58E7-4ED8-968F-D300E3F003FA}"/>
              </a:ext>
            </a:extLst>
          </p:cNvPr>
          <p:cNvSpPr/>
          <p:nvPr/>
        </p:nvSpPr>
        <p:spPr>
          <a:xfrm>
            <a:off x="4457346" y="3389091"/>
            <a:ext cx="1620469" cy="2473491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solidFill>
                  <a:schemeClr val="tx1"/>
                </a:solidFill>
              </a:rPr>
              <a:t>právo Evropské unie</a:t>
            </a:r>
          </a:p>
        </p:txBody>
      </p:sp>
      <p:sp>
        <p:nvSpPr>
          <p:cNvPr id="5" name="Ovál 4">
            <a:extLst>
              <a:ext uri="{FF2B5EF4-FFF2-40B4-BE49-F238E27FC236}">
                <a16:creationId xmlns:a16="http://schemas.microsoft.com/office/drawing/2014/main" id="{4D4321AC-1CBF-4F07-B528-F715B0138B2F}"/>
              </a:ext>
            </a:extLst>
          </p:cNvPr>
          <p:cNvSpPr/>
          <p:nvPr/>
        </p:nvSpPr>
        <p:spPr>
          <a:xfrm>
            <a:off x="6063815" y="3951288"/>
            <a:ext cx="1942135" cy="1201970"/>
          </a:xfrm>
          <a:prstGeom prst="ellipse">
            <a:avLst/>
          </a:prstGeom>
          <a:solidFill>
            <a:srgbClr val="00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sz="105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cs-CZ" sz="1500" b="1" dirty="0">
                <a:solidFill>
                  <a:schemeClr val="tx1"/>
                </a:solidFill>
              </a:rPr>
              <a:t>mezinárodní smlouvy</a:t>
            </a:r>
          </a:p>
          <a:p>
            <a:pPr algn="ctr">
              <a:defRPr/>
            </a:pPr>
            <a:endParaRPr lang="cs-CZ" sz="1050" dirty="0">
              <a:solidFill>
                <a:schemeClr val="tx1"/>
              </a:solidFill>
            </a:endParaRPr>
          </a:p>
        </p:txBody>
      </p: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54366E00-84EF-4972-8123-8A507697A3CF}"/>
              </a:ext>
            </a:extLst>
          </p:cNvPr>
          <p:cNvCxnSpPr>
            <a:cxnSpLocks/>
          </p:cNvCxnSpPr>
          <p:nvPr/>
        </p:nvCxnSpPr>
        <p:spPr>
          <a:xfrm flipV="1">
            <a:off x="6280547" y="3057723"/>
            <a:ext cx="307677" cy="371278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53" name="TextovéPole 8">
            <a:extLst>
              <a:ext uri="{FF2B5EF4-FFF2-40B4-BE49-F238E27FC236}">
                <a16:creationId xmlns:a16="http://schemas.microsoft.com/office/drawing/2014/main" id="{09228F86-7CDF-4B6B-B736-B219A48023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3688" y="2549892"/>
            <a:ext cx="5598894" cy="584775"/>
          </a:xfrm>
          <a:prstGeom prst="rect">
            <a:avLst/>
          </a:prstGeom>
          <a:solidFill>
            <a:srgbClr val="E1E1FF"/>
          </a:solidFill>
          <a:ln w="38100">
            <a:solidFill>
              <a:srgbClr val="C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600" b="1" dirty="0"/>
              <a:t>VŠE DOHROMADY = „právní řád“, tj. všechny právní normy v ČR závazné – </a:t>
            </a:r>
            <a:r>
              <a:rPr lang="cs-CZ" altLang="cs-CZ" sz="1600" b="1" i="1" dirty="0"/>
              <a:t>bez ohledu na původ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BAB655A2-E94C-44DC-9FED-094EA770BA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99FF66"/>
          </a:solidFill>
        </p:spPr>
        <p:txBody>
          <a:bodyPr/>
          <a:lstStyle/>
          <a:p>
            <a:pPr eaLnBrk="1" hangingPunct="1"/>
            <a:r>
              <a:rPr lang="cs-CZ" altLang="cs-CZ"/>
              <a:t>Autonomie PEU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254333E6-B61F-42B8-AEC5-9AB033088C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183187"/>
          </a:xfrm>
          <a:solidFill>
            <a:srgbClr val="FFFF66"/>
          </a:solidFill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altLang="cs-CZ" sz="2800"/>
          </a:p>
          <a:p>
            <a:pPr eaLnBrk="1" hangingPunct="1">
              <a:lnSpc>
                <a:spcPct val="80000"/>
              </a:lnSpc>
            </a:pPr>
            <a:r>
              <a:rPr lang="cs-CZ" altLang="cs-CZ" sz="2800"/>
              <a:t>sekundární právo je určitě autonomní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/>
              <a:t>nezávislost práva EU vznikla </a:t>
            </a:r>
            <a:r>
              <a:rPr lang="cs-CZ" altLang="cs-CZ" sz="2800" b="1"/>
              <a:t>přenesením výkonu </a:t>
            </a:r>
            <a:r>
              <a:rPr lang="cs-CZ" altLang="cs-CZ" sz="2800" b="1">
                <a:solidFill>
                  <a:srgbClr val="C00000"/>
                </a:solidFill>
              </a:rPr>
              <a:t>právotvorných pravomocí </a:t>
            </a:r>
            <a:r>
              <a:rPr lang="cs-CZ" altLang="cs-CZ" sz="2800" b="1"/>
              <a:t>státu</a:t>
            </a:r>
            <a:r>
              <a:rPr lang="cs-CZ" altLang="cs-CZ" sz="2800"/>
              <a:t> na EU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 b="1"/>
              <a:t>	- rozsah:</a:t>
            </a:r>
            <a:r>
              <a:rPr lang="cs-CZ" altLang="cs-CZ" sz="2800"/>
              <a:t> určují čl-státy, upřesňuje ESD (?) = výklad ustanovení o svěření pravomocí (?)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 b="1"/>
              <a:t>	- primární právo:</a:t>
            </a:r>
            <a:r>
              <a:rPr lang="cs-CZ" altLang="cs-CZ" sz="2800"/>
              <a:t> stále v dispozici čl-států (zásada svěřených pravomocí)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800"/>
              <a:t>	- ústava je prvotní, přenesené pravomoci druhotné</a:t>
            </a:r>
          </a:p>
          <a:p>
            <a:pPr eaLnBrk="1" hangingPunct="1">
              <a:lnSpc>
                <a:spcPct val="80000"/>
              </a:lnSpc>
            </a:pPr>
            <a:endParaRPr lang="cs-CZ" altLang="cs-CZ" sz="2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BD141476-5B4C-4E0C-8360-6491E6629F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CEFB6B"/>
          </a:solidFill>
        </p:spPr>
        <p:txBody>
          <a:bodyPr/>
          <a:lstStyle/>
          <a:p>
            <a:pPr eaLnBrk="1" hangingPunct="1"/>
            <a:r>
              <a:rPr lang="cs-CZ" altLang="cs-CZ"/>
              <a:t>Státní moc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57759AE6-4815-4658-A05B-A8B51456E3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E3FDA9"/>
          </a:solidFill>
        </p:spPr>
        <p:txBody>
          <a:bodyPr/>
          <a:lstStyle/>
          <a:p>
            <a:pPr eaLnBrk="1" hangingPunct="1"/>
            <a:r>
              <a:rPr lang="cs-CZ" altLang="cs-CZ"/>
              <a:t>státní moc si ponechávají členské státy</a:t>
            </a:r>
          </a:p>
          <a:p>
            <a:pPr eaLnBrk="1" hangingPunct="1"/>
            <a:r>
              <a:rPr lang="cs-CZ" altLang="cs-CZ"/>
              <a:t>na EU se nepřenáší žádná moc, jen kompetence k výkonu pravomocí (pod kontrolou členských států)</a:t>
            </a:r>
          </a:p>
          <a:p>
            <a:pPr eaLnBrk="1" hangingPunct="1"/>
            <a:r>
              <a:rPr lang="cs-CZ" altLang="cs-CZ"/>
              <a:t>EU nemá žádnou státní moc = není státem</a:t>
            </a:r>
          </a:p>
          <a:p>
            <a:pPr eaLnBrk="1" hangingPunct="1"/>
            <a:r>
              <a:rPr lang="cs-CZ" altLang="cs-CZ"/>
              <a:t>demokratický deficit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CA72CCCA-DC2D-454A-909F-4EC933A8D4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CEFB6B"/>
          </a:solidFill>
        </p:spPr>
        <p:txBody>
          <a:bodyPr/>
          <a:lstStyle/>
          <a:p>
            <a:pPr eaLnBrk="1" hangingPunct="1"/>
            <a:r>
              <a:rPr lang="cs-CZ" altLang="cs-CZ"/>
              <a:t>Interpretace práva EU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0AB513DD-1FF8-4065-AF19-5590106162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E3FDA9"/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/>
              <a:t>čl. 19 SEU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výlučný </a:t>
            </a:r>
            <a:r>
              <a:rPr lang="cs-CZ" altLang="cs-CZ" b="1"/>
              <a:t>monopol Soudního dvora EU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vlastní výkladová pravidla – </a:t>
            </a:r>
            <a:r>
              <a:rPr lang="cs-CZ" altLang="cs-CZ" b="1"/>
              <a:t>autonomní výklad </a:t>
            </a:r>
            <a:r>
              <a:rPr lang="cs-CZ" altLang="cs-CZ"/>
              <a:t>(aby mohl být jednotný)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metoda výkladu: převládá jazykový a teleologický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problém: výklad ustanovení o přenosu výkonu pravomocí – je-li jejich rozsah sporný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CB2024C4-1B7C-41FB-A11E-8DBCE9643B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528" y="274638"/>
            <a:ext cx="8496944" cy="922114"/>
          </a:xfrm>
          <a:solidFill>
            <a:srgbClr val="99FF66"/>
          </a:solidFill>
        </p:spPr>
        <p:txBody>
          <a:bodyPr/>
          <a:lstStyle/>
          <a:p>
            <a:pPr eaLnBrk="1" hangingPunct="1"/>
            <a:r>
              <a:rPr lang="cs-CZ" altLang="cs-CZ" sz="2800" b="1"/>
              <a:t>Z Á S A D A    P Ř E D N O S T I   P R Á V A   E U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CA47893A-B191-4E00-8174-BCE99164EE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1520" y="1268760"/>
            <a:ext cx="8568952" cy="5400600"/>
          </a:xfrm>
          <a:solidFill>
            <a:srgbClr val="FFFF66"/>
          </a:solidFill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400"/>
              <a:t>prolog: jak je to u mezinárodních smluv: čl. 10 Ústavy</a:t>
            </a:r>
            <a:br>
              <a:rPr lang="cs-CZ" altLang="cs-CZ" sz="2400"/>
            </a:br>
            <a:endParaRPr lang="cs-CZ" altLang="cs-CZ" sz="2400"/>
          </a:p>
          <a:p>
            <a:pPr eaLnBrk="1" hangingPunct="1">
              <a:lnSpc>
                <a:spcPct val="80000"/>
              </a:lnSpc>
            </a:pPr>
            <a:r>
              <a:rPr lang="cs-CZ" altLang="cs-CZ" sz="2400" b="1"/>
              <a:t>Van Gend en Loos (26/62):</a:t>
            </a:r>
            <a:r>
              <a:rPr lang="cs-CZ" altLang="cs-CZ" sz="2400"/>
              <a:t> právo EHS je "nový právní řád MP", který se vztahuje i na jednotlivce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b="1"/>
              <a:t>Costa v. ENEL (6/64):</a:t>
            </a:r>
            <a:r>
              <a:rPr lang="cs-CZ" altLang="cs-CZ" sz="2400"/>
              <a:t> právo EHS je </a:t>
            </a:r>
            <a:r>
              <a:rPr lang="cs-CZ" altLang="cs-CZ" sz="2400" i="1"/>
              <a:t>nedílnou součástí právních řádů členských států (sic!)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/>
              <a:t>ZÁKONODÁRNÉ ANI JINÉ AKTY ČLENSKÝCH STÁTŮ NEMOHOU ZPOCHYBNIT ZÁVAZKY PŘEVZATÉ SMLOUVOU EHS </a:t>
            </a:r>
            <a:r>
              <a:rPr lang="cs-CZ" altLang="cs-CZ" sz="2400"/>
              <a:t>= přednost práva EHS (dnes EU), jinak by nemělo smysl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200" b="1"/>
              <a:t>Simmenthal (106/77) </a:t>
            </a:r>
            <a:r>
              <a:rPr lang="cs-CZ" altLang="cs-CZ" sz="2200"/>
              <a:t>– nesoulad posuzuje sám aplikující soud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/>
              <a:t>Závěry: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/>
              <a:t>1. Nadstátní povaha práva EHS (EU)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/>
              <a:t>2. Jeho nadřazenost zaručuje jeho smysl - nemůže být eliminováno členskými státy. Projev: zásada přednosti (nadřazenosti) neuvedená ve Smlouvách, ale vyvozená z nich Soudním dvorem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>
            <a:extLst>
              <a:ext uri="{FF2B5EF4-FFF2-40B4-BE49-F238E27FC236}">
                <a16:creationId xmlns:a16="http://schemas.microsoft.com/office/drawing/2014/main" id="{6CC66E9B-5D4E-43A4-9B05-ECF2E9956DC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33CCFF"/>
          </a:solidFill>
        </p:spPr>
        <p:txBody>
          <a:bodyPr/>
          <a:lstStyle/>
          <a:p>
            <a:r>
              <a:rPr lang="cs-CZ" altLang="cs-CZ" sz="4000"/>
              <a:t>Přednost – pokrač.</a:t>
            </a:r>
          </a:p>
        </p:txBody>
      </p:sp>
      <p:sp>
        <p:nvSpPr>
          <p:cNvPr id="19459" name="Zástupný symbol pro obsah 2">
            <a:extLst>
              <a:ext uri="{FF2B5EF4-FFF2-40B4-BE49-F238E27FC236}">
                <a16:creationId xmlns:a16="http://schemas.microsoft.com/office/drawing/2014/main" id="{6690E7E7-41FC-4207-A504-4897D0BDBD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4709120"/>
          </a:xfrm>
          <a:solidFill>
            <a:srgbClr val="CCFFFF"/>
          </a:solidFill>
        </p:spPr>
        <p:txBody>
          <a:bodyPr/>
          <a:lstStyle/>
          <a:p>
            <a:r>
              <a:rPr lang="cs-CZ" altLang="cs-CZ" sz="2800" b="1" dirty="0">
                <a:solidFill>
                  <a:srgbClr val="C00000"/>
                </a:solidFill>
              </a:rPr>
              <a:t>je to aplikační přednost, nikoli vyšší úroveň v hierarchii</a:t>
            </a:r>
          </a:p>
          <a:p>
            <a:r>
              <a:rPr lang="cs-CZ" altLang="cs-CZ" sz="2800" b="1" dirty="0"/>
              <a:t>nelze aplikovat rozpornou vnitrostátní normu </a:t>
            </a:r>
            <a:endParaRPr lang="cs-CZ" altLang="cs-CZ" sz="2800" b="1" dirty="0">
              <a:solidFill>
                <a:srgbClr val="C00000"/>
              </a:solidFill>
            </a:endParaRPr>
          </a:p>
          <a:p>
            <a:r>
              <a:rPr lang="cs-CZ" altLang="cs-CZ" sz="2800" dirty="0"/>
              <a:t>- co ale aplikovat místo ní? Normu práva EU, je-li k dispozici a je-li přímo aplikovatelná, jinak je třeba použít jiné metody (viz dále "nadřazenost") </a:t>
            </a:r>
            <a:br>
              <a:rPr lang="cs-CZ" altLang="cs-CZ" sz="2800" dirty="0"/>
            </a:br>
            <a:br>
              <a:rPr lang="cs-CZ" altLang="cs-CZ" sz="2800" dirty="0"/>
            </a:br>
            <a:r>
              <a:rPr lang="cs-CZ" altLang="cs-CZ" sz="2800" b="1" dirty="0"/>
              <a:t>přednostní aplikace práva EU -</a:t>
            </a:r>
            <a:r>
              <a:rPr lang="cs-CZ" altLang="cs-CZ" sz="2800" dirty="0"/>
              <a:t> je třeba vyloučit z aplikace rozporné vnitrostátní normy - zajistit </a:t>
            </a:r>
            <a:r>
              <a:rPr lang="cs-CZ" altLang="cs-CZ" sz="2800" b="1" dirty="0" err="1"/>
              <a:t>effet</a:t>
            </a:r>
            <a:r>
              <a:rPr lang="cs-CZ" altLang="cs-CZ" sz="2800" b="1" dirty="0"/>
              <a:t> </a:t>
            </a:r>
            <a:r>
              <a:rPr lang="cs-CZ" altLang="cs-CZ" sz="2800" b="1" dirty="0" err="1"/>
              <a:t>utile</a:t>
            </a:r>
            <a:r>
              <a:rPr lang="cs-CZ" altLang="cs-CZ" sz="2800" b="1" dirty="0"/>
              <a:t> unijního práva</a:t>
            </a:r>
            <a:br>
              <a:rPr lang="cs-CZ" altLang="cs-CZ" sz="2800" dirty="0"/>
            </a:br>
            <a:br>
              <a:rPr lang="cs-CZ" altLang="cs-CZ" sz="2800" dirty="0"/>
            </a:br>
            <a:endParaRPr lang="cs-CZ" altLang="cs-CZ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1583</Words>
  <Application>Microsoft Office PowerPoint</Application>
  <PresentationFormat>Předvádění na obrazovce (4:3)</PresentationFormat>
  <Paragraphs>192</Paragraphs>
  <Slides>27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3" baseType="lpstr">
      <vt:lpstr>Arial</vt:lpstr>
      <vt:lpstr>Arial Narrow</vt:lpstr>
      <vt:lpstr>Arial Unicode MS</vt:lpstr>
      <vt:lpstr>Times New Roman</vt:lpstr>
      <vt:lpstr>Wingdings</vt:lpstr>
      <vt:lpstr>Výchozí návrh</vt:lpstr>
      <vt:lpstr>Autonomie, nadřazenost a přednost  práva EU</vt:lpstr>
      <vt:lpstr>Charakter systému práva EU</vt:lpstr>
      <vt:lpstr>Závěry SDEU o postavení práva EU </vt:lpstr>
      <vt:lpstr>Jak rozumět tvrzení, že právo EU je součástí právního řádu a zároveň je na vnitrostátním právu autonomní?</vt:lpstr>
      <vt:lpstr>Autonomie PEU</vt:lpstr>
      <vt:lpstr>Státní moc</vt:lpstr>
      <vt:lpstr>Interpretace práva EU</vt:lpstr>
      <vt:lpstr>Z Á S A D A    P Ř E D N O S T I   P R Á V A   E U</vt:lpstr>
      <vt:lpstr>Přednost – pokrač.</vt:lpstr>
      <vt:lpstr>Přednost – pokrač.</vt:lpstr>
      <vt:lpstr>Ústavní smlouva a Lisabon</vt:lpstr>
      <vt:lpstr>SD: aplikační přednost</vt:lpstr>
      <vt:lpstr>Přednost systémová ?</vt:lpstr>
      <vt:lpstr>Přednost i před ústavou?</vt:lpstr>
      <vt:lpstr>Různé projevy nadřazenosti práva EU</vt:lpstr>
      <vt:lpstr>Přímý účinek - pojem</vt:lpstr>
      <vt:lpstr>Přímý účinek - předpoklady</vt:lpstr>
      <vt:lpstr>Přímý účinek - podmínky</vt:lpstr>
      <vt:lpstr>Prezentace aplikace PowerPoint</vt:lpstr>
      <vt:lpstr>Přímý účinek II</vt:lpstr>
      <vt:lpstr>Nadřazenost x aplikační přednost</vt:lpstr>
      <vt:lpstr>Přímý účinek III jednotlivé prameny práva</vt:lpstr>
      <vt:lpstr>Přímý účinek ustanovení primárního práva</vt:lpstr>
      <vt:lpstr>Přímý účinek směrnic</vt:lpstr>
      <vt:lpstr>Prezentace aplikace PowerPoint</vt:lpstr>
      <vt:lpstr>Nepřímý účinek směrnic</vt:lpstr>
      <vt:lpstr>Odpovědnost státu typu Francovich</vt:lpstr>
    </vt:vector>
  </TitlesOfParts>
  <Company>Právnická fakulta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1224</dc:creator>
  <cp:lastModifiedBy>Vladimír Týč</cp:lastModifiedBy>
  <cp:revision>31</cp:revision>
  <dcterms:created xsi:type="dcterms:W3CDTF">2013-02-18T09:56:12Z</dcterms:created>
  <dcterms:modified xsi:type="dcterms:W3CDTF">2024-11-06T21:05:11Z</dcterms:modified>
</cp:coreProperties>
</file>