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303" r:id="rId2"/>
    <p:sldId id="287" r:id="rId3"/>
    <p:sldId id="296" r:id="rId4"/>
    <p:sldId id="297" r:id="rId5"/>
    <p:sldId id="298" r:id="rId6"/>
    <p:sldId id="281" r:id="rId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FF"/>
    <a:srgbClr val="00FFCC"/>
    <a:srgbClr val="66CCFF"/>
    <a:srgbClr val="FFCCFF"/>
    <a:srgbClr val="00FF99"/>
    <a:srgbClr val="FFFF99"/>
    <a:srgbClr val="FFCC66"/>
    <a:srgbClr val="BBB2F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92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4EFE51E2-D464-4F3C-A77D-26E0E73B5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74110AEB-7241-4AB3-BC06-8BBB6A464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9EB9E88D-80C3-4043-A56C-6A0F59909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0C8CFCEE-88A2-48C9-94A9-1FD95B360BE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25336A7-64DA-45B8-8740-821F06E1542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56071A85-C11F-45A8-976F-04C60EE0F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7C79C64-0A6D-4B6B-B194-FEAABA0EDD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82454091-4BB8-496B-BEA0-B35E7174EC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B0C6EC-38D5-42CC-A2A0-5FB82BD2952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5527C-ABF9-4AD2-BAD3-E3993798E2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23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F4BC5C-A81E-42E2-A5EB-978FFB969EE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3EDD7-C5AC-49B5-AA91-B5D5978886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997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87AE4F9-E6C5-4064-987A-66B8C171A0D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F00AB-83A8-4882-97F3-D3017EC9F3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667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9D81CB-9716-40CB-8CA3-BAA290A353A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C6DBF-E102-4C62-A27E-9F6DFD5CF1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692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5F3279-39F9-41A7-9C4C-C6CB82A56D5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0BC8C-1A15-4156-8568-5DC568569E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445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6BA1A7-AAC3-49EC-9F43-80A78E27D8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0080F-E0ED-4DEC-B29D-1CA142BB1D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314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8AFC30C-52FC-45ED-937D-243BE26F341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2FC5-396D-42AD-B27B-D198C87C47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4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2C7607-638F-4918-AD59-00C692AF996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F6DAA-159D-4CB9-8A3A-297CA24996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881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14307A1-A56E-4372-9EC9-9656ED4A868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1141-3DB7-426B-A20F-7B8862F92E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939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14D5F9-2458-45BB-B179-9618AED0483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971D5-C6EB-4516-ABAB-B2F21ED38C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134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D1FE2A-A92A-4C52-BD80-4B1CA2ECE92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E6764-4F63-451E-B9DE-17BB9E2695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641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B16CB44-A31E-4AA8-A3C4-496C3E5DB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D81E7959-CDC0-4B65-A074-800A992A7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5621EE66-0046-4412-984B-484AA7D1D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9948F57A-BAA3-41A1-B8D5-4FD657035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63B3B6FE-E632-4BFF-BF7A-79072628DD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94C93EF0-49E2-4D5A-9F01-9321C342ED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5367D-4AA6-4E2F-A2A9-E92139A36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8013" cy="2376264"/>
          </a:xfrm>
          <a:solidFill>
            <a:srgbClr val="FFFF00"/>
          </a:solidFill>
        </p:spPr>
        <p:txBody>
          <a:bodyPr/>
          <a:lstStyle/>
          <a:p>
            <a:r>
              <a:rPr lang="cs-CZ" sz="4000" dirty="0"/>
              <a:t>Řízení před Soudním dvorem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A9CF0-1C0F-46D0-F9F4-B28A6EDB2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21088"/>
            <a:ext cx="8228013" cy="1903487"/>
          </a:xfrm>
        </p:spPr>
        <p:txBody>
          <a:bodyPr/>
          <a:lstStyle/>
          <a:p>
            <a:pPr algn="ctr"/>
            <a:r>
              <a:rPr lang="cs-CZ" dirty="0"/>
              <a:t>   </a:t>
            </a:r>
          </a:p>
          <a:p>
            <a:pPr algn="ctr"/>
            <a:r>
              <a:rPr lang="cs-CZ" dirty="0"/>
              <a:t>    NVS – okruh 15</a:t>
            </a:r>
          </a:p>
        </p:txBody>
      </p:sp>
    </p:spTree>
    <p:extLst>
      <p:ext uri="{BB962C8B-B14F-4D97-AF65-F5344CB8AC3E}">
        <p14:creationId xmlns:p14="http://schemas.microsoft.com/office/powerpoint/2010/main" val="3151427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596C2956-0B0A-49FB-B3D8-469EB60460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3 základní funkce SD EU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7A086E60-6EB0-4054-8478-502B2DD64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9" y="1772816"/>
            <a:ext cx="8228013" cy="4524375"/>
          </a:xfrm>
        </p:spPr>
        <p:txBody>
          <a:bodyPr/>
          <a:lstStyle/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 řešení sporů, ukládání sankcí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 ústavní (správní) soud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 zajištění jednotného výkladu práva EU</a:t>
            </a:r>
          </a:p>
          <a:p>
            <a:pPr>
              <a:buFont typeface="Times New Roman" panose="02020603050405020304" pitchFamily="18" charset="0"/>
              <a:buAutoNum type="arabicPeriod"/>
            </a:pPr>
            <a:endParaRPr lang="cs-CZ" altLang="cs-CZ" dirty="0"/>
          </a:p>
          <a:p>
            <a:pPr marL="0" indent="0"/>
            <a:r>
              <a:rPr lang="cs-CZ" altLang="cs-CZ" dirty="0">
                <a:highlight>
                  <a:srgbClr val="FFFF00"/>
                </a:highlight>
              </a:rPr>
              <a:t>Připomenutí </a:t>
            </a:r>
            <a:r>
              <a:rPr lang="cs-CZ" altLang="cs-CZ" b="1" dirty="0">
                <a:highlight>
                  <a:srgbClr val="FFFF00"/>
                </a:highlight>
              </a:rPr>
              <a:t>struktury Soudního dvora EU:</a:t>
            </a:r>
          </a:p>
          <a:p>
            <a:pPr marL="0" indent="0"/>
            <a:r>
              <a:rPr lang="cs-CZ" altLang="cs-CZ" dirty="0"/>
              <a:t>- Soudní dvůr</a:t>
            </a:r>
          </a:p>
          <a:p>
            <a:pPr marL="0" indent="0"/>
            <a:r>
              <a:rPr lang="cs-CZ" altLang="cs-CZ" dirty="0"/>
              <a:t>- Tribunál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44BD5-F227-4A86-87C9-A3BE5EBB0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rgbClr val="00FF99"/>
          </a:solidFill>
        </p:spPr>
        <p:txBody>
          <a:bodyPr/>
          <a:lstStyle/>
          <a:p>
            <a:r>
              <a:rPr lang="cs-CZ" sz="4000"/>
              <a:t>Řízení před Soudním dvorem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67478-56B3-44A6-95A8-7B6EB473E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8013" cy="5184576"/>
          </a:xfrm>
        </p:spPr>
        <p:txBody>
          <a:bodyPr/>
          <a:lstStyle/>
          <a:p>
            <a:pPr marL="228600" indent="-228600">
              <a:lnSpc>
                <a:spcPct val="115000"/>
              </a:lnSpc>
              <a:spcAft>
                <a:spcPts val="6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Prameny: SFEU, STATUT, JEDNACÍ ŘÁD</a:t>
            </a:r>
            <a:endParaRPr lang="cs-CZ" sz="20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lnSpc>
                <a:spcPct val="115000"/>
              </a:lnSpc>
              <a:spcBef>
                <a:spcPts val="200"/>
              </a:spcBef>
              <a:spcAft>
                <a:spcPts val="7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Zahájení řízení - 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Návrh na zahájení řízení (ve sporném řízení žaloba) písemný. Předseda soudu ustanoví soudce-zpravodaje. Ustanoven generální advokát.</a:t>
            </a:r>
          </a:p>
          <a:p>
            <a:pPr marL="228600" indent="-228600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Žaloba se doručuje odpůrci (u sporného řízení). Do 1 měsíce tento podá vyjádření k žalobě (žalobní odpověď - replika). Lze opakovat - vyjádření žalobce k replice (duplika) a odpověď žalovaného na ně. 	</a:t>
            </a:r>
          </a:p>
          <a:p>
            <a:pPr marL="228600" indent="-228600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Soudce-zpravodaj: jakému senátu věc přidělit (3-člennému, 5-člennému, velkému, plénu), zda je nutné ústní jednání, zda se lze obejít bez stanoviska generálního advokáta. Spojování věcí.</a:t>
            </a:r>
            <a:br>
              <a:rPr lang="cs-CZ" sz="1800" kern="100" dirty="0">
                <a:effectLst/>
                <a:latin typeface="Liberation Serif" panose="02020603050405020304" pitchFamily="18" charset="0"/>
                <a:ea typeface="WenQuanYi Micro Hei"/>
                <a:cs typeface="FreeSans"/>
              </a:rPr>
            </a:br>
            <a:endParaRPr lang="cs-CZ" sz="1800" kern="100" dirty="0">
              <a:effectLst/>
              <a:latin typeface="Liberation Serif" panose="02020603050405020304" pitchFamily="18" charset="0"/>
              <a:ea typeface="WenQuanYi Micro Hei"/>
              <a:cs typeface="FreeSans"/>
            </a:endParaRPr>
          </a:p>
          <a:p>
            <a:pPr marL="228600" indent="-228600">
              <a:lnSpc>
                <a:spcPct val="115000"/>
              </a:lnSpc>
              <a:spcBef>
                <a:spcPts val="200"/>
              </a:spcBef>
              <a:spcAft>
                <a:spcPts val="600"/>
              </a:spcAft>
            </a:pPr>
            <a:r>
              <a:rPr lang="cs-CZ" sz="1800" b="1" kern="100" dirty="0">
                <a:solidFill>
                  <a:schemeClr val="tx1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Generální advokát: </a:t>
            </a:r>
            <a:r>
              <a:rPr lang="cs-CZ" sz="1800" kern="100" dirty="0">
                <a:solidFill>
                  <a:schemeClr val="tx1"/>
                </a:solidFill>
                <a:latin typeface="Arial" panose="020B0604020202020204" pitchFamily="34" charset="0"/>
                <a:ea typeface="WenQuanYi Micro Hei"/>
                <a:cs typeface="Arial" panose="020B0604020202020204" pitchFamily="34" charset="0"/>
              </a:rPr>
              <a:t>posuzuje věc z odborného (právního) hlediska, jako kdyby byl soudcem. Vydává stanovisko GA (svůj závěr). Soudci poté mohou nebo nemusí toto stanovisko respektovat.</a:t>
            </a:r>
            <a:endParaRPr lang="cs-CZ" sz="18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WenQuanYi Micro Hei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57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44BD5-F227-4A86-87C9-A3BE5EBB0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40172"/>
          </a:xfrm>
          <a:solidFill>
            <a:srgbClr val="00FF99"/>
          </a:solidFill>
        </p:spPr>
        <p:txBody>
          <a:bodyPr/>
          <a:lstStyle/>
          <a:p>
            <a:r>
              <a:rPr lang="cs-CZ" sz="4000" dirty="0"/>
              <a:t>Řízení před Soudním dvorem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67478-56B3-44A6-95A8-7B6EB473E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8013" cy="5256584"/>
          </a:xfrm>
        </p:spPr>
        <p:txBody>
          <a:bodyPr/>
          <a:lstStyle/>
          <a:p>
            <a:pPr marL="228600" indent="-2286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Senáty - samosoudce u TRIBUNÁLU</a:t>
            </a:r>
            <a:endParaRPr lang="cs-CZ" sz="20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Ústní jednání 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před SD lze, pokud žádná ze stran nepodá námitky (běžná praxe zejména u řízení o předběžné otázce). Tribunál: ústní jednání povinné.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Závěr řízení</a:t>
            </a:r>
            <a:endParaRPr lang="cs-CZ" sz="20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Soudci (členové senátu) přijímají rozhodnutí na neveřejném zasedání (deliberace) konsensem. Není-li konsensus možný, je rozhodnutí přijato hlasováním, a to prostou většinou. Separátní </a:t>
            </a:r>
            <a:r>
              <a:rPr lang="cs-CZ" sz="2000" kern="100" dirty="0" err="1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vota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se nezveřejňují.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</a:t>
            </a:r>
            <a:r>
              <a:rPr lang="cs-CZ" sz="2000" b="1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Formy rozhodnutí: - </a:t>
            </a:r>
            <a:r>
              <a:rPr lang="cs-CZ" sz="2000" b="1" i="1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rozsudek </a:t>
            </a:r>
            <a:r>
              <a:rPr lang="cs-CZ" sz="2000" b="1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(nález - rozhodnutí ve věci samé), - </a:t>
            </a:r>
            <a:r>
              <a:rPr lang="cs-CZ" sz="2000" b="1" i="1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usnesení </a:t>
            </a:r>
            <a:r>
              <a:rPr lang="cs-CZ" sz="2000" b="1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o zastavení řízení, - </a:t>
            </a:r>
            <a:r>
              <a:rPr lang="cs-CZ" sz="2000" b="1" i="1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stanovisko</a:t>
            </a:r>
            <a:r>
              <a:rPr lang="cs-CZ" sz="2000" b="1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(viz dále).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Rozsudek je závazný ode dne vyhlášení. Institut právní moci zde neexistuje. K dispozici na internetu na </a:t>
            </a: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europa.eu.int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(odkaz na orgány - ESD - CURIA).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700"/>
              </a:spcAft>
            </a:pP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Rozhodnutí o </a:t>
            </a:r>
            <a:r>
              <a:rPr lang="cs-CZ" sz="20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náhradě nákladů řízení </a:t>
            </a:r>
            <a:r>
              <a:rPr lang="cs-CZ" sz="20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je povinnou součástí každého rozsudku. </a:t>
            </a:r>
          </a:p>
          <a:p>
            <a:pPr>
              <a:spcBef>
                <a:spcPts val="0"/>
              </a:spcBef>
            </a:pPr>
            <a:r>
              <a:rPr lang="cs-CZ" sz="20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</a:t>
            </a:r>
            <a:r>
              <a:rPr lang="cs-CZ" sz="2000" b="1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Soudní poplatek</a:t>
            </a:r>
            <a:r>
              <a:rPr lang="cs-CZ" sz="20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neexistuje.</a:t>
            </a:r>
            <a:endParaRPr lang="cs-CZ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6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44BD5-F227-4A86-87C9-A3BE5EBB0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99"/>
          </a:solidFill>
        </p:spPr>
        <p:txBody>
          <a:bodyPr/>
          <a:lstStyle/>
          <a:p>
            <a:r>
              <a:rPr lang="cs-CZ" sz="4000"/>
              <a:t>Řízení před Soudním dvorem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267478-56B3-44A6-95A8-7B6EB473E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3285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cs-CZ" sz="18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7. Stanoviska SD</a:t>
            </a:r>
          </a:p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cs-CZ" sz="18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	SD může být požádán o zaujetí stanoviska k souladu mezinárodní smlouvy uzavírané EU s právem EU, případně k pravomocem EU při uzavírání smlouvy. </a:t>
            </a:r>
          </a:p>
          <a:p>
            <a:pPr>
              <a:spcBef>
                <a:spcPts val="0"/>
              </a:spcBef>
              <a:spcAft>
                <a:spcPts val="700"/>
              </a:spcAft>
            </a:pPr>
            <a:r>
              <a:rPr lang="cs-CZ" sz="1800" b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 8. Jazyk řízení</a:t>
            </a:r>
            <a:br>
              <a:rPr lang="cs-CZ" sz="18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</a:br>
            <a:r>
              <a:rPr lang="cs-CZ" sz="1800" i="1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Jazykem řízení je kterýkoli z úředních jazyků EU, tedy i čeština.</a:t>
            </a:r>
            <a:r>
              <a:rPr lang="cs-CZ" sz="1800" kern="100" dirty="0">
                <a:effectLst/>
                <a:latin typeface="Arial Narrow" panose="020B0606020202030204" pitchFamily="34" charset="0"/>
                <a:ea typeface="WenQuanYi Micro Hei"/>
                <a:cs typeface="FreeSans"/>
              </a:rPr>
              <a:t> Jazyk si volí žalobce. Je-li odpůrcem členský stát nebo jednotlivec, je tímto jazykem jeho jazyk. Při ústním jednání se vše tlumočí do všech jazyků. Každý členský stát ve svých podáních užívá svůj vlastní jazyk. </a:t>
            </a:r>
          </a:p>
          <a:p>
            <a:pPr>
              <a:spcBef>
                <a:spcPts val="0"/>
              </a:spcBef>
            </a:pPr>
            <a:r>
              <a:rPr lang="cs-CZ" sz="1800" b="1" kern="1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9. Vedlejší účastník (</a:t>
            </a:r>
            <a:r>
              <a:rPr lang="cs-CZ" sz="1800" b="1" kern="100" dirty="0" err="1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intervener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)</a:t>
            </a:r>
            <a:endParaRPr lang="cs-CZ" sz="1800" kern="100" dirty="0">
              <a:solidFill>
                <a:srgbClr val="FF0000"/>
              </a:solidFill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spcBef>
                <a:spcPts val="0"/>
              </a:spcBef>
            </a:pPr>
            <a:r>
              <a:rPr lang="cs-CZ" sz="1800" kern="1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	Může jím být instituce EU nebo členský stát, který není účastníkem (stranou) řízení a je na věci byť i jen nepřímo zainteresován. Velmi oblíbený institut, i pro ČR.</a:t>
            </a:r>
          </a:p>
          <a:p>
            <a:pPr>
              <a:spcBef>
                <a:spcPts val="0"/>
              </a:spcBef>
            </a:pPr>
            <a:r>
              <a:rPr lang="cs-CZ" sz="1800" i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 </a:t>
            </a:r>
            <a:r>
              <a:rPr lang="cs-CZ" sz="1800" b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10. Opravné prostředky</a:t>
            </a:r>
            <a:endParaRPr lang="cs-CZ" sz="18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spcBef>
                <a:spcPts val="0"/>
              </a:spcBef>
            </a:pPr>
            <a:r>
              <a:rPr lang="cs-CZ" sz="1800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 	V soustavě SD - TRIBUNÁL existuje instanční princip, a proto i opravné prostředky. Nelze rozlišovat klasické opravné prostředky řádné a mimořádné. </a:t>
            </a:r>
            <a:endParaRPr lang="cs-CZ" sz="18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spcBef>
                <a:spcPts val="0"/>
              </a:spcBef>
            </a:pPr>
            <a:r>
              <a:rPr lang="cs-CZ" sz="1800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 </a:t>
            </a:r>
            <a:r>
              <a:rPr lang="cs-CZ" sz="1800" b="1" i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a) Odporovatelnost rozsudku třetí stranou,  b) Obnova řízení</a:t>
            </a:r>
          </a:p>
          <a:p>
            <a:pPr>
              <a:spcBef>
                <a:spcPts val="0"/>
              </a:spcBef>
            </a:pPr>
            <a:r>
              <a:rPr lang="cs-CZ" sz="1800" b="1" i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c) Opravný prostředek proti rozsudku Tribunálu  (obdoba našeho odvolání)</a:t>
            </a:r>
            <a:endParaRPr lang="cs-CZ" sz="1800" kern="100" dirty="0">
              <a:effectLst/>
              <a:latin typeface="Arial Narrow" panose="020B0606020202030204" pitchFamily="34" charset="0"/>
              <a:ea typeface="WenQuanYi Micro Hei"/>
              <a:cs typeface="FreeSans"/>
            </a:endParaRPr>
          </a:p>
          <a:p>
            <a:pPr>
              <a:spcBef>
                <a:spcPts val="0"/>
              </a:spcBef>
            </a:pPr>
            <a:r>
              <a:rPr lang="cs-CZ" sz="1800" b="1" i="1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 </a:t>
            </a:r>
            <a:r>
              <a:rPr lang="cs-CZ" sz="1800" kern="100" dirty="0">
                <a:effectLst/>
                <a:latin typeface="Arial Narrow" panose="020B0606020202030204" pitchFamily="34" charset="0"/>
                <a:ea typeface="Times New Roman CE" panose="02020603050405020304" pitchFamily="18" charset="0"/>
                <a:cs typeface="FreeSans"/>
              </a:rPr>
              <a:t>	Lze podat opravný prostředek proti rozsudku TRI, a to do 2 měsíců ode dne jeho vyhlášení. Návrhem se lze domáhat zrušení rozsudku TRI. SD rozhodne novým rozsudkem.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4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9D9BDE18-8042-4B7C-B1D3-6C56B99FC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FFCC66"/>
          </a:solidFill>
        </p:spPr>
        <p:txBody>
          <a:bodyPr/>
          <a:lstStyle/>
          <a:p>
            <a:r>
              <a:rPr lang="cs-CZ" altLang="cs-CZ" dirty="0"/>
              <a:t>Pravomoc a příslušnost SD EU</a:t>
            </a:r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50242F89-223E-4D67-85F4-6A33234C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8013" cy="5112568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800" b="1" i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Soudní soustava EU: SD EU + soudy členských států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pravomoci - podle svěřených pravomocí (co nesvěřeno, zůstává soudům členských států) </a:t>
            </a:r>
          </a:p>
          <a:p>
            <a:r>
              <a:rPr lang="cs-CZ" altLang="cs-CZ" sz="2400" b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působnosti uvnitř SD EU</a:t>
            </a:r>
          </a:p>
          <a:p>
            <a:r>
              <a:rPr lang="cs-CZ" altLang="cs-CZ" sz="2400" b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SD:</a:t>
            </a:r>
            <a:r>
              <a:rPr lang="cs-CZ" altLang="cs-CZ" sz="2400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</a:t>
            </a:r>
            <a:r>
              <a:rPr lang="cs-CZ" altLang="cs-CZ" sz="2400" b="1" i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„ústavní soud“ </a:t>
            </a:r>
            <a:r>
              <a:rPr lang="cs-CZ" altLang="cs-CZ" sz="2400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– cca 600 věcí ročně</a:t>
            </a:r>
          </a:p>
          <a:p>
            <a:r>
              <a:rPr lang="cs-CZ" altLang="cs-CZ" sz="2400" b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Tribunál:</a:t>
            </a:r>
            <a:r>
              <a:rPr lang="cs-CZ" altLang="cs-CZ" sz="2400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</a:t>
            </a:r>
            <a:r>
              <a:rPr lang="cs-CZ" altLang="cs-CZ" sz="2400" b="1" i="1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správní soud </a:t>
            </a:r>
            <a:r>
              <a:rPr lang="cs-CZ" altLang="cs-CZ" sz="2400" dirty="0">
                <a:solidFill>
                  <a:srgbClr val="000099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– cca 1000 věcí ročně (převažují ochranné známky a soutěž)    + jakožto pracovněprávní soud - 150 věcí ročně </a:t>
            </a:r>
          </a:p>
          <a:p>
            <a:r>
              <a:rPr lang="cs-CZ" altLang="cs-CZ" sz="1800" b="1" i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Dělba příslušnosti mezi SD a Tribunálem: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porušení povinnosti členského státu: vždy SD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neplatnost a na nečinnost: jednotlivci - Tribunál, jiní žalobci - SD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náhradu škody: Tribunál</a:t>
            </a:r>
          </a:p>
          <a:p>
            <a:r>
              <a:rPr lang="cs-CZ" altLang="cs-CZ" sz="18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řízení o předběžné otázce: jen SD</a:t>
            </a:r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690</Words>
  <Application>Microsoft Office PowerPoint</Application>
  <PresentationFormat>Předvádění na obrazovce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Liberation Sans</vt:lpstr>
      <vt:lpstr>Liberation Serif</vt:lpstr>
      <vt:lpstr>Times New Roman</vt:lpstr>
      <vt:lpstr>Motiv systému Office</vt:lpstr>
      <vt:lpstr>Řízení před Soudním dvorem EU</vt:lpstr>
      <vt:lpstr>3 základní funkce SD EU</vt:lpstr>
      <vt:lpstr>Řízení před Soudním dvorem EU</vt:lpstr>
      <vt:lpstr>Řízení před Soudním dvorem EU</vt:lpstr>
      <vt:lpstr>Řízení před Soudním dvorem EU</vt:lpstr>
      <vt:lpstr>Pravomoc a příslušnost SD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Vynucování práva EU</dc:title>
  <dc:creator>tyc</dc:creator>
  <cp:lastModifiedBy>Vladimír Týč</cp:lastModifiedBy>
  <cp:revision>80</cp:revision>
  <cp:lastPrinted>1601-01-01T00:00:00Z</cp:lastPrinted>
  <dcterms:created xsi:type="dcterms:W3CDTF">2012-04-11T22:40:16Z</dcterms:created>
  <dcterms:modified xsi:type="dcterms:W3CDTF">2024-11-06T21:15:44Z</dcterms:modified>
</cp:coreProperties>
</file>