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1" r:id="rId4"/>
    <p:sldId id="268" r:id="rId5"/>
    <p:sldId id="262" r:id="rId6"/>
    <p:sldId id="264" r:id="rId7"/>
    <p:sldId id="266" r:id="rId8"/>
    <p:sldId id="267" r:id="rId9"/>
    <p:sldId id="26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EBA"/>
    <a:srgbClr val="FFFF8B"/>
    <a:srgbClr val="FFFF4B"/>
    <a:srgbClr val="FFFF00"/>
    <a:srgbClr val="E9FC36"/>
    <a:srgbClr val="CCFF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3" d="100"/>
          <a:sy n="63" d="100"/>
        </p:scale>
        <p:origin x="688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7B6E3E-0B63-4BF0-A986-C4914798A037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7A340-3026-429F-A5FB-4698B2264E9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11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9F8978C-B715-4B97-B021-4D2EA7169CB4}" type="slidenum">
              <a:rPr lang="en-GB" altLang="cs-CZ"/>
              <a:pPr/>
              <a:t>4</a:t>
            </a:fld>
            <a:endParaRPr lang="en-GB" altLang="cs-CZ"/>
          </a:p>
        </p:txBody>
      </p:sp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1041400" y="725488"/>
            <a:ext cx="4772025" cy="35782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174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4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514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859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6386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411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4473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8277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0892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283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92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1892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556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7550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61697-3C10-4D30-B140-1E6916371DFD}" type="datetimeFigureOut">
              <a:rPr lang="cs-CZ" smtClean="0"/>
              <a:t>06.11.2024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CF39E-8516-4401-AEBF-BABE5A7A602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5566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306/05&amp;datefs=&amp;datefe=&amp;nomusuel=&amp;domaine=&amp;mots=&amp;resmax=100" TargetMode="External"/><Relationship Id="rId2" Type="http://schemas.openxmlformats.org/officeDocument/2006/relationships/hyperlink" Target="http://curia.europa.eu/jurisp/cgi-bin/form.pl?lang=cs&amp;Submit=Vyhled%C3%A1v%C3%A1n%C3%AD&amp;alldocs=alldocs&amp;docj=docj&amp;amp;amp;docop=docop&amp;docor=docor&amp;docjo=docjo&amp;numaff=C-282/06&amp;datefs=&amp;datefe=&amp;nomusuel=&amp;domaine=&amp;mots=&amp;resmax=10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16000"/>
            <a:ext cx="9144000" cy="3901440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  <a:t>Zajištění jednotného výkladu práva EU</a:t>
            </a:r>
            <a:b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cs-CZ" sz="44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Řízení o předběžné otázce</a:t>
            </a:r>
            <a:br>
              <a:rPr lang="cs-CZ" sz="44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400" b="1" i="1" dirty="0">
                <a:latin typeface="Arial" panose="020B0604020202020204" pitchFamily="34" charset="0"/>
                <a:cs typeface="Arial" panose="020B0604020202020204" pitchFamily="34" charset="0"/>
              </a:rPr>
              <a:t>čl. 267 SFEU</a:t>
            </a:r>
            <a:b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2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106724"/>
            <a:ext cx="9144000" cy="974035"/>
          </a:xfrm>
        </p:spPr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sz="3200" dirty="0"/>
              <a:t>NVS – okruh 16   </a:t>
            </a:r>
          </a:p>
        </p:txBody>
      </p:sp>
    </p:spTree>
    <p:extLst>
      <p:ext uri="{BB962C8B-B14F-4D97-AF65-F5344CB8AC3E}">
        <p14:creationId xmlns:p14="http://schemas.microsoft.com/office/powerpoint/2010/main" val="3514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Úvodní poznámky –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zajištění jednotného výkladu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>
                <a:latin typeface="Arial" panose="020B0604020202020204" pitchFamily="34" charset="0"/>
                <a:cs typeface="Arial" panose="020B0604020202020204" pitchFamily="34" charset="0"/>
              </a:rPr>
              <a:t>problémové otázky interpretace práva EU – </a:t>
            </a:r>
          </a:p>
          <a:p>
            <a:endParaRPr lang="cs-CZ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>
                <a:latin typeface="Arial" panose="020B0604020202020204" pitchFamily="34" charset="0"/>
                <a:cs typeface="Arial" panose="020B0604020202020204" pitchFamily="34" charset="0"/>
              </a:rPr>
              <a:t>1) je rámcové (obecné formulace)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5000" dirty="0">
                <a:latin typeface="Arial" panose="020B0604020202020204" pitchFamily="34" charset="0"/>
                <a:cs typeface="Arial" panose="020B0604020202020204" pitchFamily="34" charset="0"/>
              </a:rPr>
              <a:t>2) odlišná právní kultura a terminologie v jednotlivých zemích</a:t>
            </a:r>
            <a:br>
              <a:rPr lang="cs-CZ" sz="5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Článek 19 SEU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1. Soudní dvůr Evropské unie zajišťuje dodržování práva </a:t>
            </a:r>
            <a:r>
              <a:rPr lang="cs-CZ" sz="5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výkladu a provádění </a:t>
            </a: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Smluv.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i="1" dirty="0">
                <a:latin typeface="Arial" panose="020B0604020202020204" pitchFamily="34" charset="0"/>
                <a:cs typeface="Arial" panose="020B0604020202020204" pitchFamily="34" charset="0"/>
              </a:rPr>
              <a:t>3. Soudní dvůr Evropské unie rozhoduje v souladu se Smlouvami:</a:t>
            </a:r>
            <a:endParaRPr lang="cs-CZ" sz="50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b) na žádost vnitrostátních soudů o předběžných otázkách týkajících se výkladu práva Unie nebo platnosti aktů přijatých orgány...</a:t>
            </a:r>
          </a:p>
          <a:p>
            <a:pPr marL="0" indent="0">
              <a:buNone/>
            </a:pPr>
            <a:endParaRPr lang="cs-CZ" sz="5000" b="1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5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monopol SDEU na výklad práva EU</a:t>
            </a:r>
            <a:endParaRPr lang="cs-CZ" sz="5000" b="1" dirty="0">
              <a:solidFill>
                <a:srgbClr val="C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br>
              <a:rPr lang="cs-CZ" dirty="0">
                <a:effectLst/>
              </a:rPr>
            </a:b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00882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8454"/>
          </a:xfrm>
        </p:spPr>
        <p:txBody>
          <a:bodyPr/>
          <a:lstStyle/>
          <a:p>
            <a:pPr algn="ctr"/>
            <a:r>
              <a:rPr lang="cs-CZ" dirty="0"/>
              <a:t>Právní základ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3580"/>
            <a:ext cx="10515600" cy="535806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cs-CZ" dirty="0">
                <a:effectLst/>
              </a:rPr>
            </a:b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Článek 267 </a:t>
            </a:r>
            <a:r>
              <a:rPr lang="cs-CZ" i="1" dirty="0" err="1"/>
              <a:t>SFEU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1. Soudní dvůr Evropské unie má pravomoc rozhodovat o předběžných otázkách týkajících se: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a) </a:t>
            </a:r>
            <a:r>
              <a:rPr lang="cs-CZ" i="1" u="sng" dirty="0"/>
              <a:t>výkladu Smluv</a:t>
            </a:r>
            <a:r>
              <a:rPr lang="cs-CZ" i="1" dirty="0"/>
              <a:t>,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b) </a:t>
            </a:r>
            <a:r>
              <a:rPr lang="cs-CZ" i="1" u="sng" dirty="0"/>
              <a:t>platnosti a výkladu aktů</a:t>
            </a:r>
            <a:r>
              <a:rPr lang="cs-CZ" i="1" dirty="0"/>
              <a:t> přijatých orgány, institucemi nebo jinými subjekty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2. Vyvstane-li</a:t>
            </a:r>
            <a:r>
              <a:rPr lang="cs-CZ" i="1" dirty="0"/>
              <a:t> taková otázka před </a:t>
            </a:r>
            <a:r>
              <a:rPr lang="cs-CZ" b="1" dirty="0">
                <a:solidFill>
                  <a:srgbClr val="C00000"/>
                </a:solidFill>
              </a:rPr>
              <a:t>soudem členského státu</a:t>
            </a:r>
            <a:r>
              <a:rPr lang="cs-CZ" i="1" dirty="0"/>
              <a:t>, </a:t>
            </a:r>
            <a:r>
              <a:rPr lang="cs-CZ" b="1" i="1" u="sng" dirty="0"/>
              <a:t>může</a:t>
            </a:r>
            <a:r>
              <a:rPr lang="cs-CZ" i="1" dirty="0"/>
              <a:t> tento soud, </a:t>
            </a:r>
            <a:r>
              <a:rPr lang="cs-CZ" b="1" i="1" dirty="0"/>
              <a:t>považuje-li rozhodnutí o této otázce za nezbytné</a:t>
            </a:r>
            <a:r>
              <a:rPr lang="cs-CZ" i="1" dirty="0"/>
              <a:t> k vynesení svého rozsudku, požádat Soudní dvůr Evropské unie o rozhodnutí o této otázce.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b="1" i="1" dirty="0"/>
              <a:t>3. Vyvstane-li</a:t>
            </a:r>
            <a:r>
              <a:rPr lang="cs-CZ" i="1" dirty="0"/>
              <a:t> taková otázka při jednání před </a:t>
            </a:r>
            <a:r>
              <a:rPr lang="cs-CZ" b="1" dirty="0">
                <a:solidFill>
                  <a:srgbClr val="C00000"/>
                </a:solidFill>
              </a:rPr>
              <a:t>soudem členského státu, jehož rozhodnutí nelze napadnout opravnými prostředky </a:t>
            </a:r>
            <a:r>
              <a:rPr lang="cs-CZ" i="1" dirty="0"/>
              <a:t>podle vnitrostátního práva, </a:t>
            </a:r>
            <a:r>
              <a:rPr lang="cs-CZ" b="1" i="1" dirty="0"/>
              <a:t>je tento soud </a:t>
            </a:r>
            <a:r>
              <a:rPr lang="cs-CZ" b="1" i="1" u="sng" dirty="0"/>
              <a:t>povinen</a:t>
            </a:r>
            <a:r>
              <a:rPr lang="cs-CZ" i="1" dirty="0"/>
              <a:t> obrátit se na Soudní dvůr Evropské unie.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i="1" dirty="0"/>
              <a:t>4. Vyvstane-li taková otázka při jednání před soudem členského státu, které se týká osoby ve vazbě, rozhodne Soudní dvůr Evropské unie v co nejkratší lhůtě.</a:t>
            </a:r>
            <a:br>
              <a:rPr lang="cs-CZ" dirty="0">
                <a:effectLst/>
              </a:rPr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4120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2502823" y="175318"/>
            <a:ext cx="8001480" cy="467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>
            <a:spAutoFit/>
          </a:bodyPr>
          <a:lstStyle>
            <a:lvl1pPr marL="430213" indent="-323850"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430213" algn="l"/>
                <a:tab pos="877888" algn="l"/>
                <a:tab pos="1327150" algn="l"/>
                <a:tab pos="1776413" algn="l"/>
                <a:tab pos="2225675" algn="l"/>
                <a:tab pos="2674938" algn="l"/>
                <a:tab pos="3124200" algn="l"/>
                <a:tab pos="3573463" algn="l"/>
                <a:tab pos="4022725" algn="l"/>
                <a:tab pos="4471988" algn="l"/>
                <a:tab pos="4921250" algn="l"/>
                <a:tab pos="5370513" algn="l"/>
                <a:tab pos="5819775" algn="l"/>
                <a:tab pos="6269038" algn="l"/>
                <a:tab pos="6718300" algn="l"/>
                <a:tab pos="7167563" algn="l"/>
                <a:tab pos="7616825" algn="l"/>
                <a:tab pos="8066088" algn="l"/>
                <a:tab pos="8515350" algn="l"/>
                <a:tab pos="8964613" algn="l"/>
                <a:tab pos="9413875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3266" b="1" dirty="0">
                <a:solidFill>
                  <a:srgbClr val="0000FF"/>
                </a:solidFill>
              </a:rPr>
              <a:t>N</a:t>
            </a:r>
            <a:r>
              <a:rPr lang="cs-CZ" altLang="cs-CZ" sz="3266" b="1" dirty="0" err="1">
                <a:solidFill>
                  <a:srgbClr val="0000FF"/>
                </a:solidFill>
              </a:rPr>
              <a:t>árodní</a:t>
            </a:r>
            <a:r>
              <a:rPr lang="cs-CZ" altLang="cs-CZ" sz="3266" b="1" dirty="0">
                <a:solidFill>
                  <a:srgbClr val="0000FF"/>
                </a:solidFill>
              </a:rPr>
              <a:t> soud</a:t>
            </a:r>
            <a:r>
              <a:rPr lang="en-GB" altLang="cs-CZ" sz="3266" b="1" dirty="0">
                <a:solidFill>
                  <a:srgbClr val="0000FF"/>
                </a:solidFill>
              </a:rPr>
              <a:t>       </a:t>
            </a:r>
            <a:r>
              <a:rPr lang="en-GB" altLang="cs-CZ" sz="3266" b="1" dirty="0">
                <a:solidFill>
                  <a:srgbClr val="FF0000"/>
                </a:solidFill>
              </a:rPr>
              <a:t>P</a:t>
            </a:r>
            <a:r>
              <a:rPr lang="cs-CZ" altLang="cs-CZ" sz="3266" b="1" dirty="0" err="1">
                <a:solidFill>
                  <a:srgbClr val="FF0000"/>
                </a:solidFill>
              </a:rPr>
              <a:t>ředběžná</a:t>
            </a:r>
            <a:r>
              <a:rPr lang="cs-CZ" altLang="cs-CZ" sz="3266" b="1" dirty="0">
                <a:solidFill>
                  <a:srgbClr val="FF0000"/>
                </a:solidFill>
              </a:rPr>
              <a:t> otázka</a:t>
            </a:r>
            <a:r>
              <a:rPr lang="en-GB" altLang="cs-CZ" sz="3266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502824" y="816567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Žaloba podána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 k národnímu soudu</a:t>
            </a:r>
            <a:endParaRPr lang="en-GB" altLang="cs-CZ" sz="2359" dirty="0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2502824" y="2122784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en-GB" altLang="cs-CZ" sz="2359" dirty="0" err="1"/>
              <a:t>Interpreta</a:t>
            </a:r>
            <a:r>
              <a:rPr lang="cs-CZ" altLang="cs-CZ" sz="2359" dirty="0"/>
              <a:t>ční nebo</a:t>
            </a:r>
            <a:r>
              <a:rPr lang="en-GB" altLang="cs-CZ" sz="2359" dirty="0"/>
              <a:t> </a:t>
            </a:r>
          </a:p>
          <a:p>
            <a:pPr algn="ctr">
              <a:lnSpc>
                <a:spcPct val="93000"/>
              </a:lnSpc>
            </a:pPr>
            <a:r>
              <a:rPr lang="en-GB" altLang="cs-CZ" sz="2359" dirty="0" err="1"/>
              <a:t>aplikační</a:t>
            </a:r>
            <a:r>
              <a:rPr lang="cs-CZ" altLang="cs-CZ" sz="2359" dirty="0"/>
              <a:t> problém</a:t>
            </a:r>
            <a:endParaRPr lang="en-GB" altLang="cs-CZ" sz="1996" dirty="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2502824" y="3429001"/>
            <a:ext cx="3103526" cy="980743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přerušeno</a:t>
            </a:r>
            <a:endParaRPr lang="en-GB" altLang="cs-CZ" sz="2177" dirty="0"/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dotaz na Soudní dvůr</a:t>
            </a:r>
            <a:endParaRPr lang="en-GB" altLang="cs-CZ" sz="2177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6912566" y="3429001"/>
            <a:ext cx="2939349" cy="816565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o PO zahájeno</a:t>
            </a:r>
            <a:endParaRPr lang="en-GB" altLang="cs-CZ" sz="2177" dirty="0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912566" y="4735218"/>
            <a:ext cx="2939349" cy="816566"/>
          </a:xfrm>
          <a:prstGeom prst="rect">
            <a:avLst/>
          </a:prstGeom>
          <a:solidFill>
            <a:srgbClr val="E6E64C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Rozsudek obsahující</a:t>
            </a:r>
            <a:r>
              <a:rPr lang="en-GB" altLang="cs-CZ" sz="2177" dirty="0"/>
              <a:t> </a:t>
            </a:r>
          </a:p>
          <a:p>
            <a:pPr algn="ctr">
              <a:lnSpc>
                <a:spcPct val="93000"/>
              </a:lnSpc>
            </a:pPr>
            <a:r>
              <a:rPr lang="cs-CZ" altLang="cs-CZ" sz="2177" dirty="0"/>
              <a:t>odpověď na dotaz</a:t>
            </a:r>
            <a:endParaRPr lang="en-GB" altLang="cs-CZ" sz="2177" dirty="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177350" y="5878698"/>
            <a:ext cx="3103526" cy="816566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359" dirty="0"/>
              <a:t>Rozhodnutí o </a:t>
            </a:r>
          </a:p>
          <a:p>
            <a:pPr algn="ctr">
              <a:lnSpc>
                <a:spcPct val="93000"/>
              </a:lnSpc>
            </a:pPr>
            <a:r>
              <a:rPr lang="cs-CZ" altLang="cs-CZ" sz="2359" dirty="0"/>
              <a:t>věci samé</a:t>
            </a:r>
            <a:endParaRPr lang="en-GB" altLang="cs-CZ" sz="2359" dirty="0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177350" y="5062133"/>
            <a:ext cx="3103526" cy="489651"/>
          </a:xfrm>
          <a:prstGeom prst="rect">
            <a:avLst/>
          </a:prstGeom>
          <a:solidFill>
            <a:srgbClr val="99CCFF"/>
          </a:solidFill>
          <a:ln w="936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46" tIns="40823" rIns="81646" bIns="40823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 algn="ctr">
              <a:lnSpc>
                <a:spcPct val="93000"/>
              </a:lnSpc>
            </a:pPr>
            <a:r>
              <a:rPr lang="cs-CZ" altLang="cs-CZ" sz="2177" dirty="0"/>
              <a:t>Řízení pokračuje</a:t>
            </a:r>
            <a:endParaRPr lang="en-GB" altLang="cs-CZ" sz="2177" dirty="0"/>
          </a:p>
        </p:txBody>
      </p:sp>
      <p:sp>
        <p:nvSpPr>
          <p:cNvPr id="15369" name="Text Box 9"/>
          <p:cNvSpPr txBox="1">
            <a:spLocks noChangeArrowheads="1"/>
          </p:cNvSpPr>
          <p:nvPr/>
        </p:nvSpPr>
        <p:spPr bwMode="auto">
          <a:xfrm>
            <a:off x="6912567" y="1960047"/>
            <a:ext cx="3103526" cy="49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2903" b="1" dirty="0">
                <a:solidFill>
                  <a:schemeClr val="accent4">
                    <a:lumMod val="50000"/>
                  </a:schemeClr>
                </a:solidFill>
              </a:rPr>
              <a:t>Soudní dvůr EU</a:t>
            </a:r>
            <a:r>
              <a:rPr lang="en-GB" altLang="cs-CZ" sz="2903" b="1" dirty="0">
                <a:solidFill>
                  <a:schemeClr val="accent4">
                    <a:lumMod val="50000"/>
                  </a:schemeClr>
                </a:solidFill>
              </a:rPr>
              <a:t>   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3974573" y="1807730"/>
            <a:ext cx="1440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1" name="Line 11"/>
          <p:cNvSpPr>
            <a:spLocks noChangeShapeType="1"/>
          </p:cNvSpPr>
          <p:nvPr/>
        </p:nvSpPr>
        <p:spPr bwMode="auto">
          <a:xfrm>
            <a:off x="3973218" y="3102086"/>
            <a:ext cx="1440" cy="326915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5606349" y="3918653"/>
            <a:ext cx="1306217" cy="1440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8381520" y="4245566"/>
            <a:ext cx="1441" cy="48965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 flipH="1">
            <a:off x="5276555" y="5224869"/>
            <a:ext cx="1638892" cy="1441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3646303" y="5551784"/>
            <a:ext cx="1441" cy="326914"/>
          </a:xfrm>
          <a:prstGeom prst="line">
            <a:avLst/>
          </a:prstGeom>
          <a:noFill/>
          <a:ln w="57150">
            <a:solidFill>
              <a:srgbClr val="00000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 sz="1633"/>
          </a:p>
        </p:txBody>
      </p:sp>
      <p:sp>
        <p:nvSpPr>
          <p:cNvPr id="15376" name="Text Box 16"/>
          <p:cNvSpPr txBox="1">
            <a:spLocks noChangeArrowheads="1"/>
          </p:cNvSpPr>
          <p:nvPr/>
        </p:nvSpPr>
        <p:spPr bwMode="auto">
          <a:xfrm>
            <a:off x="2667000" y="4572480"/>
            <a:ext cx="2939349" cy="368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46" tIns="40823" rIns="81646" bIns="40823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5pPr>
            <a:lvl6pPr marL="15351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6pPr>
            <a:lvl7pPr marL="19923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7pPr>
            <a:lvl8pPr marL="24495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8pPr>
            <a:lvl9pPr marL="2906713" indent="-215900" defTabSz="449263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Arial Unicode MS" pitchFamily="34" charset="-128"/>
              </a:defRPr>
            </a:lvl9pPr>
          </a:lstStyle>
          <a:p>
            <a:pPr>
              <a:lnSpc>
                <a:spcPct val="93000"/>
              </a:lnSpc>
            </a:pPr>
            <a:r>
              <a:rPr lang="cs-CZ" altLang="cs-CZ" sz="1996" b="1" i="1" dirty="0">
                <a:solidFill>
                  <a:schemeClr val="accent2">
                    <a:lumMod val="75000"/>
                  </a:schemeClr>
                </a:solidFill>
              </a:rPr>
              <a:t>cca</a:t>
            </a:r>
            <a:r>
              <a:rPr lang="en-GB" altLang="cs-CZ" sz="1996" b="1" i="1" dirty="0">
                <a:solidFill>
                  <a:schemeClr val="accent2">
                    <a:lumMod val="75000"/>
                  </a:schemeClr>
                </a:solidFill>
              </a:rPr>
              <a:t> 18 </a:t>
            </a:r>
            <a:r>
              <a:rPr lang="cs-CZ" altLang="cs-CZ" sz="1996" b="1" i="1" dirty="0">
                <a:solidFill>
                  <a:schemeClr val="accent2">
                    <a:lumMod val="75000"/>
                  </a:schemeClr>
                </a:solidFill>
              </a:rPr>
              <a:t>až</a:t>
            </a:r>
            <a:r>
              <a:rPr lang="en-GB" altLang="cs-CZ" sz="1996" b="1" i="1" dirty="0">
                <a:solidFill>
                  <a:schemeClr val="accent2">
                    <a:lumMod val="75000"/>
                  </a:schemeClr>
                </a:solidFill>
              </a:rPr>
              <a:t> 24 m</a:t>
            </a:r>
            <a:r>
              <a:rPr lang="cs-CZ" altLang="cs-CZ" sz="1996" b="1" i="1" dirty="0" err="1">
                <a:solidFill>
                  <a:schemeClr val="accent2">
                    <a:lumMod val="75000"/>
                  </a:schemeClr>
                </a:solidFill>
              </a:rPr>
              <a:t>ěsíců</a:t>
            </a:r>
            <a:endParaRPr lang="en-GB" altLang="cs-CZ" sz="1996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9745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</p:spPr>
        <p:txBody>
          <a:bodyPr/>
          <a:lstStyle/>
          <a:p>
            <a:pPr algn="ctr"/>
            <a:r>
              <a:rPr lang="cs-CZ" dirty="0"/>
              <a:t>Jednotlivosti - 1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5161"/>
            <a:ext cx="10515600" cy="5308355"/>
          </a:xfrm>
          <a:solidFill>
            <a:srgbClr val="FFFF4B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dirty="0">
                <a:effectLst/>
              </a:rPr>
              <a:t>předběžná otázka = </a:t>
            </a:r>
            <a:r>
              <a:rPr lang="cs-CZ" b="1" dirty="0">
                <a:solidFill>
                  <a:srgbClr val="C00000"/>
                </a:solidFill>
                <a:effectLst/>
              </a:rPr>
              <a:t>problém</a:t>
            </a:r>
            <a:r>
              <a:rPr lang="cs-CZ" dirty="0">
                <a:effectLst/>
              </a:rPr>
              <a:t> k vyřešení před rozhodnutím ve věci samé</a:t>
            </a:r>
          </a:p>
          <a:p>
            <a:pPr marL="0" indent="0">
              <a:buNone/>
            </a:pPr>
            <a:r>
              <a:rPr lang="cs-CZ" dirty="0"/>
              <a:t>forma podání k SDEU: </a:t>
            </a:r>
            <a:r>
              <a:rPr lang="cs-CZ" b="1" dirty="0">
                <a:solidFill>
                  <a:srgbClr val="C00000"/>
                </a:solidFill>
              </a:rPr>
              <a:t>dotaz</a:t>
            </a:r>
            <a:r>
              <a:rPr lang="cs-CZ" dirty="0"/>
              <a:t> ohledně výkladu nebo platnosti</a:t>
            </a:r>
          </a:p>
          <a:p>
            <a:pPr marL="0" indent="0">
              <a:buNone/>
            </a:pPr>
            <a:r>
              <a:rPr lang="cs-CZ" dirty="0">
                <a:effectLst/>
              </a:rPr>
              <a:t>„podání předběžné otázky“ = velmi nepřesná, ale všeobecně užívaná zkratka</a:t>
            </a:r>
          </a:p>
          <a:p>
            <a:r>
              <a:rPr lang="cs-CZ" b="1" i="1" dirty="0"/>
              <a:t>proces: přerušení řízení před národním soudem</a:t>
            </a:r>
          </a:p>
          <a:p>
            <a:r>
              <a:rPr lang="cs-CZ" b="1" i="1" dirty="0">
                <a:effectLst/>
              </a:rPr>
              <a:t>podání otázky národním soudem je návrhem na zahájení řízení u SDEU</a:t>
            </a:r>
            <a:endParaRPr lang="cs-CZ" dirty="0">
              <a:effectLst/>
            </a:endParaRPr>
          </a:p>
          <a:p>
            <a:r>
              <a:rPr lang="cs-CZ" b="1" i="1" dirty="0"/>
              <a:t>SD jen určí, co má nebo nemá být aplikováno, nerozhoduje meritorně (ale - </a:t>
            </a:r>
            <a:r>
              <a:rPr lang="cs-CZ" b="1" i="1" dirty="0" err="1"/>
              <a:t>Cristini</a:t>
            </a:r>
            <a:r>
              <a:rPr lang="cs-CZ" b="1" i="1" dirty="0"/>
              <a:t> - 32/75)</a:t>
            </a:r>
            <a:endParaRPr lang="cs-CZ" dirty="0">
              <a:effectLst/>
            </a:endParaRPr>
          </a:p>
          <a:p>
            <a:r>
              <a:rPr lang="cs-CZ" b="1" dirty="0"/>
              <a:t>výklad - včetně přímého účinku = aplikace</a:t>
            </a:r>
            <a:endParaRPr lang="cs-CZ" i="0" dirty="0">
              <a:effectLst/>
            </a:endParaRPr>
          </a:p>
          <a:p>
            <a:r>
              <a:rPr lang="cs-CZ" b="1" dirty="0"/>
              <a:t>nelze zkoumat platnost primárního práva, jen sekundárního</a:t>
            </a:r>
            <a:endParaRPr lang="cs-CZ" i="0" dirty="0">
              <a:effectLst/>
            </a:endParaRPr>
          </a:p>
          <a:p>
            <a:r>
              <a:rPr lang="cs-CZ" b="1" dirty="0"/>
              <a:t>žádá národní soud, nikoli strana v řízení - není opravný prostředek proti podání nebo nepodání otázky</a:t>
            </a:r>
            <a:br>
              <a:rPr lang="cs-CZ" i="0" dirty="0">
                <a:effectLst/>
              </a:rPr>
            </a:b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405208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39426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Jednotlivosti - 2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473521"/>
          </a:xfrm>
          <a:solidFill>
            <a:srgbClr val="FFFF4B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Otázka by neměla směřovat k národnímu právu – národním právem se SDEU nezabývá.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i="0" dirty="0">
                <a:effectLst/>
              </a:rPr>
              <a:t> </a:t>
            </a:r>
            <a:r>
              <a:rPr lang="cs-CZ" b="1" i="1" dirty="0">
                <a:effectLst/>
              </a:rPr>
              <a:t>Klasický dotaz: </a:t>
            </a:r>
            <a:r>
              <a:rPr lang="cs-CZ" i="0" dirty="0">
                <a:effectLst/>
              </a:rPr>
              <a:t>Je možno ustanovení … (práva EU) vykládat tak, že … zahrnuje situace … (národní právo)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SD neodpovídá na dotazy obecné nebo hypotetické – jen na ty, které jsou nezbytné pro </a:t>
            </a:r>
            <a:r>
              <a:rPr lang="cs-CZ" u="sng" dirty="0"/>
              <a:t>konkrétní</a:t>
            </a:r>
            <a:r>
              <a:rPr lang="cs-CZ" dirty="0"/>
              <a:t> národní řízení.</a:t>
            </a:r>
          </a:p>
          <a:p>
            <a:r>
              <a:rPr lang="cs-CZ" b="1" dirty="0">
                <a:solidFill>
                  <a:srgbClr val="C00000"/>
                </a:solidFill>
              </a:rPr>
              <a:t>Předběžnou otázku může podat jen národní soud, nikoli správní orgán ani rozhodčí orgán.</a:t>
            </a:r>
            <a:endParaRPr lang="cs-CZ" i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4974979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95926"/>
          </a:xfrm>
        </p:spPr>
        <p:txBody>
          <a:bodyPr/>
          <a:lstStyle/>
          <a:p>
            <a:pPr algn="ctr"/>
            <a:r>
              <a:rPr lang="cs-CZ" b="1" dirty="0"/>
              <a:t>Povinnost obrátit se na SD s otázkou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79104"/>
            <a:ext cx="10515600" cy="4894412"/>
          </a:xfrm>
          <a:solidFill>
            <a:srgbClr val="FFFF8B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cs-CZ" i="0" dirty="0">
              <a:effectLst/>
            </a:endParaRPr>
          </a:p>
          <a:p>
            <a:r>
              <a:rPr lang="cs-CZ" b="1" dirty="0"/>
              <a:t>Co je „soud, jehož rozhodnutí nelze napadnout opravnými prostředky </a:t>
            </a:r>
            <a:r>
              <a:rPr lang="cs-CZ" i="1" dirty="0"/>
              <a:t>podle vnitrostátního práva“ </a:t>
            </a:r>
            <a:r>
              <a:rPr lang="cs-CZ" b="1" dirty="0"/>
              <a:t>(</a:t>
            </a:r>
            <a:r>
              <a:rPr lang="cs-CZ" b="1" u="sng" dirty="0"/>
              <a:t>podle třetího odstavce čl. 267 má povinnost obrátit se na SD) ?</a:t>
            </a:r>
            <a:endParaRPr lang="cs-CZ" dirty="0"/>
          </a:p>
          <a:p>
            <a:pPr lvl="1"/>
            <a:r>
              <a:rPr lang="cs-CZ" b="1" i="0" dirty="0">
                <a:effectLst/>
              </a:rPr>
              <a:t>není-li možný opravný prostředek – ale jaký ?</a:t>
            </a:r>
            <a:endParaRPr lang="cs-CZ" i="0" dirty="0">
              <a:effectLst/>
            </a:endParaRPr>
          </a:p>
          <a:p>
            <a:r>
              <a:rPr lang="cs-CZ" b="1" dirty="0"/>
              <a:t>Výjimky z povinnosti:</a:t>
            </a: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clair</a:t>
            </a:r>
            <a:r>
              <a:rPr lang="cs-CZ" b="1" dirty="0">
                <a:solidFill>
                  <a:srgbClr val="C00000"/>
                </a:solidFill>
              </a:rPr>
              <a:t> </a:t>
            </a:r>
            <a:r>
              <a:rPr lang="cs-CZ" b="1" dirty="0"/>
              <a:t>283/81 CILFIT (francouzská </a:t>
            </a:r>
            <a:r>
              <a:rPr lang="cs-CZ" b="1" dirty="0" err="1"/>
              <a:t>doktrina</a:t>
            </a:r>
            <a:r>
              <a:rPr lang="cs-CZ" b="1" dirty="0"/>
              <a:t>) - není třeba výkladu (již byl proveden nebo případ je nad slunce jasný)</a:t>
            </a:r>
          </a:p>
          <a:p>
            <a:r>
              <a:rPr lang="cs-CZ" b="1" u="sng" dirty="0" err="1">
                <a:solidFill>
                  <a:srgbClr val="C00000"/>
                </a:solidFill>
              </a:rPr>
              <a:t>acte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u="sng" dirty="0" err="1">
                <a:solidFill>
                  <a:srgbClr val="C00000"/>
                </a:solidFill>
              </a:rPr>
              <a:t>éclairé</a:t>
            </a:r>
            <a:r>
              <a:rPr lang="cs-CZ" b="1" u="sng" dirty="0">
                <a:solidFill>
                  <a:srgbClr val="C00000"/>
                </a:solidFill>
              </a:rPr>
              <a:t> </a:t>
            </a:r>
            <a:r>
              <a:rPr lang="cs-CZ" b="1" dirty="0"/>
              <a:t>– </a:t>
            </a:r>
            <a:r>
              <a:rPr lang="cs-CZ" b="1" i="1" dirty="0"/>
              <a:t>otázka již v minulosti vyřešena: Odpověď usnesením s odůvodněním, nikoli rozsudkem.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34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acte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 err="1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éclairé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(jen pro zajímavost)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>
                <a:hlinkClick r:id="rId2"/>
              </a:rPr>
              <a:t>C-282/06, Ochranný svaz autorský pro práva k dílům hudebním (OSA) v. Miloslav Lev</a:t>
            </a:r>
            <a:r>
              <a:rPr lang="cs-CZ" dirty="0"/>
              <a:t>  -  předložil v červnu 2006 Krajský soud v Praze ve znění:</a:t>
            </a:r>
          </a:p>
          <a:p>
            <a:r>
              <a:rPr lang="cs-CZ" i="1" dirty="0">
                <a:solidFill>
                  <a:srgbClr val="C00000"/>
                </a:solidFill>
              </a:rPr>
              <a:t>Má autor podle práva Evropské unie - směrnice ES 2001/29 - právo na odměnu při provozování díla rozhlasem nebo televizí provozovatelem zařízením, sloužícího k ubytování i případě, že je televizor či rozhlasový přijímač umístěn v soukromé části ubytovacího prostoru (na pokoji)?</a:t>
            </a:r>
          </a:p>
          <a:p>
            <a:r>
              <a:rPr lang="cs-CZ" i="1" dirty="0">
                <a:solidFill>
                  <a:srgbClr val="C00000"/>
                </a:solidFill>
              </a:rPr>
              <a:t>Je ustanovení § 23 autorského zákona 121/2001 Sb. v novelizovaném znění zákonem č. 81/2005 Sb. v rozporu s komunitárním právem ES?</a:t>
            </a:r>
          </a:p>
          <a:p>
            <a:r>
              <a:rPr lang="cs-CZ" dirty="0"/>
              <a:t>Vyřešeno usnesením odkazujícím na nedávné rozhodnutí ve věci </a:t>
            </a:r>
            <a:r>
              <a:rPr lang="cs-CZ" dirty="0">
                <a:hlinkClick r:id="rId3"/>
              </a:rPr>
              <a:t>C 306/05, </a:t>
            </a:r>
            <a:r>
              <a:rPr lang="cs-CZ" dirty="0" err="1">
                <a:hlinkClick r:id="rId3"/>
              </a:rPr>
              <a:t>Sociedad</a:t>
            </a:r>
            <a:r>
              <a:rPr lang="cs-CZ" dirty="0">
                <a:hlinkClick r:id="rId3"/>
              </a:rPr>
              <a:t> General de </a:t>
            </a:r>
            <a:r>
              <a:rPr lang="cs-CZ" dirty="0" err="1">
                <a:hlinkClick r:id="rId3"/>
              </a:rPr>
              <a:t>Autores</a:t>
            </a:r>
            <a:r>
              <a:rPr lang="cs-CZ" dirty="0">
                <a:hlinkClick r:id="rId3"/>
              </a:rPr>
              <a:t> y </a:t>
            </a:r>
            <a:r>
              <a:rPr lang="cs-CZ" dirty="0" err="1">
                <a:hlinkClick r:id="rId3"/>
              </a:rPr>
              <a:t>Editores</a:t>
            </a:r>
            <a:r>
              <a:rPr lang="cs-CZ" dirty="0">
                <a:hlinkClick r:id="rId3"/>
              </a:rPr>
              <a:t> de </a:t>
            </a:r>
            <a:r>
              <a:rPr lang="cs-CZ" dirty="0" err="1">
                <a:hlinkClick r:id="rId3"/>
              </a:rPr>
              <a:t>Espaňa</a:t>
            </a:r>
            <a:r>
              <a:rPr lang="cs-CZ" dirty="0">
                <a:hlinkClick r:id="rId3"/>
              </a:rPr>
              <a:t> (</a:t>
            </a:r>
            <a:r>
              <a:rPr lang="cs-CZ" dirty="0" err="1">
                <a:hlinkClick r:id="rId3"/>
              </a:rPr>
              <a:t>SGAE</a:t>
            </a:r>
            <a:r>
              <a:rPr lang="cs-CZ" dirty="0">
                <a:hlinkClick r:id="rId3"/>
              </a:rPr>
              <a:t>) v. Rafael </a:t>
            </a:r>
            <a:r>
              <a:rPr lang="cs-CZ" dirty="0" err="1">
                <a:hlinkClick r:id="rId3"/>
              </a:rPr>
              <a:t>Hoteles</a:t>
            </a:r>
            <a:r>
              <a:rPr lang="cs-CZ" dirty="0">
                <a:hlinkClick r:id="rId3"/>
              </a:rPr>
              <a:t> SA</a:t>
            </a:r>
            <a:r>
              <a:rPr lang="cs-CZ" dirty="0"/>
              <a:t>, že vysílání v hotelových pokojích a hotelech obecně je "sdělováním" obsahu děl veřejnosti, pro které je třeba souhlasu autora.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74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8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bg1">
                    <a:lumMod val="65000"/>
                  </a:schemeClr>
                </a:solidFill>
              </a:rPr>
              <a:t>Zvláštní typy řízení (jen pro zajímavost)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48678"/>
            <a:ext cx="10515600" cy="4824838"/>
          </a:xfrm>
          <a:solidFill>
            <a:srgbClr val="F8FEBA"/>
          </a:solidFill>
        </p:spPr>
        <p:txBody>
          <a:bodyPr>
            <a:normAutofit/>
          </a:bodyPr>
          <a:lstStyle/>
          <a:p>
            <a:r>
              <a:rPr lang="cs-CZ" b="1" i="1" dirty="0">
                <a:solidFill>
                  <a:srgbClr val="0070C0"/>
                </a:solidFill>
              </a:rPr>
              <a:t>ZRYCHLENÉ ŘÍZENÍ O PŘEDBĚŽNÉ OTÁZCE  (zjednodušení řízení)</a:t>
            </a:r>
          </a:p>
          <a:p>
            <a:r>
              <a:rPr lang="cs-CZ" dirty="0"/>
              <a:t>Článek 105 Jednacího řádu (resumé)</a:t>
            </a:r>
          </a:p>
          <a:p>
            <a:r>
              <a:rPr lang="cs-CZ" dirty="0"/>
              <a:t>Předseda Soudního dvora může rozhodnout o projednání předběžné otázky ve zrychleném řízení, pokud povaha věci vyžaduje, aby byla projednána bez zbytečného odkladu.</a:t>
            </a:r>
          </a:p>
          <a:p>
            <a:endParaRPr lang="cs-CZ" b="1" dirty="0">
              <a:solidFill>
                <a:srgbClr val="0070C0"/>
              </a:solidFill>
              <a:effectLst/>
            </a:endParaRPr>
          </a:p>
          <a:p>
            <a:r>
              <a:rPr lang="cs-CZ" b="1" i="1" dirty="0">
                <a:solidFill>
                  <a:srgbClr val="0070C0"/>
                </a:solidFill>
              </a:rPr>
              <a:t>NALÉHAVÉ ŘÍZENÍ O PŘEDBĚŽNÉ OTÁZCE  (přednostní zpracování)</a:t>
            </a:r>
          </a:p>
          <a:p>
            <a:r>
              <a:rPr lang="cs-CZ" i="1" dirty="0"/>
              <a:t>čl. 267-4. Vyvstane-li taková otázka (výklad, platnost) při jednání před soudem členského státu, které se týká </a:t>
            </a:r>
            <a:r>
              <a:rPr lang="cs-CZ" b="1" i="1" dirty="0"/>
              <a:t>osoby ve vazbě, </a:t>
            </a:r>
            <a:r>
              <a:rPr lang="cs-CZ" i="1" dirty="0"/>
              <a:t>rozhodne Soudní dvůr v co nejkratší lhůtě.</a:t>
            </a:r>
            <a:endParaRPr lang="cs-CZ" b="1" dirty="0">
              <a:solidFill>
                <a:srgbClr val="0070C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28945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827</Words>
  <Application>Microsoft Office PowerPoint</Application>
  <PresentationFormat>Širokoúhlá obrazovka</PresentationFormat>
  <Paragraphs>77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Motiv Office</vt:lpstr>
      <vt:lpstr>Zajištění jednotného výkladu práva EU  Řízení o předběžné otázce čl. 267 SFEU   </vt:lpstr>
      <vt:lpstr>Úvodní poznámky – zajištění jednotného výkladu</vt:lpstr>
      <vt:lpstr>Právní základ</vt:lpstr>
      <vt:lpstr>Prezentace aplikace PowerPoint</vt:lpstr>
      <vt:lpstr>Jednotlivosti - 1</vt:lpstr>
      <vt:lpstr>Jednotlivosti - 2</vt:lpstr>
      <vt:lpstr>Povinnost obrátit se na SD s otázkou</vt:lpstr>
      <vt:lpstr>Příklad acte éclairé (jen pro zajímavost)</vt:lpstr>
      <vt:lpstr>Zvláštní typy řízení (jen pro zajímavost)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o předběžné otázce čl. 267 SFEU</dc:title>
  <dc:creator>Vladimír Týč</dc:creator>
  <cp:lastModifiedBy>Vladimír Týč</cp:lastModifiedBy>
  <cp:revision>19</cp:revision>
  <dcterms:created xsi:type="dcterms:W3CDTF">2016-05-12T07:21:08Z</dcterms:created>
  <dcterms:modified xsi:type="dcterms:W3CDTF">2024-11-06T21:29:50Z</dcterms:modified>
</cp:coreProperties>
</file>