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4" r:id="rId2"/>
    <p:sldId id="273" r:id="rId3"/>
    <p:sldId id="276" r:id="rId4"/>
    <p:sldId id="291" r:id="rId5"/>
    <p:sldId id="270" r:id="rId6"/>
    <p:sldId id="27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18FE-1FAD-4BF1-AF2A-ABF130FFCEE6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32BB3-B8F8-455A-9154-9D6619403E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13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959DD37-B3FC-4AFE-8A54-196A9B8DBF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58CDD0-83AB-4172-9F49-FD89BDD5F63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1F32D60-C234-4318-8A88-84FE80FE0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EE08C6D9-C087-412C-80AB-08C540390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34EF8-3E74-D6EE-4CAD-CFA40DB05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4D2990-28B6-6CCC-F671-15E6F2F7E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642162-8CF9-A984-E8DE-CD9908E6F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6F801-35C6-F57C-9231-6AA45F4E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760D35-963D-60D6-CB3B-CB8B5A77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8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F3C0A-389E-F689-EA62-6F145E8D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3C3CAA-3DF2-CD01-C9C1-CD8256AAF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848A2D-58D2-D881-64C3-F1087AC0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828C3F-0057-96FA-8957-33303862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68D9E-BCB4-4C5D-7888-FEC8726C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3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3BF76C-928B-3E06-BFA5-688E7E818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2E4485-16C6-78C0-A0F0-8BE87D493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B5F4F-B1A1-3B1E-D2A1-C3FF36BA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A8CD3A-42D9-A140-24CA-BDEE5EF4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575F18-7C64-2450-8992-C223ABAA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15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8B918-1481-6FE3-0973-68709142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43250-8559-B29E-807D-E21EEFDC2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6F758-98F4-D610-0C80-DD6FA38EF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54ED9-0D38-7042-570F-7A024A90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37E53A-0316-5EE0-9A9E-5DC0BA30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9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1BEC8-FCF8-F406-971F-3E5429E6B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D03E38-C155-54E9-8CF9-A39F6079F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50F6BC-9A57-22B7-15C8-5FA1F541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7FF95C-C550-245A-9828-5FD0DF58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6DBF3D-CD64-F60A-2BCD-E6A957B7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67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80B15-A5C6-23EB-B446-8F54C196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8E8B0-3387-64C0-A0DB-F9D3E39F6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D15F00-5E04-A7CB-57FE-209C29BF3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3698CF-45AE-8F34-B4BE-C42B61C1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E47BF-8822-666E-4763-5AF250A2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84E9FB-5653-1678-74D1-8B909EA99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4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9260D-CE26-7261-3F5A-3CD60958A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7F35D0-649E-2C84-C702-8196A93E3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0FB6DF-D1B0-7D03-11D3-827C4BC31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88CAA7B-BEA4-BE14-0350-E8A2A02EA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4064A4-9AA4-49C1-0FC3-B5E29AC1D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EAD97E6-5AFC-6C7A-791A-BABBD3D9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982CD2-729B-CBDD-9BB7-28C58D5C8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6F795B-35A8-7371-3F6D-C1106DB0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2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702AA-5C82-0C36-45B6-52EBA7A24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1A5D65-AD17-E074-3868-DD55ED95E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0D7842-4B9C-2689-D28E-73500554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673A91-25D7-C9FE-2E01-08E383FC9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48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BCB047-E834-4ADE-9FF9-3E211ACCC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52E09E-3F38-D5A0-8B3A-827BEFBE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9BD886-D573-DBD5-7AF1-6BB6DD59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2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86697-9B07-95A5-EB18-B0FF2EB98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64D7B-2E0C-D5A0-4F07-D88FEFC7E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67C620-8CC6-FE7D-6F9A-D3221DD7B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69984B-8672-6E97-D76D-C5F28A8F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A57846-D06A-2987-862A-467420243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9EF1BE-9C26-B53F-AD23-0186E976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54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2634E-9D31-57A0-A866-0FF8F9D6C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B2D7FD6-00EC-8251-8FD2-19FED72F8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2FACC3-093C-C178-AEC3-DD360712F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3F4165-BDA6-CABB-4F29-7C1F9755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CD9FF9-2ECD-0AD9-F620-89F298D3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5C7D80-DA11-673B-4992-F08B2108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9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A6AF0B-25D1-C2B8-0D7B-6FD52D02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E4C64A-7274-2B4D-9125-FD628161C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ABE56-113B-52CD-9261-D821FD3D2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D1D62A-220D-466A-B342-16B41BF7A23A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53AA55-7FE7-E7B2-8C0A-0E7AF8701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AA8D97-BE23-A6EA-3191-CDE3246A9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13B369-4C2A-49F7-BDB8-39013BBE2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3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1B77E-51DA-3929-A6EC-0CB6B93A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/>
              <a:t>Soudní dvůr jako ústavní (správní) soud</a:t>
            </a:r>
            <a:br>
              <a:rPr lang="cs-CZ"/>
            </a:br>
            <a:br>
              <a:rPr lang="cs-CZ"/>
            </a:br>
            <a:r>
              <a:rPr lang="cs-CZ" sz="2800"/>
              <a:t>okruh </a:t>
            </a:r>
            <a:r>
              <a:rPr lang="cs-CZ" sz="2800" dirty="0"/>
              <a:t>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A29F0-5BDB-8F8D-DB9E-954A825E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229"/>
            <a:ext cx="10515600" cy="3912734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EU: primární právo (SEU, SFEU, Listina základních práv EU) = „ústavní pořádek“ – vyšší právní síla</a:t>
            </a:r>
          </a:p>
          <a:p>
            <a:r>
              <a:rPr lang="cs-CZ" dirty="0"/>
              <a:t>Sekundární právo: „legislativa“ EU – nižší právní síla</a:t>
            </a:r>
          </a:p>
          <a:p>
            <a:endParaRPr lang="cs-CZ" dirty="0"/>
          </a:p>
          <a:p>
            <a:r>
              <a:rPr lang="cs-CZ" dirty="0"/>
              <a:t>Předpis nižší právní síly nesmí být v rozporu s předpisem vyšší právní síly.</a:t>
            </a:r>
          </a:p>
          <a:p>
            <a:r>
              <a:rPr lang="cs-CZ" dirty="0"/>
              <a:t>Stejný systém jako u Ústavního soudu ČR (rozpor = neplatnost)</a:t>
            </a:r>
          </a:p>
        </p:txBody>
      </p:sp>
    </p:spTree>
    <p:extLst>
      <p:ext uri="{BB962C8B-B14F-4D97-AF65-F5344CB8AC3E}">
        <p14:creationId xmlns:p14="http://schemas.microsoft.com/office/powerpoint/2010/main" val="386908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65416D3B-11A3-4177-854F-9A939222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128588"/>
            <a:ext cx="8228013" cy="996156"/>
          </a:xfrm>
          <a:solidFill>
            <a:srgbClr val="FFCC66"/>
          </a:solidFill>
        </p:spPr>
        <p:txBody>
          <a:bodyPr/>
          <a:lstStyle/>
          <a:p>
            <a:pPr algn="ctr"/>
            <a:r>
              <a:rPr lang="cs-CZ" altLang="cs-CZ" dirty="0"/>
              <a:t>Žaloba na neplatnost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55561F88-3A6E-4B15-B60B-CC62C5CE5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340768"/>
            <a:ext cx="8228013" cy="5040560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cs-CZ" altLang="cs-CZ" sz="2200" dirty="0"/>
              <a:t>čl. 263 – </a:t>
            </a:r>
            <a:r>
              <a:rPr lang="cs-CZ" altLang="cs-CZ" sz="2200" dirty="0">
                <a:solidFill>
                  <a:srgbClr val="FF0000"/>
                </a:solidFill>
              </a:rPr>
              <a:t>žaloba na neplatnost</a:t>
            </a:r>
            <a:r>
              <a:rPr lang="cs-CZ" altLang="cs-CZ" sz="2200" dirty="0"/>
              <a:t> </a:t>
            </a:r>
            <a:r>
              <a:rPr lang="cs-CZ" altLang="cs-CZ" sz="2200" u="sng" dirty="0"/>
              <a:t>legislativního</a:t>
            </a:r>
            <a:r>
              <a:rPr lang="cs-CZ" altLang="cs-CZ" sz="2200" dirty="0"/>
              <a:t> nebo </a:t>
            </a:r>
            <a:r>
              <a:rPr lang="cs-CZ" altLang="cs-CZ" sz="2200" u="sng" dirty="0"/>
              <a:t>jiného</a:t>
            </a:r>
            <a:r>
              <a:rPr lang="cs-CZ" altLang="cs-CZ" sz="2200" dirty="0"/>
              <a:t> aktu EU</a:t>
            </a:r>
          </a:p>
          <a:p>
            <a:pPr>
              <a:spcBef>
                <a:spcPts val="900"/>
              </a:spcBef>
              <a:buNone/>
            </a:pPr>
            <a:r>
              <a:rPr lang="cs-CZ" altLang="cs-CZ" sz="2200" b="1" dirty="0">
                <a:solidFill>
                  <a:srgbClr val="0000FF"/>
                </a:solidFill>
              </a:rPr>
              <a:t>Soudní dvůr Evropské unie přezkoumává legalitu </a:t>
            </a:r>
            <a:r>
              <a:rPr lang="cs-CZ" altLang="cs-CZ" sz="2200" b="1" dirty="0"/>
              <a:t>legislativních aktů a dalších obdobných aktů Rady, Komise a Evropské centrální banky</a:t>
            </a:r>
            <a:r>
              <a:rPr lang="cs-CZ" altLang="cs-CZ" sz="2200" dirty="0"/>
              <a:t>, … </a:t>
            </a:r>
          </a:p>
          <a:p>
            <a:pPr>
              <a:spcBef>
                <a:spcPts val="900"/>
              </a:spcBef>
              <a:buNone/>
            </a:pPr>
            <a:r>
              <a:rPr lang="cs-CZ" altLang="cs-CZ" sz="2200" dirty="0">
                <a:solidFill>
                  <a:srgbClr val="0070C0"/>
                </a:solidFill>
              </a:rPr>
              <a:t>  + </a:t>
            </a:r>
            <a:r>
              <a:rPr lang="cs-CZ" altLang="cs-CZ" sz="2200" b="1" dirty="0">
                <a:solidFill>
                  <a:srgbClr val="0000FF"/>
                </a:solidFill>
              </a:rPr>
              <a:t>mezinárodní smlouva </a:t>
            </a:r>
            <a:r>
              <a:rPr lang="cs-CZ" altLang="cs-CZ" sz="2200" dirty="0">
                <a:solidFill>
                  <a:srgbClr val="0070C0"/>
                </a:solidFill>
              </a:rPr>
              <a:t>„vnější“ (dohody - čl. 218 odst. 11)</a:t>
            </a:r>
          </a:p>
          <a:p>
            <a:pPr>
              <a:spcBef>
                <a:spcPts val="900"/>
              </a:spcBef>
              <a:buNone/>
            </a:pPr>
            <a:endParaRPr lang="cs-CZ" altLang="cs-CZ" sz="2200" dirty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None/>
            </a:pPr>
            <a:r>
              <a:rPr lang="cs-CZ" altLang="cs-CZ" sz="2200" b="1" dirty="0">
                <a:highlight>
                  <a:srgbClr val="FFFF00"/>
                </a:highlight>
              </a:rPr>
              <a:t>AKTIVNÍ LEGITIMACE </a:t>
            </a:r>
            <a:r>
              <a:rPr lang="cs-CZ" altLang="cs-CZ" sz="2200" dirty="0">
                <a:highlight>
                  <a:srgbClr val="FFFF00"/>
                </a:highlight>
              </a:rPr>
              <a:t>-  </a:t>
            </a:r>
            <a:r>
              <a:rPr lang="cs-CZ" altLang="cs-CZ" sz="2200" i="1" dirty="0">
                <a:solidFill>
                  <a:srgbClr val="0000FF"/>
                </a:solidFill>
                <a:highlight>
                  <a:srgbClr val="FFFF00"/>
                </a:highlight>
              </a:rPr>
              <a:t>privilegovaní žalobci </a:t>
            </a:r>
            <a:r>
              <a:rPr lang="cs-CZ" altLang="cs-CZ" sz="2200" dirty="0">
                <a:highlight>
                  <a:srgbClr val="FFFF00"/>
                </a:highlight>
              </a:rPr>
              <a:t>– žaloba podána</a:t>
            </a:r>
          </a:p>
          <a:p>
            <a:pPr>
              <a:spcBef>
                <a:spcPts val="900"/>
              </a:spcBef>
              <a:buFontTx/>
              <a:buAutoNum type="arabicParenBoth"/>
            </a:pPr>
            <a:r>
              <a:rPr lang="cs-CZ" altLang="cs-CZ" sz="2200" dirty="0">
                <a:highlight>
                  <a:srgbClr val="FFFF00"/>
                </a:highlight>
              </a:rPr>
              <a:t> členskými státy, Evropským parlamentem, Radou nebo Komisí </a:t>
            </a:r>
            <a:endParaRPr lang="cs-CZ" altLang="cs-CZ" sz="2200" dirty="0"/>
          </a:p>
          <a:p>
            <a:pPr>
              <a:spcBef>
                <a:spcPts val="900"/>
              </a:spcBef>
              <a:buFontTx/>
              <a:buAutoNum type="arabicParenBoth"/>
            </a:pPr>
            <a:r>
              <a:rPr lang="cs-CZ" altLang="cs-CZ" sz="2200" dirty="0"/>
              <a:t> Účetním dvorem, Evropskou centrální bankou a Výborem regionů k ochraně jejich práv </a:t>
            </a:r>
            <a:r>
              <a:rPr lang="cs-CZ" altLang="cs-CZ" sz="2200" i="1" dirty="0">
                <a:solidFill>
                  <a:srgbClr val="0000FF"/>
                </a:solidFill>
              </a:rPr>
              <a:t>(= </a:t>
            </a:r>
            <a:r>
              <a:rPr lang="cs-CZ" altLang="cs-CZ" sz="2200" i="1" dirty="0" err="1">
                <a:solidFill>
                  <a:srgbClr val="0000FF"/>
                </a:solidFill>
              </a:rPr>
              <a:t>poloprivilegovaní</a:t>
            </a:r>
            <a:r>
              <a:rPr lang="cs-CZ" altLang="cs-CZ" sz="2200" i="1" dirty="0">
                <a:solidFill>
                  <a:srgbClr val="0000FF"/>
                </a:solidFill>
              </a:rPr>
              <a:t> žalobci).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F2F09FF-0761-42CD-8261-B378CFA4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Důvody neplatnosti</a:t>
            </a:r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F05BB8E0-7DD0-4347-8D90-7A99275B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2400" dirty="0"/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 dirty="0"/>
              <a:t> Nedostatek pravomoci – absolutní, relativní vč.</a:t>
            </a:r>
            <a:r>
              <a:rPr lang="cs-CZ" altLang="cs-CZ" sz="2400" dirty="0"/>
              <a:t> principu subsidiarity </a:t>
            </a:r>
            <a:r>
              <a:rPr lang="cs-CZ" altLang="cs-CZ" sz="2400" dirty="0">
                <a:solidFill>
                  <a:srgbClr val="0000FF"/>
                </a:solidFill>
              </a:rPr>
              <a:t>(C‑376/98 – tabáková reklama)</a:t>
            </a:r>
          </a:p>
          <a:p>
            <a:pPr marL="0" indent="0">
              <a:buNone/>
            </a:pPr>
            <a:r>
              <a:rPr lang="cs-CZ" altLang="cs-CZ" sz="2400" b="1" dirty="0"/>
              <a:t> Podstatné formální vady aktu (např. </a:t>
            </a:r>
            <a:r>
              <a:rPr lang="cs-CZ" altLang="cs-CZ" sz="2400" dirty="0"/>
              <a:t>chybějící nebo nedostatečné odůvodnění aktu)</a:t>
            </a:r>
          </a:p>
          <a:p>
            <a:pPr marL="0" indent="0">
              <a:buNone/>
            </a:pPr>
            <a:r>
              <a:rPr lang="cs-CZ" altLang="cs-CZ" sz="2400" b="1" dirty="0"/>
              <a:t>C. Porušení Smlouvy o EU, Smlouvy o fungování EU nebo pravidla k jejímu provedení (nikoli akty</a:t>
            </a:r>
            <a:r>
              <a:rPr lang="cs-CZ" altLang="cs-CZ" sz="2400" dirty="0"/>
              <a:t> sekundárního práva)</a:t>
            </a:r>
          </a:p>
          <a:p>
            <a:pPr marL="0" indent="0">
              <a:buNone/>
            </a:pPr>
            <a:r>
              <a:rPr lang="cs-CZ" altLang="cs-CZ" sz="2400" b="1" dirty="0"/>
              <a:t>D. Zneužití pravomoci </a:t>
            </a:r>
            <a:r>
              <a:rPr lang="cs-CZ" altLang="cs-CZ" sz="2400" dirty="0"/>
              <a:t>orgánu EU</a:t>
            </a:r>
            <a:br>
              <a:rPr lang="cs-CZ" altLang="cs-CZ" dirty="0"/>
            </a:b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C9DA0-2684-49D4-8D5B-EDA309F506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/>
              <a:t>Neplatnost z důvodu </a:t>
            </a:r>
            <a:r>
              <a:rPr lang="pl-PL" u="sng" dirty="0"/>
              <a:t>zneužití pravomoci</a:t>
            </a:r>
            <a:r>
              <a:rPr lang="pl-PL" dirty="0"/>
              <a:t> -      C-146/13 (příklad)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0B6370-0F8B-448F-A48F-00F46F1E7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772816"/>
            <a:ext cx="8496944" cy="4680520"/>
          </a:xfrm>
        </p:spPr>
        <p:txBody>
          <a:bodyPr/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Podle ustálené judikatury je akt postižen zneužitím pravomoci pouze tehdy, pokud se na základě objektivních, relevantních a shodujících se nepřímých důkazů ukáže, že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byl přijat za výlučným nebo přinejmenším rozhodujícím účelem dosáhnout jiných cílů, než jsou cíle, pro které byla daná pravomoc svěřena,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nebo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vyhnout se postupu zvláště upravenému SFEU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pro vyrovnání se s okolnostmi daného případu 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Fedesa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a další, C‑331/88, jakož i Španělsko a Itálie v. Rada, C‑274/11 a C‑295/11).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3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CD232EE6-849F-429F-A17F-B0CFF6A3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8913"/>
            <a:ext cx="8229600" cy="922337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/>
              <a:t>Žaloba na neplatnost –jednotlivci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E55D1805-3F36-4973-8428-C159F16B7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8" y="1268414"/>
            <a:ext cx="8496944" cy="540067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>
              <a:spcBef>
                <a:spcPts val="900"/>
              </a:spcBef>
              <a:buClrTx/>
              <a:buSzTx/>
            </a:pPr>
            <a:r>
              <a:rPr lang="cs-CZ" altLang="cs-CZ" sz="2000" b="1" dirty="0"/>
              <a:t>NEPRIVILEGOVANÍ ŽALOBCI </a:t>
            </a:r>
            <a:r>
              <a:rPr lang="cs-CZ" altLang="cs-CZ" sz="2000" dirty="0"/>
              <a:t>– </a:t>
            </a:r>
            <a:r>
              <a:rPr lang="cs-CZ" altLang="cs-CZ" sz="2000" i="1" dirty="0">
                <a:solidFill>
                  <a:srgbClr val="0000FF"/>
                </a:solidFill>
              </a:rPr>
              <a:t>právní zájem + těsnější vztah</a:t>
            </a:r>
          </a:p>
          <a:p>
            <a:pPr>
              <a:spcBef>
                <a:spcPts val="900"/>
              </a:spcBef>
              <a:buClrTx/>
              <a:buSzTx/>
            </a:pPr>
            <a:r>
              <a:rPr lang="cs-CZ" altLang="cs-CZ" sz="2000" dirty="0"/>
              <a:t>(čl. 263/3) Každá </a:t>
            </a:r>
            <a:r>
              <a:rPr lang="cs-CZ" altLang="cs-CZ" sz="2000" dirty="0">
                <a:solidFill>
                  <a:srgbClr val="0000FF"/>
                </a:solidFill>
              </a:rPr>
              <a:t>fyzická nebo právnická osoba </a:t>
            </a:r>
            <a:r>
              <a:rPr lang="cs-CZ" altLang="cs-CZ" sz="2000" dirty="0"/>
              <a:t>může podat žalobu proti</a:t>
            </a:r>
          </a:p>
          <a:p>
            <a:pPr>
              <a:spcBef>
                <a:spcPts val="900"/>
              </a:spcBef>
              <a:buClrTx/>
              <a:buSzTx/>
            </a:pPr>
            <a:r>
              <a:rPr lang="cs-CZ" altLang="cs-CZ" sz="2000" dirty="0"/>
              <a:t>1) </a:t>
            </a:r>
            <a:r>
              <a:rPr lang="cs-CZ" altLang="cs-CZ" sz="2000" b="1" i="1" dirty="0"/>
              <a:t>aktům,</a:t>
            </a:r>
            <a:r>
              <a:rPr lang="cs-CZ" altLang="cs-CZ" sz="2000" dirty="0"/>
              <a:t> </a:t>
            </a:r>
            <a:r>
              <a:rPr lang="cs-CZ" altLang="cs-CZ" sz="2000" b="1" i="1" dirty="0"/>
              <a:t>které jsou jí určeny </a:t>
            </a:r>
            <a:r>
              <a:rPr lang="cs-CZ" altLang="cs-CZ" sz="2000" dirty="0"/>
              <a:t>nebo </a:t>
            </a:r>
          </a:p>
          <a:p>
            <a:pPr marL="0" indent="0">
              <a:spcBef>
                <a:spcPts val="900"/>
              </a:spcBef>
              <a:buClrTx/>
              <a:buSzTx/>
            </a:pPr>
            <a:r>
              <a:rPr lang="cs-CZ" altLang="cs-CZ" sz="2000" dirty="0"/>
              <a:t>2) </a:t>
            </a:r>
            <a:r>
              <a:rPr lang="cs-CZ" altLang="cs-CZ" sz="2000" b="1" i="1" dirty="0"/>
              <a:t>aktům,</a:t>
            </a:r>
            <a:r>
              <a:rPr lang="cs-CZ" altLang="cs-CZ" sz="2000" dirty="0"/>
              <a:t> které se jí </a:t>
            </a:r>
            <a:r>
              <a:rPr lang="cs-CZ" altLang="cs-CZ" sz="2000" b="1" i="1" dirty="0"/>
              <a:t>bezprostředně a </a:t>
            </a:r>
            <a:r>
              <a:rPr lang="cs-CZ" altLang="cs-CZ" sz="2000" b="1" i="1" dirty="0">
                <a:solidFill>
                  <a:srgbClr val="C00000"/>
                </a:solidFill>
              </a:rPr>
              <a:t>osobně</a:t>
            </a:r>
            <a:r>
              <a:rPr lang="cs-CZ" altLang="cs-CZ" sz="2000" b="1" i="1" dirty="0"/>
              <a:t> dotýkají </a:t>
            </a:r>
            <a:r>
              <a:rPr lang="cs-CZ" altLang="cs-CZ" sz="2000" dirty="0"/>
              <a:t>(konkrétní vlastnosti postiženého podniku, které ho vyčleňují z obecného okruhu adresátů aktu) </a:t>
            </a:r>
          </a:p>
          <a:p>
            <a:pPr lvl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1600" dirty="0"/>
              <a:t>(prakticky nesplnitelná podmínka – </a:t>
            </a:r>
            <a:r>
              <a:rPr lang="cs-CZ" altLang="cs-CZ" sz="1600" dirty="0" err="1"/>
              <a:t>Plaumannův</a:t>
            </a:r>
            <a:r>
              <a:rPr lang="cs-CZ" altLang="cs-CZ" sz="1600" dirty="0"/>
              <a:t> test -25/62: zvláštní vlastnosti nebo specifika faktické situace, které žalobce individualizují)</a:t>
            </a:r>
          </a:p>
          <a:p>
            <a:pPr marL="457200" indent="-457200">
              <a:spcBef>
                <a:spcPts val="900"/>
              </a:spcBef>
              <a:buClrTx/>
              <a:buSzTx/>
              <a:buAutoNum type="arabicParenR" startAt="3"/>
            </a:pPr>
            <a:r>
              <a:rPr lang="cs-CZ" altLang="cs-CZ" sz="2000" b="1" dirty="0">
                <a:solidFill>
                  <a:srgbClr val="FF0000"/>
                </a:solidFill>
              </a:rPr>
              <a:t>LISABON PŘIDÁVÁ (liberalizuje): </a:t>
            </a:r>
            <a:r>
              <a:rPr lang="cs-CZ" altLang="cs-CZ" sz="2000" dirty="0"/>
              <a:t>jakož i proti právním aktům         </a:t>
            </a:r>
            <a:r>
              <a:rPr lang="cs-CZ" altLang="cs-CZ" sz="2000" b="1" i="1" dirty="0">
                <a:solidFill>
                  <a:srgbClr val="C00000"/>
                </a:solidFill>
              </a:rPr>
              <a:t>s obecnou působností </a:t>
            </a:r>
            <a:r>
              <a:rPr lang="cs-CZ" altLang="cs-CZ" sz="2000" dirty="0"/>
              <a:t>(= „regulační“ - nařizovací akt), které se </a:t>
            </a:r>
            <a:r>
              <a:rPr lang="cs-CZ" altLang="cs-CZ" sz="2000" b="1" i="1" dirty="0"/>
              <a:t>jí bezprostředně dotýkají </a:t>
            </a:r>
            <a:r>
              <a:rPr lang="cs-CZ" altLang="cs-CZ" sz="2000" dirty="0"/>
              <a:t>a </a:t>
            </a:r>
            <a:r>
              <a:rPr lang="cs-CZ" altLang="cs-CZ" sz="2000" b="1" i="1" dirty="0"/>
              <a:t>nevyžadují přijetí prováděcích opatření </a:t>
            </a:r>
            <a:r>
              <a:rPr lang="cs-CZ" altLang="cs-CZ" sz="2000" dirty="0"/>
              <a:t>(nařízení).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964222D5-85E4-4596-9F66-B0E941A2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332656"/>
            <a:ext cx="8228012" cy="792162"/>
          </a:xfrm>
        </p:spPr>
        <p:txBody>
          <a:bodyPr/>
          <a:lstStyle/>
          <a:p>
            <a:r>
              <a:rPr lang="cs-CZ" altLang="cs-CZ" sz="3600" dirty="0"/>
              <a:t>Žaloba na neplatnost - lhůta, účinky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73820060-7AAC-4D64-8FEF-01858DA6F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268413"/>
            <a:ext cx="8228013" cy="5040312"/>
          </a:xfrm>
        </p:spPr>
        <p:txBody>
          <a:bodyPr/>
          <a:lstStyle/>
          <a:p>
            <a:r>
              <a:rPr lang="cs-CZ" altLang="cs-CZ" sz="2000" dirty="0"/>
              <a:t>Žalobu lze podat </a:t>
            </a:r>
            <a:r>
              <a:rPr lang="cs-CZ" altLang="cs-CZ" sz="2000" b="1" dirty="0"/>
              <a:t>do 2 měsíců </a:t>
            </a:r>
            <a:r>
              <a:rPr lang="cs-CZ" altLang="cs-CZ" sz="2000" dirty="0"/>
              <a:t>od</a:t>
            </a:r>
            <a:br>
              <a:rPr lang="cs-CZ" altLang="cs-CZ" sz="2000" dirty="0"/>
            </a:br>
            <a:r>
              <a:rPr lang="cs-CZ" altLang="cs-CZ" sz="2000" dirty="0"/>
              <a:t>- vyhlášení aktu v ÚVEU,</a:t>
            </a:r>
            <a:br>
              <a:rPr lang="cs-CZ" altLang="cs-CZ" sz="2000" dirty="0"/>
            </a:br>
            <a:r>
              <a:rPr lang="cs-CZ" altLang="cs-CZ" sz="2000" dirty="0"/>
              <a:t>- notifikace individuálního rozhodnutí adresátovi </a:t>
            </a:r>
          </a:p>
          <a:p>
            <a:r>
              <a:rPr lang="cs-CZ" altLang="cs-CZ" sz="2000" dirty="0"/>
              <a:t>	- dne, kdy se subjekt (který nebyl adresátem) dozvěděl nejen o aktu jako takovém, ale o jeho přesném obsahu a odůvodnění.</a:t>
            </a:r>
            <a:br>
              <a:rPr lang="cs-CZ" altLang="cs-CZ" sz="2000" dirty="0"/>
            </a:br>
            <a:endParaRPr lang="cs-CZ" altLang="cs-CZ" sz="2000" dirty="0"/>
          </a:p>
          <a:p>
            <a:r>
              <a:rPr lang="cs-CZ" altLang="cs-CZ" sz="2000" b="1" dirty="0"/>
              <a:t>Účinky rozhodnutí o neplatnosti aktu</a:t>
            </a:r>
            <a:br>
              <a:rPr lang="cs-CZ" altLang="cs-CZ" b="1" dirty="0"/>
            </a:br>
            <a:r>
              <a:rPr lang="cs-CZ" altLang="cs-CZ" sz="2000" dirty="0"/>
              <a:t>Vyslovená </a:t>
            </a:r>
            <a:r>
              <a:rPr lang="cs-CZ" altLang="cs-CZ" sz="2000" dirty="0">
                <a:solidFill>
                  <a:srgbClr val="C00000"/>
                </a:solidFill>
              </a:rPr>
              <a:t>neplatnost je absolutní, tedy ex </a:t>
            </a:r>
            <a:r>
              <a:rPr lang="cs-CZ" altLang="cs-CZ" sz="2000" dirty="0" err="1">
                <a:solidFill>
                  <a:srgbClr val="C00000"/>
                </a:solidFill>
              </a:rPr>
              <a:t>tunc</a:t>
            </a:r>
            <a:r>
              <a:rPr lang="cs-CZ" altLang="cs-CZ" sz="2000" dirty="0">
                <a:solidFill>
                  <a:srgbClr val="C00000"/>
                </a:solidFill>
              </a:rPr>
              <a:t>. </a:t>
            </a:r>
            <a:r>
              <a:rPr lang="cs-CZ" altLang="cs-CZ" sz="2000" dirty="0"/>
              <a:t>U nařízení (a na základě rozšiřujícího výkladu ESD i u směrnic) lze rozhodnutím určit </a:t>
            </a:r>
            <a:r>
              <a:rPr lang="cs-CZ" altLang="cs-CZ" sz="2000" dirty="0">
                <a:solidFill>
                  <a:srgbClr val="C00000"/>
                </a:solidFill>
              </a:rPr>
              <a:t>přetrvávající právní následky neplatného aktu. </a:t>
            </a:r>
            <a:r>
              <a:rPr lang="cs-CZ" altLang="cs-CZ" sz="2000" dirty="0"/>
              <a:t>Neplatnost se může týkat i jen části aktu (jednotlivého ustanovení) jen je-li tato část plně oddělitelná od zbytku.</a:t>
            </a:r>
            <a:br>
              <a:rPr lang="cs-CZ" altLang="cs-CZ" sz="2000" dirty="0"/>
            </a:br>
            <a:endParaRPr lang="cs-CZ" altLang="cs-CZ" sz="2000" dirty="0"/>
          </a:p>
          <a:p>
            <a:r>
              <a:rPr lang="cs-CZ" altLang="cs-CZ" sz="2000" dirty="0"/>
              <a:t>ESD nemůže dávat žádné pokyny jiným institucím a orgánům EU, jak se vyvarovat chyb, které k neplatnosti vedly.</a:t>
            </a:r>
            <a:br>
              <a:rPr lang="cs-CZ" altLang="cs-CZ" sz="2000" dirty="0"/>
            </a:b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578</Words>
  <Application>Microsoft Office PowerPoint</Application>
  <PresentationFormat>Širokoúhlá obrazovka</PresentationFormat>
  <Paragraphs>36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Times New Roman</vt:lpstr>
      <vt:lpstr>Motiv Office</vt:lpstr>
      <vt:lpstr>Soudní dvůr jako ústavní (správní) soud  okruh 17</vt:lpstr>
      <vt:lpstr>Žaloba na neplatnost</vt:lpstr>
      <vt:lpstr>Důvody neplatnosti</vt:lpstr>
      <vt:lpstr>Neplatnost z důvodu zneužití pravomoci -      C-146/13 (příklad)</vt:lpstr>
      <vt:lpstr>Prezentace aplikace PowerPoint</vt:lpstr>
      <vt:lpstr>Žaloba na neplatnost - lhůta, účinky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Vladimír Týč</dc:creator>
  <cp:lastModifiedBy>Vladimír Týč</cp:lastModifiedBy>
  <cp:revision>1</cp:revision>
  <dcterms:created xsi:type="dcterms:W3CDTF">2024-11-20T20:30:30Z</dcterms:created>
  <dcterms:modified xsi:type="dcterms:W3CDTF">2024-11-20T20:45:14Z</dcterms:modified>
</cp:coreProperties>
</file>