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1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289" r:id="rId12"/>
    <p:sldId id="335" r:id="rId13"/>
    <p:sldId id="349" r:id="rId14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FB83"/>
    <a:srgbClr val="006600"/>
    <a:srgbClr val="008000"/>
    <a:srgbClr val="0000FF"/>
    <a:srgbClr val="CCFFCC"/>
    <a:srgbClr val="FF0000"/>
    <a:srgbClr val="FF3300"/>
    <a:srgbClr val="00FFCC"/>
    <a:srgbClr val="33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383754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 dirty="0"/>
              <a:t>Vlastní náplň činnosti Unie</a:t>
            </a:r>
            <a:br>
              <a:rPr lang="cs-CZ" altLang="cs-CZ" sz="4000" b="1" dirty="0"/>
            </a:br>
            <a:r>
              <a:rPr lang="cs-CZ" altLang="cs-CZ" sz="4000" b="1" dirty="0"/>
              <a:t>Oblasti integrace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568952" cy="5032350"/>
          </a:xfrm>
          <a:solidFill>
            <a:srgbClr val="FFFFCC"/>
          </a:solidFill>
        </p:spPr>
        <p:txBody>
          <a:bodyPr lIns="0" tIns="25602" rIns="0" bIns="0"/>
          <a:lstStyle/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800" b="1" dirty="0" err="1">
                <a:solidFill>
                  <a:srgbClr val="FFFF00"/>
                </a:solidFill>
              </a:rPr>
              <a:t>nn</a:t>
            </a:r>
            <a:endParaRPr lang="cs-CZ" altLang="cs-CZ" sz="800" b="1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Cíle EU </a:t>
            </a:r>
            <a:r>
              <a:rPr lang="cs-CZ" altLang="cs-CZ" sz="2600" dirty="0"/>
              <a:t>(čl. 3 SEU): podpora míru, </a:t>
            </a:r>
            <a:r>
              <a:rPr lang="cs-CZ" altLang="cs-CZ" sz="2600" dirty="0">
                <a:solidFill>
                  <a:srgbClr val="C00000"/>
                </a:solidFill>
              </a:rPr>
              <a:t>svých hodnot </a:t>
            </a:r>
            <a:r>
              <a:rPr lang="cs-CZ" altLang="cs-CZ" sz="2600" dirty="0"/>
              <a:t>(čl. 2) a blahobyt obyvatel EU </a:t>
            </a: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 dirty="0">
                <a:solidFill>
                  <a:srgbClr val="C00000"/>
                </a:solidFill>
              </a:rPr>
              <a:t>Prostředky k dosažení cílů EU</a:t>
            </a:r>
            <a:r>
              <a:rPr lang="cs-CZ" altLang="cs-CZ" sz="2600" b="1" dirty="0">
                <a:solidFill>
                  <a:srgbClr val="C00000"/>
                </a:solidFill>
              </a:rPr>
              <a:t>: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 dirty="0">
                <a:highlight>
                  <a:srgbClr val="FFFF00"/>
                </a:highlight>
              </a:rPr>
              <a:t>(1) jednotný vnitřní trh </a:t>
            </a:r>
            <a:r>
              <a:rPr lang="cs-CZ" altLang="cs-CZ" sz="2600" i="1" dirty="0">
                <a:highlight>
                  <a:srgbClr val="FFFF00"/>
                </a:highlight>
              </a:rPr>
              <a:t>(hlavně </a:t>
            </a:r>
            <a:r>
              <a:rPr lang="cs-CZ" altLang="cs-CZ" sz="2600" b="1" i="1" dirty="0">
                <a:solidFill>
                  <a:srgbClr val="FF0000"/>
                </a:solidFill>
                <a:highlight>
                  <a:srgbClr val="FFFF00"/>
                </a:highlight>
              </a:rPr>
              <a:t>ekonomická integrace),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(1a) hospodářská a měnová unie </a:t>
            </a:r>
            <a:r>
              <a:rPr lang="cs-CZ" altLang="cs-CZ" sz="2600" dirty="0"/>
              <a:t>(vyšší forma ekonomické integrace)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 dirty="0"/>
              <a:t>(2) prostor svobody, bezpečnosti a práva </a:t>
            </a:r>
            <a:r>
              <a:rPr lang="cs-CZ" altLang="cs-CZ" sz="2600" dirty="0"/>
              <a:t>(důsledky ekonomické integrace v </a:t>
            </a:r>
            <a:r>
              <a:rPr lang="cs-CZ" altLang="cs-CZ" sz="2600" b="1" dirty="0">
                <a:solidFill>
                  <a:srgbClr val="FF0000"/>
                </a:solidFill>
              </a:rPr>
              <a:t>mimoekonomické</a:t>
            </a:r>
            <a:r>
              <a:rPr lang="cs-CZ" altLang="cs-CZ" sz="2600" dirty="0">
                <a:solidFill>
                  <a:srgbClr val="FF0000"/>
                </a:solidFill>
              </a:rPr>
              <a:t> oblasti),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>
                <a:solidFill>
                  <a:schemeClr val="tx2"/>
                </a:solidFill>
              </a:rPr>
              <a:t>(3) ústavní úroveň </a:t>
            </a:r>
            <a:r>
              <a:rPr lang="cs-CZ" altLang="cs-CZ" sz="2600" b="1" dirty="0">
                <a:solidFill>
                  <a:srgbClr val="FF0000"/>
                </a:solidFill>
              </a:rPr>
              <a:t>(základní hodnoty </a:t>
            </a:r>
            <a:r>
              <a:rPr lang="cs-CZ" altLang="cs-CZ" sz="2600" dirty="0">
                <a:solidFill>
                  <a:schemeClr val="tx2"/>
                </a:solidFill>
              </a:rPr>
              <a:t>– demokracie, právní stát, ochrana lidských práv, zákaz diskriminace apod.)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AFCC9-32F3-4315-9405-65E3CFFB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Definice vnitřního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D0B48-5DB4-46A8-941C-2907C9FB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81128"/>
          </a:xfrm>
        </p:spPr>
        <p:txBody>
          <a:bodyPr/>
          <a:lstStyle/>
          <a:p>
            <a:r>
              <a:rPr lang="cs-CZ" sz="2800" dirty="0"/>
              <a:t>Článek 26 SFEU</a:t>
            </a:r>
          </a:p>
          <a:p>
            <a:r>
              <a:rPr lang="cs-CZ" sz="2800" dirty="0"/>
              <a:t>1. Unie přijímá opatření určená k </a:t>
            </a:r>
            <a:r>
              <a:rPr lang="cs-CZ" sz="2800" b="1" dirty="0">
                <a:solidFill>
                  <a:srgbClr val="C00000"/>
                </a:solidFill>
              </a:rPr>
              <a:t>vytvoření nebo zajištění fungování vnitřního trhu</a:t>
            </a:r>
            <a:r>
              <a:rPr lang="cs-CZ" sz="2800" dirty="0"/>
              <a:t>          v souladu s příslušnými ustanoveními Smluv    </a:t>
            </a:r>
            <a:r>
              <a:rPr lang="cs-CZ" sz="2800" i="1" dirty="0">
                <a:solidFill>
                  <a:srgbClr val="0000FF"/>
                </a:solidFill>
              </a:rPr>
              <a:t>(= velmi široce a neurčitě vymezená pravomoc Unie).</a:t>
            </a:r>
          </a:p>
          <a:p>
            <a:r>
              <a:rPr lang="cs-CZ" sz="2800" b="1" dirty="0">
                <a:solidFill>
                  <a:srgbClr val="C00000"/>
                </a:solidFill>
              </a:rPr>
              <a:t>2. Vnitřní trh zahrnuje </a:t>
            </a:r>
          </a:p>
          <a:p>
            <a:pPr lvl="1"/>
            <a:r>
              <a:rPr lang="cs-CZ" sz="2400" dirty="0">
                <a:solidFill>
                  <a:srgbClr val="C00000"/>
                </a:solidFill>
              </a:rPr>
              <a:t>prostor bez vnitřních hranic, </a:t>
            </a:r>
          </a:p>
          <a:p>
            <a:pPr lvl="1"/>
            <a:r>
              <a:rPr lang="cs-CZ" sz="2400" dirty="0">
                <a:solidFill>
                  <a:srgbClr val="C00000"/>
                </a:solidFill>
              </a:rPr>
              <a:t>v němž je zajištěn volný pohyb zboží, osob, služeb a kapitálu </a:t>
            </a:r>
          </a:p>
          <a:p>
            <a:pPr lvl="1"/>
            <a:r>
              <a:rPr lang="cs-CZ" sz="2400" dirty="0">
                <a:solidFill>
                  <a:srgbClr val="C00000"/>
                </a:solidFill>
              </a:rPr>
              <a:t>v souladu s ustanoveními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20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D0BD21-7B2A-4458-92F4-1D4D0A782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99FFCC"/>
          </a:solidFill>
        </p:spPr>
        <p:txBody>
          <a:bodyPr/>
          <a:lstStyle/>
          <a:p>
            <a:pPr eaLnBrk="1" hangingPunct="1"/>
            <a:r>
              <a:rPr lang="cs-CZ" altLang="cs-CZ" dirty="0"/>
              <a:t>Sbližování (harmonizace) 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ACF6F4-53EB-4B99-8E7E-D83A6887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4968552"/>
          </a:xfrm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800" dirty="0"/>
              <a:t>Připomenutí:</a:t>
            </a:r>
          </a:p>
          <a:p>
            <a:pPr eaLnBrk="1" hangingPunct="1"/>
            <a:r>
              <a:rPr lang="cs-CZ" altLang="cs-CZ" sz="2800" dirty="0"/>
              <a:t>právní režim EU tvoří:</a:t>
            </a:r>
          </a:p>
          <a:p>
            <a:pPr lvl="1" eaLnBrk="1" hangingPunct="1"/>
            <a:r>
              <a:rPr lang="cs-CZ" altLang="cs-CZ" sz="2400" dirty="0"/>
              <a:t>(1) vlastní </a:t>
            </a:r>
            <a:r>
              <a:rPr lang="cs-CZ" altLang="cs-CZ" sz="2400" b="1" dirty="0">
                <a:solidFill>
                  <a:srgbClr val="FF0000"/>
                </a:solidFill>
              </a:rPr>
              <a:t>předpisy EU</a:t>
            </a:r>
            <a:r>
              <a:rPr lang="cs-CZ" altLang="cs-CZ" sz="2400" dirty="0"/>
              <a:t> – primární právo, </a:t>
            </a:r>
            <a:r>
              <a:rPr lang="cs-CZ" altLang="cs-CZ" sz="2400" dirty="0">
                <a:highlight>
                  <a:srgbClr val="FFFF00"/>
                </a:highlight>
              </a:rPr>
              <a:t>nařízení</a:t>
            </a:r>
            <a:r>
              <a:rPr lang="cs-CZ" altLang="cs-CZ" sz="2400" dirty="0"/>
              <a:t> platné ve všech členských státech</a:t>
            </a:r>
          </a:p>
          <a:p>
            <a:pPr lvl="1" eaLnBrk="1" hangingPunct="1"/>
            <a:r>
              <a:rPr lang="cs-CZ" altLang="cs-CZ" dirty="0">
                <a:solidFill>
                  <a:schemeClr val="accent2"/>
                </a:solidFill>
              </a:rPr>
              <a:t>(2) právní předpisy </a:t>
            </a:r>
            <a:r>
              <a:rPr lang="cs-CZ" altLang="cs-CZ" b="1" dirty="0">
                <a:solidFill>
                  <a:srgbClr val="FF0000"/>
                </a:solidFill>
              </a:rPr>
              <a:t>členských států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accent2"/>
                </a:solidFill>
              </a:rPr>
              <a:t>přizpůsobené (modifikované) podle </a:t>
            </a:r>
            <a:r>
              <a:rPr lang="cs-CZ" altLang="cs-CZ" dirty="0">
                <a:solidFill>
                  <a:schemeClr val="accent2"/>
                </a:solidFill>
                <a:highlight>
                  <a:srgbClr val="FFFF00"/>
                </a:highlight>
              </a:rPr>
              <a:t>směrnic</a:t>
            </a:r>
          </a:p>
          <a:p>
            <a:pPr marL="457200" lvl="1" indent="0" eaLnBrk="1" hangingPunct="1">
              <a:buNone/>
            </a:pPr>
            <a:r>
              <a:rPr lang="cs-CZ" altLang="cs-CZ" sz="3200" dirty="0">
                <a:solidFill>
                  <a:schemeClr val="accent2"/>
                </a:solidFill>
              </a:rPr>
              <a:t>výsledek = </a:t>
            </a:r>
            <a:r>
              <a:rPr lang="cs-CZ" altLang="cs-CZ" sz="3200" b="1" u="sng" dirty="0">
                <a:solidFill>
                  <a:schemeClr val="accent2"/>
                </a:solidFill>
                <a:latin typeface="Arial Unicode MS" pitchFamily="34" charset="-128"/>
              </a:rPr>
              <a:t>sbližování práva</a:t>
            </a:r>
            <a:r>
              <a:rPr lang="cs-CZ" altLang="cs-CZ" sz="3200" u="sng" dirty="0">
                <a:solidFill>
                  <a:schemeClr val="accent2"/>
                </a:solidFill>
              </a:rPr>
              <a:t> </a:t>
            </a:r>
            <a:r>
              <a:rPr lang="cs-CZ" altLang="cs-CZ" sz="3200" dirty="0">
                <a:solidFill>
                  <a:schemeClr val="accent2"/>
                </a:solidFill>
              </a:rPr>
              <a:t>(nezbytné pro fungování vnitřního trhu)</a:t>
            </a:r>
          </a:p>
          <a:p>
            <a:pPr lvl="1" eaLnBrk="1" hangingPunct="1"/>
            <a:r>
              <a:rPr lang="cs-CZ" altLang="cs-CZ" sz="3200" i="1" dirty="0">
                <a:solidFill>
                  <a:srgbClr val="002060"/>
                </a:solidFill>
                <a:highlight>
                  <a:srgbClr val="FFFF00"/>
                </a:highlight>
              </a:rPr>
              <a:t>harmonizační směrnice</a:t>
            </a:r>
          </a:p>
          <a:p>
            <a:pPr lvl="2" eaLnBrk="1" hangingPunct="1"/>
            <a:r>
              <a:rPr lang="cs-CZ" altLang="cs-CZ" sz="2800" dirty="0">
                <a:solidFill>
                  <a:srgbClr val="660033"/>
                </a:solidFill>
              </a:rPr>
              <a:t>předěl: 1986 – JEA (zavedeno přijímání  kvalifikovanou většinou)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  <a:solidFill>
            <a:srgbClr val="FFC000"/>
          </a:solidFill>
        </p:spPr>
        <p:txBody>
          <a:bodyPr/>
          <a:lstStyle/>
          <a:p>
            <a:r>
              <a:rPr lang="cs-CZ" altLang="cs-CZ" sz="3600" dirty="0"/>
              <a:t>Základní postup při harmonizaci - 1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53266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sz="2400" dirty="0">
              <a:solidFill>
                <a:srgbClr val="C00000"/>
              </a:solidFill>
              <a:highlight>
                <a:srgbClr val="EAFB83"/>
              </a:highlight>
            </a:endParaRP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rgbClr val="C00000"/>
                </a:solidFill>
                <a:highlight>
                  <a:srgbClr val="EAFB83"/>
                </a:highlight>
              </a:rPr>
              <a:t>Čl. </a:t>
            </a:r>
            <a:r>
              <a:rPr lang="cs-CZ" sz="2400" b="1" dirty="0">
                <a:solidFill>
                  <a:srgbClr val="C00000"/>
                </a:solidFill>
                <a:highlight>
                  <a:srgbClr val="EAFB83"/>
                </a:highlight>
              </a:rPr>
              <a:t>114 (obecné pravidlo pro harmonizaci):</a:t>
            </a:r>
            <a:r>
              <a:rPr lang="cs-CZ" sz="2400" dirty="0">
                <a:solidFill>
                  <a:srgbClr val="C00000"/>
                </a:solidFill>
                <a:highlight>
                  <a:srgbClr val="EAFB83"/>
                </a:highlight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Evropský parlament a Rada </a:t>
            </a:r>
            <a:r>
              <a:rPr lang="cs-CZ" sz="2400" b="1" u="sng" dirty="0">
                <a:solidFill>
                  <a:srgbClr val="C00000"/>
                </a:solidFill>
              </a:rPr>
              <a:t>řádným legislativním postupem</a:t>
            </a:r>
            <a:r>
              <a:rPr lang="cs-CZ" sz="2400" dirty="0">
                <a:solidFill>
                  <a:srgbClr val="C00000"/>
                </a:solidFill>
              </a:rPr>
              <a:t>       </a:t>
            </a:r>
            <a:r>
              <a:rPr lang="cs-CZ" sz="2400" dirty="0"/>
              <a:t>(= kvalifikovanou většinou) … přijímají opatření (= směrnice) ke sbližování ustanovení právních a správních předpisů členských států, </a:t>
            </a:r>
            <a:r>
              <a:rPr lang="cs-CZ" sz="2400" b="1" dirty="0">
                <a:solidFill>
                  <a:srgbClr val="FF0000"/>
                </a:solidFill>
              </a:rPr>
              <a:t>jejichž účelem je vytvoření a fungování vnitřního trhu. </a:t>
            </a:r>
            <a:r>
              <a:rPr lang="cs-CZ" sz="2800" b="1" dirty="0">
                <a:solidFill>
                  <a:srgbClr val="FF0000"/>
                </a:solidFill>
              </a:rPr>
              <a:t>*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Shrnutí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114: Ostatní případy: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kvalifikovaná většina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v Radě</a:t>
            </a: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sz="2800" b="1" dirty="0">
                <a:solidFill>
                  <a:schemeClr val="tx1"/>
                </a:solidFill>
              </a:rPr>
              <a:t>* </a:t>
            </a:r>
            <a:r>
              <a:rPr lang="cs-CZ" sz="2400" b="1" i="1" dirty="0">
                <a:solidFill>
                  <a:schemeClr val="tx1"/>
                </a:solidFill>
              </a:rPr>
              <a:t>Čl. 114 = velmi široké a neurčité předání pravomocí Unii k většinovému přijímání harmonizačních směrnic</a:t>
            </a: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6196"/>
          </a:xfrm>
          <a:solidFill>
            <a:srgbClr val="FFC000"/>
          </a:solidFill>
        </p:spPr>
        <p:txBody>
          <a:bodyPr/>
          <a:lstStyle/>
          <a:p>
            <a:r>
              <a:rPr lang="cs-CZ" altLang="cs-CZ" sz="3600" dirty="0"/>
              <a:t>Základní postupy při harmonizaci – 2</a:t>
            </a:r>
            <a:br>
              <a:rPr lang="cs-CZ" altLang="cs-CZ" sz="3600" dirty="0"/>
            </a:br>
            <a:r>
              <a:rPr lang="cs-CZ" altLang="cs-CZ" sz="3200" dirty="0"/>
              <a:t>(zmírnění důsledků kvalifikované většiny)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51006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sz="2400" dirty="0">
              <a:solidFill>
                <a:srgbClr val="9900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2400" dirty="0">
              <a:solidFill>
                <a:srgbClr val="99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rgbClr val="990000"/>
                </a:solidFill>
              </a:rPr>
              <a:t>Přijímání harmonizačních směrnic - </a:t>
            </a:r>
            <a:r>
              <a:rPr lang="cs-CZ" altLang="cs-CZ" sz="2400" dirty="0">
                <a:solidFill>
                  <a:srgbClr val="660033"/>
                </a:solidFill>
              </a:rPr>
              <a:t>předěl: 1986 – Jednotný evropský akt (zavedení kvalifikované většiny)</a:t>
            </a:r>
          </a:p>
          <a:p>
            <a:pPr>
              <a:buFont typeface="Arial" charset="0"/>
              <a:buChar char="•"/>
              <a:defRPr/>
            </a:pPr>
            <a:r>
              <a:rPr lang="cs-CZ" sz="2000" b="1" u="sng" dirty="0">
                <a:solidFill>
                  <a:srgbClr val="C00000"/>
                </a:solidFill>
                <a:highlight>
                  <a:srgbClr val="FFFF00"/>
                </a:highlight>
              </a:rPr>
              <a:t>VÝJIMKY</a:t>
            </a:r>
            <a:r>
              <a:rPr lang="cs-CZ" sz="2000" b="1" dirty="0">
                <a:solidFill>
                  <a:schemeClr val="accent6"/>
                </a:solidFill>
                <a:highlight>
                  <a:srgbClr val="FFFF00"/>
                </a:highlight>
              </a:rPr>
              <a:t> </a:t>
            </a:r>
            <a:r>
              <a:rPr lang="cs-CZ" sz="2000" b="1" dirty="0">
                <a:solidFill>
                  <a:schemeClr val="tx1"/>
                </a:solidFill>
                <a:highlight>
                  <a:srgbClr val="FFFF00"/>
                </a:highlight>
              </a:rPr>
              <a:t>(= POJISTKY PRO DŮSLEDKY UPLATNĚNÍ KVALIFIKOVANÉ VĚTŠINY): </a:t>
            </a:r>
            <a:r>
              <a:rPr lang="cs-CZ" sz="2000" b="1" dirty="0">
                <a:solidFill>
                  <a:srgbClr val="006600"/>
                </a:solidFill>
              </a:rPr>
              <a:t>směrnice na daný členský stát nebude dočasně aplikována – potřebná </a:t>
            </a:r>
            <a:r>
              <a:rPr lang="cs-CZ" sz="2000" b="1" dirty="0">
                <a:solidFill>
                  <a:srgbClr val="C00000"/>
                </a:solidFill>
              </a:rPr>
              <a:t>žádost Komisi, která o udělení výjimky rozhoduje.</a:t>
            </a:r>
          </a:p>
          <a:p>
            <a:pPr>
              <a:buFont typeface="Arial" charset="0"/>
              <a:buChar char="•"/>
              <a:defRPr/>
            </a:pPr>
            <a:r>
              <a:rPr lang="cs-CZ" sz="1800" b="1" dirty="0">
                <a:solidFill>
                  <a:schemeClr val="tx1"/>
                </a:solidFill>
              </a:rPr>
              <a:t>Výjimky z účinnosti směrnice tak může povolit Komise (zpravidla dočasně). Dělá to jen výjimečně a velmi nerada.</a:t>
            </a:r>
            <a:endParaRPr lang="cs-CZ" sz="1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905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DF6549-62C6-4B79-8E04-245E46968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006" y="620688"/>
            <a:ext cx="7773987" cy="5799138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PRÁVO EVROPSKÉ UNIE 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900" b="1" dirty="0">
                <a:solidFill>
                  <a:srgbClr val="0000FF"/>
                </a:solidFill>
              </a:rPr>
              <a:t> </a:t>
            </a:r>
            <a:r>
              <a:rPr lang="cs-CZ" altLang="cs-CZ" sz="3200" b="1" dirty="0">
                <a:solidFill>
                  <a:srgbClr val="0000FF"/>
                </a:solidFill>
              </a:rPr>
              <a:t>Ekonomická integrace: </a:t>
            </a:r>
            <a:br>
              <a:rPr lang="cs-CZ" altLang="cs-CZ" sz="3200" b="1" dirty="0">
                <a:solidFill>
                  <a:srgbClr val="0000FF"/>
                </a:solidFill>
              </a:rPr>
            </a:br>
            <a:r>
              <a:rPr lang="cs-CZ" altLang="cs-CZ" sz="3200" b="1" dirty="0">
                <a:solidFill>
                  <a:srgbClr val="0000FF"/>
                </a:solidFill>
              </a:rPr>
              <a:t>Jednotný vnitřní trh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>Masarykova univerzita 2024</a:t>
            </a:r>
            <a:br>
              <a:rPr lang="cs-CZ" altLang="cs-CZ" sz="2000" dirty="0">
                <a:solidFill>
                  <a:schemeClr val="tx1"/>
                </a:solidFill>
              </a:rPr>
            </a:br>
            <a:br>
              <a:rPr lang="cs-CZ" altLang="cs-CZ" sz="2000" dirty="0">
                <a:solidFill>
                  <a:schemeClr val="tx1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>Navazující veřejná správa</a:t>
            </a:r>
            <a:br>
              <a:rPr lang="cs-CZ" altLang="cs-CZ" sz="2000" dirty="0">
                <a:solidFill>
                  <a:schemeClr val="tx1"/>
                </a:solidFill>
              </a:rPr>
            </a:br>
            <a:br>
              <a:rPr lang="cs-CZ" altLang="cs-CZ" sz="2000" dirty="0">
                <a:solidFill>
                  <a:schemeClr val="tx1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>okruh 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</a:t>
            </a:r>
            <a:r>
              <a:rPr lang="cs-CZ" altLang="cs-CZ" b="1" i="1" dirty="0"/>
              <a:t>samostatná (přímá) unijní úprava </a:t>
            </a:r>
            <a:r>
              <a:rPr lang="cs-CZ" altLang="cs-CZ" dirty="0">
                <a:highlight>
                  <a:srgbClr val="FFFF00"/>
                </a:highlight>
              </a:rPr>
              <a:t>(primární právo, nařízení) </a:t>
            </a:r>
            <a:r>
              <a:rPr lang="cs-CZ" altLang="cs-CZ" dirty="0"/>
              <a:t>– existuje paralelně s vnitrostátní úpravou, má aplikační přednost, tedy nahrazuje ji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</a:t>
            </a:r>
            <a:r>
              <a:rPr lang="cs-CZ" altLang="cs-CZ" b="1" i="1" dirty="0"/>
              <a:t>určování obsahu vnitrostátní úpravy (její sbližování) </a:t>
            </a:r>
            <a:r>
              <a:rPr lang="cs-CZ" altLang="cs-CZ" dirty="0">
                <a:highlight>
                  <a:srgbClr val="FFFF00"/>
                </a:highlight>
              </a:rPr>
              <a:t>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dirty="0"/>
              <a:t>	-- aplikuje se vnitrostátní úprava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dirty="0"/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1800" dirty="0"/>
              <a:t>	Kontrolní otázka: Zajímají nás z aplikačního hlediska směrnice?  </a:t>
            </a:r>
          </a:p>
        </p:txBody>
      </p:sp>
      <p:sp>
        <p:nvSpPr>
          <p:cNvPr id="3" name="Veselý obličej 2">
            <a:extLst>
              <a:ext uri="{FF2B5EF4-FFF2-40B4-BE49-F238E27FC236}">
                <a16:creationId xmlns:a16="http://schemas.microsoft.com/office/drawing/2014/main" id="{A507727A-89FA-CC87-ACFD-F951C9B2D8CF}"/>
              </a:ext>
            </a:extLst>
          </p:cNvPr>
          <p:cNvSpPr/>
          <p:nvPr/>
        </p:nvSpPr>
        <p:spPr bwMode="auto">
          <a:xfrm flipH="1">
            <a:off x="9396536" y="5911485"/>
            <a:ext cx="45719" cy="45719"/>
          </a:xfrm>
          <a:prstGeom prst="smileyFac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32" name="Picture 8" descr="Salutující smajlík">
            <a:extLst>
              <a:ext uri="{FF2B5EF4-FFF2-40B4-BE49-F238E27FC236}">
                <a16:creationId xmlns:a16="http://schemas.microsoft.com/office/drawing/2014/main" id="{624E8C4E-5945-7CF9-6F14-E15DCD58F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633168"/>
            <a:ext cx="648072" cy="648072"/>
          </a:xfrm>
          <a:prstGeom prst="rect">
            <a:avLst/>
          </a:prstGeom>
          <a:solidFill>
            <a:srgbClr val="FFC000"/>
          </a:solidFill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554B5C-CCE2-4E40-9584-F0D035348A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9532" y="1556792"/>
            <a:ext cx="8424936" cy="4536504"/>
          </a:xfrm>
          <a:solidFill>
            <a:srgbClr val="EAFB83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 b="1" i="1" dirty="0">
                <a:solidFill>
                  <a:srgbClr val="C00000"/>
                </a:solidFill>
                <a:latin typeface="Arial Unicode MS" pitchFamily="34" charset="-128"/>
              </a:rPr>
              <a:t>Ekonomická integrace:</a:t>
            </a:r>
            <a:br>
              <a:rPr lang="cs-CZ" altLang="cs-CZ" b="1" i="1" dirty="0">
                <a:solidFill>
                  <a:srgbClr val="C00000"/>
                </a:solidFill>
                <a:latin typeface="Arial Unicode MS" pitchFamily="34" charset="-128"/>
              </a:rPr>
            </a:br>
            <a:br>
              <a:rPr lang="cs-CZ" altLang="cs-CZ" b="1" i="1" dirty="0">
                <a:solidFill>
                  <a:srgbClr val="C00000"/>
                </a:solidFill>
                <a:latin typeface="Arial Unicode MS" pitchFamily="34" charset="-128"/>
              </a:rPr>
            </a:br>
            <a:r>
              <a:rPr lang="cs-CZ" altLang="cs-CZ" sz="3600" b="1" dirty="0">
                <a:solidFill>
                  <a:schemeClr val="tx1"/>
                </a:solidFill>
                <a:latin typeface="Arial Unicode MS" pitchFamily="34" charset="-128"/>
              </a:rPr>
              <a:t>Společný trh        Jednotný vnitřní trh</a:t>
            </a: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sz="3600" b="1" dirty="0">
                <a:latin typeface="Arial Unicode MS" pitchFamily="34" charset="-128"/>
              </a:rPr>
              <a:t>Sbližování (harmonizace) práva v EU</a:t>
            </a:r>
            <a:br>
              <a:rPr lang="cs-CZ" altLang="cs-CZ" b="1" dirty="0">
                <a:latin typeface="Arial Unicode MS" pitchFamily="34" charset="-128"/>
              </a:rPr>
            </a:br>
            <a:endParaRPr lang="cs-CZ" altLang="cs-CZ" b="1" dirty="0">
              <a:solidFill>
                <a:srgbClr val="0066FF"/>
              </a:solidFill>
              <a:latin typeface="Arial Unicode MS" pitchFamily="34" charset="-128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1E8B1C-2655-491E-803F-1CF2009D1B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16563"/>
            <a:ext cx="6400800" cy="122237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4CC75FA9-0670-13B2-52CA-5C6C9F3F90B7}"/>
              </a:ext>
            </a:extLst>
          </p:cNvPr>
          <p:cNvSpPr/>
          <p:nvPr/>
        </p:nvSpPr>
        <p:spPr bwMode="auto">
          <a:xfrm>
            <a:off x="3491880" y="3419977"/>
            <a:ext cx="648072" cy="216023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CC"/>
          </a:solidFill>
        </p:spPr>
        <p:txBody>
          <a:bodyPr/>
          <a:lstStyle/>
          <a:p>
            <a:r>
              <a:rPr lang="pl-PL" b="1" dirty="0" err="1"/>
              <a:t>Společný</a:t>
            </a:r>
            <a:r>
              <a:rPr lang="pl-PL" b="1" dirty="0"/>
              <a:t> </a:t>
            </a:r>
            <a:r>
              <a:rPr lang="pl-PL" b="1" dirty="0" err="1"/>
              <a:t>trh</a:t>
            </a:r>
            <a:endParaRPr lang="pl-PL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/>
          <a:lstStyle/>
          <a:p>
            <a:r>
              <a:rPr lang="pl-PL" sz="2800" dirty="0" err="1"/>
              <a:t>Založen</a:t>
            </a:r>
            <a:r>
              <a:rPr lang="pl-PL" sz="2800" dirty="0"/>
              <a:t> na 4 </a:t>
            </a:r>
            <a:r>
              <a:rPr lang="pl-PL" sz="2800" dirty="0" err="1"/>
              <a:t>základních</a:t>
            </a:r>
            <a:r>
              <a:rPr lang="pl-PL" sz="2800" dirty="0"/>
              <a:t> </a:t>
            </a:r>
            <a:r>
              <a:rPr lang="pl-PL" sz="2800" dirty="0" err="1"/>
              <a:t>svobodách</a:t>
            </a:r>
            <a:r>
              <a:rPr lang="pl-PL" sz="2800" dirty="0"/>
              <a:t>:</a:t>
            </a:r>
          </a:p>
          <a:p>
            <a:pPr eaLnBrk="1" hangingPunct="1"/>
            <a:r>
              <a:rPr lang="cs-CZ" altLang="cs-CZ" sz="2800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 eaLnBrk="1" hangingPunct="1">
              <a:buNone/>
            </a:pPr>
            <a:r>
              <a:rPr lang="pl-PL" dirty="0" err="1"/>
              <a:t>budován</a:t>
            </a:r>
            <a:r>
              <a:rPr lang="pl-PL" dirty="0"/>
              <a:t> v 50. a 60. </a:t>
            </a:r>
            <a:r>
              <a:rPr lang="pl-PL" dirty="0" err="1"/>
              <a:t>letech</a:t>
            </a:r>
            <a:r>
              <a:rPr lang="pl-PL" dirty="0"/>
              <a:t>, funguje </a:t>
            </a:r>
            <a:r>
              <a:rPr lang="pl-PL" dirty="0" err="1"/>
              <a:t>až</a:t>
            </a:r>
            <a:r>
              <a:rPr lang="pl-PL" dirty="0"/>
              <a:t> do 1993, </a:t>
            </a:r>
            <a:r>
              <a:rPr lang="pl-PL" dirty="0" err="1"/>
              <a:t>kdy</a:t>
            </a:r>
            <a:r>
              <a:rPr lang="pl-PL" dirty="0"/>
              <a:t> </a:t>
            </a:r>
            <a:r>
              <a:rPr lang="pl-PL" b="1" dirty="0" err="1">
                <a:solidFill>
                  <a:srgbClr val="C00000"/>
                </a:solidFill>
              </a:rPr>
              <a:t>se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err="1">
                <a:solidFill>
                  <a:srgbClr val="C00000"/>
                </a:solidFill>
              </a:rPr>
              <a:t>mění</a:t>
            </a:r>
            <a:r>
              <a:rPr lang="pl-PL" b="1" dirty="0">
                <a:solidFill>
                  <a:srgbClr val="C00000"/>
                </a:solidFill>
              </a:rPr>
              <a:t> na </a:t>
            </a:r>
            <a:r>
              <a:rPr lang="pl-PL" b="1" dirty="0" err="1">
                <a:solidFill>
                  <a:srgbClr val="C00000"/>
                </a:solidFill>
              </a:rPr>
              <a:t>jednotný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err="1">
                <a:solidFill>
                  <a:srgbClr val="C00000"/>
                </a:solidFill>
              </a:rPr>
              <a:t>vnitřní</a:t>
            </a:r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err="1">
                <a:solidFill>
                  <a:srgbClr val="C00000"/>
                </a:solidFill>
              </a:rPr>
              <a:t>trh</a:t>
            </a:r>
            <a:endParaRPr lang="pl-PL" b="1" dirty="0">
              <a:solidFill>
                <a:srgbClr val="C0000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b="1" dirty="0">
                <a:highlight>
                  <a:srgbClr val="EAFB83"/>
                </a:highlight>
              </a:rPr>
              <a:t>Ekonomika: původně</a:t>
            </a:r>
            <a:r>
              <a:rPr lang="pl-PL" dirty="0">
                <a:highlight>
                  <a:srgbClr val="EAFB83"/>
                </a:highlight>
              </a:rPr>
              <a:t> zcela převažující </a:t>
            </a:r>
            <a:r>
              <a:rPr lang="pl-PL" b="1" dirty="0">
                <a:highlight>
                  <a:srgbClr val="EAFB83"/>
                </a:highlight>
              </a:rPr>
              <a:t>smysl</a:t>
            </a:r>
            <a:r>
              <a:rPr lang="pl-PL" dirty="0">
                <a:highlight>
                  <a:srgbClr val="EAFB83"/>
                </a:highlight>
              </a:rPr>
              <a:t> evropské integrace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prosazeno</a:t>
            </a:r>
            <a:r>
              <a:rPr lang="pl-PL" dirty="0"/>
              <a:t>  s h o r a  (</a:t>
            </a:r>
            <a:r>
              <a:rPr lang="pl-PL" dirty="0" err="1"/>
              <a:t>ekonomické</a:t>
            </a:r>
            <a:r>
              <a:rPr lang="pl-PL" dirty="0"/>
              <a:t> zajmy </a:t>
            </a:r>
            <a:r>
              <a:rPr lang="pl-PL" dirty="0" err="1"/>
              <a:t>velkých</a:t>
            </a:r>
            <a:r>
              <a:rPr lang="pl-PL" dirty="0"/>
              <a:t> </a:t>
            </a:r>
            <a:r>
              <a:rPr lang="pl-PL" dirty="0" err="1"/>
              <a:t>hospodářských</a:t>
            </a:r>
            <a:r>
              <a:rPr lang="pl-PL" dirty="0"/>
              <a:t> </a:t>
            </a:r>
            <a:r>
              <a:rPr lang="pl-PL" dirty="0" err="1"/>
              <a:t>subjektů</a:t>
            </a:r>
            <a:r>
              <a:rPr lang="pl-PL" dirty="0"/>
              <a:t>) – </a:t>
            </a:r>
            <a:r>
              <a:rPr lang="pl-PL" dirty="0" err="1"/>
              <a:t>nutnost</a:t>
            </a:r>
            <a:r>
              <a:rPr lang="pl-PL" dirty="0"/>
              <a:t> </a:t>
            </a:r>
            <a:r>
              <a:rPr lang="pl-PL" dirty="0" err="1"/>
              <a:t>velkého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k </a:t>
            </a:r>
            <a:r>
              <a:rPr lang="pl-PL" dirty="0" err="1"/>
              <a:t>zajištění</a:t>
            </a:r>
            <a:r>
              <a:rPr lang="pl-PL" dirty="0"/>
              <a:t> odbytu </a:t>
            </a:r>
            <a:r>
              <a:rPr lang="pl-PL" dirty="0" err="1"/>
              <a:t>stále</a:t>
            </a:r>
            <a:r>
              <a:rPr lang="pl-PL" dirty="0"/>
              <a:t> </a:t>
            </a:r>
            <a:r>
              <a:rPr lang="pl-PL" dirty="0" err="1"/>
              <a:t>rostoucího</a:t>
            </a:r>
            <a:r>
              <a:rPr lang="pl-PL" dirty="0"/>
              <a:t> </a:t>
            </a:r>
            <a:r>
              <a:rPr lang="pl-PL" dirty="0" err="1"/>
              <a:t>množství</a:t>
            </a:r>
            <a:r>
              <a:rPr lang="pl-PL" dirty="0"/>
              <a:t> </a:t>
            </a:r>
            <a:r>
              <a:rPr lang="pl-PL" dirty="0" err="1"/>
              <a:t>produktů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prospěšné</a:t>
            </a:r>
            <a:r>
              <a:rPr lang="pl-PL" dirty="0"/>
              <a:t> i pro </a:t>
            </a:r>
            <a:r>
              <a:rPr lang="pl-PL" dirty="0" err="1"/>
              <a:t>spotřebitele</a:t>
            </a:r>
            <a:r>
              <a:rPr lang="pl-PL" dirty="0"/>
              <a:t> (</a:t>
            </a:r>
            <a:r>
              <a:rPr lang="pl-PL" dirty="0" err="1"/>
              <a:t>obyvatelstvo</a:t>
            </a:r>
            <a:r>
              <a:rPr lang="pl-PL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i="1" dirty="0" err="1"/>
              <a:t>společné</a:t>
            </a:r>
            <a:r>
              <a:rPr lang="pl-PL" i="1" dirty="0"/>
              <a:t> </a:t>
            </a:r>
            <a:r>
              <a:rPr lang="pl-PL" i="1" dirty="0" err="1"/>
              <a:t>politiky</a:t>
            </a:r>
            <a:r>
              <a:rPr lang="pl-PL" i="1" dirty="0"/>
              <a:t>: </a:t>
            </a:r>
            <a:r>
              <a:rPr lang="pl-PL" dirty="0" err="1"/>
              <a:t>tradiční</a:t>
            </a:r>
            <a:r>
              <a:rPr lang="pl-PL" dirty="0"/>
              <a:t> – </a:t>
            </a:r>
            <a:r>
              <a:rPr lang="pl-PL" dirty="0" err="1"/>
              <a:t>zeměd-dopr-obch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891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256584"/>
          </a:xfrm>
        </p:spPr>
        <p:txBody>
          <a:bodyPr/>
          <a:lstStyle/>
          <a:p>
            <a:r>
              <a:rPr lang="cs-CZ" sz="2200" dirty="0"/>
              <a:t>sílil tlak na </a:t>
            </a:r>
          </a:p>
          <a:p>
            <a:pPr lvl="1"/>
            <a:r>
              <a:rPr lang="cs-CZ" sz="2200" dirty="0"/>
              <a:t>zrušení dosavadních překážek volného pohybu, </a:t>
            </a:r>
          </a:p>
          <a:p>
            <a:pPr lvl="1"/>
            <a:r>
              <a:rPr lang="cs-CZ" sz="2200" dirty="0"/>
              <a:t>odbourání hraničních kontrol a jiných důvodů fragmentace trhu</a:t>
            </a:r>
          </a:p>
          <a:p>
            <a:r>
              <a:rPr lang="cs-CZ" sz="2200" dirty="0">
                <a:solidFill>
                  <a:srgbClr val="C00000"/>
                </a:solidFill>
              </a:rPr>
              <a:t>1985: „Bílá kniha pro dokončení vnitřního trhu.“</a:t>
            </a:r>
          </a:p>
          <a:p>
            <a:r>
              <a:rPr lang="cs-CZ" sz="2200" dirty="0"/>
              <a:t>odstranit přetrvávající překážky – 3 typy:</a:t>
            </a:r>
          </a:p>
          <a:p>
            <a:pPr lvl="1"/>
            <a:r>
              <a:rPr lang="cs-CZ" sz="2200" dirty="0"/>
              <a:t>tzv. </a:t>
            </a:r>
            <a:r>
              <a:rPr lang="cs-CZ" sz="2200" b="1" dirty="0"/>
              <a:t>materiální překážky </a:t>
            </a:r>
            <a:r>
              <a:rPr lang="cs-CZ" sz="2200" dirty="0"/>
              <a:t>- odstranění kontrol zboží i osob na vnitřních hranicích,</a:t>
            </a:r>
          </a:p>
          <a:p>
            <a:pPr lvl="1"/>
            <a:r>
              <a:rPr lang="cs-CZ" sz="2200" b="1" dirty="0"/>
              <a:t>technické překážky, </a:t>
            </a:r>
            <a:r>
              <a:rPr lang="cs-CZ" sz="2200" dirty="0"/>
              <a:t>týkající se rozdílných národních předpisů upravujících technické a jiné parametry výrobků (normy technické, hygienické, veterinární, fytosanitární apod.)</a:t>
            </a:r>
          </a:p>
          <a:p>
            <a:pPr lvl="1"/>
            <a:r>
              <a:rPr lang="cs-CZ" sz="2200" b="1" dirty="0"/>
              <a:t>fiskální překážky </a:t>
            </a:r>
            <a:r>
              <a:rPr lang="cs-CZ" sz="2200" dirty="0"/>
              <a:t>(cla, daně) </a:t>
            </a:r>
          </a:p>
          <a:p>
            <a:r>
              <a:rPr lang="cs-CZ" sz="2200" dirty="0"/>
              <a:t>Právní vyjádření: </a:t>
            </a:r>
            <a:r>
              <a:rPr lang="cs-CZ" sz="2200" b="1" dirty="0">
                <a:solidFill>
                  <a:srgbClr val="C00000"/>
                </a:solidFill>
              </a:rPr>
              <a:t>Jednotný evropský akt 1986/1987 </a:t>
            </a:r>
            <a:r>
              <a:rPr lang="cs-CZ" sz="2200" dirty="0"/>
              <a:t>(revize Smlouvy o založení EHS - program budování jednotného vnitřního trhu) </a:t>
            </a:r>
          </a:p>
        </p:txBody>
      </p:sp>
    </p:spTree>
    <p:extLst>
      <p:ext uri="{BB962C8B-B14F-4D97-AF65-F5344CB8AC3E}">
        <p14:creationId xmlns:p14="http://schemas.microsoft.com/office/powerpoint/2010/main" val="3731843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84CB9B-250B-42FF-A4C4-B8406B08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Společný trh  x  </a:t>
            </a:r>
            <a:br>
              <a:rPr lang="cs-CZ" altLang="cs-CZ" sz="4000" b="1" dirty="0"/>
            </a:br>
            <a:r>
              <a:rPr lang="cs-CZ" altLang="cs-CZ" sz="4000" b="1" dirty="0"/>
              <a:t>jednotný vnitřní trh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9B9B83-2208-4D9E-9CC8-175F92A9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4997152"/>
          </a:xfrm>
          <a:gradFill rotWithShape="1">
            <a:gsLst>
              <a:gs pos="0">
                <a:srgbClr val="D9FBFF"/>
              </a:gs>
              <a:gs pos="100000">
                <a:srgbClr val="FFCC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/>
              <a:t>přechod</a:t>
            </a:r>
            <a:r>
              <a:rPr lang="cs-CZ" altLang="cs-CZ" dirty="0"/>
              <a:t> od společného trhu k jednotnému vnitřnímu trhu (vyšší stupeň): cca 1993</a:t>
            </a:r>
          </a:p>
          <a:p>
            <a:pPr eaLnBrk="1" hangingPunct="1"/>
            <a:r>
              <a:rPr lang="cs-CZ" altLang="cs-CZ" b="1" dirty="0"/>
              <a:t>právní nástroje:</a:t>
            </a:r>
            <a:r>
              <a:rPr lang="cs-CZ" altLang="cs-CZ" dirty="0"/>
              <a:t> </a:t>
            </a:r>
            <a:r>
              <a:rPr lang="cs-CZ" altLang="cs-CZ" i="1" dirty="0"/>
              <a:t>Bílá kniha </a:t>
            </a:r>
            <a:r>
              <a:rPr lang="cs-CZ" altLang="cs-CZ" dirty="0"/>
              <a:t>- Jednotný evropský akt 1986/87, Maastrichtská smlouva 1992/93</a:t>
            </a:r>
          </a:p>
          <a:p>
            <a:pPr eaLnBrk="1" hangingPunct="1"/>
            <a:r>
              <a:rPr lang="cs-CZ" altLang="cs-CZ" dirty="0" err="1"/>
              <a:t>ql</a:t>
            </a:r>
            <a:r>
              <a:rPr lang="cs-CZ" altLang="cs-CZ" dirty="0"/>
              <a:t> a </a:t>
            </a:r>
            <a:r>
              <a:rPr lang="cs-CZ" altLang="cs-CZ" dirty="0" err="1"/>
              <a:t>qt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rozšíření 4 základních </a:t>
            </a:r>
            <a:r>
              <a:rPr lang="cs-CZ" altLang="cs-CZ" b="1" dirty="0">
                <a:solidFill>
                  <a:srgbClr val="C00000"/>
                </a:solidFill>
              </a:rPr>
              <a:t>svobod</a:t>
            </a:r>
          </a:p>
          <a:p>
            <a:pPr eaLnBrk="1" hangingPunct="1"/>
            <a:r>
              <a:rPr lang="cs-CZ" altLang="cs-CZ" dirty="0"/>
              <a:t>Maastricht: zavedení </a:t>
            </a:r>
            <a:r>
              <a:rPr lang="cs-CZ" altLang="cs-CZ" b="1" dirty="0">
                <a:solidFill>
                  <a:srgbClr val="C00000"/>
                </a:solidFill>
              </a:rPr>
              <a:t>nových společných politik </a:t>
            </a:r>
            <a:r>
              <a:rPr lang="cs-CZ" altLang="cs-CZ" dirty="0">
                <a:solidFill>
                  <a:srgbClr val="C00000"/>
                </a:solidFill>
              </a:rPr>
              <a:t>(oblastí integrace), </a:t>
            </a:r>
            <a:r>
              <a:rPr lang="cs-CZ" altLang="cs-CZ" dirty="0"/>
              <a:t>perspektiva jednotné měny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D3A029-862B-47FA-90F1-B043A0AB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4000"/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1C27A9-A2DF-4C89-A8C9-3E6E269B0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První složka: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lvl="1" eaLnBrk="1" hangingPunct="1"/>
            <a:r>
              <a:rPr lang="cs-CZ" altLang="cs-CZ" b="1" dirty="0"/>
              <a:t>zboží </a:t>
            </a:r>
            <a:r>
              <a:rPr lang="cs-CZ" altLang="cs-CZ" dirty="0"/>
              <a:t>(obchod mezi členskými státy) </a:t>
            </a:r>
          </a:p>
          <a:p>
            <a:pPr lvl="1" eaLnBrk="1" hangingPunct="1"/>
            <a:r>
              <a:rPr lang="cs-CZ" altLang="cs-CZ" b="1" dirty="0"/>
              <a:t>osob</a:t>
            </a:r>
            <a:r>
              <a:rPr lang="cs-CZ" altLang="cs-CZ" dirty="0"/>
              <a:t> (především pracovníků, ale i jiných osob) </a:t>
            </a:r>
          </a:p>
          <a:p>
            <a:pPr lvl="1" eaLnBrk="1" hangingPunct="1"/>
            <a:r>
              <a:rPr lang="cs-CZ" altLang="cs-CZ" b="1" dirty="0"/>
              <a:t>služeb</a:t>
            </a:r>
            <a:r>
              <a:rPr lang="cs-CZ" altLang="cs-CZ" dirty="0"/>
              <a:t> </a:t>
            </a:r>
          </a:p>
          <a:p>
            <a:pPr lvl="1" eaLnBrk="1" hangingPunct="1"/>
            <a:r>
              <a:rPr lang="cs-CZ" altLang="cs-CZ" b="1" dirty="0"/>
              <a:t>kapitálu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507D05-E591-4FF3-A032-10BEFFB8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936625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759908-2EFE-46E7-9C31-C5C6868E9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256212"/>
          </a:xfrm>
          <a:solidFill>
            <a:srgbClr val="CCFFCC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Druhá složka: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společné politiky (tj. oblasti integrace)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základní (původní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již ve společném trhu)</a:t>
            </a:r>
            <a:r>
              <a:rPr lang="cs-CZ" altLang="cs-CZ" sz="2400" dirty="0"/>
              <a:t> – zemědělská, dopravní, společná obchodní navenek, sociální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novější (Maastricht </a:t>
            </a:r>
            <a:r>
              <a:rPr lang="cs-CZ" altLang="cs-CZ" sz="2400" dirty="0">
                <a:solidFill>
                  <a:schemeClr val="accent2"/>
                </a:solidFill>
              </a:rPr>
              <a:t>– až v jednotném vnitřním trhu)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dirty="0"/>
              <a:t>–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rozvojová spolupráce aj.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860</Words>
  <Application>Microsoft Office PowerPoint</Application>
  <PresentationFormat>Předvádění na obrazovce (4:3)</PresentationFormat>
  <Paragraphs>87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Times New Roman</vt:lpstr>
      <vt:lpstr>Wingdings</vt:lpstr>
      <vt:lpstr>Výchozí návrh</vt:lpstr>
      <vt:lpstr>Vlastní náplň činnosti Unie Oblasti integrace</vt:lpstr>
      <vt:lpstr>PRÁVO EVROPSKÉ UNIE      Ekonomická integrace:  Jednotný vnitřní trh   Masarykova univerzita 2024  Navazující veřejná správa  okruh 18</vt:lpstr>
      <vt:lpstr>Právo EU jako integrační nástroj</vt:lpstr>
      <vt:lpstr>Ekonomická integrace:  Společný trh        Jednotný vnitřní trh  Sbližování (harmonizace) práva v EU </vt:lpstr>
      <vt:lpstr>Společný trh</vt:lpstr>
      <vt:lpstr>Období stagnace 70.-80. léta</vt:lpstr>
      <vt:lpstr>Společný trh  x   jednotný vnitřní trh</vt:lpstr>
      <vt:lpstr>Pojem jednotného vnitřního trhu - 1</vt:lpstr>
      <vt:lpstr>Pojem jednotného vnitřního trhu - 2</vt:lpstr>
      <vt:lpstr>Definice vnitřního trhu</vt:lpstr>
      <vt:lpstr>Sbližování (harmonizace) práva</vt:lpstr>
      <vt:lpstr>Základní postup při harmonizaci - 1</vt:lpstr>
      <vt:lpstr>Základní postupy při harmonizaci – 2 (zmírnění důsledků kvalifikované většiny)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98</cp:revision>
  <dcterms:modified xsi:type="dcterms:W3CDTF">2024-11-20T21:08:22Z</dcterms:modified>
</cp:coreProperties>
</file>