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6" r:id="rId2"/>
    <p:sldId id="292" r:id="rId3"/>
    <p:sldId id="293" r:id="rId4"/>
    <p:sldId id="337" r:id="rId5"/>
    <p:sldId id="336" r:id="rId6"/>
    <p:sldId id="294" r:id="rId7"/>
    <p:sldId id="295" r:id="rId8"/>
    <p:sldId id="296" r:id="rId9"/>
    <p:sldId id="339" r:id="rId10"/>
    <p:sldId id="342" r:id="rId11"/>
    <p:sldId id="338" r:id="rId12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0000FF"/>
    <a:srgbClr val="FF0000"/>
    <a:srgbClr val="FF3300"/>
    <a:srgbClr val="00FFCC"/>
    <a:srgbClr val="336600"/>
    <a:srgbClr val="000099"/>
    <a:srgbClr val="99FF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3DA4-55B8-49C5-B4CF-D196E13B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2436316"/>
          </a:xfrm>
          <a:solidFill>
            <a:srgbClr val="FFC000"/>
          </a:solidFill>
        </p:spPr>
        <p:txBody>
          <a:bodyPr/>
          <a:lstStyle/>
          <a:p>
            <a:r>
              <a:rPr lang="cs-CZ" b="1" dirty="0"/>
              <a:t>Volný pohyb zboží </a:t>
            </a:r>
            <a:r>
              <a:rPr lang="cs-CZ" dirty="0"/>
              <a:t>(= volný obchod uvnitř EU) </a:t>
            </a:r>
            <a:r>
              <a:rPr lang="cs-CZ" sz="3200" dirty="0"/>
              <a:t>(okruh 19)</a:t>
            </a:r>
            <a:br>
              <a:rPr lang="cs-CZ" sz="3200" dirty="0"/>
            </a:br>
            <a:r>
              <a:rPr lang="cs-CZ" sz="2400" dirty="0"/>
              <a:t>  </a:t>
            </a:r>
            <a:br>
              <a:rPr lang="cs-CZ" dirty="0"/>
            </a:br>
            <a:r>
              <a:rPr lang="cs-CZ" sz="3200" dirty="0"/>
              <a:t>Co je zboží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D8406-5F14-405E-9714-5ACEF6F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8013" cy="3888432"/>
          </a:xfrm>
        </p:spPr>
        <p:txBody>
          <a:bodyPr/>
          <a:lstStyle/>
          <a:p>
            <a:r>
              <a:rPr lang="cs-CZ" sz="2200" dirty="0"/>
              <a:t>Definice pojmu zboží jen v judikatuře SDEU - a to v rozsudku </a:t>
            </a:r>
            <a:r>
              <a:rPr lang="cs-CZ" sz="2200" i="1" dirty="0"/>
              <a:t>Komise vs. Itálie 7/68:</a:t>
            </a:r>
            <a:r>
              <a:rPr lang="cs-CZ" sz="2200" dirty="0"/>
              <a:t> </a:t>
            </a:r>
            <a:r>
              <a:rPr lang="cs-CZ" sz="2200" i="1" dirty="0">
                <a:solidFill>
                  <a:srgbClr val="0000FF"/>
                </a:solidFill>
              </a:rPr>
              <a:t>„produkt ocenitelný v penězích, který je způsobilý být předmětem obchodní transakce.“ </a:t>
            </a:r>
          </a:p>
          <a:p>
            <a:r>
              <a:rPr lang="cs-CZ" sz="2200" dirty="0"/>
              <a:t>Následná bohatá judikatura: zboží znamená také např. </a:t>
            </a:r>
          </a:p>
          <a:p>
            <a:pPr lvl="1"/>
            <a:r>
              <a:rPr lang="cs-CZ" sz="2200" b="1" dirty="0"/>
              <a:t>zemědělské výrobky, </a:t>
            </a:r>
          </a:p>
          <a:p>
            <a:pPr lvl="1"/>
            <a:r>
              <a:rPr lang="cs-CZ" sz="2200" dirty="0"/>
              <a:t>umělecké předměty (včetně mincí se sběratelskou hodnotou), </a:t>
            </a:r>
          </a:p>
          <a:p>
            <a:pPr lvl="1"/>
            <a:r>
              <a:rPr lang="cs-CZ" sz="2200" b="1" dirty="0"/>
              <a:t>odpady</a:t>
            </a:r>
            <a:r>
              <a:rPr lang="cs-CZ" sz="2200" dirty="0"/>
              <a:t> ať už recyklovatelné či nerecyklovatelné, </a:t>
            </a:r>
          </a:p>
          <a:p>
            <a:pPr lvl="1"/>
            <a:r>
              <a:rPr lang="cs-CZ" sz="2200" b="1" dirty="0"/>
              <a:t>energie</a:t>
            </a:r>
            <a:r>
              <a:rPr lang="cs-CZ" sz="2200" dirty="0"/>
              <a:t>. </a:t>
            </a:r>
          </a:p>
          <a:p>
            <a:pPr lvl="1"/>
            <a:r>
              <a:rPr lang="cs-CZ" sz="2200" dirty="0"/>
              <a:t>Nejsou zbožím:</a:t>
            </a:r>
            <a:r>
              <a:rPr lang="cs-CZ" sz="2400" dirty="0"/>
              <a:t> např. zbraně, lidské orgány, drogy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166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D26E5-332E-4CB2-8901-EDA9EABC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8013" cy="1080120"/>
          </a:xfrm>
        </p:spPr>
        <p:txBody>
          <a:bodyPr/>
          <a:lstStyle/>
          <a:p>
            <a:r>
              <a:rPr lang="pl-PL" dirty="0" err="1"/>
              <a:t>Princip</a:t>
            </a:r>
            <a:r>
              <a:rPr lang="pl-PL" dirty="0"/>
              <a:t> </a:t>
            </a:r>
            <a:r>
              <a:rPr lang="pl-PL" dirty="0" err="1"/>
              <a:t>vzájemného</a:t>
            </a:r>
            <a:r>
              <a:rPr lang="pl-PL" dirty="0"/>
              <a:t> </a:t>
            </a:r>
            <a:r>
              <a:rPr lang="pl-PL" dirty="0" err="1"/>
              <a:t>uznávání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63E05E-89FD-464A-A9E4-3A550898D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8013" cy="4639791"/>
          </a:xfrm>
        </p:spPr>
        <p:txBody>
          <a:bodyPr/>
          <a:lstStyle/>
          <a:p>
            <a:endParaRPr lang="cs-CZ" sz="1800" dirty="0"/>
          </a:p>
          <a:p>
            <a:r>
              <a:rPr lang="cs-CZ" sz="1800" dirty="0"/>
              <a:t>EU: platí ve vzájemném obchodě zásada, že </a:t>
            </a:r>
            <a:r>
              <a:rPr lang="cs-CZ" sz="1800" dirty="0">
                <a:solidFill>
                  <a:srgbClr val="0000FF"/>
                </a:solidFill>
              </a:rPr>
              <a:t>výrobek legálně vyrobený a uvedený na trh v jednom členském státě musí mít </a:t>
            </a:r>
            <a:r>
              <a:rPr lang="cs-CZ" sz="1800" b="1" dirty="0">
                <a:solidFill>
                  <a:srgbClr val="0000FF"/>
                </a:solidFill>
              </a:rPr>
              <a:t>volný přístup i na trhy všech ostatních členských zemí EU, bez ohledu na to, zda odpovídá předpisům (normám) těchto členských států</a:t>
            </a:r>
            <a:r>
              <a:rPr lang="cs-CZ" sz="1800" dirty="0">
                <a:solidFill>
                  <a:schemeClr val="tx1"/>
                </a:solidFill>
              </a:rPr>
              <a:t>. Všechny členské státy ochraňují na srovnatelné úrovni zdraví, bezpečnost a životní prostředí svých občanů a že mezi nimi neexistují zásadní rozdíly.</a:t>
            </a:r>
          </a:p>
          <a:p>
            <a:r>
              <a:rPr lang="cs-CZ" altLang="cs-CZ" sz="1800" b="1" dirty="0">
                <a:solidFill>
                  <a:srgbClr val="C00000"/>
                </a:solidFill>
              </a:rPr>
              <a:t>alternativa k harmonizaci (unifikaci) norem,</a:t>
            </a:r>
            <a:r>
              <a:rPr lang="cs-CZ" altLang="cs-CZ" sz="1800" dirty="0"/>
              <a:t> tedy požadavků na výrobky</a:t>
            </a:r>
          </a:p>
          <a:p>
            <a:r>
              <a:rPr lang="cs-CZ" altLang="cs-CZ" sz="1800" dirty="0"/>
              <a:t>zboží má splňovat určité </a:t>
            </a:r>
            <a:r>
              <a:rPr lang="cs-CZ" altLang="cs-CZ" sz="1800" b="1" dirty="0">
                <a:solidFill>
                  <a:srgbClr val="C00000"/>
                </a:solidFill>
              </a:rPr>
              <a:t>technické požadavky</a:t>
            </a:r>
            <a:r>
              <a:rPr lang="cs-CZ" altLang="cs-CZ" sz="1800" dirty="0">
                <a:solidFill>
                  <a:srgbClr val="C00000"/>
                </a:solidFill>
              </a:rPr>
              <a:t>, </a:t>
            </a:r>
            <a:r>
              <a:rPr lang="cs-CZ" altLang="cs-CZ" sz="1800" dirty="0"/>
              <a:t>např. na název, tvar, velikost, hmotnost, složení, označování nebo balení</a:t>
            </a:r>
          </a:p>
          <a:p>
            <a:r>
              <a:rPr lang="cs-CZ" altLang="cs-CZ" sz="1800" b="1" dirty="0"/>
              <a:t>Nařízení 2019/515:</a:t>
            </a:r>
            <a:endParaRPr lang="cs-CZ" altLang="cs-CZ" sz="1800" dirty="0"/>
          </a:p>
          <a:p>
            <a:r>
              <a:rPr lang="cs-CZ" altLang="cs-CZ" sz="1800" b="1" i="1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nesmějí zakázat na svém území prodej zboží uvedeného v souladu s právními předpisy na trh v jiném členském státě</a:t>
            </a:r>
          </a:p>
          <a:p>
            <a:endParaRPr lang="cs-CZ" sz="18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45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DA4807FC-18B3-4A24-99A5-97155561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3200" b="1" dirty="0"/>
              <a:t>Princip vzájemného uznávání</a:t>
            </a:r>
            <a:br>
              <a:rPr lang="cs-CZ" altLang="cs-CZ" sz="3200" b="1" dirty="0"/>
            </a:br>
            <a:r>
              <a:rPr lang="cs-CZ" altLang="cs-CZ" sz="3200" b="1" dirty="0"/>
              <a:t>(nařízení 2019/515)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57541D29-4D57-4643-98EC-993370C8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113337"/>
          </a:xfrm>
        </p:spPr>
        <p:txBody>
          <a:bodyPr/>
          <a:lstStyle/>
          <a:p>
            <a:endParaRPr lang="cs-CZ" altLang="cs-CZ" sz="2000" b="1" dirty="0">
              <a:solidFill>
                <a:srgbClr val="C00000"/>
              </a:solidFill>
            </a:endParaRPr>
          </a:p>
          <a:p>
            <a:r>
              <a:rPr lang="cs-CZ" altLang="cs-CZ" sz="2000" b="1" dirty="0">
                <a:solidFill>
                  <a:srgbClr val="C00000"/>
                </a:solidFill>
              </a:rPr>
              <a:t>alternativa k harmonizaci (unifikaci) norem,</a:t>
            </a:r>
            <a:r>
              <a:rPr lang="cs-CZ" altLang="cs-CZ" sz="2000" dirty="0"/>
              <a:t> tedy požadavků na výrobky</a:t>
            </a:r>
          </a:p>
          <a:p>
            <a:r>
              <a:rPr lang="cs-CZ" altLang="cs-CZ" sz="2000" dirty="0"/>
              <a:t>zboží má splňovat určité </a:t>
            </a:r>
            <a:r>
              <a:rPr lang="cs-CZ" altLang="cs-CZ" sz="2000" b="1" dirty="0">
                <a:solidFill>
                  <a:srgbClr val="C00000"/>
                </a:solidFill>
              </a:rPr>
              <a:t>technické požadavky</a:t>
            </a:r>
            <a:r>
              <a:rPr lang="cs-CZ" altLang="cs-CZ" sz="2000" dirty="0">
                <a:solidFill>
                  <a:srgbClr val="C00000"/>
                </a:solidFill>
              </a:rPr>
              <a:t>, </a:t>
            </a:r>
            <a:r>
              <a:rPr lang="cs-CZ" altLang="cs-CZ" sz="2000" dirty="0"/>
              <a:t>např. na název, tvar, velikost, hmotnost, složení, označování nebo balení</a:t>
            </a:r>
          </a:p>
          <a:p>
            <a:r>
              <a:rPr lang="cs-CZ" altLang="cs-CZ" sz="2000" b="1" i="1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nesmějí zakázat na svém území prodej zboží uvedeného v souladu s právními předpisy na trh v jiném členském státě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Volný pohyb zboží (uvnitř Unie)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112567"/>
          </a:xfrm>
          <a:solidFill>
            <a:srgbClr val="CFFDDD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>
                <a:solidFill>
                  <a:srgbClr val="CC0000"/>
                </a:solidFill>
              </a:rPr>
              <a:t>Co je </a:t>
            </a:r>
            <a:r>
              <a:rPr lang="cs-CZ" altLang="cs-CZ" sz="2800" b="1" dirty="0">
                <a:solidFill>
                  <a:srgbClr val="CC0000"/>
                </a:solidFill>
              </a:rPr>
              <a:t>„</a:t>
            </a:r>
            <a:r>
              <a:rPr lang="cs-CZ" altLang="cs-CZ" sz="2800" b="1" u="sng" dirty="0">
                <a:solidFill>
                  <a:srgbClr val="CC0000"/>
                </a:solidFill>
              </a:rPr>
              <a:t>volný</a:t>
            </a:r>
            <a:r>
              <a:rPr lang="cs-CZ" altLang="cs-CZ" sz="2800" b="1" dirty="0">
                <a:solidFill>
                  <a:srgbClr val="CC0000"/>
                </a:solidFill>
              </a:rPr>
              <a:t>“ </a:t>
            </a:r>
            <a:r>
              <a:rPr lang="cs-CZ" altLang="cs-CZ" sz="2800" dirty="0">
                <a:solidFill>
                  <a:srgbClr val="CC0000"/>
                </a:solidFill>
              </a:rPr>
              <a:t>pohyb zboží (obchod) - překážky obchodu k odstranění: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2800" dirty="0">
              <a:solidFill>
                <a:srgbClr val="CC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400" b="1" dirty="0">
                <a:solidFill>
                  <a:srgbClr val="000099"/>
                </a:solidFill>
              </a:rPr>
              <a:t>fiskální</a:t>
            </a:r>
            <a:r>
              <a:rPr lang="cs-CZ" altLang="cs-CZ" sz="24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b="1" dirty="0"/>
              <a:t>zákaz cel</a:t>
            </a:r>
            <a:r>
              <a:rPr lang="cs-CZ" altLang="cs-CZ" dirty="0"/>
              <a:t> a jiných dávek, </a:t>
            </a:r>
            <a:r>
              <a:rPr lang="cs-CZ" altLang="cs-CZ" b="1" dirty="0"/>
              <a:t>daňové</a:t>
            </a:r>
            <a:r>
              <a:rPr lang="cs-CZ" altLang="cs-CZ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i="1" dirty="0"/>
              <a:t>odstraněno bez výjimek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rgbClr val="000099"/>
                </a:solidFill>
              </a:rPr>
              <a:t>-   </a:t>
            </a:r>
            <a:r>
              <a:rPr lang="cs-CZ" altLang="cs-CZ" sz="24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zákaz množstevních omezení, </a:t>
            </a:r>
            <a:r>
              <a:rPr lang="cs-CZ" altLang="cs-CZ" dirty="0">
                <a:solidFill>
                  <a:schemeClr val="tx1"/>
                </a:solidFill>
              </a:rPr>
              <a:t>zákazů a jiných omezení dovozu a vývozu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i="1" dirty="0">
                <a:solidFill>
                  <a:schemeClr val="tx1"/>
                </a:solidFill>
              </a:rPr>
              <a:t>odstraněno z větší části – možné výjimky</a:t>
            </a:r>
          </a:p>
          <a:p>
            <a:pPr marL="914400" lvl="2" indent="0" eaLnBrk="1" hangingPunct="1">
              <a:buNone/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F62469-64C0-45CA-8F1A-B2063D40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</a:t>
            </a:r>
            <a:r>
              <a:rPr lang="cs-CZ" altLang="cs-CZ" sz="3600" b="1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BABDDC-7ADB-4502-A2F3-90D5E45C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4"/>
            <a:ext cx="8229600" cy="4176861"/>
          </a:xfrm>
          <a:solidFill>
            <a:srgbClr val="F3FFF6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Čl</a:t>
            </a:r>
            <a:r>
              <a:rPr lang="cs-CZ" altLang="cs-CZ" sz="2800" dirty="0"/>
              <a:t>. 34: </a:t>
            </a:r>
            <a:r>
              <a:rPr lang="cs-CZ" sz="2400" i="1" dirty="0"/>
              <a:t>Množstevní omezení dovozu, jakož i veškerá </a:t>
            </a:r>
            <a:r>
              <a:rPr lang="cs-CZ" sz="2400" b="1" i="1" dirty="0"/>
              <a:t>opatření s rovnocenným účinkem,</a:t>
            </a:r>
            <a:r>
              <a:rPr lang="cs-CZ" sz="2400" i="1" dirty="0"/>
              <a:t> jsou mezi členskými státy zakázána.</a:t>
            </a:r>
            <a:r>
              <a:rPr lang="cs-CZ" altLang="cs-CZ" sz="2400" dirty="0"/>
              <a:t> </a:t>
            </a:r>
          </a:p>
          <a:p>
            <a:pPr eaLnBrk="1" hangingPunct="1">
              <a:defRPr/>
            </a:pPr>
            <a:r>
              <a:rPr lang="cs-CZ" altLang="cs-CZ" sz="2400" dirty="0"/>
              <a:t>Samo množstevní omezení (kvóty a zákazy) jasné.</a:t>
            </a:r>
          </a:p>
          <a:p>
            <a:pPr eaLnBrk="1" hangingPunct="1">
              <a:defRPr/>
            </a:pPr>
            <a:r>
              <a:rPr lang="cs-CZ" altLang="cs-CZ" sz="2400" b="1" i="1" dirty="0"/>
              <a:t>Chybí </a:t>
            </a:r>
            <a:r>
              <a:rPr lang="cs-CZ" altLang="cs-CZ" sz="2400" b="1" i="1" u="sng" dirty="0"/>
              <a:t>definice</a:t>
            </a:r>
            <a:r>
              <a:rPr lang="cs-CZ" altLang="cs-CZ" sz="2400" b="1" i="1" dirty="0"/>
              <a:t> opatření s rovnocenným účinkem </a:t>
            </a:r>
            <a:r>
              <a:rPr lang="cs-CZ" altLang="cs-CZ" sz="2400" dirty="0"/>
              <a:t>(vymezení) = specifikováno v judikatuře SDEU – stovky rozsudků</a:t>
            </a:r>
          </a:p>
          <a:p>
            <a:pPr eaLnBrk="1" hangingPunct="1">
              <a:defRPr/>
            </a:pPr>
            <a:r>
              <a:rPr lang="cs-CZ" altLang="cs-CZ" sz="2400">
                <a:solidFill>
                  <a:schemeClr val="tx1"/>
                </a:solidFill>
              </a:rPr>
              <a:t>podobné pravidlo pro vývoz 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i="1">
                <a:solidFill>
                  <a:schemeClr val="accent2"/>
                </a:solidFill>
              </a:rPr>
              <a:t>- </a:t>
            </a:r>
            <a:r>
              <a:rPr lang="cs-CZ" altLang="cs-CZ" sz="2800" b="1" i="1">
                <a:solidFill>
                  <a:schemeClr val="accent2"/>
                </a:solidFill>
              </a:rPr>
              <a:t>původce opatření: stát </a:t>
            </a:r>
            <a:r>
              <a:rPr lang="cs-CZ" altLang="cs-CZ" sz="2800" i="1">
                <a:solidFill>
                  <a:schemeClr val="accent2"/>
                </a:solidFill>
              </a:rPr>
              <a:t>(nikoli soukromý subjekt) – různé formy</a:t>
            </a:r>
          </a:p>
          <a:p>
            <a:pPr marL="0" indent="0" eaLnBrk="1" hangingPunct="1">
              <a:buNone/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EB3F0DE-6913-4977-BF37-0C2003C4A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1a</a:t>
            </a:r>
            <a:r>
              <a:rPr lang="cs-CZ" altLang="cs-CZ" sz="3600" b="1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EB99A5-2505-4B3F-8CC5-1570A74A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032250"/>
          </a:xfrm>
          <a:solidFill>
            <a:srgbClr val="F3FFF6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i="1">
                <a:solidFill>
                  <a:schemeClr val="tx1"/>
                </a:solidFill>
              </a:rPr>
              <a:t>	první definice:</a:t>
            </a:r>
          </a:p>
          <a:p>
            <a:pPr marL="0" indent="0" eaLnBrk="1" hangingPunct="1">
              <a:buNone/>
            </a:pPr>
            <a:endParaRPr lang="cs-CZ" altLang="cs-CZ" sz="2800" i="1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Dassonville (8/74):</a:t>
            </a:r>
            <a:r>
              <a:rPr lang="cs-CZ" altLang="cs-CZ" sz="2800"/>
              <a:t> jakékoli opatření </a:t>
            </a:r>
            <a:r>
              <a:rPr lang="cs-CZ" altLang="cs-CZ" sz="2800" i="1"/>
              <a:t>státu,</a:t>
            </a:r>
            <a:r>
              <a:rPr lang="cs-CZ" altLang="cs-CZ" sz="2800"/>
              <a:t> které znamená</a:t>
            </a:r>
          </a:p>
          <a:p>
            <a:pPr lvl="1" eaLnBrk="1" hangingPunct="1"/>
            <a:r>
              <a:rPr lang="cs-CZ" altLang="cs-CZ"/>
              <a:t>přímé nebo nepřímé</a:t>
            </a:r>
          </a:p>
          <a:p>
            <a:pPr lvl="1" eaLnBrk="1" hangingPunct="1"/>
            <a:r>
              <a:rPr lang="cs-CZ" altLang="cs-CZ"/>
              <a:t>skutečné nebo potencionální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cs-CZ" altLang="cs-CZ"/>
              <a:t>omezení pohybu zboží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FDF71D5-8EFA-4671-86BA-85FB9E72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76251"/>
            <a:ext cx="8496944" cy="1440582"/>
          </a:xfrm>
          <a:solidFill>
            <a:srgbClr val="00FFCC"/>
          </a:solidFill>
        </p:spPr>
        <p:txBody>
          <a:bodyPr/>
          <a:lstStyle/>
          <a:p>
            <a:r>
              <a:rPr lang="cs-CZ" altLang="cs-CZ" sz="3600" dirty="0"/>
              <a:t>„</a:t>
            </a:r>
            <a:r>
              <a:rPr lang="cs-CZ" altLang="cs-CZ" sz="3600" dirty="0" err="1"/>
              <a:t>Fantómová</a:t>
            </a:r>
            <a:r>
              <a:rPr lang="cs-CZ" altLang="cs-CZ" sz="3600" dirty="0"/>
              <a:t>“ směrnice Komise č. 70/50</a:t>
            </a:r>
            <a:br>
              <a:rPr lang="cs-CZ" altLang="cs-CZ" dirty="0"/>
            </a:br>
            <a:r>
              <a:rPr lang="cs-CZ" altLang="cs-CZ" sz="1600" dirty="0"/>
              <a:t>ze dne 22. prosince 1969 o zrušení opatření s účinkem rovnocenným množstevním omezením dovozu (tj. </a:t>
            </a:r>
            <a:r>
              <a:rPr lang="cs-CZ" altLang="cs-CZ" sz="1600" b="1" i="1" dirty="0"/>
              <a:t>o zákazu opatření s účinkem rovnocenným jako dovozní kvóta)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29D9973-162B-4097-B6A9-54C92717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248"/>
          </a:xfrm>
          <a:solidFill>
            <a:srgbClr val="99FFCC"/>
          </a:solidFill>
        </p:spPr>
        <p:txBody>
          <a:bodyPr/>
          <a:lstStyle/>
          <a:p>
            <a:endParaRPr lang="cs-CZ" altLang="cs-CZ" sz="1800" dirty="0"/>
          </a:p>
          <a:p>
            <a:r>
              <a:rPr lang="cs-CZ" altLang="cs-CZ" sz="1800" dirty="0"/>
              <a:t>směrnice Komise pro přechodné období (platnost od 22. do 31.12.1969 - !!)</a:t>
            </a:r>
          </a:p>
          <a:p>
            <a:r>
              <a:rPr lang="cs-CZ" altLang="cs-CZ" sz="1800" dirty="0"/>
              <a:t>účel: odstranit zatím existující </a:t>
            </a:r>
            <a:r>
              <a:rPr lang="cs-CZ" altLang="cs-CZ" sz="1800" b="1" dirty="0">
                <a:highlight>
                  <a:srgbClr val="FFFF00"/>
                </a:highlight>
              </a:rPr>
              <a:t>opatření s rovnocenným účinkem</a:t>
            </a:r>
          </a:p>
          <a:p>
            <a:r>
              <a:rPr lang="cs-CZ" altLang="cs-CZ" sz="1800" dirty="0"/>
              <a:t>proto nutnost jejich vymezení </a:t>
            </a:r>
            <a:r>
              <a:rPr lang="cs-CZ" altLang="cs-CZ" sz="1800" b="1" i="1" dirty="0">
                <a:solidFill>
                  <a:srgbClr val="C00000"/>
                </a:solidFill>
              </a:rPr>
              <a:t>(omezují dovoz zvýhodňováním domácího zboží)</a:t>
            </a:r>
            <a:r>
              <a:rPr lang="cs-CZ" altLang="cs-CZ" sz="1800" b="1" dirty="0"/>
              <a:t>: </a:t>
            </a:r>
          </a:p>
          <a:p>
            <a:pPr lvl="1"/>
            <a:r>
              <a:rPr lang="cs-CZ" altLang="cs-CZ" sz="1800" b="1" dirty="0"/>
              <a:t>diskriminační (odlišný režim)</a:t>
            </a:r>
          </a:p>
          <a:p>
            <a:pPr lvl="1"/>
            <a:r>
              <a:rPr lang="cs-CZ" altLang="cs-CZ" sz="1800" b="1" dirty="0"/>
              <a:t>nediskriminační (stejný režim – vadí jen při zneužití)</a:t>
            </a:r>
          </a:p>
          <a:p>
            <a:pPr lvl="2"/>
            <a:r>
              <a:rPr lang="cs-CZ" altLang="cs-CZ" sz="1600" dirty="0"/>
              <a:t>judikát </a:t>
            </a:r>
            <a:r>
              <a:rPr lang="cs-CZ" altLang="cs-CZ" sz="1600" dirty="0" err="1"/>
              <a:t>Rau</a:t>
            </a:r>
            <a:r>
              <a:rPr lang="cs-CZ" altLang="cs-CZ" sz="1600" dirty="0"/>
              <a:t> 261/81 – margarín v Belgii povinně v kostkách (balení výrobku)</a:t>
            </a:r>
          </a:p>
          <a:p>
            <a:pPr lvl="2"/>
            <a:r>
              <a:rPr lang="cs-CZ" altLang="cs-CZ" sz="1600" dirty="0"/>
              <a:t>uvedení země původu zboží – nežádoucí (předsudky) (označování výrobku)</a:t>
            </a:r>
          </a:p>
          <a:p>
            <a:r>
              <a:rPr lang="cs-CZ" altLang="cs-CZ" sz="1800" dirty="0"/>
              <a:t>demonstrativní výčet opatření</a:t>
            </a:r>
          </a:p>
          <a:p>
            <a:r>
              <a:rPr lang="cs-CZ" altLang="cs-CZ" sz="1800" dirty="0"/>
              <a:t>převzato a někdy překonáno judikaturou – někdy přísnější (</a:t>
            </a:r>
            <a:r>
              <a:rPr lang="cs-CZ" altLang="cs-CZ" sz="1800" dirty="0" err="1"/>
              <a:t>Dassonville</a:t>
            </a:r>
            <a:r>
              <a:rPr lang="cs-CZ" altLang="cs-CZ" sz="1800" dirty="0"/>
              <a:t>)</a:t>
            </a:r>
          </a:p>
          <a:p>
            <a:r>
              <a:rPr lang="cs-CZ" altLang="cs-CZ" sz="1800" dirty="0"/>
              <a:t>ale dodnes se na ni Soudní dvůr odvolává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587501-80DB-4418-AF0D-9B3866C0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498178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600" dirty="0"/>
              <a:t>Kvantitativní omezení dovozu a </a:t>
            </a:r>
            <a:r>
              <a:rPr lang="cs-CZ" altLang="cs-CZ" sz="3600" dirty="0">
                <a:solidFill>
                  <a:srgbClr val="CC0000"/>
                </a:solidFill>
              </a:rPr>
              <a:t>opatření s rovnocenným účinkem 2</a:t>
            </a:r>
            <a:r>
              <a:rPr lang="cs-CZ" altLang="cs-CZ" sz="3600" dirty="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6BB6D98-86EB-4519-9254-315A1376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393481"/>
          </a:xfrm>
          <a:solidFill>
            <a:srgbClr val="F3FFF6"/>
          </a:solidFill>
        </p:spPr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Neadekvátní šíře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 </a:t>
            </a:r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Cassis</a:t>
            </a:r>
            <a:r>
              <a:rPr lang="cs-CZ" altLang="cs-CZ" sz="2400" b="1" dirty="0">
                <a:solidFill>
                  <a:srgbClr val="CC0000"/>
                </a:solidFill>
              </a:rPr>
              <a:t> de Dijon (120/78):</a:t>
            </a:r>
            <a:r>
              <a:rPr lang="cs-CZ" altLang="cs-CZ" sz="2400" dirty="0"/>
              <a:t> další </a:t>
            </a:r>
            <a:r>
              <a:rPr lang="cs-CZ" altLang="cs-CZ" sz="2400" b="1" dirty="0"/>
              <a:t>odůvodněná omezení dovozu: </a:t>
            </a:r>
          </a:p>
          <a:p>
            <a:pPr lvl="1" eaLnBrk="1" hangingPunct="1"/>
            <a:r>
              <a:rPr lang="cs-CZ" altLang="cs-CZ" sz="2400" dirty="0"/>
              <a:t>kategorické požadavky (vitální zájmy) státu uznávané komunitárním (unijním) právem (např. ochrana spotřebitele, fiskálních zájmů apod.)</a:t>
            </a:r>
          </a:p>
          <a:p>
            <a:pPr lvl="1" eaLnBrk="1" hangingPunct="1"/>
            <a:r>
              <a:rPr lang="cs-CZ" altLang="cs-CZ" sz="2400" dirty="0"/>
              <a:t>proporcionalita a nezbytnost jejich uplatnění</a:t>
            </a:r>
          </a:p>
          <a:p>
            <a:pPr lvl="1" eaLnBrk="1" hangingPunct="1"/>
            <a:r>
              <a:rPr lang="cs-CZ" altLang="cs-CZ" sz="2400" dirty="0"/>
              <a:t>nesmí být diskriminační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C4DEFF-D496-4152-B5A5-7466DC1FA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28215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200" dirty="0"/>
              <a:t>Kvantitativní omezení dovozu a </a:t>
            </a:r>
            <a:r>
              <a:rPr lang="cs-CZ" altLang="cs-CZ" sz="3200" dirty="0">
                <a:solidFill>
                  <a:srgbClr val="CC0000"/>
                </a:solidFill>
              </a:rPr>
              <a:t>opatření s rovnocenným účinkem 3</a:t>
            </a:r>
            <a:r>
              <a:rPr lang="cs-CZ" altLang="cs-CZ" sz="3200" dirty="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8AAC72-AB8B-41CE-BE36-8BD0D6AAB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609505"/>
          </a:xfrm>
          <a:solidFill>
            <a:srgbClr val="F3FFF6"/>
          </a:solidFill>
        </p:spPr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další narušení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</a:t>
            </a:r>
          </a:p>
          <a:p>
            <a:pPr eaLnBrk="1" hangingPunct="1"/>
            <a:r>
              <a:rPr lang="cs-CZ" altLang="cs-CZ" sz="2400" dirty="0"/>
              <a:t>ve Francii zákaz prodeje zboží pod cenou </a:t>
            </a:r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Keck</a:t>
            </a:r>
            <a:r>
              <a:rPr lang="cs-CZ" altLang="cs-CZ" sz="2400" b="1" dirty="0">
                <a:solidFill>
                  <a:srgbClr val="CC0000"/>
                </a:solidFill>
              </a:rPr>
              <a:t> a </a:t>
            </a:r>
            <a:r>
              <a:rPr lang="cs-CZ" altLang="cs-CZ" sz="2400" b="1" dirty="0" err="1">
                <a:solidFill>
                  <a:srgbClr val="CC0000"/>
                </a:solidFill>
              </a:rPr>
              <a:t>Mithouard</a:t>
            </a:r>
            <a:r>
              <a:rPr lang="cs-CZ" altLang="cs-CZ" sz="2400" b="1" dirty="0">
                <a:solidFill>
                  <a:srgbClr val="CC0000"/>
                </a:solidFill>
              </a:rPr>
              <a:t> (C-267,268/91):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b="1" u="sng" dirty="0"/>
              <a:t>nediskriminační</a:t>
            </a:r>
            <a:r>
              <a:rPr lang="cs-CZ" altLang="cs-CZ" sz="2400" b="1" dirty="0"/>
              <a:t> marketingové metody přípustné </a:t>
            </a:r>
            <a:r>
              <a:rPr lang="cs-CZ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opatření upravující způsob prodeje není opatřením s rovnocenným účinkem jako kvantitativní omezení</a:t>
            </a:r>
            <a:endParaRPr lang="cs-CZ" altLang="cs-CZ" sz="2000" b="1" dirty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faktická opatření členského státu, nečinnost </a:t>
            </a:r>
            <a:r>
              <a:rPr lang="cs-CZ" altLang="cs-CZ" sz="2400" b="1" dirty="0">
                <a:solidFill>
                  <a:srgbClr val="FF3300"/>
                </a:solidFill>
              </a:rPr>
              <a:t>(jahody)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91C587-330B-43A8-A366-B2F288F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748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 Kvantitativní omezení dovozu a </a:t>
            </a:r>
            <a:r>
              <a:rPr lang="cs-CZ" altLang="cs-CZ" sz="4000">
                <a:solidFill>
                  <a:schemeClr val="tx1"/>
                </a:solidFill>
              </a:rPr>
              <a:t>opatření s rovnocenným účinkem:</a:t>
            </a:r>
            <a:r>
              <a:rPr lang="cs-CZ" altLang="cs-CZ">
                <a:solidFill>
                  <a:srgbClr val="CC0000"/>
                </a:solidFill>
              </a:rPr>
              <a:t> dovolené výjimky</a:t>
            </a:r>
            <a:r>
              <a:rPr lang="cs-CZ" altLang="cs-CZ" sz="4000"/>
              <a:t> </a:t>
            </a:r>
            <a:r>
              <a:rPr lang="cs-CZ" altLang="cs-CZ" sz="4000">
                <a:solidFill>
                  <a:srgbClr val="CC0000"/>
                </a:solidFill>
              </a:rPr>
              <a:t>(čl. 36)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67F32-451E-434B-A69E-97423DA9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163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800"/>
              <a:t>ochrana  veřejné mravnosti</a:t>
            </a:r>
          </a:p>
          <a:p>
            <a:pPr eaLnBrk="1" hangingPunct="1"/>
            <a:r>
              <a:rPr lang="cs-CZ" altLang="cs-CZ" sz="2800"/>
              <a:t>ochrana  veřejného pořádku a bezpečnosti</a:t>
            </a:r>
          </a:p>
          <a:p>
            <a:pPr eaLnBrk="1" hangingPunct="1"/>
            <a:r>
              <a:rPr lang="cs-CZ" altLang="cs-CZ" sz="2800"/>
              <a:t>ochrana  života a zdraví</a:t>
            </a:r>
          </a:p>
          <a:p>
            <a:pPr eaLnBrk="1" hangingPunct="1"/>
            <a:r>
              <a:rPr lang="cs-CZ" altLang="cs-CZ" sz="2800"/>
              <a:t>ochrana  kulturního bohatství</a:t>
            </a:r>
          </a:p>
          <a:p>
            <a:pPr eaLnBrk="1" hangingPunct="1"/>
            <a:r>
              <a:rPr lang="cs-CZ" altLang="cs-CZ" sz="2800"/>
              <a:t>ochrana  práv k duševnímu vlastnictví</a:t>
            </a:r>
          </a:p>
          <a:p>
            <a:pPr eaLnBrk="1" hangingPunct="1"/>
            <a:r>
              <a:rPr lang="cs-CZ" altLang="cs-CZ" sz="2800">
                <a:solidFill>
                  <a:srgbClr val="0000FF"/>
                </a:solidFill>
              </a:rPr>
              <a:t>obecná podmínka: není svévolná diskriminace ani skryté omezování obchodu</a:t>
            </a:r>
          </a:p>
          <a:p>
            <a:pPr eaLnBrk="1" hangingPunct="1"/>
            <a:endParaRPr lang="cs-CZ" altLang="cs-CZ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69FB3-A079-4F0D-91CC-649E941E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244755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Podmínky pro pohyb zboží </a:t>
            </a:r>
            <a:br>
              <a:rPr lang="cs-CZ" sz="3600" dirty="0"/>
            </a:br>
            <a:r>
              <a:rPr lang="cs-CZ" sz="3600" dirty="0"/>
              <a:t>Jak se řeší různé (konfliktní) požadavky na zboží (vč. dováženého)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558179A-341A-4EA6-BE15-6F0CFC86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8013" cy="3487663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>
                <a:solidFill>
                  <a:srgbClr val="C00000"/>
                </a:solidFill>
              </a:rPr>
              <a:t>Různé požadavky na zboží uváděné na trh se řeší:</a:t>
            </a:r>
          </a:p>
          <a:p>
            <a:pPr lvl="1"/>
            <a:r>
              <a:rPr lang="cs-CZ" altLang="cs-CZ" dirty="0">
                <a:solidFill>
                  <a:srgbClr val="C00000"/>
                </a:solidFill>
              </a:rPr>
              <a:t>harmonizací (sjednocením) podmínek (norem)</a:t>
            </a:r>
          </a:p>
          <a:p>
            <a:pPr lvl="1"/>
            <a:r>
              <a:rPr lang="cs-CZ" altLang="cs-CZ" dirty="0">
                <a:solidFill>
                  <a:srgbClr val="C00000"/>
                </a:solidFill>
              </a:rPr>
              <a:t>vzájemným uznáváním podmínek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802</Words>
  <Application>Microsoft Office PowerPoint</Application>
  <PresentationFormat>Předvádění na obrazovce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Výchozí návrh</vt:lpstr>
      <vt:lpstr>Volný pohyb zboží (= volný obchod uvnitř EU) (okruh 19)    Co je zboží ?</vt:lpstr>
      <vt:lpstr>Volný pohyb zboží (uvnitř Unie)</vt:lpstr>
      <vt:lpstr>Administrativní překážky.  Kvantitativní omezení dovozu a  opatření s rovnocenným účinkem 1 </vt:lpstr>
      <vt:lpstr>Administrativní překážky.  Kvantitativní omezení dovozu a  opatření s rovnocenným účinkem 1a </vt:lpstr>
      <vt:lpstr>„Fantómová“ směrnice Komise č. 70/50 ze dne 22. prosince 1969 o zrušení opatření s účinkem rovnocenným množstevním omezením dovozu (tj. o zákazu opatření s účinkem rovnocenným jako dovozní kvóta)</vt:lpstr>
      <vt:lpstr> Kvantitativní omezení dovozu a opatření s rovnocenným účinkem 2 </vt:lpstr>
      <vt:lpstr> Kvantitativní omezení dovozu a opatření s rovnocenným účinkem 3 </vt:lpstr>
      <vt:lpstr> Kvantitativní omezení dovozu a opatření s rovnocenným účinkem: dovolené výjimky (čl. 36)</vt:lpstr>
      <vt:lpstr>Podmínky pro pohyb zboží  Jak se řeší různé (konfliktní) požadavky na zboží (vč. dováženého)</vt:lpstr>
      <vt:lpstr>Princip vzájemného uznávání</vt:lpstr>
      <vt:lpstr>Princip vzájemného uznávání (nařízení 2019/515)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97</cp:revision>
  <dcterms:modified xsi:type="dcterms:W3CDTF">2024-11-20T21:07:52Z</dcterms:modified>
</cp:coreProperties>
</file>