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6" r:id="rId2"/>
    <p:sldId id="292" r:id="rId3"/>
    <p:sldId id="293" r:id="rId4"/>
    <p:sldId id="337" r:id="rId5"/>
    <p:sldId id="336" r:id="rId6"/>
    <p:sldId id="294" r:id="rId7"/>
    <p:sldId id="295" r:id="rId8"/>
    <p:sldId id="296" r:id="rId9"/>
    <p:sldId id="339" r:id="rId10"/>
    <p:sldId id="342" r:id="rId11"/>
    <p:sldId id="338" r:id="rId12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000FF"/>
    <a:srgbClr val="FF0000"/>
    <a:srgbClr val="FF3300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2436316"/>
          </a:xfrm>
          <a:solidFill>
            <a:srgbClr val="FFC000"/>
          </a:solidFill>
        </p:spPr>
        <p:txBody>
          <a:bodyPr/>
          <a:lstStyle/>
          <a:p>
            <a:r>
              <a:rPr lang="cs-CZ" b="1" dirty="0"/>
              <a:t>Volný pohyb zboží </a:t>
            </a:r>
            <a:r>
              <a:rPr lang="cs-CZ" dirty="0"/>
              <a:t>(= volný obchod uvnitř EU) </a:t>
            </a:r>
            <a:r>
              <a:rPr lang="cs-CZ" sz="3200" dirty="0"/>
              <a:t>(okruh 19)</a:t>
            </a:r>
            <a:br>
              <a:rPr lang="cs-CZ" sz="3200" dirty="0"/>
            </a:br>
            <a:r>
              <a:rPr lang="cs-CZ" sz="2400" dirty="0"/>
              <a:t>  </a:t>
            </a:r>
            <a:br>
              <a:rPr lang="cs-CZ" dirty="0"/>
            </a:br>
            <a:r>
              <a:rPr lang="cs-CZ" sz="3200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8013" cy="388843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zboží znamená také např. </a:t>
            </a:r>
          </a:p>
          <a:p>
            <a:pPr lvl="1"/>
            <a:r>
              <a:rPr lang="cs-CZ" sz="2200" b="1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b="1" dirty="0"/>
              <a:t>odpady</a:t>
            </a:r>
            <a:r>
              <a:rPr lang="cs-CZ" sz="2200" dirty="0"/>
              <a:t> ať už recyklovatelné či nerecyklovatelné, </a:t>
            </a:r>
          </a:p>
          <a:p>
            <a:pPr lvl="1"/>
            <a:r>
              <a:rPr lang="cs-CZ" sz="2200" b="1" dirty="0"/>
              <a:t>energie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Nejsou zbožím:</a:t>
            </a:r>
            <a:r>
              <a:rPr lang="cs-CZ" sz="2400" dirty="0"/>
              <a:t>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8013" cy="1080120"/>
          </a:xfrm>
        </p:spPr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8013" cy="4639791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EU: platí ve vzájemném obchodě zásada, že </a:t>
            </a:r>
            <a:r>
              <a:rPr lang="cs-CZ" sz="1800" dirty="0">
                <a:solidFill>
                  <a:srgbClr val="0000FF"/>
                </a:solidFill>
              </a:rPr>
              <a:t>výrobek legálně vyrobený a uvedený na trh v jednom členském státě musí mít </a:t>
            </a:r>
            <a:r>
              <a:rPr lang="cs-CZ" sz="1800" b="1" dirty="0">
                <a:solidFill>
                  <a:srgbClr val="0000FF"/>
                </a:solidFill>
              </a:rPr>
              <a:t>volný přístup i na trhy všech ostatních členských zemí EU, bez ohledu na to, zda odpovídá předpisům (normám) těchto členských států</a:t>
            </a:r>
            <a:r>
              <a:rPr lang="cs-CZ" sz="1800" dirty="0">
                <a:solidFill>
                  <a:schemeClr val="tx1"/>
                </a:solidFill>
              </a:rPr>
              <a:t>.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altLang="cs-CZ" sz="18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1800" dirty="0"/>
              <a:t> tedy požadavků na výrobky</a:t>
            </a:r>
          </a:p>
          <a:p>
            <a:r>
              <a:rPr lang="cs-CZ" altLang="cs-CZ" sz="1800" dirty="0"/>
              <a:t>zboží má splňovat určité </a:t>
            </a:r>
            <a:r>
              <a:rPr lang="cs-CZ" altLang="cs-CZ" sz="18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1800" dirty="0">
                <a:solidFill>
                  <a:srgbClr val="C00000"/>
                </a:solidFill>
              </a:rPr>
              <a:t>, </a:t>
            </a:r>
            <a:r>
              <a:rPr lang="cs-CZ" altLang="cs-CZ" sz="1800" dirty="0"/>
              <a:t>např. na název, tvar, velikost, hmotnost, složení, označování nebo balení</a:t>
            </a:r>
          </a:p>
          <a:p>
            <a:r>
              <a:rPr lang="cs-CZ" altLang="cs-CZ" sz="1800" b="1" dirty="0"/>
              <a:t>Nařízení 2019/515:</a:t>
            </a:r>
            <a:endParaRPr lang="cs-CZ" altLang="cs-CZ" sz="1800" dirty="0"/>
          </a:p>
          <a:p>
            <a:r>
              <a:rPr lang="cs-CZ" altLang="cs-CZ" sz="18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 b="1" dirty="0"/>
              <a:t>Princip vzájemného uznávání</a:t>
            </a:r>
            <a:br>
              <a:rPr lang="cs-CZ" altLang="cs-CZ" sz="3200" b="1" dirty="0"/>
            </a:br>
            <a:r>
              <a:rPr lang="cs-CZ" altLang="cs-CZ" sz="3200" b="1" dirty="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endParaRPr lang="cs-CZ" altLang="cs-CZ" sz="2000" b="1" dirty="0">
              <a:solidFill>
                <a:srgbClr val="C00000"/>
              </a:solidFill>
            </a:endParaRPr>
          </a:p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>
                <a:solidFill>
                  <a:srgbClr val="CC0000"/>
                </a:solidFill>
              </a:rPr>
              <a:t>Co je </a:t>
            </a:r>
            <a:r>
              <a:rPr lang="cs-CZ" altLang="cs-CZ" sz="2800" b="1" dirty="0">
                <a:solidFill>
                  <a:srgbClr val="CC0000"/>
                </a:solidFill>
              </a:rPr>
              <a:t>„</a:t>
            </a:r>
            <a:r>
              <a:rPr lang="cs-CZ" altLang="cs-CZ" sz="28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800" b="1" dirty="0">
                <a:solidFill>
                  <a:srgbClr val="CC0000"/>
                </a:solidFill>
              </a:rPr>
              <a:t>“ </a:t>
            </a:r>
            <a:r>
              <a:rPr lang="cs-CZ" altLang="cs-CZ" sz="28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28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400" b="1" dirty="0">
                <a:solidFill>
                  <a:srgbClr val="000099"/>
                </a:solidFill>
              </a:rPr>
              <a:t>fiskální</a:t>
            </a:r>
            <a:r>
              <a:rPr lang="cs-CZ" altLang="cs-CZ" sz="24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b="1" dirty="0"/>
              <a:t>zákaz cel</a:t>
            </a:r>
            <a:r>
              <a:rPr lang="cs-CZ" altLang="cs-CZ" dirty="0"/>
              <a:t> a jiných dávek, </a:t>
            </a:r>
            <a:r>
              <a:rPr lang="cs-CZ" altLang="cs-CZ" b="1" dirty="0"/>
              <a:t>daňové</a:t>
            </a:r>
            <a:r>
              <a:rPr lang="cs-CZ" altLang="cs-CZ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99"/>
                </a:solidFill>
              </a:rPr>
              <a:t>-   </a:t>
            </a:r>
            <a:r>
              <a:rPr lang="cs-CZ" altLang="cs-CZ" sz="24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marL="914400" lvl="2" indent="0" eaLnBrk="1" hangingPunct="1">
              <a:buNone/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Čl</a:t>
            </a:r>
            <a:r>
              <a:rPr lang="cs-CZ" altLang="cs-CZ" sz="2800" dirty="0"/>
              <a:t>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>
                <a:solidFill>
                  <a:schemeClr val="tx1"/>
                </a:solidFill>
              </a:rPr>
              <a:t>podobné pravidlo pro vývoz 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i="1">
                <a:solidFill>
                  <a:schemeClr val="accent2"/>
                </a:solidFill>
              </a:rPr>
              <a:t>- </a:t>
            </a:r>
            <a:r>
              <a:rPr lang="cs-CZ" altLang="cs-CZ" sz="2800" b="1" i="1">
                <a:solidFill>
                  <a:schemeClr val="accent2"/>
                </a:solidFill>
              </a:rPr>
              <a:t>původce opatření: stát </a:t>
            </a:r>
            <a:r>
              <a:rPr lang="cs-CZ" altLang="cs-CZ" sz="2800" i="1">
                <a:solidFill>
                  <a:schemeClr val="accent2"/>
                </a:solidFill>
              </a:rPr>
              <a:t>(nikoli soukromý subjekt) – různé formy</a:t>
            </a: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>
                <a:solidFill>
                  <a:schemeClr val="tx1"/>
                </a:solidFill>
              </a:rPr>
              <a:t>	první definice:</a:t>
            </a:r>
          </a:p>
          <a:p>
            <a:pPr marL="0" indent="0" eaLnBrk="1" hangingPunct="1">
              <a:buNone/>
            </a:pPr>
            <a:endParaRPr lang="cs-CZ" altLang="cs-CZ" sz="2800" i="1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76251"/>
            <a:ext cx="8496944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sz="3600" dirty="0"/>
              <a:t>„</a:t>
            </a:r>
            <a:r>
              <a:rPr lang="cs-CZ" altLang="cs-CZ" sz="3600" dirty="0" err="1"/>
              <a:t>Fantómová</a:t>
            </a:r>
            <a:r>
              <a:rPr lang="cs-CZ" altLang="cs-CZ" sz="3600" dirty="0"/>
              <a:t>“ 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o zrušení opatření s účinkem rovnocenným množstevním omezením dovozu (tj. </a:t>
            </a:r>
            <a:r>
              <a:rPr lang="cs-CZ" altLang="cs-CZ" sz="1600" b="1" i="1" dirty="0"/>
              <a:t>o zákazu opatření s účinkem rovnocenným jako dovozní kvóta)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směrnice Komise pro přechodné období (platnost od 22. do 31.12.1969 - !!)</a:t>
            </a:r>
          </a:p>
          <a:p>
            <a:r>
              <a:rPr lang="cs-CZ" altLang="cs-CZ" sz="1800" dirty="0"/>
              <a:t>účel: odstranit zatím existující </a:t>
            </a:r>
            <a:r>
              <a:rPr lang="cs-CZ" altLang="cs-CZ" sz="1800" b="1" dirty="0">
                <a:highlight>
                  <a:srgbClr val="FFFF00"/>
                </a:highlight>
              </a:rPr>
              <a:t>opatření s rovnocenným účinkem</a:t>
            </a:r>
          </a:p>
          <a:p>
            <a:r>
              <a:rPr lang="cs-CZ" altLang="cs-CZ" sz="1800" dirty="0"/>
              <a:t>proto nutnost jejich vymezení </a:t>
            </a:r>
            <a:r>
              <a:rPr lang="cs-CZ" altLang="cs-CZ" sz="18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1800" b="1" dirty="0"/>
              <a:t>: </a:t>
            </a:r>
          </a:p>
          <a:p>
            <a:pPr lvl="1"/>
            <a:r>
              <a:rPr lang="cs-CZ" altLang="cs-CZ" sz="1800" b="1" dirty="0"/>
              <a:t>diskriminační (odlišný režim)</a:t>
            </a:r>
          </a:p>
          <a:p>
            <a:pPr lvl="1"/>
            <a:r>
              <a:rPr lang="cs-CZ" altLang="cs-CZ" sz="18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1800" dirty="0"/>
              <a:t>demonstrativní výčet opatření</a:t>
            </a:r>
          </a:p>
          <a:p>
            <a:r>
              <a:rPr lang="cs-CZ" altLang="cs-CZ" sz="1800" dirty="0"/>
              <a:t>převzato a někdy překonáno judikaturou – někdy přísnější (</a:t>
            </a:r>
            <a:r>
              <a:rPr lang="cs-CZ" altLang="cs-CZ" sz="1800" dirty="0" err="1"/>
              <a:t>Dassonville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498178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393481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Neadekvátní šíře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Cassis</a:t>
            </a:r>
            <a:r>
              <a:rPr lang="cs-CZ" altLang="cs-CZ" sz="2400" b="1" dirty="0">
                <a:solidFill>
                  <a:srgbClr val="CC0000"/>
                </a:solidFill>
              </a:rPr>
              <a:t> de Dijon (120/78):</a:t>
            </a:r>
            <a:r>
              <a:rPr lang="cs-CZ" altLang="cs-CZ" sz="2400" dirty="0"/>
              <a:t> další </a:t>
            </a:r>
            <a:r>
              <a:rPr lang="cs-CZ" altLang="cs-CZ" sz="2400" b="1" dirty="0"/>
              <a:t>odůvodněná omezení dovozu: </a:t>
            </a:r>
          </a:p>
          <a:p>
            <a:pPr lvl="1" eaLnBrk="1" hangingPunct="1"/>
            <a:r>
              <a:rPr lang="cs-CZ" altLang="cs-CZ" sz="2400" dirty="0"/>
              <a:t>kategorické požadavky (vitální zájmy) státu uznávané komunitárním (unijním) právem (např. ochrana spotřebitele, fiskálních zájmů apod.)</a:t>
            </a:r>
          </a:p>
          <a:p>
            <a:pPr lvl="1" eaLnBrk="1" hangingPunct="1"/>
            <a:r>
              <a:rPr lang="cs-CZ" altLang="cs-CZ" sz="2400" dirty="0"/>
              <a:t>proporcionalita a nezbytnost jejich uplatnění</a:t>
            </a:r>
          </a:p>
          <a:p>
            <a:pPr lvl="1" eaLnBrk="1" hangingPunct="1"/>
            <a:r>
              <a:rPr lang="cs-CZ" altLang="cs-CZ" sz="2400" dirty="0"/>
              <a:t>nesmí být diskriminační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</a:t>
            </a:r>
          </a:p>
          <a:p>
            <a:pPr eaLnBrk="1" hangingPunct="1"/>
            <a:r>
              <a:rPr lang="cs-CZ" altLang="cs-CZ" sz="2400" dirty="0"/>
              <a:t>ve Francii zákaz prodeje zboží pod cenou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b="1" u="sng" dirty="0"/>
              <a:t>nediskriminační</a:t>
            </a:r>
            <a:r>
              <a:rPr lang="cs-CZ" altLang="cs-CZ" sz="2400" b="1" dirty="0"/>
              <a:t> marketingové metody přípustné </a:t>
            </a:r>
            <a:r>
              <a:rPr lang="cs-CZ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opatření upravující způsob prodeje není opatřením s rovnocenným účinkem jako kvantitativní omezení</a:t>
            </a:r>
            <a:endParaRPr lang="cs-CZ" altLang="cs-CZ" sz="2000" b="1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>
                <a:solidFill>
                  <a:srgbClr val="C00000"/>
                </a:solidFill>
              </a:rPr>
              <a:t>Různé požadavky na zboží uváděné na trh se řeší: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harmonizací (sjednocením) podmínek (norem)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vzájemným uznáváním podmínek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802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Výchozí návrh</vt:lpstr>
      <vt:lpstr>Volný pohyb zboží (= volný obchod uvnitř EU) (okruh 19)    Co je zboží ?</vt:lpstr>
      <vt:lpstr>Volný pohyb zboží (uvnitř Unie)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„Fantómová“ směrnice Komise č. 70/50 ze dne 22. prosince 1969 o zrušení opatření s účinkem rovnocenným množstevním omezením dovozu (tj. o zákazu opatření s účinkem rovnocenným jako dovozní kvóta)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Podmínky pro pohyb zboží  Jak se řeší různé (konfliktní) požadavky na zboží (vč. dováženého)</vt:lpstr>
      <vt:lpstr>Princip vzájemného uznávání</vt:lpstr>
      <vt:lpstr>Princip vzájemného uznávání (nařízení 2019/515)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97</cp:revision>
  <dcterms:modified xsi:type="dcterms:W3CDTF">2024-11-20T21:07:52Z</dcterms:modified>
</cp:coreProperties>
</file>