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60" r:id="rId5"/>
    <p:sldId id="263" r:id="rId6"/>
    <p:sldId id="284" r:id="rId7"/>
    <p:sldId id="285" r:id="rId8"/>
    <p:sldId id="264" r:id="rId9"/>
    <p:sldId id="267" r:id="rId10"/>
    <p:sldId id="29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96" r:id="rId21"/>
    <p:sldId id="278" r:id="rId22"/>
    <p:sldId id="279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FFCC99"/>
    <a:srgbClr val="66FF99"/>
    <a:srgbClr val="1CE4E4"/>
    <a:srgbClr val="FFFF99"/>
    <a:srgbClr val="F96907"/>
    <a:srgbClr val="0000FF"/>
    <a:srgbClr val="FFCCCC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6T11:56:51.79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6T11:56:53.15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6T11:56:58.04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6T11:56:56.9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</inkml:trace>
  <inkml:trace contextRef="#ctx0" brushRef="#br0" timeOffset="218.9">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6T11:56:59.19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6T11:57:07.99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6T11:57:09.04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6T11:57:09.95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1,'0'0</inkml:trace>
  <inkml:trace contextRef="#ctx0" brushRef="#br0" timeOffset="383.22">0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E0DCD3D2-86D1-4B5E-B98E-D4273ABFE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13E30D76-4496-478A-BA2B-597AA2BB6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9B527A29-0726-4BCD-846A-56C4A6BEFF2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1FB3996-7A95-4FC0-B6BC-713CB2192BE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656B94BF-449A-40D5-8FCE-412CE0D616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BF78DEF6-F4BE-4D51-AC9B-762592643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5B1E4479-3BC2-41B4-B356-1CAE3A42FB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6155A83E-5E11-434E-9306-9D1D36260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6EDAF2FD-AE3D-4DB3-B689-57F76A7E00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1A56D0D-B233-40B0-A8A8-014E19409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4A424B24-D110-4100-9BBB-9D05013996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431513D8-22F4-4819-A0C6-3DB914748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D3C9F2F4-FE68-4FD2-8224-A2AB2ED12C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D050C488-45D2-4294-AD37-8EC7C38DE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A1AB362B-B0E9-45F0-853C-BDEE2A8508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FBD52C5A-7427-4E6D-8319-99A58B78B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86434CC8-EDEE-43CF-A243-7E2C616DA4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026A3B28-95C5-4975-B9DD-ADEC88F30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>
            <a:extLst>
              <a:ext uri="{FF2B5EF4-FFF2-40B4-BE49-F238E27FC236}">
                <a16:creationId xmlns:a16="http://schemas.microsoft.com/office/drawing/2014/main" id="{B73F43ED-2DDB-402A-A668-672EA49574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363F7624-6586-4689-B4C9-F6EA9C157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>
            <a:extLst>
              <a:ext uri="{FF2B5EF4-FFF2-40B4-BE49-F238E27FC236}">
                <a16:creationId xmlns:a16="http://schemas.microsoft.com/office/drawing/2014/main" id="{5CC63255-4823-4D81-8584-C830A38FF4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C8987F6C-E148-44B6-AADC-EDABF4A3B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BB271FD3-7A80-499B-B71C-DB0B0306A6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9107C583-902C-4B36-B315-381E73D70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221D4CC4-6559-4A41-9AAF-C14AB001D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9D1AED28-EC90-4337-9B5F-646E35DF3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A117AA20-6C02-4B86-A3DB-ED7DBECB70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894B395D-75B2-4602-885A-579117C70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21B67FF5-7E41-4874-A35B-0302829A8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0841CFBA-C662-4DD4-B679-D3222173D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D852E830-7DFB-4A4D-ABDD-2E2EC75DC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192ABA0-5582-438C-8721-B6A4E184A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0CFF8796-5457-41E2-8736-AF71A6D430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26DECE2B-C6AE-47C1-9CBA-4003C5885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1138C317-8C6A-41BD-910F-39486582B9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2D894CCD-64EE-4463-9FB6-C333C7380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4F264CF1-7645-4188-BC8C-150BF73562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71DD85D-03CC-4CBC-AA36-FB7CA0189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EFDE298D-4457-4A64-9A4F-955B2DD97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E6E1668-D38F-4248-81A0-7991E8F9E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DB3B33-CCEF-41DD-A726-1920F7AA064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B316F-4B8E-4553-924C-DEF5AAE411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407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BA79B3-7014-4D95-A6F6-0CE31F9C8F2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8B9F7-353B-4B34-96C2-9446447B9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858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4676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6625" cy="58467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4168A9-4BFC-4057-A8FE-268FC88310F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78AD8-90D1-4BA3-A56B-00EF62619A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99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9CB40B-2678-4DB5-A592-1530376745B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AB27D-1972-4C6F-AA16-C066FD543A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50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1F6163-0301-499D-AACA-5A53841429E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22AE7-308C-44BE-A129-66BE895169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143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8B70BD-8EA6-42B8-A134-059B8CB3690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1B9A1-0C26-4986-AF47-9AAE6454AC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098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130FCF2-15C9-4DCB-8599-081C4834185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AC1A5-5779-4B78-A210-BF0B7CC33A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299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CDFC2C3-5245-4A2A-8605-8AB91FAEEA8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33BAF-518C-461F-BE99-135FC91E35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3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1540AB50-3185-4759-84AA-CFC5F39C638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B1F7F-C41D-4888-9FC7-FCB39116C8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666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6B595C-F8E7-4C72-A01C-76872F748F3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B3C31-F971-421F-94DF-D0E89A5612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431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A221C5-DB3F-4047-A3CB-FB2A0033AB2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AB734-C2FE-4A0A-AB07-5809A8893B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530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9008637-17DF-4FF5-A8B3-B71069ABC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4838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348126C-B0A8-4D8C-9C83-50090371C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736EA2FB-CFFB-4817-BCCB-091CB49DD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148A7907-1891-491B-9AB3-74F160B59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2F64C195-5158-47DE-9B03-7B8AF1997C8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94DE4F-D000-4118-9E7D-6547939E80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customXml" Target="../ink/ink3.xml"/><Relationship Id="rId12" Type="http://schemas.openxmlformats.org/officeDocument/2006/relationships/customXml" Target="../ink/ink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1" Type="http://schemas.openxmlformats.org/officeDocument/2006/relationships/customXml" Target="../ink/ink7.xml"/><Relationship Id="rId5" Type="http://schemas.openxmlformats.org/officeDocument/2006/relationships/image" Target="../media/image2.png"/><Relationship Id="rId10" Type="http://schemas.openxmlformats.org/officeDocument/2006/relationships/customXml" Target="../ink/ink6.xml"/><Relationship Id="rId4" Type="http://schemas.openxmlformats.org/officeDocument/2006/relationships/customXml" Target="../ink/ink1.xml"/><Relationship Id="rId9" Type="http://schemas.openxmlformats.org/officeDocument/2006/relationships/customXml" Target="../ink/ink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e.cz/dane-a-mzda/informace/dane-z-prijmu-zahranici/ze-zahranici-prosty-zapoce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gal-content/CS/AUTO/?uri=celex:32006L011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49AE56CE-F4DB-4AE0-B6AF-6F32E6B90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41438"/>
            <a:ext cx="7772400" cy="4103786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rgbClr val="CC0000"/>
                </a:solidFill>
              </a:rPr>
              <a:t>Harmonizace nepřímých daní v EU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br>
              <a:rPr lang="cs-CZ" altLang="cs-CZ" sz="4400" b="1" dirty="0">
                <a:solidFill>
                  <a:srgbClr val="CC0000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2024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NVS okruh 23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4CB74B1E-6FC4-4F68-B2A0-55E967A9D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/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FD26F-7C0D-E4C3-3FE1-4BC4BDDAC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68" y="260648"/>
            <a:ext cx="8224838" cy="1138237"/>
          </a:xfrm>
        </p:spPr>
        <p:txBody>
          <a:bodyPr/>
          <a:lstStyle/>
          <a:p>
            <a:r>
              <a:rPr lang="cs-CZ" sz="3600" dirty="0">
                <a:highlight>
                  <a:srgbClr val="FFFF00"/>
                </a:highlight>
              </a:rPr>
              <a:t>Snížené sazby DPH: </a:t>
            </a:r>
            <a:r>
              <a:rPr lang="cs-CZ" sz="3600" dirty="0"/>
              <a:t>nově </a:t>
            </a:r>
            <a:br>
              <a:rPr lang="cs-CZ" sz="3600" dirty="0"/>
            </a:br>
            <a:r>
              <a:rPr lang="cs-CZ" sz="3600" dirty="0"/>
              <a:t>směrnice </a:t>
            </a:r>
            <a:r>
              <a:rPr lang="cs-CZ" sz="3600" u="sng" dirty="0"/>
              <a:t>2022/542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FD12F3-6A75-55F9-0940-F8464D378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2800" dirty="0">
                <a:latin typeface="Arial" panose="020B0604020202020204" pitchFamily="34" charset="0"/>
              </a:rPr>
              <a:t>1. Základní pravidlo: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nanejvýš </a:t>
            </a:r>
            <a:r>
              <a:rPr lang="cs-CZ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dvě snížené sazby.</a:t>
            </a:r>
          </a:p>
          <a:p>
            <a:pPr algn="l"/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Nesmí být nižší než </a:t>
            </a:r>
            <a:r>
              <a:rPr lang="cs-CZ" sz="2800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5 %,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 uplatňují se pouze u vybraného zboží a služeb (v příloze III směrnice), a to max. u 24 položek.</a:t>
            </a:r>
          </a:p>
          <a:p>
            <a:pPr algn="l"/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Kromě dvou snížených sazeb mohou členské státy uplatňovat sníženou sazbu, která je </a:t>
            </a:r>
            <a:r>
              <a:rPr lang="cs-CZ" sz="2800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nižší než 5 %, a osvobození od daně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(nulová sazba), a to na zboží a služby zahrnuté nejvýše v sedmi z bodů přílohy III (= snížená sazba již dnes +).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634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1B63BBC8-6EE0-4AD2-B7FF-7F83749D7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570186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dirty="0"/>
              <a:t>Zvláštní spotřební daně (akcízy)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i="1" dirty="0"/>
              <a:t>(jen pro zajímavost - nepovinné)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358F2C8-5F0D-4934-93D8-A4DA88D39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544" y="2060848"/>
            <a:ext cx="8229600" cy="4352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především fiskální funkce + regulace spotřeby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tabák, alkohol, energie (dříve jen tzv. minerální oleje)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1992: horizontální směrnice (obecná část)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platí se v místě spotřeby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obchodní přeprava: refundace jako u DPH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osobní spotřeba: množství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92951366-B3F4-4E1C-95ED-F66D09DFD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4DE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Alkoholické nápoje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6006FE5-211C-42D6-A63E-E48C6707E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679950"/>
          </a:xfrm>
          <a:prstGeom prst="rect">
            <a:avLst/>
          </a:prstGeom>
          <a:solidFill>
            <a:srgbClr val="C5FB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38188" indent="-2809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pivo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podle stupně alkoholu na hl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zvýhodnění malých pivovarů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víno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tiché a šumivé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nulová sazba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meziprodukty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líh, lihoviny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omáčky, denaturovaný líh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B87D16AA-AC01-4657-A19D-72C57115A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4DE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Tabákové výrobky, </a:t>
            </a:r>
            <a:r>
              <a:rPr lang="cs-CZ" altLang="cs-CZ" sz="4400">
                <a:solidFill>
                  <a:srgbClr val="CC0000"/>
                </a:solidFill>
              </a:rPr>
              <a:t>energie</a:t>
            </a: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E8040488-6B3F-4A7C-A75C-C634DC448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679950"/>
          </a:xfrm>
          <a:prstGeom prst="rect">
            <a:avLst/>
          </a:prstGeom>
          <a:solidFill>
            <a:srgbClr val="C5FB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cigarety, doutníky, tabák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cigarety: daň se vypočítává z celkové ceny (zpětně!)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spotřební daň nejméně 60% maloobchodní ceny nejprodávanější kategorie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CC0000"/>
                </a:solidFill>
              </a:rPr>
              <a:t>elektřina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CC0000"/>
                </a:solidFill>
              </a:rPr>
              <a:t>minerální oleje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7D8DE6F5-30E9-4944-8384-D896D855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8229600" cy="849313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dirty="0"/>
              <a:t>Spotřební daně – základní údaje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8C30B82F-5A87-488E-840F-A70BBCB8E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414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povaha – stimulace spotřeby, fiskální funkce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tabák, alkohol, energetické produkty + elektřina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tabák: již 70. léta, ostatní až 90. léta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90. léta: </a:t>
            </a:r>
            <a:r>
              <a:rPr lang="cs-CZ" altLang="cs-CZ" b="1" i="1">
                <a:solidFill>
                  <a:srgbClr val="CC0000"/>
                </a:solidFill>
              </a:rPr>
              <a:t>směrnice  92/12 - horizontální  </a:t>
            </a:r>
            <a:r>
              <a:rPr lang="cs-CZ" altLang="cs-CZ" b="1">
                <a:solidFill>
                  <a:srgbClr val="000000"/>
                </a:solidFill>
              </a:rPr>
              <a:t>(obecná část spotřebních daní)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struktura daně, výroba, pohyb a skladování zboží, osvobození, ne sazby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>
                <a:solidFill>
                  <a:srgbClr val="000000"/>
                </a:solidFill>
              </a:rPr>
              <a:t>obecně: platí se </a:t>
            </a:r>
            <a:r>
              <a:rPr lang="cs-CZ" altLang="cs-CZ" b="1" i="1">
                <a:solidFill>
                  <a:srgbClr val="CC0000"/>
                </a:solidFill>
              </a:rPr>
              <a:t>v místě spotřeby, </a:t>
            </a:r>
            <a:r>
              <a:rPr lang="cs-CZ" altLang="cs-CZ">
                <a:solidFill>
                  <a:srgbClr val="000000"/>
                </a:solidFill>
              </a:rPr>
              <a:t>proto: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oddělení vzniku daňové povinnosti a povinnosti zaplatit spotřební daň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osvobozeno: </a:t>
            </a:r>
            <a:r>
              <a:rPr lang="cs-CZ" altLang="cs-CZ" sz="1600">
                <a:solidFill>
                  <a:srgbClr val="000000"/>
                </a:solidFill>
              </a:rPr>
              <a:t>přirozené ztráty během přepravy (odpaření, nevyčerpatelné zbytky)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i="1">
                <a:solidFill>
                  <a:srgbClr val="000000"/>
                </a:solidFill>
              </a:rPr>
              <a:t>- osobní dovoz: spotřební daň se nevybírá ve státě spotřeby, ale </a:t>
            </a:r>
            <a:r>
              <a:rPr lang="cs-CZ" altLang="cs-CZ" b="1" i="1">
                <a:solidFill>
                  <a:srgbClr val="CC0000"/>
                </a:solidFill>
              </a:rPr>
              <a:t>původu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co je osobní spotřeba: množství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obchodní přeprava: spotřební daň se vrací (jako DPH)</a:t>
            </a:r>
          </a:p>
          <a:p>
            <a:pPr marL="339725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F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FF"/>
                </a:solidFill>
              </a:rPr>
              <a:t>ekologické daně: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původně minerální oleje - od 2003 i energetické produkty a elektřina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lze uvalit i další ekologické daně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6ADA1E60-8271-41D3-884F-88CA2A804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1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dirty="0"/>
              <a:t>Spotřební daně – zvláštní část </a:t>
            </a:r>
            <a:r>
              <a:rPr lang="cs-CZ" altLang="cs-CZ" dirty="0">
                <a:highlight>
                  <a:srgbClr val="FFFF00"/>
                </a:highlight>
              </a:rPr>
              <a:t>(dále jen pro informaci až do konce spotřebních daní)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5B1A4C4A-7415-4035-A1A3-D2B41C798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86966"/>
            <a:ext cx="8229600" cy="4896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200"/>
              </a:spcBef>
              <a:buSzPct val="100000"/>
              <a:defRPr/>
            </a:pPr>
            <a:endParaRPr lang="cs-CZ" altLang="cs-CZ" sz="800" dirty="0">
              <a:solidFill>
                <a:srgbClr val="000000"/>
              </a:solidFill>
            </a:endParaRP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>
                <a:solidFill>
                  <a:srgbClr val="000000"/>
                </a:solidFill>
              </a:rPr>
              <a:t>ALKOHOL: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r>
              <a:rPr lang="cs-CZ" altLang="cs-CZ" b="1" dirty="0">
                <a:solidFill>
                  <a:srgbClr val="0000FF"/>
                </a:solidFill>
              </a:rPr>
              <a:t>P I V O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- pivo - ze sladu, nad 0,5 </a:t>
            </a:r>
            <a:r>
              <a:rPr lang="cs-CZ" altLang="cs-CZ" dirty="0" err="1">
                <a:solidFill>
                  <a:srgbClr val="000000"/>
                </a:solidFill>
              </a:rPr>
              <a:t>obj</a:t>
            </a:r>
            <a:r>
              <a:rPr lang="cs-CZ" altLang="cs-CZ" dirty="0">
                <a:solidFill>
                  <a:srgbClr val="000000"/>
                </a:solidFill>
              </a:rPr>
              <a:t>.% alkoholu (normálně 3,5 - 6%, někdy více)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- směsi piva a nealko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sazba: podle stupně alkoholu na hl (1.87 EUR na stupeň a hl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- zvýhodnění malých pivovarů - do 200 000 hl výstavu - až o polovinu, nezávislý pivovar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br>
              <a:rPr lang="cs-CZ" altLang="cs-CZ" dirty="0">
                <a:solidFill>
                  <a:srgbClr val="000000"/>
                </a:solidFill>
              </a:rPr>
            </a:br>
            <a:r>
              <a:rPr lang="cs-CZ" altLang="cs-CZ" b="1" dirty="0">
                <a:solidFill>
                  <a:srgbClr val="0000FF"/>
                </a:solidFill>
              </a:rPr>
              <a:t>V Í N O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r>
              <a:rPr lang="cs-CZ" altLang="cs-CZ" dirty="0">
                <a:solidFill>
                  <a:srgbClr val="000000"/>
                </a:solidFill>
              </a:rPr>
              <a:t>- tiché a šumivé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Tiché: </a:t>
            </a:r>
            <a:r>
              <a:rPr lang="cs-CZ" altLang="cs-CZ" dirty="0" err="1">
                <a:solidFill>
                  <a:srgbClr val="000000"/>
                </a:solidFill>
              </a:rPr>
              <a:t>nejm</a:t>
            </a:r>
            <a:r>
              <a:rPr lang="cs-CZ" altLang="cs-CZ" dirty="0">
                <a:solidFill>
                  <a:srgbClr val="000000"/>
                </a:solidFill>
              </a:rPr>
              <a:t>. 1,2% - do 15 (18) %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Šumivé: 1,2 až 15%, přetlak </a:t>
            </a:r>
            <a:r>
              <a:rPr lang="cs-CZ" altLang="cs-CZ" dirty="0" err="1">
                <a:solidFill>
                  <a:srgbClr val="000000"/>
                </a:solidFill>
              </a:rPr>
              <a:t>nejm</a:t>
            </a:r>
            <a:r>
              <a:rPr lang="cs-CZ" altLang="cs-CZ" dirty="0">
                <a:solidFill>
                  <a:srgbClr val="000000"/>
                </a:solidFill>
              </a:rPr>
              <a:t>. 3 bary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normálně: víno 12%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- minimální sazba: 0% (Francie)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citlivý zemědělský produkt, zdraví prospěšné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- malí výrobci do 1000 hl ročně vyňati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AACB2161-68FC-4E09-8D42-CBE635ABC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/>
              <a:t>Spotřební daně – zvláštní část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291EEDB0-DA23-4689-9106-39D6A76A0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3"/>
            <a:ext cx="8229600" cy="52562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200"/>
              </a:spcBef>
              <a:buSzPct val="100000"/>
              <a:defRPr/>
            </a:pPr>
            <a:endParaRPr lang="cs-CZ" altLang="cs-CZ" sz="800" dirty="0">
              <a:solidFill>
                <a:srgbClr val="000000"/>
              </a:solidFill>
            </a:endParaRP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>
                <a:solidFill>
                  <a:srgbClr val="000000"/>
                </a:solidFill>
              </a:rPr>
              <a:t>ALKOHOL - pokračování: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br>
              <a:rPr lang="cs-CZ" altLang="cs-CZ" sz="2000" dirty="0">
                <a:solidFill>
                  <a:srgbClr val="000000"/>
                </a:solidFill>
              </a:rPr>
            </a:br>
            <a:r>
              <a:rPr lang="cs-CZ" altLang="cs-CZ" sz="2000" b="1" i="1" dirty="0">
                <a:solidFill>
                  <a:srgbClr val="0000FF"/>
                </a:solidFill>
              </a:rPr>
              <a:t>MEZIPRODUKTY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endParaRPr lang="cs-CZ" altLang="cs-CZ" sz="2000" dirty="0">
              <a:solidFill>
                <a:srgbClr val="000000"/>
              </a:solidFill>
            </a:endParaRP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1,2 - 22% (</a:t>
            </a:r>
            <a:r>
              <a:rPr lang="cs-CZ" altLang="cs-CZ" sz="2000" dirty="0" err="1">
                <a:solidFill>
                  <a:srgbClr val="000000"/>
                </a:solidFill>
              </a:rPr>
              <a:t>Cassis</a:t>
            </a:r>
            <a:r>
              <a:rPr lang="cs-CZ" altLang="cs-CZ" sz="2000" dirty="0">
                <a:solidFill>
                  <a:srgbClr val="000000"/>
                </a:solidFill>
              </a:rPr>
              <a:t>)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45 EUR/hl (minimum)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br>
              <a:rPr lang="cs-CZ" altLang="cs-CZ" sz="2000" dirty="0">
                <a:solidFill>
                  <a:srgbClr val="000000"/>
                </a:solidFill>
              </a:rPr>
            </a:br>
            <a:r>
              <a:rPr lang="cs-CZ" altLang="cs-CZ" sz="2000" b="1" i="1" dirty="0">
                <a:solidFill>
                  <a:srgbClr val="0000FF"/>
                </a:solidFill>
              </a:rPr>
              <a:t>LÍH, LIHOVINY </a:t>
            </a:r>
            <a:r>
              <a:rPr lang="cs-CZ" altLang="cs-CZ" sz="2000" dirty="0">
                <a:solidFill>
                  <a:srgbClr val="000000"/>
                </a:solidFill>
              </a:rPr>
              <a:t>(„alkoholické nápoje“)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endParaRPr lang="cs-CZ" altLang="cs-CZ" sz="2000" dirty="0">
              <a:solidFill>
                <a:srgbClr val="000000"/>
              </a:solidFill>
            </a:endParaRP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každý hl čistého alkoholu - 550 EUR (minimum)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- výjimky: malé lihovary, pěstitelské pálenice (nesmí být prodej)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- </a:t>
            </a:r>
            <a:r>
              <a:rPr lang="cs-CZ" altLang="cs-CZ" sz="2000" dirty="0" err="1">
                <a:solidFill>
                  <a:srgbClr val="000000"/>
                </a:solidFill>
              </a:rPr>
              <a:t>cooking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wine</a:t>
            </a:r>
            <a:r>
              <a:rPr lang="cs-CZ" altLang="cs-CZ" sz="2000" dirty="0">
                <a:solidFill>
                  <a:srgbClr val="000000"/>
                </a:solidFill>
              </a:rPr>
              <a:t>, </a:t>
            </a:r>
            <a:r>
              <a:rPr lang="cs-CZ" altLang="cs-CZ" sz="2000" dirty="0" err="1">
                <a:solidFill>
                  <a:srgbClr val="000000"/>
                </a:solidFill>
              </a:rPr>
              <a:t>cooking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cognac</a:t>
            </a:r>
            <a:r>
              <a:rPr lang="cs-CZ" altLang="cs-CZ" sz="2000" dirty="0">
                <a:solidFill>
                  <a:srgbClr val="000000"/>
                </a:solidFill>
              </a:rPr>
              <a:t> - omáčky - výroba potravin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          = lze osvobodit (</a:t>
            </a:r>
            <a:r>
              <a:rPr lang="cs-CZ" altLang="cs-CZ" sz="2000" dirty="0" err="1">
                <a:solidFill>
                  <a:srgbClr val="000000"/>
                </a:solidFill>
              </a:rPr>
              <a:t>bombóny</a:t>
            </a:r>
            <a:r>
              <a:rPr lang="cs-CZ" altLang="cs-CZ" sz="2000" dirty="0">
                <a:solidFill>
                  <a:srgbClr val="000000"/>
                </a:solidFill>
              </a:rPr>
              <a:t>)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- přimíchání soli a pepře do alkoholu = omáčka, ale je to stále líh, do 5% osvobozeno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- denaturovaný líh osvobozen (nelze konzumovat) - kosmetické přípravky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br>
              <a:rPr lang="cs-CZ" altLang="cs-CZ" dirty="0">
                <a:solidFill>
                  <a:srgbClr val="000000"/>
                </a:solidFill>
              </a:rPr>
            </a:br>
            <a:endParaRPr lang="cs-CZ" alt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>
            <a:extLst>
              <a:ext uri="{FF2B5EF4-FFF2-40B4-BE49-F238E27FC236}">
                <a16:creationId xmlns:a16="http://schemas.microsoft.com/office/drawing/2014/main" id="{7115D5C0-32F8-407A-9794-4646793E7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/>
              <a:t>Spotřební daně – zvláštní část</a:t>
            </a: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00E5FCBC-4F8D-4BF0-ADB8-F9FC4F40A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3"/>
            <a:ext cx="8229600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br>
              <a:rPr lang="cs-CZ" altLang="cs-CZ" sz="800" dirty="0">
                <a:solidFill>
                  <a:srgbClr val="000000"/>
                </a:solidFill>
              </a:rPr>
            </a:br>
            <a:r>
              <a:rPr lang="cs-CZ" altLang="cs-CZ" sz="2000" b="1" i="1" dirty="0">
                <a:solidFill>
                  <a:schemeClr val="accent6"/>
                </a:solidFill>
              </a:rPr>
              <a:t>TABÁKOVÉ VÝROBKY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br>
              <a:rPr lang="cs-CZ" altLang="cs-CZ" sz="2000" dirty="0">
                <a:solidFill>
                  <a:srgbClr val="000000"/>
                </a:solidFill>
              </a:rPr>
            </a:br>
            <a:r>
              <a:rPr lang="cs-CZ" altLang="cs-CZ" sz="2000" dirty="0">
                <a:solidFill>
                  <a:srgbClr val="000000"/>
                </a:solidFill>
              </a:rPr>
              <a:t>citlivé - už 70. léta: cigarety, doutníky, doutníčky, tabák ke kouření a žvýkací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Cigarety: daň se vypočte z celkové ceny!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- účel: zvýšit daňové zatížení z důvodu ochrany veřejného zdraví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- definice cigarety: do 9 cm (100s)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- sazby: sazba je odvozena z ceny cigaret nejžádanější cenové kategorie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daň se dopočítává zpětně z konečné ceny (!) - proto ceny fixní. Nemá cenu dělat akce.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- ceny cigaret nemůže stanovit stát, stanoví výrobci (šlo by o narušení konkurence, zvýhodňovaly by se dražší značky)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- </a:t>
            </a:r>
            <a:r>
              <a:rPr lang="cs-CZ" altLang="cs-CZ" sz="2000" dirty="0" err="1">
                <a:solidFill>
                  <a:srgbClr val="000000"/>
                </a:solidFill>
              </a:rPr>
              <a:t>spotř</a:t>
            </a:r>
            <a:r>
              <a:rPr lang="cs-CZ" altLang="cs-CZ" sz="2000" dirty="0">
                <a:solidFill>
                  <a:srgbClr val="000000"/>
                </a:solidFill>
              </a:rPr>
              <a:t>-daň minimálně 60% </a:t>
            </a:r>
            <a:r>
              <a:rPr lang="cs-CZ" altLang="cs-CZ" sz="2000" dirty="0" err="1">
                <a:solidFill>
                  <a:srgbClr val="000000"/>
                </a:solidFill>
              </a:rPr>
              <a:t>maloobch</a:t>
            </a:r>
            <a:r>
              <a:rPr lang="cs-CZ" altLang="cs-CZ" sz="2000" dirty="0">
                <a:solidFill>
                  <a:srgbClr val="000000"/>
                </a:solidFill>
              </a:rPr>
              <a:t>. ceny nejprodávanější cenové kategorie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Tabáková nálepka (totéž u alkoholů) prokazuje, že byla zaplacena spotřební daň.</a:t>
            </a:r>
          </a:p>
          <a:p>
            <a:pPr marL="339725"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br>
              <a:rPr lang="cs-CZ" altLang="cs-CZ" sz="2000" dirty="0">
                <a:solidFill>
                  <a:srgbClr val="000000"/>
                </a:solidFill>
              </a:rPr>
            </a:br>
            <a:endParaRPr lang="cs-CZ" altLang="cs-CZ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>
            <a:extLst>
              <a:ext uri="{FF2B5EF4-FFF2-40B4-BE49-F238E27FC236}">
                <a16:creationId xmlns:a16="http://schemas.microsoft.com/office/drawing/2014/main" id="{4047FE5A-4E94-4A3B-ABF5-B0A953BD6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66602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dirty="0"/>
              <a:t>Spotřební daně – zvláštní část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dirty="0"/>
              <a:t>(jen k informaci)</a:t>
            </a:r>
          </a:p>
        </p:txBody>
      </p:sp>
      <p:pic>
        <p:nvPicPr>
          <p:cNvPr id="44035" name="Picture 2">
            <a:extLst>
              <a:ext uri="{FF2B5EF4-FFF2-40B4-BE49-F238E27FC236}">
                <a16:creationId xmlns:a16="http://schemas.microsoft.com/office/drawing/2014/main" id="{DEF06E31-720A-4751-B1EC-D7E8D0210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1557872"/>
            <a:ext cx="8339137" cy="49223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918F1089-E311-4A8B-B4E6-6BE63113F38F}"/>
                  </a:ext>
                </a:extLst>
              </p14:cNvPr>
              <p14:cNvContentPartPr/>
              <p14:nvPr/>
            </p14:nvContentPartPr>
            <p14:xfrm>
              <a:off x="5780640" y="1797640"/>
              <a:ext cx="360" cy="360"/>
            </p14:xfrm>
          </p:contentPart>
        </mc:Choice>
        <mc:Fallback xmlns=""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918F1089-E311-4A8B-B4E6-6BE63113F38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71640" y="178900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FF8FC0A2-1572-4AAB-A19D-E01315641053}"/>
                  </a:ext>
                </a:extLst>
              </p14:cNvPr>
              <p14:cNvContentPartPr/>
              <p14:nvPr/>
            </p14:nvContentPartPr>
            <p14:xfrm>
              <a:off x="4693800" y="1920040"/>
              <a:ext cx="360" cy="36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FF8FC0A2-1572-4AAB-A19D-E0131564105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84800" y="19110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7DE64745-9898-4168-8649-5D608B8EA0F5}"/>
                  </a:ext>
                </a:extLst>
              </p14:cNvPr>
              <p14:cNvContentPartPr/>
              <p14:nvPr/>
            </p14:nvContentPartPr>
            <p14:xfrm>
              <a:off x="4155240" y="1828240"/>
              <a:ext cx="360" cy="36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7DE64745-9898-4168-8649-5D608B8EA0F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46240" y="181960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74066843-5C08-4CE3-83E3-F50EEA960590}"/>
                  </a:ext>
                </a:extLst>
              </p14:cNvPr>
              <p14:cNvContentPartPr/>
              <p14:nvPr/>
            </p14:nvContentPartPr>
            <p14:xfrm>
              <a:off x="4500840" y="2153320"/>
              <a:ext cx="360" cy="36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74066843-5C08-4CE3-83E3-F50EEA96059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91840" y="21443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B805B3BF-0223-4E02-A3F7-B7C6A7F25843}"/>
                  </a:ext>
                </a:extLst>
              </p14:cNvPr>
              <p14:cNvContentPartPr/>
              <p14:nvPr/>
            </p14:nvContentPartPr>
            <p14:xfrm>
              <a:off x="4165680" y="548440"/>
              <a:ext cx="360" cy="36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B805B3BF-0223-4E02-A3F7-B7C6A7F2584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56680" y="53980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D83EBAE5-C359-4A1A-BDD0-EDED6CD68A6E}"/>
                  </a:ext>
                </a:extLst>
              </p14:cNvPr>
              <p14:cNvContentPartPr/>
              <p14:nvPr/>
            </p14:nvContentPartPr>
            <p14:xfrm>
              <a:off x="1868880" y="1442320"/>
              <a:ext cx="360" cy="36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D83EBAE5-C359-4A1A-BDD0-EDED6CD68A6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60240" y="143368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149ED2FA-860E-4D18-8383-75A93612667C}"/>
                  </a:ext>
                </a:extLst>
              </p14:cNvPr>
              <p14:cNvContentPartPr/>
              <p14:nvPr/>
            </p14:nvContentPartPr>
            <p14:xfrm>
              <a:off x="1899480" y="2458600"/>
              <a:ext cx="360" cy="36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149ED2FA-860E-4D18-8383-75A9361266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90480" y="244960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600B7A01-25D2-402E-A246-D20E428D8583}"/>
                  </a:ext>
                </a:extLst>
              </p14:cNvPr>
              <p14:cNvContentPartPr/>
              <p14:nvPr/>
            </p14:nvContentPartPr>
            <p14:xfrm>
              <a:off x="2102880" y="608920"/>
              <a:ext cx="360" cy="360"/>
            </p14:xfrm>
          </p:contentPart>
        </mc:Choice>
        <mc:Fallback xmlns=""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600B7A01-25D2-402E-A246-D20E428D858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93880" y="60028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>
            <a:extLst>
              <a:ext uri="{FF2B5EF4-FFF2-40B4-BE49-F238E27FC236}">
                <a16:creationId xmlns:a16="http://schemas.microsoft.com/office/drawing/2014/main" id="{EA9C1C8E-57E0-4FEE-BE6D-A705858C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/>
              <a:t>Daň z cigaret (jen pro informaci)</a:t>
            </a:r>
          </a:p>
        </p:txBody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99E241E0-50F3-46BD-B2F6-201BFCF1E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3"/>
            <a:ext cx="8229600" cy="5545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Článek 10</a:t>
            </a:r>
          </a:p>
          <a:p>
            <a:pPr eaLnBrk="1" hangingPunct="1">
              <a:spcBef>
                <a:spcPts val="450"/>
              </a:spcBef>
              <a:buClr>
                <a:srgbClr val="C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2. Od 1. ledna 2014 činí celková spotřební daň z cigaret </a:t>
            </a:r>
            <a:r>
              <a:rPr lang="cs-CZ" altLang="cs-CZ" b="1" u="sng" dirty="0">
                <a:solidFill>
                  <a:srgbClr val="C00000"/>
                </a:solidFill>
              </a:rPr>
              <a:t>nejméně 60 % vážené průměrné maloobchodní prodejní ceny </a:t>
            </a:r>
            <a:r>
              <a:rPr lang="cs-CZ" altLang="cs-CZ" b="1" dirty="0">
                <a:solidFill>
                  <a:srgbClr val="C00000"/>
                </a:solidFill>
              </a:rPr>
              <a:t>cigaret propuštěných ke spotřebě. Tato spotřební daň </a:t>
            </a:r>
            <a:r>
              <a:rPr lang="cs-CZ" altLang="cs-CZ" b="1" u="sng" dirty="0">
                <a:solidFill>
                  <a:srgbClr val="C00000"/>
                </a:solidFill>
              </a:rPr>
              <a:t>nesmí být nižší než 90 EUR z 1000 kusů </a:t>
            </a:r>
            <a:r>
              <a:rPr lang="cs-CZ" altLang="cs-CZ" b="1" dirty="0">
                <a:solidFill>
                  <a:srgbClr val="C00000"/>
                </a:solidFill>
              </a:rPr>
              <a:t>cigaret bez ohledu na váženou průměrnou maloobchodní prodejní cenu.</a:t>
            </a:r>
          </a:p>
          <a:p>
            <a:pPr eaLnBrk="1" hangingPunct="1"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00"/>
                </a:solidFill>
              </a:rPr>
              <a:t>Členské státy, které vybírají spotřební daň ve výši nejméně 115 EUR z 1000 kusů cigaret na základě vážené průměrné maloobchodní prodejní ceny, však nemusí splňovat požadavek 60 % úrovně stanovený v prvním pododstavci.</a:t>
            </a:r>
          </a:p>
          <a:p>
            <a:pPr marL="339725" eaLnBrk="1" hangingPunct="1">
              <a:spcBef>
                <a:spcPts val="450"/>
              </a:spcBef>
              <a:buSzPct val="100000"/>
              <a:defRPr/>
            </a:pPr>
            <a:endParaRPr lang="cs-CZ" altLang="cs-CZ" dirty="0">
              <a:solidFill>
                <a:srgbClr val="000000"/>
              </a:solidFill>
            </a:endParaRPr>
          </a:p>
          <a:p>
            <a:pPr eaLnBrk="1" hangingPunct="1"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i="1" u="sng" dirty="0">
                <a:solidFill>
                  <a:srgbClr val="000000"/>
                </a:solidFill>
              </a:rPr>
              <a:t>Vážená průměrná maloobchodní prodejní cena </a:t>
            </a:r>
            <a:r>
              <a:rPr lang="cs-CZ" altLang="cs-CZ" dirty="0">
                <a:solidFill>
                  <a:srgbClr val="000000"/>
                </a:solidFill>
              </a:rPr>
              <a:t>se vypočítá tak, že se </a:t>
            </a:r>
            <a:r>
              <a:rPr lang="cs-CZ" altLang="cs-CZ" b="1" dirty="0">
                <a:solidFill>
                  <a:srgbClr val="000000"/>
                </a:solidFill>
              </a:rPr>
              <a:t>celková hodnota všech cigaret </a:t>
            </a:r>
            <a:r>
              <a:rPr lang="cs-CZ" altLang="cs-CZ" dirty="0">
                <a:solidFill>
                  <a:srgbClr val="000000"/>
                </a:solidFill>
              </a:rPr>
              <a:t>propuštěných ke spotřebě, na základě maloobchodní prodejní ceny včetně všech daní, </a:t>
            </a:r>
            <a:r>
              <a:rPr lang="cs-CZ" altLang="cs-CZ" b="1" dirty="0">
                <a:solidFill>
                  <a:srgbClr val="000000"/>
                </a:solidFill>
              </a:rPr>
              <a:t>vydělí celkovým množstvím cigaret </a:t>
            </a:r>
            <a:r>
              <a:rPr lang="cs-CZ" altLang="cs-CZ" dirty="0">
                <a:solidFill>
                  <a:srgbClr val="000000"/>
                </a:solidFill>
              </a:rPr>
              <a:t>propuštěných ke spotřebě. Stanoví se do 1. března každého roku na základě údajů týkajících se všech cigaret propuštěných ke spotřebě v předchozím kalendářním roce.</a:t>
            </a:r>
          </a:p>
          <a:p>
            <a:pPr marL="339725" eaLnBrk="1" hangingPunct="1">
              <a:spcBef>
                <a:spcPts val="450"/>
              </a:spcBef>
              <a:buSzPct val="100000"/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950814FC-798D-4BC8-9070-4F0B03CB8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diskriminace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0E5FBBBB-74BE-4740-849A-42FEB6AF8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57338"/>
            <a:ext cx="8229600" cy="5040312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800"/>
              </a:spcBef>
              <a:buSzPct val="100000"/>
              <a:defRPr/>
            </a:pPr>
            <a:endParaRPr lang="cs-CZ" altLang="cs-CZ" sz="3200" dirty="0">
              <a:solidFill>
                <a:srgbClr val="000000"/>
              </a:solidFill>
            </a:endParaRP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solidFill>
                  <a:srgbClr val="000000"/>
                </a:solidFill>
              </a:rPr>
              <a:t>zdanění se dosud provádí </a:t>
            </a:r>
            <a:r>
              <a:rPr lang="cs-CZ" altLang="cs-CZ" sz="3200" b="1" dirty="0">
                <a:solidFill>
                  <a:srgbClr val="000000"/>
                </a:solidFill>
              </a:rPr>
              <a:t>ve státě určení</a:t>
            </a:r>
            <a:r>
              <a:rPr lang="cs-CZ" altLang="cs-CZ" sz="3200" dirty="0">
                <a:solidFill>
                  <a:srgbClr val="000000"/>
                </a:solidFill>
              </a:rPr>
              <a:t> (akvizice)</a:t>
            </a: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solidFill>
                  <a:srgbClr val="000000"/>
                </a:solidFill>
              </a:rPr>
              <a:t>zákaz diskriminace = dovážené zboží nesmí být znevýhodněno daňově</a:t>
            </a:r>
          </a:p>
          <a:p>
            <a:pPr eaLnBrk="1" hangingPunct="1">
              <a:spcBef>
                <a:spcPts val="800"/>
              </a:spcBef>
              <a:buSzPct val="100000"/>
              <a:defRPr/>
            </a:pPr>
            <a:endParaRPr lang="cs-CZ" altLang="cs-CZ" sz="3200" dirty="0">
              <a:solidFill>
                <a:srgbClr val="000000"/>
              </a:solidFill>
            </a:endParaRP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solidFill>
                  <a:srgbClr val="000000"/>
                </a:solidFill>
              </a:rPr>
              <a:t>diskriminace </a:t>
            </a:r>
            <a:r>
              <a:rPr lang="cs-CZ" altLang="cs-CZ" sz="3200" b="1" dirty="0">
                <a:solidFill>
                  <a:srgbClr val="CC0000"/>
                </a:solidFill>
              </a:rPr>
              <a:t>přímá a nepřímá            </a:t>
            </a:r>
            <a:r>
              <a:rPr lang="cs-CZ" altLang="cs-CZ" sz="3200" i="1" dirty="0">
                <a:solidFill>
                  <a:srgbClr val="000000"/>
                </a:solidFill>
              </a:rPr>
              <a:t>(týká se většinou spotřebních daní, ne DPH)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103350-0332-4183-B1B9-25D63929C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Spotřební daň u cigaret – balíček 20 cigaret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09F35CA-32B6-4403-A598-49B688FDA7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190538"/>
              </p:ext>
            </p:extLst>
          </p:nvPr>
        </p:nvGraphicFramePr>
        <p:xfrm>
          <a:off x="457200" y="4005064"/>
          <a:ext cx="8224838" cy="1995343"/>
        </p:xfrm>
        <a:graphic>
          <a:graphicData uri="http://schemas.openxmlformats.org/drawingml/2006/table">
            <a:tbl>
              <a:tblPr/>
              <a:tblGrid>
                <a:gridCol w="4112419">
                  <a:extLst>
                    <a:ext uri="{9D8B030D-6E8A-4147-A177-3AD203B41FA5}">
                      <a16:colId xmlns:a16="http://schemas.microsoft.com/office/drawing/2014/main" val="2292290888"/>
                    </a:ext>
                  </a:extLst>
                </a:gridCol>
                <a:gridCol w="4112419">
                  <a:extLst>
                    <a:ext uri="{9D8B030D-6E8A-4147-A177-3AD203B41FA5}">
                      <a16:colId xmlns:a16="http://schemas.microsoft.com/office/drawing/2014/main" val="3515420470"/>
                    </a:ext>
                  </a:extLst>
                </a:gridCol>
              </a:tblGrid>
              <a:tr h="285049">
                <a:tc>
                  <a:txBody>
                    <a:bodyPr/>
                    <a:lstStyle/>
                    <a:p>
                      <a:r>
                        <a:rPr lang="en-US" sz="1400" b="1">
                          <a:effectLst/>
                        </a:rPr>
                        <a:t>Retail Selling Price (excluding taxes)</a:t>
                      </a:r>
                      <a:endParaRPr lang="en-US" sz="1400">
                        <a:effectLst/>
                      </a:endParaRP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0D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D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EUR 0.7       cena bez daní</a:t>
                      </a: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0D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D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70575"/>
                  </a:ext>
                </a:extLst>
              </a:tr>
              <a:tr h="285049"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+ Excise duty - </a:t>
                      </a:r>
                      <a:r>
                        <a:rPr lang="cs-CZ" sz="1400" i="1" dirty="0" err="1">
                          <a:effectLst/>
                        </a:rPr>
                        <a:t>specific</a:t>
                      </a:r>
                      <a:r>
                        <a:rPr lang="cs-CZ" sz="1400" i="1" dirty="0">
                          <a:effectLst/>
                        </a:rPr>
                        <a:t>:</a:t>
                      </a:r>
                      <a:endParaRPr lang="cs-CZ" sz="1400" dirty="0">
                        <a:effectLst/>
                      </a:endParaRP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0D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D6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i="1">
                          <a:effectLst/>
                        </a:rPr>
                        <a:t>EUR </a:t>
                      </a:r>
                      <a:r>
                        <a:rPr lang="cs-CZ" sz="1400">
                          <a:effectLst/>
                        </a:rPr>
                        <a:t>1.0</a:t>
                      </a: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0D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D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65978"/>
                  </a:ext>
                </a:extLst>
              </a:tr>
              <a:tr h="285049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+ Excise duty - </a:t>
                      </a:r>
                      <a:r>
                        <a:rPr lang="cs-CZ" sz="1400" i="1">
                          <a:effectLst/>
                        </a:rPr>
                        <a:t>ad valorem:</a:t>
                      </a:r>
                      <a:endParaRPr lang="cs-CZ" sz="1400">
                        <a:effectLst/>
                      </a:endParaRP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0D6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D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>
                          <a:effectLst/>
                        </a:rPr>
                        <a:t>EUR </a:t>
                      </a:r>
                      <a:r>
                        <a:rPr lang="en-US" sz="1400">
                          <a:effectLst/>
                        </a:rPr>
                        <a:t>0.8</a:t>
                      </a:r>
                      <a:r>
                        <a:rPr lang="en-US" sz="1400" i="1">
                          <a:effectLst/>
                        </a:rPr>
                        <a:t> (27% of RSP)</a:t>
                      </a:r>
                      <a:endParaRPr lang="en-US" sz="1400">
                        <a:effectLst/>
                      </a:endParaRP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0D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DA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86548"/>
                  </a:ext>
                </a:extLst>
              </a:tr>
              <a:tr h="285049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Total excise duty:</a:t>
                      </a: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0D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DD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EUR 1.8 </a:t>
                      </a:r>
                      <a:r>
                        <a:rPr lang="en-US" sz="1400" i="1" dirty="0">
                          <a:effectLst/>
                        </a:rPr>
                        <a:t>(60% of RSP)</a:t>
                      </a:r>
                      <a:r>
                        <a:rPr lang="cs-CZ" sz="1400" i="1" dirty="0">
                          <a:effectLst/>
                        </a:rPr>
                        <a:t>   celkem spotřební daně</a:t>
                      </a:r>
                      <a:endParaRPr lang="en-US" sz="1400" dirty="0">
                        <a:effectLst/>
                      </a:endParaRP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0DA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DD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86393"/>
                  </a:ext>
                </a:extLst>
              </a:tr>
              <a:tr h="285049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= Price (excluding VAT)</a:t>
                      </a: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0DD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EUR 2.5       cena bez DPH</a:t>
                      </a: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0DD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1380"/>
                  </a:ext>
                </a:extLst>
              </a:tr>
              <a:tr h="285049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+ VAT 20%</a:t>
                      </a: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0D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DA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EUR 0.5       DPH  </a:t>
                      </a: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0E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E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850721"/>
                  </a:ext>
                </a:extLst>
              </a:tr>
              <a:tr h="285049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= Retail Selling Price (including all taxes)</a:t>
                      </a: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DA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EUR 3.0       celková cena po zdanění</a:t>
                      </a:r>
                      <a:endParaRPr lang="cs-CZ" sz="1400" dirty="0">
                        <a:effectLst/>
                      </a:endParaRPr>
                    </a:p>
                  </a:txBody>
                  <a:tcPr marL="71262" marR="71262" marT="35631" marB="356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0E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DB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509158"/>
                  </a:ext>
                </a:extLst>
              </a:tr>
            </a:tbl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id="{0B58DBA6-CCCA-4D06-A1E7-1E6CB1FCC3E6}"/>
              </a:ext>
            </a:extLst>
          </p:cNvPr>
          <p:cNvSpPr/>
          <p:nvPr/>
        </p:nvSpPr>
        <p:spPr>
          <a:xfrm>
            <a:off x="395536" y="2094864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/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How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it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works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: Sample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calculation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for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pack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of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20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cigarettes</a:t>
            </a:r>
            <a:endParaRPr lang="cs-CZ" altLang="cs-CZ" dirty="0">
              <a:solidFill>
                <a:schemeClr val="tx1"/>
              </a:solidFill>
            </a:endParaRPr>
          </a:p>
          <a:p>
            <a:pPr lvl="0" defTabSz="914400"/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EU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legislation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only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sets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harmonised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 </a:t>
            </a:r>
            <a:r>
              <a:rPr lang="cs-CZ" altLang="cs-CZ" i="1" dirty="0">
                <a:solidFill>
                  <a:srgbClr val="404040"/>
                </a:solidFill>
                <a:cs typeface="Arial" panose="020B0604020202020204" pitchFamily="34" charset="0"/>
              </a:rPr>
              <a:t>minimum 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rates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.</a:t>
            </a:r>
          </a:p>
          <a:p>
            <a:pPr lvl="0" defTabSz="914400"/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Member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States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are free to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apply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excise duty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rates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above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these minima,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according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to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their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own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national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 err="1">
                <a:solidFill>
                  <a:srgbClr val="404040"/>
                </a:solidFill>
                <a:cs typeface="Arial" panose="020B0604020202020204" pitchFamily="34" charset="0"/>
              </a:rPr>
              <a:t>needs</a:t>
            </a:r>
            <a:r>
              <a:rPr lang="cs-CZ" altLang="cs-CZ" dirty="0">
                <a:solidFill>
                  <a:srgbClr val="404040"/>
                </a:solidFill>
                <a:cs typeface="Arial" panose="020B0604020202020204" pitchFamily="34" charset="0"/>
              </a:rPr>
              <a:t>.</a:t>
            </a:r>
            <a:endParaRPr lang="cs-CZ" alt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791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>
            <a:extLst>
              <a:ext uri="{FF2B5EF4-FFF2-40B4-BE49-F238E27FC236}">
                <a16:creationId xmlns:a16="http://schemas.microsoft.com/office/drawing/2014/main" id="{048A3A4E-3C5C-4554-9E19-82B35610B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dirty="0"/>
              <a:t>Spotřební daně – energie </a:t>
            </a: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C5D37AC6-71C7-4E23-8B1C-5A2E8472B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975"/>
            <a:ext cx="8229600" cy="5256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F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 b="1">
                <a:solidFill>
                  <a:srgbClr val="0000FF"/>
                </a:solidFill>
              </a:rPr>
              <a:t>ELEKTŘINA A ENERGETICKÉ PRODUKTY</a:t>
            </a:r>
          </a:p>
          <a:p>
            <a:pPr marL="339725" eaLnBrk="1" hangingPunct="1">
              <a:lnSpc>
                <a:spcPct val="80000"/>
              </a:lnSpc>
              <a:spcBef>
                <a:spcPts val="400"/>
              </a:spcBef>
              <a:buSzPct val="100000"/>
              <a:defRPr/>
            </a:pPr>
            <a:endParaRPr lang="cs-CZ" altLang="cs-CZ" sz="16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= "energetická daň"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2003 (zdaňována od 2004)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elektřina: navíc k minerálním olejům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přenosové soustavy: el je zdanitelná až v okamžiku, kdy je dodána distributorem spotřebiteli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sazba: obchodní účely 0,5 EUR/MWh, neobchodní 1 EUR.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Ekologická opodstatněnost zdanění elektřiny není zřejmá, čistota (nejsou exhalace)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- daňové zvýhodnění: el užívaná k výrobě el, ekologické elektrárny (sluneční, větrná, geotermální, přílivová, ne běžná vodní)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- možnost osvobození domácností a dobročinných organizací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- lze uplatnit nulovou sazbu: zemědělství, chov ryb, lesnictví, malí výrobci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pozor - zvýhodnění je státní podpora!</a:t>
            </a:r>
            <a:br>
              <a:rPr lang="cs-CZ" altLang="cs-CZ" sz="1600">
                <a:solidFill>
                  <a:srgbClr val="000000"/>
                </a:solidFill>
              </a:rPr>
            </a:br>
            <a:endParaRPr lang="cs-CZ" altLang="cs-CZ" sz="16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F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 b="1">
                <a:solidFill>
                  <a:srgbClr val="0000FF"/>
                </a:solidFill>
              </a:rPr>
              <a:t>Minerální oleje, pevná a plynná paliva: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- pevná paliva: výhodné (10% ceny)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sazby: 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1. pohon motorů - bezolovn. benzin = 359 EUR/1000 l, zem. plyn = 2,60/GJ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2. snížené: zemní plyn = 0,30 EUR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3. Teplo: zemní plyn, uhlí, koks = 0,15 (obch), 0.30 (neobch)/GJ</a:t>
            </a:r>
            <a:br>
              <a:rPr lang="cs-CZ" altLang="cs-CZ" sz="1600">
                <a:solidFill>
                  <a:srgbClr val="000000"/>
                </a:solidFill>
              </a:rPr>
            </a:br>
            <a:endParaRPr lang="cs-CZ" altLang="cs-CZ" sz="16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>
            <a:extLst>
              <a:ext uri="{FF2B5EF4-FFF2-40B4-BE49-F238E27FC236}">
                <a16:creationId xmlns:a16="http://schemas.microsoft.com/office/drawing/2014/main" id="{A296A869-A5FB-4642-A1FF-5FF027CDD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7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dirty="0"/>
              <a:t>Mimo pravomoc EU</a:t>
            </a:r>
          </a:p>
        </p:txBody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C72306B8-E2D6-4C11-9E03-8C7981906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752"/>
            <a:ext cx="8229600" cy="4929411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350"/>
              </a:spcBef>
              <a:buSzPct val="100000"/>
              <a:defRPr/>
            </a:pPr>
            <a:endParaRPr lang="cs-CZ" altLang="cs-CZ" sz="1400" dirty="0">
              <a:solidFill>
                <a:srgbClr val="000000"/>
              </a:solidFill>
            </a:endParaRP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b="1" dirty="0">
                <a:solidFill>
                  <a:srgbClr val="000000"/>
                </a:solidFill>
              </a:rPr>
              <a:t>Není v pravomoci EU: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SzPct val="100000"/>
              <a:defRPr/>
            </a:pPr>
            <a:endParaRPr lang="cs-CZ" altLang="cs-CZ" sz="1400" b="1" dirty="0">
              <a:solidFill>
                <a:srgbClr val="000000"/>
              </a:solidFill>
            </a:endParaRP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>
                <a:solidFill>
                  <a:srgbClr val="000000"/>
                </a:solidFill>
              </a:rPr>
              <a:t>Smlouvy o zamezení dvojího zdanění  (přímé daně)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SzPct val="100000"/>
              <a:defRPr/>
            </a:pPr>
            <a:endParaRPr lang="cs-CZ" altLang="cs-CZ" sz="1400" dirty="0">
              <a:solidFill>
                <a:srgbClr val="000000"/>
              </a:solidFill>
            </a:endParaRP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9933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993300"/>
                </a:solidFill>
              </a:rPr>
              <a:t>Austrálie 27.11.1995 5/1996 Sb. </a:t>
            </a:r>
            <a:r>
              <a:rPr lang="cs-CZ" altLang="cs-CZ" sz="1400" dirty="0">
                <a:solidFill>
                  <a:srgbClr val="CCCCFF"/>
                </a:solidFill>
                <a:hlinkClick r:id="rId3"/>
              </a:rPr>
              <a:t>Metoda zápočtu prostého</a:t>
            </a:r>
            <a:r>
              <a:rPr lang="cs-CZ" altLang="cs-CZ" sz="1400" dirty="0">
                <a:solidFill>
                  <a:srgbClr val="000000"/>
                </a:solidFill>
              </a:rPr>
              <a:t>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Belgie 24.7.2000 95/2000 Sb. </a:t>
            </a:r>
            <a:r>
              <a:rPr lang="cs-CZ" altLang="cs-CZ" sz="1400" dirty="0">
                <a:solidFill>
                  <a:srgbClr val="CCCCFF"/>
                </a:solidFill>
                <a:hlinkClick r:id="rId3"/>
              </a:rPr>
              <a:t>Metoda zápočtu prostého</a:t>
            </a:r>
            <a:r>
              <a:rPr lang="cs-CZ" altLang="cs-CZ" sz="1400" dirty="0">
                <a:solidFill>
                  <a:srgbClr val="000000"/>
                </a:solidFill>
              </a:rPr>
              <a:t>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Francie 1.7.2005 79/2005 Sb. </a:t>
            </a:r>
            <a:r>
              <a:rPr lang="cs-CZ" altLang="cs-CZ" sz="1400" dirty="0">
                <a:solidFill>
                  <a:srgbClr val="CCCCFF"/>
                </a:solidFill>
                <a:hlinkClick r:id="rId3"/>
              </a:rPr>
              <a:t>Metoda zápočtu prostého</a:t>
            </a:r>
            <a:r>
              <a:rPr lang="cs-CZ" altLang="cs-CZ" sz="1400" dirty="0">
                <a:solidFill>
                  <a:srgbClr val="000000"/>
                </a:solidFill>
              </a:rPr>
              <a:t>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Irsko 21.4.1996 163/1996 Sb. </a:t>
            </a:r>
            <a:r>
              <a:rPr lang="cs-CZ" altLang="cs-CZ" sz="1400" dirty="0">
                <a:solidFill>
                  <a:srgbClr val="CCCCFF"/>
                </a:solidFill>
              </a:rPr>
              <a:t>Metoda zápočtu prostého</a:t>
            </a:r>
            <a:r>
              <a:rPr lang="cs-CZ" altLang="cs-CZ" sz="1400" dirty="0">
                <a:solidFill>
                  <a:srgbClr val="000000"/>
                </a:solidFill>
              </a:rPr>
              <a:t>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Itálie 26.6.1984 17/1985 Sb. </a:t>
            </a:r>
            <a:r>
              <a:rPr lang="cs-CZ" altLang="cs-CZ" sz="1400" dirty="0">
                <a:solidFill>
                  <a:srgbClr val="CCCCFF"/>
                </a:solidFill>
              </a:rPr>
              <a:t>Metoda vynětí s výhradou progrese</a:t>
            </a:r>
            <a:r>
              <a:rPr lang="cs-CZ" altLang="cs-CZ" sz="1400" dirty="0">
                <a:solidFill>
                  <a:srgbClr val="FFCCCC"/>
                </a:solidFill>
              </a:rPr>
              <a:t>*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Německo 17.11.1983 18/1984 Sb. </a:t>
            </a:r>
            <a:r>
              <a:rPr lang="cs-CZ" altLang="cs-CZ" sz="1400" dirty="0">
                <a:solidFill>
                  <a:srgbClr val="CCCCFF"/>
                </a:solidFill>
              </a:rPr>
              <a:t>Metoda vynětí s výhradou progrese</a:t>
            </a:r>
            <a:r>
              <a:rPr lang="cs-CZ" altLang="cs-CZ" sz="1400" dirty="0">
                <a:solidFill>
                  <a:srgbClr val="FFCCCC"/>
                </a:solidFill>
              </a:rPr>
              <a:t>**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Polsko 20.12.1993 31/1994 Sb. </a:t>
            </a:r>
            <a:r>
              <a:rPr lang="cs-CZ" altLang="cs-CZ" sz="1400" dirty="0">
                <a:solidFill>
                  <a:srgbClr val="CCCCFF"/>
                </a:solidFill>
              </a:rPr>
              <a:t>Metoda zápočtu prostého</a:t>
            </a:r>
            <a:r>
              <a:rPr lang="cs-CZ" altLang="cs-CZ" sz="1400" dirty="0">
                <a:solidFill>
                  <a:srgbClr val="000000"/>
                </a:solidFill>
              </a:rPr>
              <a:t>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Rakousko 22.3.2007 31/2007 </a:t>
            </a:r>
            <a:r>
              <a:rPr lang="cs-CZ" altLang="cs-CZ" sz="1400" dirty="0" err="1">
                <a:solidFill>
                  <a:srgbClr val="000000"/>
                </a:solidFill>
              </a:rPr>
              <a:t>Sb.m.s</a:t>
            </a:r>
            <a:r>
              <a:rPr lang="cs-CZ" altLang="cs-CZ" sz="1400" dirty="0">
                <a:solidFill>
                  <a:srgbClr val="000000"/>
                </a:solidFill>
              </a:rPr>
              <a:t>. </a:t>
            </a:r>
            <a:r>
              <a:rPr lang="cs-CZ" altLang="cs-CZ" sz="1400" dirty="0">
                <a:solidFill>
                  <a:srgbClr val="CCCCFF"/>
                </a:solidFill>
              </a:rPr>
              <a:t>Metoda zápočtu prostého</a:t>
            </a:r>
            <a:r>
              <a:rPr lang="cs-CZ" altLang="cs-CZ" sz="1400" dirty="0">
                <a:solidFill>
                  <a:srgbClr val="000000"/>
                </a:solidFill>
              </a:rPr>
              <a:t>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Řecko 23.5.1989 98/1989 Sb. </a:t>
            </a:r>
            <a:r>
              <a:rPr lang="cs-CZ" altLang="cs-CZ" sz="1400" dirty="0">
                <a:solidFill>
                  <a:srgbClr val="CCCCFF"/>
                </a:solidFill>
              </a:rPr>
              <a:t>Metoda vynětí s výhradou progrese</a:t>
            </a:r>
            <a:r>
              <a:rPr lang="cs-CZ" altLang="cs-CZ" sz="1400" dirty="0">
                <a:solidFill>
                  <a:srgbClr val="FFCCCC"/>
                </a:solidFill>
              </a:rPr>
              <a:t>***</a:t>
            </a:r>
            <a:r>
              <a:rPr lang="cs-CZ" altLang="cs-CZ" sz="1400" dirty="0">
                <a:solidFill>
                  <a:srgbClr val="000000"/>
                </a:solidFill>
              </a:rPr>
              <a:t>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Slovensko 14.7.2003 100/2003 Sb. </a:t>
            </a:r>
            <a:r>
              <a:rPr lang="cs-CZ" altLang="cs-CZ" sz="1400" dirty="0">
                <a:solidFill>
                  <a:srgbClr val="FFCCCC"/>
                </a:solidFill>
              </a:rPr>
              <a:t>Metoda zápočtu prostého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Španělsko 5.6.1981 23/1982 Sb. </a:t>
            </a:r>
            <a:r>
              <a:rPr lang="cs-CZ" altLang="cs-CZ" sz="1400" dirty="0">
                <a:solidFill>
                  <a:srgbClr val="FFCCCC"/>
                </a:solidFill>
              </a:rPr>
              <a:t>Metoda vynětí s výhradou progrese*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Švédsko 8.10.1980 9/1981 Sb. </a:t>
            </a:r>
            <a:r>
              <a:rPr lang="cs-CZ" altLang="cs-CZ" sz="1400" dirty="0">
                <a:solidFill>
                  <a:srgbClr val="FFCCCC"/>
                </a:solidFill>
              </a:rPr>
              <a:t>Metoda vynětí s výhradou progrese*</a:t>
            </a:r>
            <a:r>
              <a:rPr lang="cs-CZ" altLang="cs-CZ" sz="1400" dirty="0">
                <a:solidFill>
                  <a:srgbClr val="000000"/>
                </a:solidFill>
              </a:rPr>
              <a:t>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99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990000"/>
                </a:solidFill>
              </a:rPr>
              <a:t>Švýcarsko 23.10.1996 281/1996 Sb. </a:t>
            </a:r>
            <a:r>
              <a:rPr lang="cs-CZ" altLang="cs-CZ" sz="1400" dirty="0">
                <a:solidFill>
                  <a:srgbClr val="FFCCCC"/>
                </a:solidFill>
              </a:rPr>
              <a:t>Metoda zápočtu prostého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99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990000"/>
                </a:solidFill>
              </a:rPr>
              <a:t>USA 23.12.1993 32/1994 Sb. </a:t>
            </a:r>
            <a:r>
              <a:rPr lang="cs-CZ" altLang="cs-CZ" sz="1400" dirty="0">
                <a:solidFill>
                  <a:srgbClr val="FFCCCC"/>
                </a:solidFill>
              </a:rPr>
              <a:t>Metoda zápočtu prostého 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rgbClr val="000000"/>
                </a:solidFill>
              </a:rPr>
              <a:t>Velká Británie 20.12.1991 89/1992 Sb. </a:t>
            </a:r>
            <a:r>
              <a:rPr lang="cs-CZ" altLang="cs-CZ" sz="1400" dirty="0">
                <a:solidFill>
                  <a:srgbClr val="FFCCCC"/>
                </a:solidFill>
              </a:rPr>
              <a:t>Metoda vynětí s </a:t>
            </a:r>
            <a:r>
              <a:rPr lang="cs-CZ" altLang="cs-CZ" sz="1400" dirty="0" err="1">
                <a:solidFill>
                  <a:srgbClr val="FFCCCC"/>
                </a:solidFill>
              </a:rPr>
              <a:t>výhr</a:t>
            </a:r>
            <a:r>
              <a:rPr lang="cs-CZ" altLang="cs-CZ" sz="1400" dirty="0">
                <a:solidFill>
                  <a:srgbClr val="FFCCCC"/>
                </a:solidFill>
              </a:rPr>
              <a:t>. progrese*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SzPct val="100000"/>
              <a:defRPr/>
            </a:pPr>
            <a:br>
              <a:rPr lang="cs-CZ" altLang="cs-CZ" sz="1400" dirty="0">
                <a:solidFill>
                  <a:srgbClr val="000000"/>
                </a:solidFill>
              </a:rPr>
            </a:br>
            <a:endParaRPr lang="cs-CZ" altLang="cs-CZ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620688"/>
            <a:ext cx="6858000" cy="3024336"/>
          </a:xfrm>
          <a:solidFill>
            <a:srgbClr val="66CCFF"/>
          </a:soli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Nepřímé daně v právu EU – poslední vývoj</a:t>
            </a:r>
            <a:br>
              <a:rPr lang="cs-CZ" sz="33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3300" b="1" dirty="0">
                <a:latin typeface="Arial" panose="020B0604020202020204" pitchFamily="34" charset="0"/>
                <a:cs typeface="Arial" panose="020B0604020202020204" pitchFamily="34" charset="0"/>
              </a:rPr>
              <a:t>Současná reforma </a:t>
            </a:r>
            <a:r>
              <a:rPr lang="cs-CZ" sz="33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DPH</a:t>
            </a:r>
            <a:r>
              <a:rPr lang="cs-CZ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obchodu mezi členskými státy)</a:t>
            </a:r>
            <a:br>
              <a:rPr lang="cs-CZ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3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5007" y="3356992"/>
            <a:ext cx="6858000" cy="3024336"/>
          </a:xfrm>
          <a:solidFill>
            <a:srgbClr val="0033CC"/>
          </a:solidFill>
        </p:spPr>
        <p:txBody>
          <a:bodyPr>
            <a:normAutofit/>
          </a:bodyPr>
          <a:lstStyle/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12ED7F48-1D0D-4E02-A4C4-EB0C61359787}"/>
              </a:ext>
            </a:extLst>
          </p:cNvPr>
          <p:cNvSpPr/>
          <p:nvPr/>
        </p:nvSpPr>
        <p:spPr bwMode="auto">
          <a:xfrm>
            <a:off x="1547664" y="4509120"/>
            <a:ext cx="2232246" cy="1584176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B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stát</a:t>
            </a:r>
            <a:r>
              <a:rPr kumimoji="0" lang="pl-P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určení</a:t>
            </a:r>
            <a:r>
              <a:rPr kumimoji="0" lang="pl-P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zboží</a:t>
            </a:r>
            <a:endParaRPr kumimoji="0" lang="pl-PL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WenQuanYi Micro Hei" charset="0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A9F9F60C-100C-41AD-8F70-8179FDB32576}"/>
              </a:ext>
            </a:extLst>
          </p:cNvPr>
          <p:cNvSpPr/>
          <p:nvPr/>
        </p:nvSpPr>
        <p:spPr bwMode="auto">
          <a:xfrm>
            <a:off x="5652119" y="4581128"/>
            <a:ext cx="2232245" cy="1440160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3200" b="1" dirty="0">
                <a:solidFill>
                  <a:schemeClr val="tx1"/>
                </a:solidFill>
              </a:rPr>
              <a:t>A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2800" dirty="0" err="1">
                <a:solidFill>
                  <a:schemeClr val="tx1"/>
                </a:solidFill>
              </a:rPr>
              <a:t>stát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err="1">
                <a:solidFill>
                  <a:schemeClr val="tx1"/>
                </a:solidFill>
              </a:rPr>
              <a:t>původu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err="1">
                <a:solidFill>
                  <a:schemeClr val="tx1"/>
                </a:solidFill>
              </a:rPr>
              <a:t>zboží</a:t>
            </a:r>
            <a:endParaRPr kumimoji="0" lang="pl-P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ED41B05C-8A12-4678-BCDA-89211AF490BF}"/>
              </a:ext>
            </a:extLst>
          </p:cNvPr>
          <p:cNvSpPr/>
          <p:nvPr/>
        </p:nvSpPr>
        <p:spPr bwMode="auto">
          <a:xfrm flipH="1">
            <a:off x="3779909" y="4581128"/>
            <a:ext cx="1872210" cy="1512168"/>
          </a:xfrm>
          <a:prstGeom prst="rightArrow">
            <a:avLst/>
          </a:prstGeom>
          <a:solidFill>
            <a:srgbClr val="F9690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lang="pl-PL" dirty="0"/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2400" dirty="0">
                <a:latin typeface="Arial Black" panose="020B0A04020102020204" pitchFamily="34" charset="0"/>
              </a:rPr>
              <a:t>z b o ž í</a:t>
            </a:r>
            <a:endParaRPr kumimoji="0" lang="pl-P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1CF9DBE4-76F8-47CA-8540-36A3DD217E81}"/>
              </a:ext>
            </a:extLst>
          </p:cNvPr>
          <p:cNvSpPr/>
          <p:nvPr/>
        </p:nvSpPr>
        <p:spPr bwMode="auto">
          <a:xfrm>
            <a:off x="3275856" y="3645024"/>
            <a:ext cx="2880320" cy="720080"/>
          </a:xfrm>
          <a:prstGeom prst="rect">
            <a:avLst/>
          </a:prstGeom>
          <a:solidFill>
            <a:srgbClr val="1CE4E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Kde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zdanit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zboží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8513664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20688"/>
            <a:ext cx="7886700" cy="2004088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270000" algn="l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Řeší se dva problémy: 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a) nový systém zdanění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DPH v přeshraničním obchodu,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b) nová úprava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snížených sazeb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jako důsledek bodu a).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16687"/>
            <a:ext cx="7886700" cy="2773286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pPr marL="27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Volný pohyb zboží vyžaduje zrušení všech překážek obchodu mezi členskými státy. 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Každý členský stát má vlastní systém DPH a vlastní sazby. 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Nutnost harmonizace DPH aby zdanění nebylo překážkou obchodu.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Zdanění ve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státě původu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nebo ve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státě určení?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7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Unifikace nebo harmonizace sazeb nemožná.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221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008112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marL="297000"/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DPH: zdanění ve státě původu nebo určení?</a:t>
            </a:r>
            <a:b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320480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r>
              <a:rPr lang="cs-CZ" dirty="0"/>
              <a:t>Konečné zdanění ve státě původu znamená, že zboží nepřekračuje hranici nezdaněné</a:t>
            </a:r>
            <a:r>
              <a:rPr lang="cs-CZ" b="1" dirty="0"/>
              <a:t>. </a:t>
            </a:r>
          </a:p>
          <a:p>
            <a:pPr lvl="1"/>
            <a:r>
              <a:rPr lang="cs-CZ" dirty="0"/>
              <a:t>Výhody: </a:t>
            </a:r>
          </a:p>
          <a:p>
            <a:pPr lvl="2"/>
            <a:r>
              <a:rPr lang="cs-CZ" dirty="0"/>
              <a:t>vylučuje častou variantu podvodů – prodej nezdaněného zboží zpět v zemi původu nebo ve třetí zemi </a:t>
            </a:r>
          </a:p>
          <a:p>
            <a:pPr lvl="2"/>
            <a:r>
              <a:rPr lang="cs-CZ" dirty="0"/>
              <a:t>vylučuje diskriminaci mezi dováženým a domácím zbožím</a:t>
            </a:r>
          </a:p>
          <a:p>
            <a:pPr lvl="1"/>
            <a:r>
              <a:rPr lang="cs-CZ" dirty="0"/>
              <a:t>Nevýhoda: ovlivnění toků zboží – levné zboží ze zemí s nízkou sazbou DPH.  </a:t>
            </a:r>
          </a:p>
          <a:p>
            <a:r>
              <a:rPr lang="cs-CZ" dirty="0"/>
              <a:t>Zdanění v </a:t>
            </a:r>
            <a:r>
              <a:rPr lang="cs-CZ" b="1" i="1" dirty="0">
                <a:solidFill>
                  <a:srgbClr val="C00000"/>
                </a:solidFill>
              </a:rPr>
              <a:t>zemi dovozu (určení)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znamená, že </a:t>
            </a:r>
            <a:r>
              <a:rPr lang="cs-CZ" b="1" dirty="0"/>
              <a:t>zboží překračuje hranici nezdaněné.</a:t>
            </a:r>
          </a:p>
          <a:p>
            <a:pPr lvl="1"/>
            <a:r>
              <a:rPr lang="cs-CZ" dirty="0"/>
              <a:t>Výhoda: nezáleží na sazbě ve státě původu</a:t>
            </a:r>
          </a:p>
          <a:p>
            <a:pPr lvl="1"/>
            <a:r>
              <a:rPr lang="cs-CZ" dirty="0"/>
              <a:t>Nevýhody: </a:t>
            </a:r>
          </a:p>
          <a:p>
            <a:pPr lvl="2"/>
            <a:r>
              <a:rPr lang="cs-CZ" dirty="0"/>
              <a:t>možná (i když nedovolená) diskriminace dováženého zboží	</a:t>
            </a:r>
          </a:p>
          <a:p>
            <a:pPr lvl="2"/>
            <a:r>
              <a:rPr lang="cs-CZ" b="1" dirty="0"/>
              <a:t>nezdaněné zboží nedojde do místa určení – daňové podvody</a:t>
            </a:r>
          </a:p>
        </p:txBody>
      </p:sp>
    </p:spTree>
    <p:extLst>
      <p:ext uri="{BB962C8B-B14F-4D97-AF65-F5344CB8AC3E}">
        <p14:creationId xmlns:p14="http://schemas.microsoft.com/office/powerpoint/2010/main" val="2965930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9401" y="836712"/>
            <a:ext cx="7886700" cy="622508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Důvody pro reformu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07745"/>
            <a:ext cx="7886700" cy="3682228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/>
              <a:t>1. Nyní: dvě daňové operace: refundace DPH  ve státě původu, uložení DPH ve státě určení – zaplatí ji konečný zákazník</a:t>
            </a:r>
          </a:p>
          <a:p>
            <a:pPr marL="0" indent="0"/>
            <a:r>
              <a:rPr lang="cs-CZ" dirty="0">
                <a:solidFill>
                  <a:srgbClr val="FF0000"/>
                </a:solidFill>
              </a:rPr>
              <a:t>Geniální řešení:  </a:t>
            </a:r>
            <a:r>
              <a:rPr lang="cs-CZ" b="1" dirty="0">
                <a:solidFill>
                  <a:srgbClr val="FF0000"/>
                </a:solidFill>
              </a:rPr>
              <a:t>jediná daňová operace pro celou transakci mezi oběma zeměmi. </a:t>
            </a:r>
          </a:p>
          <a:p>
            <a:r>
              <a:rPr lang="cs-CZ" b="1" dirty="0"/>
              <a:t>2. Zboží nesmí opouštět území země původu nezdaněné. </a:t>
            </a:r>
          </a:p>
          <a:p>
            <a:r>
              <a:rPr lang="cs-CZ" dirty="0"/>
              <a:t>3. Flexibilita ve stanovení snížených sazeb tím bude umožněna (velký zájem států).</a:t>
            </a:r>
          </a:p>
        </p:txBody>
      </p:sp>
    </p:spTree>
    <p:extLst>
      <p:ext uri="{BB962C8B-B14F-4D97-AF65-F5344CB8AC3E}">
        <p14:creationId xmlns:p14="http://schemas.microsoft.com/office/powerpoint/2010/main" val="3112506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539217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Schéma reformy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64156"/>
            <a:ext cx="7886700" cy="366541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/>
            <a:endParaRPr lang="cs-CZ" sz="1350" dirty="0"/>
          </a:p>
          <a:p>
            <a:pPr marL="0" indent="0"/>
            <a:endParaRPr lang="cs-CZ" sz="1350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cs-CZ" sz="1350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cs-CZ" sz="1350" dirty="0"/>
              <a:t>SOURCE:  House </a:t>
            </a:r>
            <a:r>
              <a:rPr lang="cs-CZ" sz="1350" dirty="0" err="1"/>
              <a:t>of</a:t>
            </a:r>
            <a:r>
              <a:rPr lang="cs-CZ" sz="1350" dirty="0"/>
              <a:t> </a:t>
            </a:r>
            <a:r>
              <a:rPr lang="cs-CZ" sz="1350" dirty="0" err="1"/>
              <a:t>Commons</a:t>
            </a:r>
            <a:r>
              <a:rPr lang="cs-CZ" sz="1350" dirty="0"/>
              <a:t> </a:t>
            </a:r>
            <a:r>
              <a:rPr lang="cs-CZ" sz="1350" dirty="0" err="1"/>
              <a:t>Library</a:t>
            </a:r>
            <a:r>
              <a:rPr lang="cs-CZ" sz="1350" dirty="0"/>
              <a:t> (GB) -  </a:t>
            </a:r>
            <a:r>
              <a:rPr lang="cs-CZ" sz="1350" b="1" dirty="0"/>
              <a:t>BRIEFING </a:t>
            </a:r>
            <a:r>
              <a:rPr lang="cs-CZ" sz="1350" b="1" dirty="0" err="1"/>
              <a:t>PAPER</a:t>
            </a:r>
            <a:r>
              <a:rPr lang="cs-CZ" sz="1350" b="1" dirty="0"/>
              <a:t> - </a:t>
            </a:r>
            <a:r>
              <a:rPr lang="en-US" sz="1350" dirty="0"/>
              <a:t>Number 2683, 17 January 2019 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fi-FI" sz="1350" dirty="0"/>
              <a:t>VAT: European law on VAT rates</a:t>
            </a:r>
            <a:r>
              <a:rPr lang="cs-CZ" sz="1350" dirty="0"/>
              <a:t> by Antony </a:t>
            </a:r>
            <a:r>
              <a:rPr lang="cs-CZ" sz="1350" dirty="0" err="1"/>
              <a:t>Seely</a:t>
            </a:r>
            <a:r>
              <a:rPr lang="cs-CZ" sz="1350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cs-CZ" sz="1350" dirty="0">
                <a:solidFill>
                  <a:srgbClr val="0000FF"/>
                </a:solidFill>
              </a:rPr>
              <a:t>https://</a:t>
            </a:r>
            <a:r>
              <a:rPr lang="cs-CZ" sz="1350" dirty="0" err="1">
                <a:solidFill>
                  <a:srgbClr val="0000FF"/>
                </a:solidFill>
              </a:rPr>
              <a:t>researchbriefings.files.parliament.uk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documents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SN02683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SN02683.pdf</a:t>
            </a:r>
            <a:r>
              <a:rPr lang="cs-CZ" dirty="0">
                <a:solidFill>
                  <a:srgbClr val="0000FF"/>
                </a:solidFill>
              </a:rPr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28650" y="1780334"/>
          <a:ext cx="7920419" cy="2884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6781">
                  <a:extLst>
                    <a:ext uri="{9D8B030D-6E8A-4147-A177-3AD203B41FA5}">
                      <a16:colId xmlns:a16="http://schemas.microsoft.com/office/drawing/2014/main" val="2466482153"/>
                    </a:ext>
                  </a:extLst>
                </a:gridCol>
                <a:gridCol w="1916781">
                  <a:extLst>
                    <a:ext uri="{9D8B030D-6E8A-4147-A177-3AD203B41FA5}">
                      <a16:colId xmlns:a16="http://schemas.microsoft.com/office/drawing/2014/main" val="3113991754"/>
                    </a:ext>
                  </a:extLst>
                </a:gridCol>
                <a:gridCol w="1957442">
                  <a:extLst>
                    <a:ext uri="{9D8B030D-6E8A-4147-A177-3AD203B41FA5}">
                      <a16:colId xmlns:a16="http://schemas.microsoft.com/office/drawing/2014/main" val="1403951048"/>
                    </a:ext>
                  </a:extLst>
                </a:gridCol>
                <a:gridCol w="2129415">
                  <a:extLst>
                    <a:ext uri="{9D8B030D-6E8A-4147-A177-3AD203B41FA5}">
                      <a16:colId xmlns:a16="http://schemas.microsoft.com/office/drawing/2014/main" val="3520447370"/>
                    </a:ext>
                  </a:extLst>
                </a:gridCol>
              </a:tblGrid>
              <a:tr h="590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57150" marT="57150" marB="5715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Čí sazba DPH se použije?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      Kdo uhrazuje DPH?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Jsou přeshraniční dodávky nezdaněny?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443316753"/>
                  </a:ext>
                </a:extLst>
              </a:tr>
              <a:tr h="6431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dirty="0">
                          <a:effectLst/>
                        </a:rPr>
                        <a:t>     Současná situace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FF66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Země určení (dovozu)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Kupující (příjemce) 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         Ano.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956965146"/>
                  </a:ext>
                </a:extLst>
              </a:tr>
              <a:tr h="163319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dirty="0">
                          <a:effectLst/>
                        </a:rPr>
                        <a:t> </a:t>
                      </a:r>
                      <a:r>
                        <a:rPr lang="cs-CZ" sz="1500" dirty="0">
                          <a:solidFill>
                            <a:schemeClr val="bg1"/>
                          </a:solidFill>
                          <a:effectLst/>
                        </a:rPr>
                        <a:t>Navrhované řešení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>
                          <a:effectLst/>
                        </a:rPr>
                        <a:t>Prodávající (dodavatel) </a:t>
                      </a:r>
                      <a:endParaRPr lang="cs-CZ" sz="15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(kromě výjimek)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Ne,</a:t>
                      </a:r>
                      <a:r>
                        <a:rPr lang="cs-CZ" sz="1200" dirty="0">
                          <a:effectLst/>
                        </a:rPr>
                        <a:t> jedná se o jedinou transakci kdy DPH odvede dodavatel, ale ve prospěch kupujícího 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24629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8149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2557" y="404664"/>
            <a:ext cx="8218885" cy="2304256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Nový systém DPH pro přeshraniční transakce (projekt)</a:t>
            </a:r>
            <a:b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koncepce reformy: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948" y="2870737"/>
            <a:ext cx="8218885" cy="3791147"/>
          </a:xfrm>
          <a:solidFill>
            <a:srgbClr val="FFFFCC"/>
          </a:solidFill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 err="1"/>
              <a:t>Characteristika</a:t>
            </a:r>
            <a:r>
              <a:rPr lang="cs-CZ" dirty="0"/>
              <a:t> nového systému: </a:t>
            </a:r>
          </a:p>
          <a:p>
            <a:pPr lvl="1"/>
            <a:r>
              <a:rPr lang="cs-CZ" dirty="0"/>
              <a:t>- není rozdíl mezi domácími a unijními transakcemi,</a:t>
            </a:r>
          </a:p>
          <a:p>
            <a:pPr lvl="1"/>
            <a:r>
              <a:rPr lang="cs-CZ" dirty="0"/>
              <a:t>- není třeba prokazovat přepravení zboží z území státu dodavatele (původu).</a:t>
            </a:r>
          </a:p>
          <a:p>
            <a:r>
              <a:rPr lang="cs-CZ" dirty="0"/>
              <a:t>1. DPH bude </a:t>
            </a:r>
            <a:r>
              <a:rPr lang="cs-CZ" b="1" dirty="0"/>
              <a:t>hrazena definitivně dodavatelem v zemi původu </a:t>
            </a:r>
            <a:r>
              <a:rPr lang="cs-CZ" dirty="0"/>
              <a:t>a nebude refundována. Zboží bude zdaněno již v okamžiku výroby a bude překračovat hranici po zdanění. </a:t>
            </a:r>
          </a:p>
          <a:p>
            <a:r>
              <a:rPr lang="cs-CZ" dirty="0"/>
              <a:t>2. DPH bude hrazená ve státě původu </a:t>
            </a:r>
            <a:r>
              <a:rPr lang="cs-CZ" b="1" dirty="0"/>
              <a:t>podle sazeb státu určení. </a:t>
            </a:r>
          </a:p>
          <a:p>
            <a:r>
              <a:rPr lang="cs-CZ" dirty="0"/>
              <a:t>3. DPH uhrazená ve státě původu bude </a:t>
            </a:r>
            <a:r>
              <a:rPr lang="cs-CZ" b="1" dirty="0"/>
              <a:t>převedena státu určení, jemuž náleží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10738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1199271"/>
          </a:xfrm>
          <a:solidFill>
            <a:srgbClr val="99FF99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Nový systém snížených sazeb DPH – 1 (zatím jen záměr)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76188"/>
            <a:ext cx="7886700" cy="4621164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r>
              <a:rPr lang="cs-CZ" b="1" i="1" dirty="0">
                <a:solidFill>
                  <a:srgbClr val="C00000"/>
                </a:solidFill>
              </a:rPr>
              <a:t>SOUČASNÝ STAV  (povoleny dvě snížené sazby):</a:t>
            </a:r>
          </a:p>
          <a:p>
            <a:r>
              <a:rPr lang="cs-CZ" dirty="0"/>
              <a:t>Nevyhovuje, proto obrovské množství individuálních výjimek. </a:t>
            </a:r>
          </a:p>
          <a:p>
            <a:r>
              <a:rPr lang="cs-CZ" dirty="0"/>
              <a:t>Kategorie dosavadních výjimek:</a:t>
            </a:r>
          </a:p>
          <a:p>
            <a:r>
              <a:rPr lang="cs-CZ" dirty="0"/>
              <a:t>a) Dočasné výjimky pro nové členské státy.</a:t>
            </a:r>
          </a:p>
          <a:p>
            <a:r>
              <a:rPr lang="cs-CZ" dirty="0"/>
              <a:t>b) Individuální výjimky přímo udělené samotnou směrnicí o DPH (Šestá směrnice 2006/112/ES).</a:t>
            </a:r>
          </a:p>
          <a:p>
            <a:r>
              <a:rPr lang="cs-CZ" dirty="0"/>
              <a:t>c) Možnost ponechání starých výjimek z doby před přijetím směrnice (1991) (čl. 110 směrnice).</a:t>
            </a:r>
          </a:p>
          <a:p>
            <a:r>
              <a:rPr lang="cs-CZ" dirty="0"/>
              <a:t>d) Zvláštní případy (zemní plyn apod. – čl. 102). </a:t>
            </a:r>
          </a:p>
          <a:p>
            <a:r>
              <a:rPr lang="cs-CZ" i="1" u="sng" dirty="0"/>
              <a:t>(Viz směrnice 2022/542 výše.)</a:t>
            </a:r>
          </a:p>
        </p:txBody>
      </p:sp>
    </p:spTree>
    <p:extLst>
      <p:ext uri="{BB962C8B-B14F-4D97-AF65-F5344CB8AC3E}">
        <p14:creationId xmlns:p14="http://schemas.microsoft.com/office/powerpoint/2010/main" val="129578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8FEFC9DC-228E-4177-8F0E-103117845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harmonizace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147CBEE0-2C95-41DB-969F-69F55004B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daňová různost = </a:t>
            </a:r>
            <a:r>
              <a:rPr lang="cs-CZ" altLang="cs-CZ" sz="2800" b="1">
                <a:solidFill>
                  <a:srgbClr val="CC0000"/>
                </a:solidFill>
              </a:rPr>
              <a:t>daňová konkurence </a:t>
            </a:r>
            <a:r>
              <a:rPr lang="cs-CZ" altLang="cs-CZ" sz="2800"/>
              <a:t>(přímé daně)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řešení: daňová koordinace (soft law), </a:t>
            </a:r>
            <a:r>
              <a:rPr lang="cs-CZ" altLang="cs-CZ" sz="2800">
                <a:solidFill>
                  <a:srgbClr val="CC0000"/>
                </a:solidFill>
              </a:rPr>
              <a:t>daňová </a:t>
            </a:r>
            <a:r>
              <a:rPr lang="cs-CZ" altLang="cs-CZ" sz="2800" b="1">
                <a:solidFill>
                  <a:srgbClr val="CC0000"/>
                </a:solidFill>
              </a:rPr>
              <a:t>harmonizace</a:t>
            </a:r>
            <a:r>
              <a:rPr lang="cs-CZ" altLang="cs-CZ" sz="2800"/>
              <a:t> (určení daně, základ, sazby aj.)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neochota členských států: </a:t>
            </a:r>
            <a:r>
              <a:rPr lang="cs-CZ" altLang="cs-CZ" sz="2800" b="1">
                <a:solidFill>
                  <a:srgbClr val="0000FF"/>
                </a:solidFill>
              </a:rPr>
              <a:t>fiskální nezávislost absolutně nezbytná</a:t>
            </a:r>
            <a:r>
              <a:rPr lang="cs-CZ" altLang="cs-CZ" sz="2800"/>
              <a:t> pro každý stát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v cílech EU daně nezmíněny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daňová harmonizace = nutné zlo, aby fungoval vnitřní trh, zatím jen daně nepřímé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C0000"/>
                </a:solidFill>
              </a:rPr>
              <a:t>právní základ: čl. 113 SFEU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20688"/>
            <a:ext cx="7886700" cy="1393850"/>
          </a:xfrm>
          <a:solidFill>
            <a:srgbClr val="99FF99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Nový systém snížených sazeb DPH – 2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(zatím jen záměr)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089547"/>
            <a:ext cx="7886700" cy="3750469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/>
              <a:t>Počátek liberalizace již v r. 2009 (směrnice 2009/47/ES)</a:t>
            </a:r>
          </a:p>
          <a:p>
            <a:r>
              <a:rPr lang="cs-CZ" b="1" i="1" dirty="0">
                <a:solidFill>
                  <a:srgbClr val="C00000"/>
                </a:solidFill>
              </a:rPr>
              <a:t>NYNĚJŠÍ REFORMA: FLEXIBILNĚJŠÍ SYSTÉM VÍCE SNÍŽENÝCH SAZEB</a:t>
            </a:r>
          </a:p>
          <a:p>
            <a:r>
              <a:rPr lang="cs-CZ" dirty="0"/>
              <a:t>Nově bez dalšího budou povoleny: </a:t>
            </a:r>
          </a:p>
          <a:p>
            <a:pPr lvl="1"/>
            <a:r>
              <a:rPr lang="cs-CZ" dirty="0"/>
              <a:t>a) dvě různé snížené sazby mezi 5% a základní sazbou;  </a:t>
            </a:r>
          </a:p>
          <a:p>
            <a:pPr lvl="1"/>
            <a:r>
              <a:rPr lang="cs-CZ" dirty="0"/>
              <a:t>b) jedna nulová sazba (= osvobození od zdanění); </a:t>
            </a:r>
          </a:p>
          <a:p>
            <a:pPr lvl="1"/>
            <a:r>
              <a:rPr lang="cs-CZ" dirty="0"/>
              <a:t>c) další snížená sazba mezi 0% a sníženými sazbami.  </a:t>
            </a:r>
          </a:p>
          <a:p>
            <a:r>
              <a:rPr lang="cs-CZ" dirty="0"/>
              <a:t>Nynější seznam položek, které mohou podléhat snížené sazbě, bude zrušen. Nový seznam bude naopak obsahovat položky, kde snížená sazba je vyloučena a musí být uplatněna jen sazba základní (alkohol, tabák, hazard apod.).</a:t>
            </a:r>
          </a:p>
          <a:p>
            <a:r>
              <a:rPr lang="cs-CZ" dirty="0"/>
              <a:t>Všechny dosavadní individuální výjimky budou zrušeny jako zbytečné.</a:t>
            </a:r>
          </a:p>
          <a:p>
            <a:pPr marL="0" indent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3321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5"/>
            <a:ext cx="7886700" cy="936103"/>
          </a:xfrm>
          <a:solidFill>
            <a:srgbClr val="FFFF66"/>
          </a:solidFill>
        </p:spPr>
        <p:txBody>
          <a:bodyPr/>
          <a:lstStyle/>
          <a:p>
            <a:pPr algn="ctr"/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Závěry (až se reforma podaří)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968551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1. </a:t>
            </a:r>
            <a:r>
              <a:rPr lang="cs-CZ" b="1" dirty="0"/>
              <a:t>Nereálný princip země původu byl konečně definitivně zavržen ve prospěch země určení. </a:t>
            </a:r>
            <a:r>
              <a:rPr lang="cs-CZ" dirty="0"/>
              <a:t>Výhody:</a:t>
            </a:r>
          </a:p>
          <a:p>
            <a:pPr lvl="1"/>
            <a:r>
              <a:rPr lang="cs-CZ" dirty="0"/>
              <a:t>a) Podvody budou redukovány, protože zboží se bude pohybovat přes hranici zdaněné. </a:t>
            </a:r>
          </a:p>
          <a:p>
            <a:pPr lvl="1"/>
            <a:r>
              <a:rPr lang="cs-CZ" dirty="0"/>
              <a:t>b) Princip země určení dovoluje liberalizaci sazeb DPH v jednotlivých státech.</a:t>
            </a:r>
          </a:p>
          <a:p>
            <a:endParaRPr lang="cs-CZ" dirty="0"/>
          </a:p>
          <a:p>
            <a:r>
              <a:rPr lang="cs-CZ" dirty="0"/>
              <a:t>2. </a:t>
            </a:r>
            <a:r>
              <a:rPr lang="cs-CZ" b="1" dirty="0"/>
              <a:t>Snížené sazby: </a:t>
            </a:r>
            <a:r>
              <a:rPr lang="cs-CZ" dirty="0"/>
              <a:t>více než </a:t>
            </a:r>
            <a:r>
              <a:rPr lang="cs-CZ" b="1" dirty="0"/>
              <a:t>200 individuálních výjimek bude zrušeno a </a:t>
            </a:r>
            <a:r>
              <a:rPr lang="cs-CZ" dirty="0"/>
              <a:t>nahrazeno flexibilním systémem čtyř snížených sazeb.  </a:t>
            </a:r>
          </a:p>
          <a:p>
            <a:endParaRPr lang="cs-CZ" dirty="0"/>
          </a:p>
          <a:p>
            <a:r>
              <a:rPr lang="cs-CZ" dirty="0"/>
              <a:t>3. Reforma respektuje potřeby a zájmy členských států.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ZATÍM NESCHVÁLENO – DÁLE SE JEDNÁ</a:t>
            </a:r>
          </a:p>
        </p:txBody>
      </p:sp>
    </p:spTree>
    <p:extLst>
      <p:ext uri="{BB962C8B-B14F-4D97-AF65-F5344CB8AC3E}">
        <p14:creationId xmlns:p14="http://schemas.microsoft.com/office/powerpoint/2010/main" val="207088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8321DEFA-20EF-456E-AF0F-AD0B07775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harmonizace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F9A10B75-AE8B-4991-8FDD-69C4D9481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metoda harmonizace: </a:t>
            </a:r>
            <a:r>
              <a:rPr lang="cs-CZ" altLang="cs-CZ" b="1" dirty="0"/>
              <a:t>směrnice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přijímání </a:t>
            </a:r>
            <a:r>
              <a:rPr lang="cs-CZ" altLang="cs-CZ" b="1" dirty="0"/>
              <a:t>jednomyslně,</a:t>
            </a:r>
            <a:r>
              <a:rPr lang="cs-CZ" altLang="cs-CZ" dirty="0"/>
              <a:t> bez spolurozhodování Evropského parlamentu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CC0000"/>
                </a:solidFill>
              </a:rPr>
              <a:t>nepřímé daně:</a:t>
            </a:r>
            <a:r>
              <a:rPr lang="cs-CZ" altLang="cs-CZ" b="1" dirty="0"/>
              <a:t> </a:t>
            </a:r>
            <a:r>
              <a:rPr lang="cs-CZ" altLang="cs-CZ" b="1" dirty="0">
                <a:solidFill>
                  <a:srgbClr val="CC0000"/>
                </a:solidFill>
              </a:rPr>
              <a:t>čl. 113</a:t>
            </a:r>
            <a:r>
              <a:rPr lang="cs-CZ" altLang="cs-CZ" b="1" dirty="0"/>
              <a:t> </a:t>
            </a:r>
            <a:r>
              <a:rPr lang="cs-CZ" altLang="cs-CZ" dirty="0"/>
              <a:t>(zvláštní ustanovení) – </a:t>
            </a:r>
            <a:r>
              <a:rPr lang="cs-CZ" altLang="cs-CZ" i="1" dirty="0"/>
              <a:t>týká se fungování vnitřního trhu a soutěže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882C18B0-F408-49BD-9F9E-BB58F8CF8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78098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dirty="0"/>
              <a:t>Daň z přidané hodnoty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5A5E6F97-14CF-4CA5-A081-A8FCBD727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752"/>
            <a:ext cx="8229600" cy="5386610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38188" indent="-2809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bývalá daň z obratu, obecná spotřební daň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1967 zavedena v EHS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/>
              <a:t>„Šestá“ směrnice harmonizuje: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000" b="1" dirty="0"/>
              <a:t>dodání zboží, přechod vlastnického práva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000" b="1" dirty="0"/>
              <a:t>místo zdanitelného plnění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000" b="1" dirty="0"/>
              <a:t>základ daně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000" b="1" dirty="0"/>
              <a:t>sazby (snížená, základní, min. sazby)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000" b="1" dirty="0"/>
              <a:t>osvobození od daně atd.</a:t>
            </a:r>
          </a:p>
          <a:p>
            <a:pPr marL="457200" lvl="1" indent="0" eaLnBrk="1" hangingPunct="1">
              <a:defRPr/>
            </a:pPr>
            <a:r>
              <a:rPr lang="cs-CZ" altLang="cs-CZ" sz="2400" i="1" dirty="0">
                <a:solidFill>
                  <a:srgbClr val="C00000"/>
                </a:solidFill>
              </a:rPr>
              <a:t>Sníženou sazbu možno uplatnit jen u položek obsažených v seznamu směrnice. </a:t>
            </a:r>
            <a:r>
              <a:rPr lang="cs-CZ" altLang="cs-CZ" sz="2400" dirty="0"/>
              <a:t>Četné výjimky. Nedávné změny - viz dále.</a:t>
            </a:r>
            <a:endParaRPr lang="cs-CZ" sz="2400" dirty="0">
              <a:solidFill>
                <a:schemeClr val="accent2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defRPr/>
            </a:pPr>
            <a:r>
              <a:rPr lang="cs-CZ" sz="2000" u="sng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Směrnice Rady 2006/112/ES – společný systém EU daně z přidané hodnoty (DPH</a:t>
            </a:r>
            <a:r>
              <a:rPr lang="cs-CZ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cs-CZ" sz="2000" dirty="0">
                <a:solidFill>
                  <a:schemeClr val="accent2"/>
                </a:solidFill>
              </a:rPr>
              <a:t>   ve znění změn a doplňků</a:t>
            </a:r>
          </a:p>
          <a:p>
            <a:pPr marL="457200" lvl="1" indent="0"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D0E48CFF-89AF-4A36-9A57-A5101712C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561975"/>
          </a:xfrm>
        </p:spPr>
        <p:txBody>
          <a:bodyPr/>
          <a:lstStyle/>
          <a:p>
            <a:r>
              <a:rPr lang="cs-CZ" altLang="cs-CZ" sz="3600"/>
              <a:t>DPH v Evropě – 1 </a:t>
            </a:r>
            <a:r>
              <a:rPr lang="cs-CZ" altLang="cs-CZ" sz="2400"/>
              <a:t>(bez dočasných výjimek)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4B4858E-E801-411C-A6D8-799823F1D7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715984"/>
              </p:ext>
            </p:extLst>
          </p:nvPr>
        </p:nvGraphicFramePr>
        <p:xfrm>
          <a:off x="1331913" y="1196975"/>
          <a:ext cx="4895851" cy="5311557"/>
        </p:xfrm>
        <a:graphic>
          <a:graphicData uri="http://schemas.openxmlformats.org/drawingml/2006/table">
            <a:tbl>
              <a:tblPr/>
              <a:tblGrid>
                <a:gridCol w="1692540">
                  <a:extLst>
                    <a:ext uri="{9D8B030D-6E8A-4147-A177-3AD203B41FA5}">
                      <a16:colId xmlns:a16="http://schemas.microsoft.com/office/drawing/2014/main" val="632586756"/>
                    </a:ext>
                  </a:extLst>
                </a:gridCol>
                <a:gridCol w="1725921">
                  <a:extLst>
                    <a:ext uri="{9D8B030D-6E8A-4147-A177-3AD203B41FA5}">
                      <a16:colId xmlns:a16="http://schemas.microsoft.com/office/drawing/2014/main" val="3610280613"/>
                    </a:ext>
                  </a:extLst>
                </a:gridCol>
                <a:gridCol w="1477390">
                  <a:extLst>
                    <a:ext uri="{9D8B030D-6E8A-4147-A177-3AD203B41FA5}">
                      <a16:colId xmlns:a16="http://schemas.microsoft.com/office/drawing/2014/main" val="3783878615"/>
                    </a:ext>
                  </a:extLst>
                </a:gridCol>
              </a:tblGrid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Stát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Standardní(%)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Snížená (%)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809441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Belgie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6,   12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137142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Bulharsko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873521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Česká republika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10,   15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795488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Dánsko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09322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Estonsko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243010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Finsko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10,   14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12576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Francie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 2,1,    5,5,   10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95458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Chorvatsko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5,   13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74200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Irsko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4,8,    9,    13,5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539621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Island 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697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Itálie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4, 5, 10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284797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Kypr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302560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Lichtenštejnsko (nečlen)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8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2,5,     3,8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644038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Litva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5,   9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878509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Lotyšsko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5,  12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01071"/>
                  </a:ext>
                </a:extLst>
              </a:tr>
              <a:tr h="33947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Lucembursko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16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7,  13,   3   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0407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A63942E4-A3E6-4732-9BE1-A50AC4E98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561975"/>
          </a:xfrm>
        </p:spPr>
        <p:txBody>
          <a:bodyPr/>
          <a:lstStyle/>
          <a:p>
            <a:r>
              <a:rPr lang="cs-CZ" altLang="cs-CZ" sz="3600"/>
              <a:t>DPH v Evropě - 2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F983373-A79C-412A-9F61-61EC0E350B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224383"/>
              </p:ext>
            </p:extLst>
          </p:nvPr>
        </p:nvGraphicFramePr>
        <p:xfrm>
          <a:off x="1835696" y="967479"/>
          <a:ext cx="4895850" cy="5615883"/>
        </p:xfrm>
        <a:graphic>
          <a:graphicData uri="http://schemas.openxmlformats.org/drawingml/2006/table">
            <a:tbl>
              <a:tblPr/>
              <a:tblGrid>
                <a:gridCol w="1657841">
                  <a:extLst>
                    <a:ext uri="{9D8B030D-6E8A-4147-A177-3AD203B41FA5}">
                      <a16:colId xmlns:a16="http://schemas.microsoft.com/office/drawing/2014/main" val="632586756"/>
                    </a:ext>
                  </a:extLst>
                </a:gridCol>
                <a:gridCol w="1744616">
                  <a:extLst>
                    <a:ext uri="{9D8B030D-6E8A-4147-A177-3AD203B41FA5}">
                      <a16:colId xmlns:a16="http://schemas.microsoft.com/office/drawing/2014/main" val="3610280613"/>
                    </a:ext>
                  </a:extLst>
                </a:gridCol>
                <a:gridCol w="1493393">
                  <a:extLst>
                    <a:ext uri="{9D8B030D-6E8A-4147-A177-3AD203B41FA5}">
                      <a16:colId xmlns:a16="http://schemas.microsoft.com/office/drawing/2014/main" val="3783878615"/>
                    </a:ext>
                  </a:extLst>
                </a:gridCol>
              </a:tblGrid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Stát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Standardní(%)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Snížená (%)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809441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Maďarsko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5,   18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99108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Malta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01162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Německo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56121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Nizozemsko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132008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Norsko (nečlen)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8,   11,11,   15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28269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Polsko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596133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Portugalsko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6,   13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249074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Rakousko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10,   13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91644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Rumunsko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19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5,   9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405679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Řecko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13,   6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324009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Slovensko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10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668923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Slovinsko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22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5,  9,5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564236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Španělsko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21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4,   10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167661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Švédsko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6,   12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17119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Švýcarsko (nečlen)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2,5,   3,8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373603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Velká Británie (nečlen)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9034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B35F9F4D-7E14-43D8-A776-EF520C1AD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DPH v obchodu uvnitř EU</a:t>
            </a: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F654C4E0-95B8-42DE-9A7D-58A9F13D9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Intrakomunitární (</a:t>
            </a:r>
            <a:r>
              <a:rPr lang="cs-CZ" altLang="cs-CZ" dirty="0" err="1"/>
              <a:t>intraunijní</a:t>
            </a:r>
            <a:r>
              <a:rPr lang="cs-CZ" altLang="cs-CZ" dirty="0"/>
              <a:t>) </a:t>
            </a:r>
            <a:r>
              <a:rPr lang="cs-CZ" altLang="cs-CZ" b="1" dirty="0"/>
              <a:t>transakce</a:t>
            </a:r>
            <a:r>
              <a:rPr lang="cs-CZ" altLang="cs-CZ" dirty="0"/>
              <a:t>    (= vývoz) a </a:t>
            </a:r>
            <a:r>
              <a:rPr lang="cs-CZ" altLang="cs-CZ" b="1" dirty="0"/>
              <a:t>akvizice</a:t>
            </a:r>
            <a:r>
              <a:rPr lang="cs-CZ" altLang="cs-CZ" dirty="0"/>
              <a:t> (= dovoz)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1991: směrnice o „zrušení“ fiskálních hranic</a:t>
            </a:r>
          </a:p>
          <a:p>
            <a:pPr marL="0" indent="0" eaLnBrk="1" hangingPunct="1"/>
            <a:r>
              <a:rPr lang="cs-CZ" altLang="cs-CZ" dirty="0"/>
              <a:t>DOSAVADNÍ STAV: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zdanění v zemi dodání (kromě osobního dovozu)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cíl: daňová neutralita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B84A0381-BF9F-4250-AB48-EF3ECFE0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solidFill>
                  <a:srgbClr val="DC2300"/>
                </a:solidFill>
              </a:rPr>
              <a:t>DPH – </a:t>
            </a:r>
            <a:r>
              <a:rPr lang="cs-CZ" altLang="cs-CZ" dirty="0" err="1">
                <a:solidFill>
                  <a:srgbClr val="DC2300"/>
                </a:solidFill>
              </a:rPr>
              <a:t>pokrizový</a:t>
            </a:r>
            <a:r>
              <a:rPr lang="cs-CZ" altLang="cs-CZ" dirty="0">
                <a:solidFill>
                  <a:srgbClr val="DC2300"/>
                </a:solidFill>
              </a:rPr>
              <a:t> vývoj 2009 – nově snížená sazba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9498866-BB5F-4501-A3C4-CF0F6DAB5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endParaRPr lang="cs-CZ" altLang="cs-CZ" sz="1800" b="1" dirty="0"/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</a:pPr>
            <a:r>
              <a:rPr lang="cs-CZ" altLang="cs-CZ" sz="2000" dirty="0"/>
              <a:t>Směrnice</a:t>
            </a:r>
            <a:r>
              <a:rPr lang="cs-CZ" altLang="cs-CZ" sz="2000" b="1" u="sng" dirty="0">
                <a:solidFill>
                  <a:srgbClr val="0000FF"/>
                </a:solidFill>
              </a:rPr>
              <a:t> </a:t>
            </a:r>
            <a:r>
              <a:rPr lang="cs-CZ" altLang="cs-CZ" sz="2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2009/47/ES </a:t>
            </a:r>
            <a:r>
              <a:rPr lang="cs-CZ" altLang="cs-CZ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alt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nově </a:t>
            </a:r>
            <a:r>
              <a:rPr lang="cs-CZ" altLang="cs-CZ" sz="2000" b="1" dirty="0"/>
              <a:t>snížená sazba také u dalších položek: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endParaRPr lang="cs-CZ" altLang="cs-CZ" sz="2000" b="1" i="1" dirty="0">
              <a:solidFill>
                <a:srgbClr val="CC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</a:pPr>
            <a:r>
              <a:rPr lang="cs-CZ" altLang="cs-CZ" sz="2000" i="1" dirty="0">
                <a:solidFill>
                  <a:srgbClr val="CC0000"/>
                </a:solidFill>
              </a:rPr>
              <a:t>služby místního významu: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drobné opravy kol, obuvi, oblečení, ložního prádla;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mytí oken;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domácí a pečovatelské služby;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holiči;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další drobné opravy;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rgbClr val="CC0000"/>
                </a:solidFill>
              </a:rPr>
              <a:t>restaurace a objednávání jídel;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rgbClr val="CC0000"/>
                </a:solidFill>
              </a:rPr>
              <a:t>knihy na jakýchkoli nosičích.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endParaRPr lang="cs-CZ" altLang="cs-CZ" sz="2000" b="1" dirty="0">
              <a:solidFill>
                <a:srgbClr val="CC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</a:pPr>
            <a:r>
              <a:rPr lang="cs-CZ" altLang="cs-CZ" sz="2000" dirty="0"/>
              <a:t>Individuální výjimky: Portugalsko – mýtné na lisabonských mostech, Kypr – zkapalněný plyn, Malta – nulová sazba pro potraviny a léčiva.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"/>
        <a:cs typeface="WenQuanYi Micro Hei"/>
      </a:majorFont>
      <a:minorFont>
        <a:latin typeface="Arial"/>
        <a:ea typeface="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WenQuanYi Micro He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WenQuanYi Micro Hei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2742</Words>
  <Application>Microsoft Office PowerPoint</Application>
  <PresentationFormat>Předvádění na obrazovce (4:3)</PresentationFormat>
  <Paragraphs>409</Paragraphs>
  <Slides>31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Arial Black</vt:lpstr>
      <vt:lpstr>Calibri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DPH v Evropě – 1 (bez dočasných výjimek)</vt:lpstr>
      <vt:lpstr>DPH v Evropě - 2</vt:lpstr>
      <vt:lpstr>Prezentace aplikace PowerPoint</vt:lpstr>
      <vt:lpstr>Prezentace aplikace PowerPoint</vt:lpstr>
      <vt:lpstr>Snížené sazby DPH: nově  směrnice 2022/542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Spotřební daň u cigaret – balíček 20 cigaret</vt:lpstr>
      <vt:lpstr>Prezentace aplikace PowerPoint</vt:lpstr>
      <vt:lpstr>Prezentace aplikace PowerPoint</vt:lpstr>
      <vt:lpstr>Nepřímé daně v právu EU – poslední vývoj  (Současná reforma DPH v obchodu mezi členskými státy) </vt:lpstr>
      <vt:lpstr>Řeší se dva problémy:  a) nový systém zdanění DPH v přeshraničním obchodu, b) nová úprava snížených sazeb jako důsledek bodu a). </vt:lpstr>
      <vt:lpstr> DPH: zdanění ve státě původu nebo určení? </vt:lpstr>
      <vt:lpstr>Důvody pro reformu</vt:lpstr>
      <vt:lpstr>Schéma reformy</vt:lpstr>
      <vt:lpstr>Nový systém DPH pro přeshraniční transakce (projekt) Základní koncepce reformy:</vt:lpstr>
      <vt:lpstr>Nový systém snížených sazeb DPH – 1 (zatím jen záměr)</vt:lpstr>
      <vt:lpstr>Nový systém snížených sazeb DPH – 2 (zatím jen záměr)</vt:lpstr>
      <vt:lpstr>Závěry (až se reforma podaří)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Daňová politika EU</dc:title>
  <dc:subject/>
  <dc:creator>1224</dc:creator>
  <cp:keywords/>
  <dc:description/>
  <cp:lastModifiedBy>Vladimír Týč</cp:lastModifiedBy>
  <cp:revision>56</cp:revision>
  <cp:lastPrinted>1601-01-01T00:00:00Z</cp:lastPrinted>
  <dcterms:created xsi:type="dcterms:W3CDTF">2009-11-09T09:41:20Z</dcterms:created>
  <dcterms:modified xsi:type="dcterms:W3CDTF">2024-11-20T21:37:49Z</dcterms:modified>
</cp:coreProperties>
</file>