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3" r:id="rId2"/>
    <p:sldId id="346" r:id="rId3"/>
    <p:sldId id="362" r:id="rId4"/>
    <p:sldId id="363" r:id="rId5"/>
    <p:sldId id="367" r:id="rId6"/>
    <p:sldId id="364" r:id="rId7"/>
    <p:sldId id="349" r:id="rId8"/>
    <p:sldId id="351" r:id="rId9"/>
    <p:sldId id="373" r:id="rId10"/>
    <p:sldId id="366" r:id="rId11"/>
    <p:sldId id="356" r:id="rId12"/>
    <p:sldId id="357" r:id="rId13"/>
    <p:sldId id="359" r:id="rId14"/>
    <p:sldId id="360" r:id="rId15"/>
    <p:sldId id="361" r:id="rId16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F006"/>
    <a:srgbClr val="0D01AF"/>
    <a:srgbClr val="1B30F5"/>
    <a:srgbClr val="990000"/>
    <a:srgbClr val="FFFF99"/>
    <a:srgbClr val="000099"/>
    <a:srgbClr val="0000CC"/>
    <a:srgbClr val="CC0000"/>
    <a:srgbClr val="CCFF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CHARAKTERISTIKA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 EVROPSKÉ UNIE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Fenomén nadstátnosti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sz="3000" b="1" dirty="0"/>
            </a:br>
            <a:r>
              <a:rPr lang="cs-CZ" altLang="cs-CZ" sz="3000" b="1" dirty="0"/>
              <a:t>NVS - </a:t>
            </a:r>
            <a:r>
              <a:rPr lang="cs-CZ" altLang="cs-CZ" sz="3200" b="1" dirty="0">
                <a:solidFill>
                  <a:srgbClr val="006600"/>
                </a:solidFill>
              </a:rPr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69FA3-D07A-4C48-82E5-D34D9C68A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Charakter </a:t>
            </a:r>
            <a:r>
              <a:rPr lang="cs-CZ" dirty="0">
                <a:highlight>
                  <a:srgbClr val="FFFF00"/>
                </a:highlight>
              </a:rPr>
              <a:t>právního modelu integrace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66C78-D3FE-436A-8B64-9C86DEF0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213"/>
            <a:ext cx="8424936" cy="468153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1. Suverénní stát je tvůrcem integračního procesu – jeho účast v této činnosti není omezením, ale výkonem kompetencí (pravomocí) vyplývajících z jeho suverenity</a:t>
            </a:r>
          </a:p>
          <a:p>
            <a:pPr>
              <a:defRPr/>
            </a:pPr>
            <a:r>
              <a:rPr lang="cs-CZ" dirty="0"/>
              <a:t>2. Modelem procesu integrace zůstává mezinárodní organizace, i když velmi zvláštní (není to ale státní útvar)</a:t>
            </a:r>
          </a:p>
          <a:p>
            <a:pPr>
              <a:defRPr/>
            </a:pPr>
            <a:r>
              <a:rPr lang="cs-CZ" dirty="0"/>
              <a:t>3. Průnik dvou sfér – státní a integrační (unijní)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rozhoduje o tom, výkon kterých pravomocí bude delegovat (předávat)</a:t>
            </a:r>
          </a:p>
          <a:p>
            <a:r>
              <a:rPr lang="cs-CZ" altLang="cs-CZ" sz="2800" dirty="0"/>
              <a:t>nejednoznačnosti nebo nejasnosti: kdo rozhoduje o rozsahu předaného výkonu pravomocí?  (Soudní dvůr </a:t>
            </a:r>
            <a:r>
              <a:rPr lang="cs-CZ" altLang="cs-CZ" sz="2800"/>
              <a:t>EU...?!)</a:t>
            </a:r>
            <a:endParaRPr lang="cs-CZ" altLang="cs-CZ" sz="2800" dirty="0"/>
          </a:p>
          <a:p>
            <a:r>
              <a:rPr lang="cs-CZ" altLang="cs-CZ" sz="2800" dirty="0"/>
              <a:t>samotné právo EU určuje způsob své aplikace (přímý účinek) i podmínky platnosti                    (u sekundárního práva)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B560DC-4DC5-40D5-956B-524ED6E8C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b="1" dirty="0"/>
              <a:t>Omezení svrchovanosti: </a:t>
            </a:r>
            <a:r>
              <a:rPr lang="cs-CZ" altLang="cs-CZ" sz="4000" dirty="0"/>
              <a:t>dvojí pojetí svrchovanosti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3385303-4E07-4FBE-BBBC-31EC8DCBB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464050"/>
          </a:xfrm>
          <a:solidFill>
            <a:srgbClr val="E3FDA9"/>
          </a:solidFill>
        </p:spPr>
        <p:txBody>
          <a:bodyPr/>
          <a:lstStyle/>
          <a:p>
            <a:endParaRPr lang="cs-CZ" altLang="cs-CZ" sz="2400"/>
          </a:p>
          <a:p>
            <a:r>
              <a:rPr lang="cs-CZ" altLang="cs-CZ" sz="2400"/>
              <a:t>Co </a:t>
            </a:r>
            <a:r>
              <a:rPr lang="cs-CZ" altLang="cs-CZ" sz="2400" dirty="0"/>
              <a:t>je svrchovanost (suverenita): </a:t>
            </a:r>
            <a:r>
              <a:rPr lang="cs-CZ" altLang="cs-CZ" sz="2400" dirty="0">
                <a:solidFill>
                  <a:srgbClr val="FF0000"/>
                </a:solidFill>
              </a:rPr>
              <a:t>nezávislost státní moci na jakékoli jiné moci uvnitř nebo vně</a:t>
            </a:r>
          </a:p>
          <a:p>
            <a:r>
              <a:rPr lang="cs-CZ" altLang="cs-CZ" sz="2400" dirty="0"/>
              <a:t>1. V tomto smyslu je svrchovanost členského státu omezená – stát je povinen akceptovat rozhodování i právní předpisy práva EU i když nesouhlasí nebo proti své vůli bez ohledu na svou svrchovanost.  </a:t>
            </a:r>
          </a:p>
          <a:p>
            <a:r>
              <a:rPr lang="cs-CZ" altLang="cs-CZ" sz="2400" dirty="0"/>
              <a:t>2. ALE: k tomu došlo </a:t>
            </a:r>
            <a:r>
              <a:rPr lang="cs-CZ" altLang="cs-CZ" sz="2400" b="1" dirty="0">
                <a:solidFill>
                  <a:srgbClr val="C00000"/>
                </a:solidFill>
              </a:rPr>
              <a:t>vědomě a dobrovolně </a:t>
            </a:r>
            <a:r>
              <a:rPr lang="cs-CZ" altLang="cs-CZ" sz="2400" dirty="0"/>
              <a:t>vstupem do EU. Je možné vystoupit. Proto má členský stát plnou svrchovanost.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A8F006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3000"/>
              <a:t>Transfer (výkonu) </a:t>
            </a:r>
            <a:r>
              <a:rPr lang="cs-CZ" altLang="cs-CZ" sz="3000" dirty="0"/>
              <a:t>pravomocí: jen na základě (prostřednictvím) zřizovacích smluv</a:t>
            </a:r>
            <a:r>
              <a:rPr lang="cs-CZ" altLang="cs-CZ" sz="3000"/>
              <a:t>.           EU </a:t>
            </a:r>
            <a:r>
              <a:rPr lang="cs-CZ" altLang="cs-CZ" sz="3000" b="1" dirty="0"/>
              <a:t>nemá</a:t>
            </a:r>
            <a:r>
              <a:rPr lang="cs-CZ" altLang="cs-CZ" sz="3000" dirty="0"/>
              <a:t> žádné vlastní (původní) pravomoci.</a:t>
            </a:r>
          </a:p>
          <a:p>
            <a:r>
              <a:rPr lang="cs-CZ" altLang="cs-CZ" sz="3000" dirty="0"/>
              <a:t>Jedině členské státy tak určují rozsah přenosu výkonu svých pravomocí na Unii cestou zřizovacích smluv, které jen ony samy schvalují. Proto jsou „vládci Smluv“ (</a:t>
            </a:r>
            <a:r>
              <a:rPr lang="cs-CZ" altLang="cs-CZ" sz="3000" dirty="0" err="1"/>
              <a:t>Herren</a:t>
            </a:r>
            <a:r>
              <a:rPr lang="cs-CZ" altLang="cs-CZ" sz="3000" dirty="0"/>
              <a:t> des </a:t>
            </a:r>
            <a:r>
              <a:rPr lang="cs-CZ" altLang="cs-CZ" sz="3000" dirty="0" err="1"/>
              <a:t>Verträge</a:t>
            </a:r>
            <a:r>
              <a:rPr lang="cs-CZ" altLang="cs-CZ" sz="3000" dirty="0"/>
              <a:t>).</a:t>
            </a:r>
          </a:p>
          <a:p>
            <a:r>
              <a:rPr lang="cs-CZ" altLang="cs-CZ" sz="3000" dirty="0"/>
              <a:t>Žádná změna Smluv není možná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společně </a:t>
            </a:r>
            <a:r>
              <a:rPr lang="cs-CZ" b="1" i="1" dirty="0">
                <a:solidFill>
                  <a:srgbClr val="C00000"/>
                </a:solidFill>
              </a:rPr>
              <a:t>vykonávat</a:t>
            </a:r>
            <a:r>
              <a:rPr lang="cs-CZ" b="1" dirty="0">
                <a:solidFill>
                  <a:srgbClr val="C00000"/>
                </a:solidFill>
              </a:rPr>
              <a:t>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28588"/>
            <a:ext cx="8424936" cy="1433512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>
                <a:solidFill>
                  <a:srgbClr val="0D01AF"/>
                </a:solidFill>
              </a:rPr>
              <a:t>Charakter EU: chybí státní </a:t>
            </a:r>
            <a:r>
              <a:rPr lang="cs-CZ" altLang="cs-CZ" dirty="0">
                <a:solidFill>
                  <a:srgbClr val="0D01AF"/>
                </a:solidFill>
              </a:rPr>
              <a:t>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864" y="1600200"/>
            <a:ext cx="8630616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si zachovávají členské státy</a:t>
            </a:r>
          </a:p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nepřechází na EU, </a:t>
            </a:r>
            <a:r>
              <a:rPr lang="cs-CZ" altLang="cs-CZ" dirty="0"/>
              <a:t>přechází pouze </a:t>
            </a:r>
            <a:r>
              <a:rPr lang="cs-CZ" altLang="cs-CZ" i="1" dirty="0"/>
              <a:t>výkon některých ústavních pravomocí</a:t>
            </a:r>
            <a:r>
              <a:rPr lang="cs-CZ" altLang="cs-CZ" dirty="0"/>
              <a:t>, a to pod kontrolou členských států</a:t>
            </a:r>
          </a:p>
          <a:p>
            <a:pPr>
              <a:defRPr/>
            </a:pPr>
            <a:r>
              <a:rPr lang="cs-CZ" altLang="cs-CZ" b="1" u="sng" dirty="0"/>
              <a:t>EU nemá žádnou státní moc</a:t>
            </a:r>
            <a:r>
              <a:rPr lang="cs-CZ" altLang="cs-CZ" b="1" dirty="0"/>
              <a:t>, není státem. Nemá proto ani vlastní svrchovanost.</a:t>
            </a:r>
            <a:r>
              <a:rPr lang="cs-CZ" altLang="cs-CZ" dirty="0"/>
              <a:t> Omezení svrchovanosti členských států (jejich podřízení EU) neznamená, že se jejich svrchovanost „přelévá“ na Unii.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D87850-D9DA-415D-9BAD-F5DA61AA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1140172"/>
          </a:xfrm>
          <a:solidFill>
            <a:srgbClr val="FFFF00"/>
          </a:solidFill>
        </p:spPr>
        <p:txBody>
          <a:bodyPr/>
          <a:lstStyle/>
          <a:p>
            <a:br>
              <a:rPr lang="cs-CZ" altLang="cs-CZ" dirty="0"/>
            </a:br>
            <a:r>
              <a:rPr lang="cs-CZ" altLang="cs-CZ" dirty="0"/>
              <a:t>Představení EU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91CBCDA3-E7C0-4F6B-BFE6-958740B5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180" y="1485056"/>
            <a:ext cx="8496300" cy="5256312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po válce – úsilí o vytvoření jednotného trhu v Evropě a o </a:t>
            </a:r>
            <a:r>
              <a:rPr lang="cs-CZ" altLang="cs-CZ" sz="2800" b="1" dirty="0"/>
              <a:t>celkovou ekonomickou integraci </a:t>
            </a:r>
            <a:r>
              <a:rPr lang="cs-CZ" altLang="cs-CZ" sz="2800" dirty="0"/>
              <a:t>Evropy (bez její východní části) </a:t>
            </a:r>
          </a:p>
          <a:p>
            <a:r>
              <a:rPr lang="cs-CZ" altLang="cs-CZ" sz="2800" dirty="0"/>
              <a:t>(politická integrace zatím neurčitá)</a:t>
            </a:r>
          </a:p>
          <a:p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r>
              <a:rPr lang="cs-CZ" altLang="cs-CZ" sz="2800" dirty="0">
                <a:solidFill>
                  <a:srgbClr val="C00000"/>
                </a:solidFill>
              </a:rPr>
              <a:t>2. </a:t>
            </a:r>
            <a:r>
              <a:rPr lang="cs-CZ" altLang="cs-CZ" sz="2800" b="1" i="1" dirty="0">
                <a:solidFill>
                  <a:srgbClr val="C0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0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00000"/>
                </a:solidFill>
              </a:rPr>
              <a:t> </a:t>
            </a:r>
            <a:r>
              <a:rPr lang="cs-CZ" altLang="cs-CZ" sz="2800" dirty="0">
                <a:solidFill>
                  <a:srgbClr val="C00000"/>
                </a:solidFill>
              </a:rPr>
              <a:t>na základě částečného přenosu suverénních pravomocí státu na tuto organizaci</a:t>
            </a:r>
          </a:p>
          <a:p>
            <a:r>
              <a:rPr lang="cs-CZ" altLang="cs-CZ" sz="2800" dirty="0"/>
              <a:t>druhá možnost přijata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DCDAD7A-0249-415C-B76B-B61A4D044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8013" cy="144016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Výkon pravomocí (nebo jejich přenos?)</a:t>
            </a:r>
            <a:endParaRPr lang="cs-CZ" altLang="cs-CZ" dirty="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7065AFB1-D61D-4A06-90A9-AEA06CCA6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8013" cy="4207743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</a:rPr>
              <a:t>EU je organizace vytvořená státy, které se  dobrovolně rozhodly </a:t>
            </a:r>
            <a:r>
              <a:rPr lang="cs-CZ" altLang="cs-CZ" sz="2800" b="1" i="1" dirty="0">
                <a:solidFill>
                  <a:schemeClr val="bg1">
                    <a:lumMod val="50000"/>
                  </a:schemeClr>
                </a:solidFill>
              </a:rPr>
              <a:t>společně vykonávat některé svoje pravomoci </a:t>
            </a:r>
            <a:r>
              <a:rPr lang="cs-CZ" altLang="cs-CZ" sz="2800" i="1" dirty="0">
                <a:solidFill>
                  <a:schemeClr val="bg1">
                    <a:lumMod val="50000"/>
                  </a:schemeClr>
                </a:solidFill>
              </a:rPr>
              <a:t>(legislativní) </a:t>
            </a:r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</a:rPr>
              <a:t>podle Smlouvy o EU a Smlouvy o fungování EU.</a:t>
            </a:r>
          </a:p>
          <a:p>
            <a:r>
              <a:rPr lang="cs-CZ" altLang="cs-CZ" sz="2800" i="1" dirty="0">
                <a:solidFill>
                  <a:srgbClr val="C00000"/>
                </a:solidFill>
              </a:rPr>
              <a:t>Společný výkon: prostřednictvím orgánů (institucí) Unie.</a:t>
            </a:r>
          </a:p>
          <a:p>
            <a:r>
              <a:rPr lang="cs-CZ" altLang="cs-CZ" sz="2800" i="1" dirty="0">
                <a:solidFill>
                  <a:srgbClr val="C00000"/>
                </a:solidFill>
              </a:rPr>
              <a:t>Tedy: </a:t>
            </a:r>
            <a:r>
              <a:rPr lang="cs-CZ" altLang="cs-CZ" sz="2800" b="1" i="1" dirty="0">
                <a:solidFill>
                  <a:srgbClr val="C00000"/>
                </a:solidFill>
              </a:rPr>
              <a:t>orgány Unie vykonávají tyto pravomoci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824536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>
                <a:solidFill>
                  <a:srgbClr val="990000"/>
                </a:solidFill>
              </a:rPr>
              <a:t>Členské </a:t>
            </a:r>
            <a:r>
              <a:rPr lang="cs-CZ" sz="2800" b="1" dirty="0">
                <a:solidFill>
                  <a:srgbClr val="990000"/>
                </a:solidFill>
              </a:rPr>
              <a:t>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</a:t>
            </a:r>
            <a:r>
              <a:rPr lang="cs-CZ" sz="2800" b="1" i="1">
                <a:solidFill>
                  <a:srgbClr val="990000"/>
                </a:solidFill>
              </a:rPr>
              <a:t>svrchovaných práv (pravomocí).</a:t>
            </a:r>
            <a:endParaRPr lang="cs-CZ" sz="2800" b="1" i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>
                <a:solidFill>
                  <a:schemeClr val="tx1"/>
                </a:solidFill>
              </a:rPr>
              <a:t>= přenos výkonu pravomocí členských států </a:t>
            </a:r>
            <a:r>
              <a:rPr lang="cs-CZ" sz="2800" b="1" u="sng">
                <a:solidFill>
                  <a:schemeClr val="tx1"/>
                </a:solidFill>
              </a:rPr>
              <a:t>v určitých oblastech</a:t>
            </a:r>
            <a:r>
              <a:rPr lang="cs-CZ" sz="2800" b="1">
                <a:solidFill>
                  <a:schemeClr val="tx1"/>
                </a:solidFill>
              </a:rPr>
              <a:t> na Unii</a:t>
            </a:r>
          </a:p>
          <a:p>
            <a:pPr>
              <a:defRPr/>
            </a:pPr>
            <a:endParaRPr lang="cs-CZ" sz="2800" b="1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800" b="1">
                <a:solidFill>
                  <a:schemeClr val="accent6"/>
                </a:solidFill>
              </a:rPr>
              <a:t>Dokumenty EU: „přenos pravomocí”, nikoli výkonu</a:t>
            </a:r>
            <a:endParaRPr lang="pl-PL" sz="2800" b="1" dirty="0">
              <a:solidFill>
                <a:schemeClr val="accent6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E8CB505-797C-4614-853C-F671D2B4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788244"/>
          </a:xfrm>
        </p:spPr>
        <p:txBody>
          <a:bodyPr/>
          <a:lstStyle/>
          <a:p>
            <a:r>
              <a:rPr lang="cs-CZ" altLang="cs-CZ"/>
              <a:t>Nadstátnost – právo EU jako zvláštní nový právní řád</a:t>
            </a:r>
            <a:endParaRPr lang="cs-CZ" altLang="cs-CZ" dirty="0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941F00D-24B9-4FE8-8310-F7EED33E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8013" cy="4063727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Costa</a:t>
            </a:r>
            <a:r>
              <a:rPr lang="cs-CZ" dirty="0"/>
              <a:t> v. ENEL (6/64)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rozdíl od běžných mezinárodních smluv </a:t>
            </a:r>
            <a:r>
              <a:rPr lang="cs-CZ" b="1" dirty="0">
                <a:solidFill>
                  <a:srgbClr val="1B30F5"/>
                </a:solidFill>
              </a:rPr>
              <a:t>Smlouva o EHS zavedla vlastní právní řád,</a:t>
            </a:r>
            <a:r>
              <a:rPr lang="cs-CZ" dirty="0"/>
              <a:t> který se stal </a:t>
            </a:r>
            <a:r>
              <a:rPr lang="cs-CZ" b="1" dirty="0"/>
              <a:t>součástí právních systémů členských států </a:t>
            </a:r>
            <a:r>
              <a:rPr lang="cs-CZ" dirty="0"/>
              <a:t>a který je pro jejich soudy závazný. (Dnes je to právo EU.)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60E7955-A73D-412F-8C1A-0FB78CBF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 i="1" dirty="0"/>
              <a:t>Znaky nadstátnosti:</a:t>
            </a:r>
            <a:endParaRPr lang="cs-CZ" alt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66EEF2-FC75-4ED7-B76D-67D238C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08525"/>
          </a:xfrm>
          <a:solidFill>
            <a:srgbClr val="FFFF99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instituce (orgány) Unie, které </a:t>
            </a:r>
            <a:r>
              <a:rPr lang="cs-CZ" sz="2000" b="1" dirty="0"/>
              <a:t>nereprezentují </a:t>
            </a:r>
            <a:r>
              <a:rPr lang="cs-CZ" sz="2000" dirty="0"/>
              <a:t>členské státy;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přijímání rozhodnutí </a:t>
            </a:r>
            <a:r>
              <a:rPr lang="cs-CZ" sz="2000" b="1" dirty="0"/>
              <a:t>většinou hlasů, </a:t>
            </a:r>
            <a:r>
              <a:rPr lang="cs-CZ" sz="2000" dirty="0"/>
              <a:t>přičemž tato rozhodnutí zavazují všechny členské státy (i ty, které hlasovali proti),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zmocnění orgánů organizace k </a:t>
            </a:r>
            <a:r>
              <a:rPr lang="cs-CZ" sz="2000" b="1" dirty="0"/>
              <a:t>přijímání aktů závazných pro členské státy i jednotlivce (nařízení, směrnice);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přímá závaznost některých aktů i pro </a:t>
            </a:r>
            <a:r>
              <a:rPr lang="cs-CZ" sz="2000" b="1" dirty="0"/>
              <a:t>fyzické a právnické osoby,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nový právní řád (dnes právo EU): nejen Smlouva (původně EHS), ale i </a:t>
            </a:r>
            <a:r>
              <a:rPr lang="cs-CZ" sz="2000" b="1" dirty="0"/>
              <a:t>sekundární právo, které vytváří instituce EU;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platnost aktů organizace (sekundární právo) posuzuje výhradně orgán (soud) organizace (EU),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porušení povinností členského státu podle práva EU posuzují taktéž výhradně orgány organizace (EU).</a:t>
            </a:r>
            <a:endParaRPr lang="cs-CZ" sz="2000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42203DB-7973-446F-A8AE-DC1E0237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Nadstátnost (</a:t>
            </a:r>
            <a:r>
              <a:rPr lang="cs-CZ" altLang="cs-CZ" dirty="0" err="1"/>
              <a:t>supranacionalita</a:t>
            </a:r>
            <a:r>
              <a:rPr lang="cs-CZ" altLang="cs-CZ" dirty="0"/>
              <a:t>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32F001A-63D0-4EFE-8B94-EEA9FAABA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8013" cy="5256584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nadstátnost – nová metoda pro těsnou integraci (nejen obvyklá spolupráce)</a:t>
            </a:r>
          </a:p>
          <a:p>
            <a:r>
              <a:rPr lang="cs-CZ" altLang="cs-CZ" sz="2800" dirty="0"/>
              <a:t>dosud bezprecedentní v mezinárodních vztazích</a:t>
            </a:r>
          </a:p>
          <a:p>
            <a:r>
              <a:rPr lang="cs-CZ" altLang="cs-CZ" sz="2800" dirty="0"/>
              <a:t>členské státy </a:t>
            </a:r>
            <a:r>
              <a:rPr lang="cs-CZ" altLang="cs-CZ" sz="2800" b="1" dirty="0"/>
              <a:t>delegují pravomoci na instituce </a:t>
            </a:r>
            <a:r>
              <a:rPr lang="cs-CZ" altLang="cs-CZ" sz="2800" b="1" dirty="0" err="1"/>
              <a:t>mezin</a:t>
            </a:r>
            <a:r>
              <a:rPr lang="cs-CZ" altLang="cs-CZ" sz="2800" b="1" dirty="0"/>
              <a:t>. organizace - </a:t>
            </a:r>
            <a:r>
              <a:rPr lang="cs-CZ" altLang="cs-CZ" sz="2800" dirty="0"/>
              <a:t>Unie - </a:t>
            </a:r>
            <a:r>
              <a:rPr lang="cs-CZ" altLang="cs-CZ" sz="2800" b="1" dirty="0">
                <a:solidFill>
                  <a:srgbClr val="FF0000"/>
                </a:solidFill>
              </a:rPr>
              <a:t>cestou zřizovacích mezinárodních smluv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13DE3385-0694-44C4-BD89-64EF90C2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924148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17A9283D-8F2A-44DC-B3A0-B93730E4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57" y="1196752"/>
            <a:ext cx="8228013" cy="492727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400" b="1" dirty="0">
                <a:solidFill>
                  <a:srgbClr val="C00000"/>
                </a:solidFill>
              </a:rPr>
              <a:t>Soudní dvůr - </a:t>
            </a:r>
            <a:r>
              <a:rPr lang="cs-CZ" altLang="cs-CZ" sz="2400" b="1" i="1" dirty="0" err="1">
                <a:solidFill>
                  <a:srgbClr val="C00000"/>
                </a:solidFill>
              </a:rPr>
              <a:t>Costa</a:t>
            </a:r>
            <a:r>
              <a:rPr lang="cs-CZ" altLang="cs-CZ" sz="2400" b="1" i="1" dirty="0">
                <a:solidFill>
                  <a:srgbClr val="C00000"/>
                </a:solidFill>
              </a:rPr>
              <a:t> v. ENEL (6/64)</a:t>
            </a:r>
            <a:r>
              <a:rPr lang="cs-CZ" altLang="cs-CZ" sz="2400" b="1" dirty="0">
                <a:solidFill>
                  <a:srgbClr val="C00000"/>
                </a:solidFill>
              </a:rPr>
              <a:t> :</a:t>
            </a:r>
          </a:p>
          <a:p>
            <a:r>
              <a:rPr lang="cs-CZ" sz="2400" dirty="0"/>
              <a:t>Založením Společenství (dnes Unie), kdy Společenství (Unie) získala </a:t>
            </a:r>
            <a:r>
              <a:rPr lang="cs-CZ" sz="2400" b="1" u="sng" dirty="0"/>
              <a:t>skutečné pravomoci </a:t>
            </a:r>
            <a:r>
              <a:rPr lang="cs-CZ" sz="2400" b="1" dirty="0"/>
              <a:t>vyplývající z </a:t>
            </a:r>
            <a:r>
              <a:rPr lang="cs-CZ" sz="2400" b="1" u="sng" dirty="0"/>
              <a:t>omezení svrchovaných pravomocí </a:t>
            </a:r>
            <a:r>
              <a:rPr lang="cs-CZ" sz="2400" b="1" dirty="0"/>
              <a:t>nebo jejich přenosu ze států na Společenství, </a:t>
            </a:r>
          </a:p>
          <a:p>
            <a:r>
              <a:rPr lang="cs-CZ" sz="2400" dirty="0"/>
              <a:t>tyto státy </a:t>
            </a:r>
            <a:r>
              <a:rPr lang="cs-CZ" sz="2400" b="1" dirty="0">
                <a:solidFill>
                  <a:srgbClr val="C00000"/>
                </a:solidFill>
              </a:rPr>
              <a:t>omezily, byť jen v omezených oblastech, svá suverénní práva, </a:t>
            </a:r>
            <a:r>
              <a:rPr lang="cs-CZ" sz="2400" dirty="0"/>
              <a:t>a  vytvořily tak </a:t>
            </a:r>
            <a:r>
              <a:rPr lang="cs-CZ" sz="2400" i="1" dirty="0"/>
              <a:t>mimo svůj vlastní právní řád </a:t>
            </a:r>
            <a:r>
              <a:rPr lang="cs-CZ" sz="2400" b="1" dirty="0">
                <a:solidFill>
                  <a:srgbClr val="C00000"/>
                </a:solidFill>
              </a:rPr>
              <a:t>nový (další) (= právo EU).</a:t>
            </a:r>
          </a:p>
          <a:p>
            <a:r>
              <a:rPr lang="cs-CZ" altLang="cs-CZ" sz="2400" dirty="0"/>
              <a:t>3. </a:t>
            </a:r>
            <a:r>
              <a:rPr lang="cs-CZ" sz="2400" dirty="0"/>
              <a:t>Důsledkem </a:t>
            </a:r>
            <a:r>
              <a:rPr lang="cs-CZ" sz="2400" b="1" dirty="0"/>
              <a:t>je, že členské státy nemohou </a:t>
            </a:r>
            <a:r>
              <a:rPr lang="cs-CZ" sz="2400" dirty="0"/>
              <a:t>proti právu EU) uplatnit </a:t>
            </a:r>
            <a:r>
              <a:rPr lang="cs-CZ" sz="2400" b="1" dirty="0"/>
              <a:t>pozdější jednostranné opatření (zákon).</a:t>
            </a:r>
            <a:r>
              <a:rPr lang="cs-CZ" sz="2400" dirty="0"/>
              <a:t>  </a:t>
            </a:r>
          </a:p>
          <a:p>
            <a:r>
              <a:rPr lang="cs-CZ" sz="2400" i="1" dirty="0">
                <a:solidFill>
                  <a:srgbClr val="1B30F5"/>
                </a:solidFill>
              </a:rPr>
              <a:t>Tedy: přenesli jsme právotvorné pravomoci státu na Unii, a proto </a:t>
            </a:r>
            <a:r>
              <a:rPr lang="cs-CZ" sz="2400" b="1" i="1" dirty="0">
                <a:solidFill>
                  <a:srgbClr val="1B30F5"/>
                </a:solidFill>
              </a:rPr>
              <a:t>musíme strpět přednost práva EU před naším právem.</a:t>
            </a:r>
          </a:p>
          <a:p>
            <a:endParaRPr lang="cs-CZ" altLang="cs-CZ" sz="2400" b="1" dirty="0">
              <a:solidFill>
                <a:srgbClr val="C00000"/>
              </a:solidFill>
            </a:endParaRPr>
          </a:p>
          <a:p>
            <a:endParaRPr lang="cs-CZ" altLang="cs-CZ" sz="2400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70B72-3556-4417-B07E-7DF97F02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28204"/>
          </a:xfrm>
        </p:spPr>
        <p:txBody>
          <a:bodyPr/>
          <a:lstStyle/>
          <a:p>
            <a:r>
              <a:rPr lang="cs-CZ" sz="4000">
                <a:highlight>
                  <a:srgbClr val="FFFF00"/>
                </a:highlight>
              </a:rPr>
              <a:t>Jak se pravomoci přenášejí          na Unii? </a:t>
            </a:r>
            <a:r>
              <a:rPr lang="cs-CZ" sz="4000"/>
              <a:t>(tzv. svěřené pravomoci)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F5104-8584-4926-8794-142D79EC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8013" cy="4680520"/>
          </a:xfrm>
        </p:spPr>
        <p:txBody>
          <a:bodyPr/>
          <a:lstStyle/>
          <a:p>
            <a:r>
              <a:rPr lang="cs-CZ"/>
              <a:t>cestou </a:t>
            </a:r>
            <a:r>
              <a:rPr lang="cs-CZ">
                <a:solidFill>
                  <a:srgbClr val="C00000"/>
                </a:solidFill>
              </a:rPr>
              <a:t>mezinárodních smluv, </a:t>
            </a:r>
            <a:r>
              <a:rPr lang="cs-CZ"/>
              <a:t>jimiž se členské státy na tomto přenosu na Unii jednomyslně dohodly</a:t>
            </a:r>
          </a:p>
          <a:p>
            <a:r>
              <a:rPr lang="cs-CZ"/>
              <a:t>jsou to zejména: </a:t>
            </a:r>
            <a:r>
              <a:rPr lang="cs-CZ">
                <a:solidFill>
                  <a:srgbClr val="C00000"/>
                </a:solidFill>
              </a:rPr>
              <a:t>Smlouva o EU, Smlouva o fungování EU</a:t>
            </a:r>
          </a:p>
          <a:p>
            <a:r>
              <a:rPr lang="cs-CZ" sz="2000" b="1">
                <a:solidFill>
                  <a:schemeClr val="tx1"/>
                </a:solidFill>
              </a:rPr>
              <a:t>Příklad:</a:t>
            </a:r>
            <a:r>
              <a:rPr lang="cs-CZ" sz="2000">
                <a:solidFill>
                  <a:srgbClr val="C00000"/>
                </a:solidFill>
              </a:rPr>
              <a:t> </a:t>
            </a:r>
            <a:r>
              <a:rPr lang="cs-CZ" sz="2000"/>
              <a:t>Článek 83 SFEU</a:t>
            </a:r>
          </a:p>
          <a:p>
            <a:pPr marL="0" indent="0">
              <a:buNone/>
            </a:pPr>
            <a:r>
              <a:rPr lang="cs-CZ" sz="2000"/>
              <a:t>1. Evropský parlament a Rada mohou řádným legislativním postupem stanovit </a:t>
            </a:r>
            <a:r>
              <a:rPr lang="cs-CZ" sz="2000" b="1"/>
              <a:t>formou směrnic </a:t>
            </a:r>
            <a:r>
              <a:rPr lang="cs-CZ" sz="2000"/>
              <a:t>minimální pravidla týkající se </a:t>
            </a:r>
            <a:r>
              <a:rPr lang="cs-CZ" sz="2000" b="1"/>
              <a:t>vymezení trestných činů a sankcí </a:t>
            </a:r>
            <a:r>
              <a:rPr lang="cs-CZ" sz="2000"/>
              <a:t>v oblastech mimořádně závažné trestné činnosti s přeshraničním rozměrem z důvodu povahy nebo dopadu těchto trestných činů nebo kvůli zvláštní potřebě potírat ji na společném základě.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78520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1009</Words>
  <Application>Microsoft Office PowerPoint</Application>
  <PresentationFormat>Předvádění na obrazovce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Výchozí návrh</vt:lpstr>
      <vt:lpstr>Prof. JUDr. Vladimír Týč, CSc.   CHARAKTERISTIKA  EVROPSKÉ UNIE  Fenomén nadstátnosti  NVS - 2024</vt:lpstr>
      <vt:lpstr> Představení EU </vt:lpstr>
      <vt:lpstr>Výkon pravomocí (nebo jejich přenos?)</vt:lpstr>
      <vt:lpstr>Předpoklady nadstátnosti:</vt:lpstr>
      <vt:lpstr>Nadstátnost – právo EU jako zvláštní nový právní řád</vt:lpstr>
      <vt:lpstr>Znaky nadstátnosti:</vt:lpstr>
      <vt:lpstr>Nadstátnost (supranacionalita)</vt:lpstr>
      <vt:lpstr>Charakteristika nadstátnosti </vt:lpstr>
      <vt:lpstr>Jak se pravomoci přenášejí          na Unii? (tzv. svěřené pravomoci) </vt:lpstr>
      <vt:lpstr>Charakter právního modelu integrace</vt:lpstr>
      <vt:lpstr> Delegování (přenášení) výkonu svrchovaných pravomocí na EU </vt:lpstr>
      <vt:lpstr> Omezení svrchovanosti: dvojí pojetí svrchovanosti </vt:lpstr>
      <vt:lpstr>Členské státy – „vládci Smluv“</vt:lpstr>
      <vt:lpstr> Příklad: Ústava Francie </vt:lpstr>
      <vt:lpstr> Charakter EU: chybí státní moc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180</cp:revision>
  <cp:lastPrinted>2016-10-17T14:07:27Z</cp:lastPrinted>
  <dcterms:modified xsi:type="dcterms:W3CDTF">2024-10-23T20:17:38Z</dcterms:modified>
</cp:coreProperties>
</file>