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2" r:id="rId2"/>
    <p:sldId id="294" r:id="rId3"/>
    <p:sldId id="292" r:id="rId4"/>
    <p:sldId id="293" r:id="rId5"/>
    <p:sldId id="263" r:id="rId6"/>
    <p:sldId id="264" r:id="rId7"/>
    <p:sldId id="265" r:id="rId8"/>
    <p:sldId id="267" r:id="rId9"/>
    <p:sldId id="268" r:id="rId10"/>
    <p:sldId id="295" r:id="rId11"/>
    <p:sldId id="269" r:id="rId12"/>
    <p:sldId id="270" r:id="rId13"/>
    <p:sldId id="271" r:id="rId14"/>
    <p:sldId id="296" r:id="rId15"/>
    <p:sldId id="298" r:id="rId16"/>
    <p:sldId id="272" r:id="rId17"/>
    <p:sldId id="273" r:id="rId18"/>
    <p:sldId id="274" r:id="rId19"/>
    <p:sldId id="275" r:id="rId20"/>
    <p:sldId id="300" r:id="rId21"/>
    <p:sldId id="276" r:id="rId22"/>
    <p:sldId id="374" r:id="rId23"/>
    <p:sldId id="375" r:id="rId24"/>
    <p:sldId id="376" r:id="rId25"/>
    <p:sldId id="377" r:id="rId26"/>
    <p:sldId id="378" r:id="rId27"/>
    <p:sldId id="260" r:id="rId28"/>
    <p:sldId id="379" r:id="rId29"/>
    <p:sldId id="279" r:id="rId30"/>
    <p:sldId id="283" r:id="rId31"/>
    <p:sldId id="284" r:id="rId32"/>
    <p:sldId id="285" r:id="rId33"/>
    <p:sldId id="302" r:id="rId34"/>
    <p:sldId id="303" r:id="rId35"/>
    <p:sldId id="304" r:id="rId36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WenQuanYi Micro Hei"/>
        <a:cs typeface="WenQuanYi Micro He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D9"/>
    <a:srgbClr val="0000FF"/>
    <a:srgbClr val="920000"/>
    <a:srgbClr val="FFFF99"/>
    <a:srgbClr val="0000CC"/>
    <a:srgbClr val="C40000"/>
    <a:srgbClr val="FFFF00"/>
    <a:srgbClr val="CCFF66"/>
    <a:srgbClr val="FF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F6C9FA2-84F1-4150-9EA6-C9A5F6728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5A4D6D9-DE34-41ED-8CC4-0325F543F6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fld id="{504C8042-E389-499E-A8CF-9285F11C4630}" type="datetimeFigureOut">
              <a:rPr lang="cs-CZ"/>
              <a:pPr>
                <a:defRPr/>
              </a:pPr>
              <a:t>05.11.2024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6A807-B5A6-46EA-9078-EE7AD01700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" charset="0"/>
                <a:ea typeface="WenQuanYi Micro Hei" charset="0"/>
                <a:cs typeface="WenQuanYi Micro Hei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4F66EA-9FD0-423F-97A2-377A74874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+mn-ea"/>
                <a:cs typeface="WenQuanYi Micro Hei" charset="0"/>
              </a:defRPr>
            </a:lvl1pPr>
          </a:lstStyle>
          <a:p>
            <a:pPr>
              <a:defRPr/>
            </a:pPr>
            <a:fld id="{74762EF5-4010-47B3-A4BB-BAE83306D7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8CFCE869-7CD8-486A-B886-44F5B1C22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2A35FE7-25A4-44CC-9371-7780533C44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2D80C9-A80E-4879-999E-EF848CC3CE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B67208F0-C3F8-4A9B-8430-004F408DB69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D9DFD9F-98F8-4E79-AFD6-3FD170FD3D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AF5D56E-F97B-4E0F-A6D9-F24C55DE46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C720001-7268-4529-A317-E61E1E58151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8780CBAC-32A0-4117-B430-8EB4E73054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4E92DF2-B665-460E-9FD3-D88EE32866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A4BD62-31DA-422F-90F2-8869784C365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D487C23-ED73-4C7D-965F-FC3E78810C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AD04D89-C99F-49B2-85A8-3308DA5FD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C7E02628-4DD1-4FEA-AA5D-38FCAE8147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28525E-0958-4E38-B2FA-BB727ED504B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7E32E3D6-AA44-44A7-923D-D67FBADD2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F907D3C8-CB40-48A2-9BF5-892791C91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D4E3A84-9E33-4515-B54F-CD238F78966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FC04C4-5C7C-4AB9-83BB-13ADDCFB4F1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439DAEA2-E058-4862-AC1F-40429AFAD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E769D7C2-23BE-49FC-853E-15B6CE8F3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78327922-2CBA-4BB2-9A13-315ADF1E9F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501ED76-D025-434D-B2F5-75029474794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59E6677E-9AD1-468F-BCF4-3213C209D4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479A3BB1-145E-43D8-A95A-B3246D175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586DC35-FFD0-4896-8B1F-72CFF3E40E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B9948D-6397-452F-91E4-A4BD1489FC8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C57FF1D0-14BE-4F35-807F-A8B63CD459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8F40EC65-6CE1-4803-BEF9-3345A6A36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B535A8A-E8BF-4159-874E-8E9B981A793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FC98A9-6A53-4C5D-84CD-95994BD4365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A29881D3-934D-4437-B52D-5974B1D68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E4D02EEE-6CF9-4ECC-9B48-64687D6B5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364E5635-DF9D-4730-95F6-E6CAC91D35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F9D7753-C5C9-469B-9F88-4172579372D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BD8B81D0-2CF4-4205-AAE5-736F2100FF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C4522327-02A2-4402-A60D-964519E48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03EE513A-0F42-4438-A2E7-52632B956F8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0C7E19-A1E9-4720-A3AA-5D1F74B6483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ED36AD97-FD60-4211-BF36-8B5728DDB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C895CC23-7CC3-49BE-BF94-5D9C8ACB0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3AB3FF6-A643-444A-ADF8-38E8E9ADEE1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BA996B7-3D8E-4842-9C7E-C7F6131E32C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599A43A7-C0F8-415F-AAA9-9C42D15E3E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id="{D8A055ED-C204-42F9-A601-EB111EA4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A3D675C5-6FC9-4522-B557-81649F5758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1B01DD-6091-4C08-B54C-B0D1495DA92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3E4A263C-2A01-42D3-9471-39E4F4E68A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2913B0C4-5893-4950-B266-2B7BF0EAD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04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AADE44B6-31BA-428F-B46D-AC92D4CCC9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54704CF-9EDB-4D1F-85B8-96F432D1F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F62ABB61-1CE6-47D3-9CB9-7F6C118AF3D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E0F218-692D-444C-BC25-F6D09DF77248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3AED0F8B-4151-48EB-B5CE-5C59CA30C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>
            <a:extLst>
              <a:ext uri="{FF2B5EF4-FFF2-40B4-BE49-F238E27FC236}">
                <a16:creationId xmlns:a16="http://schemas.microsoft.com/office/drawing/2014/main" id="{BA350DCF-F341-4B3E-836C-DD3E8ECEC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9F1D1DCC-7FB4-44B3-AD46-8E934B90028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5EE8C4-6551-4559-89AA-AB139A9B8AE2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05E61B32-A336-4E0E-9763-0D11C24A3B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3BDB0D28-7FDA-41BC-B844-C1E424921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98D06E6-9893-4531-AD1E-F58967D9E0D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952B6D-8586-473A-9E96-58FC832AE7E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D70E25A4-59B0-4BFB-ACBB-B927613476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E664234A-9960-40EE-8043-F2E03F6F9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2F1FCB1-4A7A-4CE7-8E43-077EBA1ECFC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28CC4B-E9DC-48DE-ACD2-527C045D803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BD01003F-A803-4DB1-8128-55B1B2AD1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AA856077-9F5F-49AE-8CBC-9300D1F73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48B3D023-F49D-4C08-87D5-0F25C9BBD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E655B18-143A-489D-9B93-AA300B264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911A48-C2CC-4466-9D98-D0016043AD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B127A-18E6-4D29-8E14-11CAA1EA9AE1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2D0DB0AD-8373-43C3-A29D-4BC444831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0C40643E-6145-4769-87EE-A89B27125B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0828FB-9DE1-4DB7-BB6F-778CA88C33B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DA9D63-7A67-4283-875F-2635AF217AFC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6E4A346C-8A97-4213-B5F4-331AAE4CB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EEA1E9CA-1ACA-4146-8606-149926842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FB1EABD6-8F86-4D40-9089-B301B422E77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698F78A-CF5F-4F6F-9DEF-54F601DCC2C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3795" name="Rectangle 1">
            <a:extLst>
              <a:ext uri="{FF2B5EF4-FFF2-40B4-BE49-F238E27FC236}">
                <a16:creationId xmlns:a16="http://schemas.microsoft.com/office/drawing/2014/main" id="{8EE7C522-D785-45BD-BF72-88501A3AA4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D05BF214-F8BD-4303-A397-61CB62A05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3DA20A2-7A10-4335-BB3D-BC9DD3EC149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CB9C9B-3CD2-415D-A0AE-BAC559D6AC3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5843" name="Rectangle 1">
            <a:extLst>
              <a:ext uri="{FF2B5EF4-FFF2-40B4-BE49-F238E27FC236}">
                <a16:creationId xmlns:a16="http://schemas.microsoft.com/office/drawing/2014/main" id="{DE72AA7F-862E-4125-A520-1E9797BAFD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B3675569-575C-437D-8CFC-A55890516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3B0141E-8BD3-49E6-A28B-4F4E8EC5BE7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9D34817-E0D0-4F8D-A94C-60834DAA66C9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7A2E26D2-EE04-48D9-8931-42D96DD71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2D3B79CC-1B3B-4C9A-B78F-1FFD801C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DE3BBE58-2676-4CED-A6EB-E8B7595C29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3E7049-FAF2-4B67-B47F-D30AB4F6788D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8345F2DA-6DDD-4E31-9F7D-CBBF3726F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45371EFF-1D43-4992-9D3A-46BABE321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6DCD96-250B-4D3B-99DF-3550E87A9C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EEC931-98C9-4320-9745-13D373A27D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D1FA3F-A7A4-4A37-89DB-9FFEDC20BC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3516F-750C-4F20-8792-4F403BE8FFE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68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5D5B8A-E420-413C-90A1-C2AC4F9C40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69FF8E-4787-4E63-B959-36C938643B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B7892-3E87-4C94-A12E-7991BED2D9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02AE-8041-4D95-91C9-16DB27AD7D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471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E29DC1-D058-4376-A572-935C1214FDC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B2A0E1-D376-467B-87B1-05F0389DF8A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4C1807-8C65-4B08-8E54-926876D20BA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1E099-B0A6-4DD8-BD48-C5389CEB1C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747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16777-3179-4580-8DA2-A07FD87EA7B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72EE03-57A6-4DB0-B248-B51FFE4498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FBBEFD-B1C9-4EB8-8571-C1031EC6FC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C9EFC-FD55-4B33-9441-2A6D82D6DC3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244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2D7E5-4A1A-4748-8BD4-6666659C093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9B08D-A779-4D79-8FAE-CE61F53D5D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5B7647-F16C-4773-8348-2CDEDD7F401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D01A8-B23B-49B7-B90E-557289757B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68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9B4D6D-F505-41A0-A58C-E8021DB431B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ADFF1E-192C-415E-BE13-2D3EB43EAC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470C4A-3D0D-4C6C-A3FD-22B2C7C2C3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39E4E-8789-4368-8349-E23BA7A308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16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CD1DBB-C3D2-42AF-BD77-E23FFF1110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B2E9F45-29D4-4A00-A3F7-F878D4F460B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7F2E39-55CD-453F-9258-6CF7393FE85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00FFD-62FC-4B2E-AC88-44FEB0C92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6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425B92-08EF-4729-A8EF-DD639D0A9F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8C509C-9BB8-46BE-8667-B153FA99893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CE923A7-F88F-436D-B208-634B391B9A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4CB2D-D3C0-495C-9043-4E6F12417A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505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F90C679-BCA3-48C2-AB49-0D65ED9491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D40397-894D-4F96-BB90-DB02039DF4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A02772-C2E2-4B63-A99D-D21B09B9215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1F4E-41C2-4022-A282-2098A5CFBA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623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15939C1-905F-4845-BBA9-608A3507F7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C705071-9297-40EC-96E9-240CF22E24E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2A58C3-EF54-4A04-81B3-11F4AF4DC9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5A74C-BD45-46C4-A163-7C2B5EA954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8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4C78EC-CE4E-4A4D-8F7B-59FEC20E355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5D2CDD7-2B39-4947-840D-A8969FA7F7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B65CB74-921A-41B8-A0E9-B7D7F3483C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F2870-C6E3-4175-AF96-E1DE4C2B7F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6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E10FCD-B4BF-4262-A4A0-9C5BE4AE0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2B66687-40BF-4E38-B8CB-5CA89FF43A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DFE7C9-6A4A-48A1-820B-C1BB3D9AFA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125B-A7F5-4B1F-8EE6-489065BC99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02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1F38EFB-E826-4369-99AD-109C11B98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C2497C2-1A59-4E51-A95A-FA921ADE8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335C4BD-E1FB-4FA2-A47B-D8AA8378825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DC0BBC-1A39-438E-B667-C0205E817EA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AB84E7-B817-4ED9-BC10-6B297F4000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7A71AF1D-149B-4067-9FDD-15D6A0B879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46572AE-9D4F-46DB-8B6B-7F633CF9B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4392613"/>
          </a:xfrm>
          <a:gradFill rotWithShape="0">
            <a:gsLst>
              <a:gs pos="0">
                <a:srgbClr val="FC6E42"/>
              </a:gs>
              <a:gs pos="50000">
                <a:srgbClr val="FFFFFF"/>
              </a:gs>
              <a:gs pos="100000">
                <a:srgbClr val="FC6E4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Nové pojetí Evropské unie    </a:t>
            </a:r>
            <a:br>
              <a:rPr lang="cs-CZ" altLang="cs-CZ" b="1" dirty="0"/>
            </a:br>
            <a:r>
              <a:rPr lang="cs-CZ" altLang="cs-CZ" b="1" dirty="0"/>
              <a:t> po Lisabonské smlouvě</a:t>
            </a:r>
            <a:r>
              <a:rPr lang="cs-CZ" altLang="cs-CZ" dirty="0"/>
              <a:t>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2400" dirty="0"/>
              <a:t>NVS okruh 8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71EEE43-4AB9-461C-929F-50D440754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589588"/>
            <a:ext cx="8229600" cy="536575"/>
          </a:xfrm>
        </p:spPr>
        <p:txBody>
          <a:bodyPr/>
          <a:lstStyle/>
          <a:p>
            <a:pPr indent="-341313" eaLnBrk="1" hangingPunct="1">
              <a:lnSpc>
                <a:spcPct val="90000"/>
              </a:lnSpc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8048C439-421F-4073-B800-B3C7C1C8FD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Následky porušování hodnot Unie   </a:t>
            </a:r>
            <a:br>
              <a:rPr lang="cs-CZ" altLang="cs-CZ" sz="3200" b="1" i="1"/>
            </a:br>
            <a:r>
              <a:rPr lang="cs-CZ" altLang="cs-CZ" sz="3200" b="1" i="1"/>
              <a:t>   </a:t>
            </a:r>
            <a:r>
              <a:rPr lang="cs-CZ" altLang="cs-CZ" sz="3200" b="1" i="1">
                <a:solidFill>
                  <a:schemeClr val="tx1"/>
                </a:solidFill>
              </a:rPr>
              <a:t>- předběžné řízení před Komisí</a:t>
            </a: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6501B49-ECA9-43C5-A33E-766ED39F1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Od r. 2014: předběžné řízení před Komisí: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Vyšetřování Komise – zjišťování stavu v daném členském státě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Doporučení Komise tomuto členskému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i="1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C00000"/>
                </a:solidFill>
              </a:rPr>
              <a:t>Chybějící právní základ tohoto řízení: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SEU s ním nepočítá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právní základ: SDĚLENÍ KOMISE  (není pramenem práva !)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Komise tuto pravomoc nemá žádným ustanovením primárního práva svěřenu</a:t>
            </a:r>
          </a:p>
          <a:p>
            <a:pPr lvl="1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000" dirty="0"/>
              <a:t>je to pouze politické opatření předcházející aplikaci čl.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Poprvé realizováno: 2015-16 Polsko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AECAC6CB-0FE2-498B-B61A-73CA5BCE5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Demokratické zásady Unie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83D1761B-7D8E-4F0F-90EB-66047BF2F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u="sng">
                <a:solidFill>
                  <a:srgbClr val="7F7F7F"/>
                </a:solidFill>
              </a:rPr>
              <a:t>zásada rovnosti občanů EU</a:t>
            </a:r>
            <a:r>
              <a:rPr lang="cs-CZ" altLang="cs-CZ">
                <a:solidFill>
                  <a:srgbClr val="7F7F7F"/>
                </a:solidFill>
              </a:rPr>
              <a:t>  (čl. 9)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>
                <a:solidFill>
                  <a:srgbClr val="7F7F7F"/>
                </a:solidFill>
              </a:rPr>
              <a:t>nejen v činnosti orgánů EU (včetně legislativní), ale i v členských státech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DEMOKRATICKÝ DEFICIT EU – (neřešitelný problém - ?)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5C42374F-783C-45ED-8BB5-820A4481B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Zastupitelská demokracie </a:t>
            </a:r>
            <a:r>
              <a:rPr lang="cs-CZ" altLang="cs-CZ" sz="3600"/>
              <a:t> (čl. 10)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895E3B3-4105-4E7F-8B65-C7FEB5274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0000CC"/>
                </a:solidFill>
              </a:rPr>
              <a:t>na ní je založeno fungování EU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 </a:t>
            </a:r>
            <a:r>
              <a:rPr lang="cs-CZ" altLang="cs-CZ" i="1" dirty="0">
                <a:solidFill>
                  <a:srgbClr val="C00000"/>
                </a:solidFill>
              </a:rPr>
              <a:t>EVROPSKÝ PARLAMENT </a:t>
            </a:r>
            <a:r>
              <a:rPr lang="cs-CZ" altLang="cs-CZ" dirty="0"/>
              <a:t>zastupující různorodé obyvatelstvo, které netvoří kompaktní "lid"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	-  příliš vzdálen běžným lidem</a:t>
            </a:r>
          </a:p>
          <a:p>
            <a:pPr marL="341313" indent="-341313" eaLnBrk="1" hangingPunct="1">
              <a:lnSpc>
                <a:spcPct val="90000"/>
              </a:lnSpc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	- </a:t>
            </a:r>
            <a:r>
              <a:rPr lang="cs-CZ" altLang="cs-CZ" i="1" dirty="0">
                <a:solidFill>
                  <a:srgbClr val="C00000"/>
                </a:solidFill>
              </a:rPr>
              <a:t>EVROPSKÁ RADA A RADA </a:t>
            </a:r>
            <a:r>
              <a:rPr lang="cs-CZ" altLang="cs-CZ" dirty="0"/>
              <a:t>- vlády odpovědny svým vnitrostátním parlamentům nebo svým občanům =  demokratický prvek v rozhodování.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A7FF3C85-A8DD-4390-9F47-B0472586D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Přímá demokracie   </a:t>
            </a:r>
            <a:r>
              <a:rPr lang="cs-CZ" altLang="cs-CZ"/>
              <a:t>(čl. 11)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D9350E8-F928-4639-A232-55A2BC0D2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dirty="0"/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výměna názorů, dialog, konzultace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>
                <a:solidFill>
                  <a:srgbClr val="FF0000"/>
                </a:solidFill>
              </a:rPr>
              <a:t>iniciativa občanů </a:t>
            </a:r>
            <a:r>
              <a:rPr lang="cs-CZ" altLang="cs-CZ" dirty="0"/>
              <a:t>EU, aby Komise předložila návrh legislativního aktu (Evropská občanská iniciativa – prvek přímé demokracie)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nejméně jeden milion občanů Unie</a:t>
            </a:r>
          </a:p>
          <a:p>
            <a:pPr indent="-341313" eaLnBrk="1" hangingPunct="1"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dirty="0"/>
              <a:t>	- podstatný počet členských států (7)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922E-86AD-47CE-B577-516785B76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Evropská občanská iniciativa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0BF3D-1E13-44B2-8BEB-CE12DF463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8013" cy="504031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zavedena Lisabonskou smlouvou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nařízení o EOI č. 211/2011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cíl: reálně se podílet na demokratickém životě Unie (?) – nepodařilo se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smysl: výzva občanů Komisi, aby předložila návrh určitého legislativního aktu EP a Radě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7D9C5-5093-40AC-9BA1-429ADAD8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Evropská občanská iniciativa</a:t>
            </a:r>
            <a:br>
              <a:rPr lang="cs-CZ" sz="4000" dirty="0"/>
            </a:br>
            <a:r>
              <a:rPr lang="cs-CZ" sz="4000" dirty="0"/>
              <a:t>zhodnocení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502F4-F463-47A0-B2D9-FBBB70D4F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je to spíš jen petice, žádný efekt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složitost, ochrana osobních údajů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reforma: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administrativní zjednodušení (ano)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r>
              <a:rPr lang="cs-CZ" dirty="0"/>
              <a:t>občanská legislativní iniciativa? (asi ne)</a:t>
            </a:r>
          </a:p>
          <a:p>
            <a:pPr marL="857250" lvl="1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58E08A32-FF1F-4E58-8385-C722CBA3F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solidFill>
            <a:srgbClr val="BBE0E3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Účast národních parlamentů na demokratickém životě EU   </a:t>
            </a:r>
            <a:r>
              <a:rPr lang="cs-CZ" altLang="cs-CZ" sz="3600"/>
              <a:t> (čl. 12)</a:t>
            </a: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28D5A8A-4F7E-4B7E-BF4F-DA13784C1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608512"/>
          </a:xfrm>
          <a:solidFill>
            <a:srgbClr val="CCFFFF"/>
          </a:soli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neúčast parlamentů členských států na legislativním procesu v EU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náznaky účasti: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a) </a:t>
            </a:r>
            <a:r>
              <a:rPr lang="cs-CZ" altLang="cs-CZ" sz="2400" b="1"/>
              <a:t>informování o návrzích </a:t>
            </a:r>
            <a:r>
              <a:rPr lang="cs-CZ" altLang="cs-CZ" sz="2400"/>
              <a:t>legislativních aktů EU (Protokol o úloze vnitrostátních parlamentů v EU),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b) </a:t>
            </a:r>
            <a:r>
              <a:rPr lang="cs-CZ" altLang="cs-CZ" sz="2400" b="1">
                <a:solidFill>
                  <a:srgbClr val="C00000"/>
                </a:solidFill>
              </a:rPr>
              <a:t>princip subsidiarity </a:t>
            </a:r>
            <a:r>
              <a:rPr lang="cs-CZ" altLang="cs-CZ" sz="2400"/>
              <a:t>(zpochybnění pravomoci EU v daném případě - Protokol o používání zásad subsidiarity a proporcionality) </a:t>
            </a:r>
            <a:r>
              <a:rPr lang="cs-CZ" altLang="cs-CZ" sz="2400" b="1" u="sng">
                <a:solidFill>
                  <a:srgbClr val="FF6600"/>
                </a:solidFill>
              </a:rPr>
              <a:t>(žlutá a oranžová karta)</a:t>
            </a:r>
            <a:r>
              <a:rPr lang="cs-CZ" altLang="cs-CZ" sz="2400" b="1">
                <a:solidFill>
                  <a:srgbClr val="FF6600"/>
                </a:solidFill>
              </a:rPr>
              <a:t>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		c) </a:t>
            </a:r>
            <a:r>
              <a:rPr lang="cs-CZ" altLang="cs-CZ" sz="2400" b="1"/>
              <a:t>zjednodušený postup přijímání změn Smluv: </a:t>
            </a:r>
            <a:r>
              <a:rPr lang="cs-CZ" altLang="cs-CZ" sz="2400"/>
              <a:t>možnost vyhradit si souhlas podle vlastních ústavních předpisů (čl. 48 SEU - dosud bylo automatické) (</a:t>
            </a:r>
            <a:r>
              <a:rPr lang="cs-CZ" altLang="cs-CZ" sz="2400" u="sng"/>
              <a:t>viz dále</a:t>
            </a:r>
            <a:r>
              <a:rPr lang="cs-CZ" altLang="cs-CZ" sz="2400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71AA144-E6B3-447D-B455-6091D3056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9E7C0A6-4EAD-439C-A540-0089D26DF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EU </a:t>
            </a:r>
            <a:r>
              <a:rPr lang="cs-CZ" altLang="cs-CZ" sz="2400" b="1" dirty="0">
                <a:solidFill>
                  <a:srgbClr val="C00000"/>
                </a:solidFill>
              </a:rPr>
              <a:t>ctí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rovnost členských států (?)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národní identitu (politické a ústavní systémy, samospráva)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>
                <a:solidFill>
                  <a:srgbClr val="C00000"/>
                </a:solidFill>
              </a:rPr>
              <a:t>	-  respektuje základní funkce státu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CB269C0B-BA5A-4216-8F12-67CA1597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sz="4000" dirty="0"/>
              <a:t>Změny Smluv (primárního práva) 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253E3627-0993-47C7-9351-D719CF3CE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FFD9D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dirty="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novinky - článek 48 SEU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 dirty="0"/>
              <a:t>   1. Řádný postup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principiálně odpovídá dosavadní úpravě - pozměňovací smlouvy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podléhají ratifikaci všech členských států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členské státy jsou "pány Smluv"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konference zástupců vlád členských států (mezivládní konference)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-  </a:t>
            </a:r>
            <a:r>
              <a:rPr lang="cs-CZ" altLang="cs-CZ" sz="2400" b="1" i="1" dirty="0"/>
              <a:t>konvent </a:t>
            </a:r>
            <a:r>
              <a:rPr lang="cs-CZ" altLang="cs-CZ" sz="2400" dirty="0"/>
              <a:t>(poradní orgán)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nově: potíže s ratifikací - 2 roky, 4/5 - řeší Evropská rada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F7F0BF9D-BF00-4FEF-BF8C-26E1F29D0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67A1849-39FB-40DF-A480-9A83DCD71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 </a:t>
            </a:r>
            <a:r>
              <a:rPr lang="cs-CZ" altLang="cs-CZ" b="1" i="1" dirty="0">
                <a:solidFill>
                  <a:srgbClr val="CC0000"/>
                </a:solidFill>
              </a:rPr>
              <a:t>2. Zjednodušený postup 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a) jen vnitřní politiky a činnosti Unie: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rozhodnutí o změně přijme Evropská rada, a to jednomyslně po konzultaci s jinými orgány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změny vstoupí v platnost až po schválení členskými státy v souladu s jejich ústavními předpisy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není svolávána mezivládní konference.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>
                <a:solidFill>
                  <a:srgbClr val="002060"/>
                </a:solidFill>
              </a:rPr>
              <a:t>	</a:t>
            </a:r>
            <a:r>
              <a:rPr lang="cs-CZ" altLang="cs-CZ" sz="2800" u="sng" dirty="0">
                <a:solidFill>
                  <a:srgbClr val="002060"/>
                </a:solidFill>
              </a:rPr>
              <a:t>Tento postup nevyvolává žádné pochybnosti</a:t>
            </a:r>
            <a:r>
              <a:rPr lang="cs-CZ" altLang="cs-CZ" sz="2800" dirty="0">
                <a:solidFill>
                  <a:srgbClr val="002060"/>
                </a:solidFill>
              </a:rPr>
              <a:t>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A1850390-1DDD-4E99-8983-18932FDCD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716087"/>
          </a:xfrm>
        </p:spPr>
        <p:txBody>
          <a:bodyPr/>
          <a:lstStyle/>
          <a:p>
            <a:r>
              <a:rPr lang="cs-CZ" altLang="cs-CZ" sz="3200"/>
              <a:t>Zjednodušený vývoj základních smluvních dokumentů EHS – ES - EU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DAA21E6-FE27-4F3B-B57F-8900818B7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916113"/>
            <a:ext cx="8228012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u="sng" dirty="0"/>
              <a:t> </a:t>
            </a:r>
            <a:r>
              <a:rPr lang="cs-CZ" altLang="cs-CZ" dirty="0"/>
              <a:t>(o zřízení </a:t>
            </a:r>
            <a:r>
              <a:rPr lang="cs-CZ" altLang="cs-CZ" b="1" dirty="0">
                <a:solidFill>
                  <a:srgbClr val="0000FF"/>
                </a:solidFill>
              </a:rPr>
              <a:t>EHS a Euratomu</a:t>
            </a:r>
            <a:r>
              <a:rPr lang="cs-CZ" altLang="cs-CZ" dirty="0"/>
              <a:t>) (1957/1958),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u="sng" dirty="0">
                <a:solidFill>
                  <a:srgbClr val="CC0000"/>
                </a:solidFill>
              </a:rPr>
              <a:t>Maastrichtská</a:t>
            </a:r>
            <a:r>
              <a:rPr lang="cs-CZ" altLang="cs-CZ" u="sng" dirty="0"/>
              <a:t> smlouva o </a:t>
            </a:r>
            <a:r>
              <a:rPr lang="cs-CZ" altLang="cs-CZ" b="1" u="sng" dirty="0">
                <a:solidFill>
                  <a:srgbClr val="0000FF"/>
                </a:solidFill>
              </a:rPr>
              <a:t>Evropské unii</a:t>
            </a:r>
            <a:r>
              <a:rPr lang="cs-CZ" altLang="cs-CZ" dirty="0"/>
              <a:t> (1992/1993),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</a:t>
            </a:r>
            <a:r>
              <a:rPr lang="cs-CZ" altLang="cs-CZ" b="1" dirty="0">
                <a:solidFill>
                  <a:srgbClr val="CC0000"/>
                </a:solidFill>
              </a:rPr>
              <a:t> Amsterodamská</a:t>
            </a:r>
            <a:r>
              <a:rPr lang="cs-CZ" altLang="cs-CZ" dirty="0"/>
              <a:t> smlouva (1997/1999),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009900"/>
                </a:solidFill>
              </a:rPr>
              <a:t>X -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</a:rPr>
              <a:t>X = </a:t>
            </a:r>
            <a:r>
              <a:rPr lang="cs-CZ" altLang="cs-CZ" b="1" u="sng" dirty="0">
                <a:solidFill>
                  <a:srgbClr val="009900"/>
                </a:solidFill>
              </a:rPr>
              <a:t>REVIZNÍ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600236DE-9989-4F7A-BE7B-176751B47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99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/>
              <a:t>Změny Smluv … pokračování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BFC4B9A-E48A-469C-97FB-43CC24343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FFD9D9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>
                <a:solidFill>
                  <a:srgbClr val="CC0000"/>
                </a:solidFill>
              </a:rPr>
              <a:t>2. Zjednodušený postup "</a:t>
            </a:r>
            <a:r>
              <a:rPr lang="cs-CZ" altLang="cs-CZ" b="1" i="1" dirty="0" err="1">
                <a:solidFill>
                  <a:srgbClr val="CC0000"/>
                </a:solidFill>
              </a:rPr>
              <a:t>passerelle</a:t>
            </a:r>
            <a:r>
              <a:rPr lang="cs-CZ" altLang="cs-CZ" b="1" i="1" dirty="0">
                <a:solidFill>
                  <a:srgbClr val="CC0000"/>
                </a:solidFill>
              </a:rPr>
              <a:t>“ II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400" b="1" dirty="0">
              <a:solidFill>
                <a:srgbClr val="CC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b) změna způsobu rozhodování Rady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dirty="0"/>
              <a:t>	(jednomyslnost ---► kvalifikovaná většina):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 rozhodnout může Evropská rada jednomyslně se souhlasem Evropského parlamentu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národní parlament se může do 6 měsíců ohradit, pak změna není přijata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dirty="0"/>
              <a:t>	- </a:t>
            </a:r>
            <a:r>
              <a:rPr lang="cs-CZ" altLang="cs-CZ" sz="2800" u="sng" dirty="0"/>
              <a:t>národní parlament: nově nutné </a:t>
            </a:r>
            <a:r>
              <a:rPr lang="cs-CZ" altLang="cs-CZ" sz="2800" b="1" u="sng" dirty="0"/>
              <a:t>aktivní uplatnění námitek, </a:t>
            </a:r>
            <a:r>
              <a:rPr lang="cs-CZ" altLang="cs-CZ" sz="2800" u="sng" dirty="0"/>
              <a:t>jinak se předpokládá tichý souhlas se změnami</a:t>
            </a:r>
            <a:r>
              <a:rPr lang="cs-CZ" altLang="cs-CZ" sz="2800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FF04B504-D60E-4387-AF1B-3EC95B03F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8FE9D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Právní subjektivita EU</a:t>
            </a: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301D0A9-19FC-4BB5-AA90-28728B750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065588"/>
          </a:xfrm>
          <a:solidFill>
            <a:srgbClr val="C2FEC9"/>
          </a:solidFill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mezinárodní</a:t>
            </a:r>
            <a:r>
              <a:rPr lang="cs-CZ" altLang="cs-CZ"/>
              <a:t> (mezinárodní smlouvy)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vnitrostátní</a:t>
            </a:r>
            <a:r>
              <a:rPr lang="cs-CZ" altLang="cs-CZ"/>
              <a:t> (majetek, závazky)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b="1"/>
              <a:t>unijní</a:t>
            </a:r>
            <a:r>
              <a:rPr lang="cs-CZ" altLang="cs-CZ"/>
              <a:t> (vystupování před soudy EU, náhrada škody, pracovní právo)</a:t>
            </a:r>
          </a:p>
          <a:p>
            <a:pPr indent="-341313" eaLnBrk="1" hangingPunct="1">
              <a:buFont typeface="Arial" panose="020B0604020202020204" pitchFamily="34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  <a:p>
            <a:pPr indent="-341313" eaLnBrk="1" hangingPunct="1"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podmínky přijetí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454" y="1700808"/>
            <a:ext cx="8228013" cy="485313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Článek 49 SEU: Požádat o členství v Unii může</a:t>
            </a:r>
          </a:p>
          <a:p>
            <a:r>
              <a:rPr lang="cs-CZ" sz="2400" dirty="0"/>
              <a:t>evropský stát 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sz="2400" dirty="0"/>
              <a:t>POLITICKÁ KRITÉRIA: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stabilní instituce zaručující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demokracii, právní stát, dodržování lidských práv, úctu k menšinám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jejich ochranu </a:t>
            </a:r>
            <a:r>
              <a:rPr lang="cs-CZ" sz="2400" dirty="0"/>
              <a:t>+ </a:t>
            </a:r>
            <a:r>
              <a:rPr lang="cs-CZ" sz="2400" b="1" dirty="0"/>
              <a:t>nízký stupeň korupce</a:t>
            </a:r>
          </a:p>
          <a:p>
            <a:r>
              <a:rPr lang="cs-CZ" sz="2400" dirty="0"/>
              <a:t>EKONOMICKÁ KRITÉRIA: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existence fungujícího 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tržního hospodářství,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schopnost vyrovnat se s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konkurenčními tlaky a tržními procesy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v rámci Unie </a:t>
            </a:r>
          </a:p>
          <a:p>
            <a:r>
              <a:rPr lang="cs-CZ" sz="2400" dirty="0"/>
              <a:t>s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chopnost převzít závazky vyplývající z 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již existujícího unijního práva,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 efektivně je provádět</a:t>
            </a:r>
            <a:endParaRPr lang="cs-CZ" sz="2400" b="0" i="1" dirty="0">
              <a:solidFill>
                <a:srgbClr val="000000"/>
              </a:solidFill>
              <a:effectLst/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(= tzv. kodaňská kritéria)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683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CBE3A-00A7-6EFB-C78A-D714C4AACE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/>
          <a:lstStyle/>
          <a:p>
            <a:r>
              <a:rPr lang="cs-CZ" sz="4000" dirty="0"/>
              <a:t>Členství v EU – postup při přijímání nového člena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3E265A-19C8-59EE-DE2E-23866D5B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853136"/>
          </a:xfrm>
        </p:spPr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effectLst/>
              </a:rPr>
              <a:t>Podání žádosti </a:t>
            </a:r>
            <a:r>
              <a:rPr lang="cs-CZ" sz="2000" dirty="0">
                <a:solidFill>
                  <a:schemeClr val="tx1"/>
                </a:solidFill>
                <a:effectLst/>
              </a:rPr>
              <a:t>o členství Evropské radě.</a:t>
            </a:r>
            <a:r>
              <a:rPr lang="cs-CZ" sz="2000" dirty="0"/>
              <a:t> Poté udělen </a:t>
            </a:r>
            <a:r>
              <a:rPr lang="cs-CZ" sz="2000" b="1" dirty="0"/>
              <a:t>status kandidátského státu.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Komise zhodnotí připravenost této země ke splnění kodaňských kritérií. Na základě stanoviska Komise pak Rada rozhodne o mandátu k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přístupovému jednání.</a:t>
            </a:r>
            <a:r>
              <a:rPr lang="cs-CZ" sz="2000" dirty="0">
                <a:solidFill>
                  <a:schemeClr val="tx1"/>
                </a:solidFill>
                <a:effectLst/>
              </a:rPr>
              <a:t> Poté je formálně zahájeno toto jednání (detailní projednávání jednotlivých oblastí).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effectLst/>
              </a:rPr>
              <a:t>Uzavřít jednání trvá poměrně dlouho </a:t>
            </a:r>
            <a:r>
              <a:rPr lang="cs-CZ" sz="2000" b="1" dirty="0">
                <a:solidFill>
                  <a:schemeClr val="tx1"/>
                </a:solidFill>
                <a:effectLst/>
              </a:rPr>
              <a:t>(několik let), </a:t>
            </a:r>
            <a:r>
              <a:rPr lang="cs-CZ" sz="2000" dirty="0">
                <a:solidFill>
                  <a:schemeClr val="tx1"/>
                </a:solidFill>
                <a:effectLst/>
              </a:rPr>
              <a:t>protože kandidát musí splnit předepsaná (kodaňská) kritéria a do svého národního právního řádu zavést ohromné množství pravidel a předpisů EU. </a:t>
            </a:r>
          </a:p>
          <a:p>
            <a:r>
              <a:rPr lang="cs-CZ" sz="2000" dirty="0"/>
              <a:t>Poté </a:t>
            </a:r>
            <a:r>
              <a:rPr lang="cs-CZ" sz="2000" b="1" dirty="0"/>
              <a:t>o přijetí rozhoduje Rada </a:t>
            </a:r>
            <a:r>
              <a:rPr lang="cs-CZ" sz="2000" dirty="0"/>
              <a:t>(stávající členové) která rozhoduje </a:t>
            </a:r>
            <a:r>
              <a:rPr lang="cs-CZ" sz="2000" b="1" dirty="0"/>
              <a:t>jednomyslně</a:t>
            </a:r>
            <a:r>
              <a:rPr lang="cs-CZ" sz="2000" dirty="0"/>
              <a:t> po konzultaci s Komisí a po obdržení souhlasu Evropského parlamentu</a:t>
            </a:r>
          </a:p>
          <a:p>
            <a:r>
              <a:rPr lang="cs-CZ" sz="2000" dirty="0"/>
              <a:t>Konečný souhlas s přijetím a jeho podmínky obsahuje </a:t>
            </a:r>
            <a:r>
              <a:rPr lang="cs-CZ" sz="2000" b="1" dirty="0"/>
              <a:t>přístupová smlouva. </a:t>
            </a:r>
            <a:r>
              <a:rPr lang="cs-CZ" sz="2000" dirty="0"/>
              <a:t>Ta vyžaduje ratifikaci všemi členskými státy.</a:t>
            </a:r>
          </a:p>
          <a:p>
            <a:r>
              <a:rPr lang="cs-CZ" sz="2000" dirty="0"/>
              <a:t>V případě ČR trval tento proces cca 10 let.</a:t>
            </a:r>
          </a:p>
        </p:txBody>
      </p:sp>
    </p:spTree>
    <p:extLst>
      <p:ext uri="{BB962C8B-B14F-4D97-AF65-F5344CB8AC3E}">
        <p14:creationId xmlns:p14="http://schemas.microsoft.com/office/powerpoint/2010/main" val="2971332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93802-865C-C28E-4032-CE127F83E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Přidružení státu k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9FD1F-0E32-836E-F057-AE13388E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základě dohody s EU o přidružení</a:t>
            </a:r>
          </a:p>
          <a:p>
            <a:r>
              <a:rPr lang="cs-CZ" dirty="0"/>
              <a:t>často je přípravou na budoucí členství</a:t>
            </a:r>
          </a:p>
          <a:p>
            <a:r>
              <a:rPr lang="cs-CZ" dirty="0"/>
              <a:t>předběžně získává přidružený stát částečně některá členská práva (zejména uvolnění vzájemného obchodu)</a:t>
            </a:r>
          </a:p>
          <a:p>
            <a:r>
              <a:rPr lang="cs-CZ" dirty="0"/>
              <a:t>souběžně může probíhat přístupové jednání s Komisí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05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F2D9F-849C-F60D-4F1D-E9D7EDBF4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Ukrajina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934B8-2B25-0F50-1A4E-A2147CDCF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5184576"/>
          </a:xfrm>
        </p:spPr>
        <p:txBody>
          <a:bodyPr/>
          <a:lstStyle/>
          <a:p>
            <a:r>
              <a:rPr lang="cs-CZ" sz="2400" dirty="0"/>
              <a:t>členství v EU možné jen ve velmi dlouhé perspektivě (náročnost splnění podmínek)</a:t>
            </a:r>
          </a:p>
          <a:p>
            <a:r>
              <a:rPr lang="cs-CZ" sz="2400" b="0" i="0" dirty="0">
                <a:solidFill>
                  <a:srgbClr val="3E4951"/>
                </a:solidFill>
                <a:effectLst/>
                <a:latin typeface="Source Sans"/>
              </a:rPr>
              <a:t> 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Source Sans"/>
              </a:rPr>
              <a:t>V prosinci 2023 rozhodli vedoucí představitelé EU o</a:t>
            </a:r>
            <a:r>
              <a:rPr lang="cs-CZ" sz="2400" b="1" i="0" dirty="0">
                <a:solidFill>
                  <a:schemeClr val="tx1"/>
                </a:solidFill>
                <a:effectLst/>
                <a:latin typeface="Source Sans"/>
              </a:rPr>
              <a:t> zahájení přístupových jednání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Source Sans"/>
              </a:rPr>
              <a:t> s Ukrajinou</a:t>
            </a:r>
          </a:p>
          <a:p>
            <a:r>
              <a:rPr lang="cs-CZ" sz="2400" dirty="0"/>
              <a:t>předběžná hodnocení Komise uvádějí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tyto nejvážnější problémy: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korupce, 	praní špinavých peněz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oligarchové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	postavení národnostních menšin</a:t>
            </a:r>
          </a:p>
          <a:p>
            <a:pPr marL="457200" lvl="1" indent="0">
              <a:buNone/>
            </a:pP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Ekonomické podmínky – způsobilost k začlenění do vnitřního trhu 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665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056222" y="486465"/>
            <a:ext cx="7056784" cy="857250"/>
          </a:xfrm>
          <a:solidFill>
            <a:srgbClr val="FFFF00"/>
          </a:solidFill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992888" cy="4896543"/>
          </a:xfrm>
        </p:spPr>
        <p:txBody>
          <a:bodyPr>
            <a:normAutofit fontScale="92500" lnSpcReduction="10000"/>
          </a:bodyPr>
          <a:lstStyle/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endParaRPr lang="cs-CZ" altLang="cs-CZ" sz="1800" dirty="0"/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1B30F5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258365">
              <a:lnSpc>
                <a:spcPct val="80000"/>
              </a:lnSpc>
              <a:spcBef>
                <a:spcPts val="45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255985">
              <a:lnSpc>
                <a:spcPct val="80000"/>
              </a:lnSpc>
              <a:spcBef>
                <a:spcPts val="450"/>
              </a:spcBef>
              <a:buNone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  <a:defRPr/>
            </a:pPr>
            <a:r>
              <a:rPr lang="cs-CZ" alt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768" y="404665"/>
            <a:ext cx="7841582" cy="1152128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67904"/>
            <a:ext cx="8352928" cy="458543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….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86915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126582"/>
            <a:ext cx="7886700" cy="3519237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dirty="0"/>
              <a:t>úplně zvláštní režim</a:t>
            </a: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7476F817-FE30-4EDD-B74D-DB947E29C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Sídlo EU</a:t>
            </a: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54DF1616-8866-4C40-AE2D-E4EDB022B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indent="-341313" eaLnBrk="1" hangingPunct="1">
              <a:buClrTx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	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Protokol o umístění sídel orgánů EU:</a:t>
            </a:r>
          </a:p>
          <a:p>
            <a:pPr indent="-341313" eaLnBrk="1" hangingPunct="1">
              <a:buFont typeface="Arial" panose="020B0604020202020204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/>
              <a:t>EP, Komise, Rada, SDEU aj.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1">
            <a:extLst>
              <a:ext uri="{FF2B5EF4-FFF2-40B4-BE49-F238E27FC236}">
                <a16:creationId xmlns:a16="http://schemas.microsoft.com/office/drawing/2014/main" id="{3D950C0D-DCF2-4B32-A54B-45FB2C56C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0342D0C-9EAA-4A97-A4D8-7618DE883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44634A2-5348-40B6-AE26-08C379DB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Společná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zahraniční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bezpečnostní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politika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6F864ED4-AD85-41A9-A174-C80F7A0CB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Justice a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vnitřní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cs-CZ" sz="1400" b="1">
                <a:latin typeface="Times New Roman" panose="02020603050405020304" pitchFamily="18" charset="0"/>
                <a:ea typeface="Arial Unicode MS" pitchFamily="34" charset="-128"/>
              </a:rPr>
              <a:t>věci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8C15AE05-96BB-48C8-963E-4BD7F08F0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I.</a:t>
            </a:r>
          </a:p>
        </p:txBody>
      </p:sp>
      <p:sp>
        <p:nvSpPr>
          <p:cNvPr id="24583" name="Text Box 6">
            <a:extLst>
              <a:ext uri="{FF2B5EF4-FFF2-40B4-BE49-F238E27FC236}">
                <a16:creationId xmlns:a16="http://schemas.microsoft.com/office/drawing/2014/main" id="{DFAF248E-D2DA-497E-B165-D1A378A49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II.</a:t>
            </a:r>
          </a:p>
        </p:txBody>
      </p:sp>
      <p:sp>
        <p:nvSpPr>
          <p:cNvPr id="24584" name="Text Box 7">
            <a:extLst>
              <a:ext uri="{FF2B5EF4-FFF2-40B4-BE49-F238E27FC236}">
                <a16:creationId xmlns:a16="http://schemas.microsoft.com/office/drawing/2014/main" id="{3E25B8F2-4847-4711-86AC-1FD56B262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2000" b="1">
                <a:latin typeface="Times New Roman" panose="02020603050405020304" pitchFamily="18" charset="0"/>
                <a:ea typeface="Arial Unicode MS" pitchFamily="34" charset="-128"/>
              </a:rPr>
              <a:t>III.</a:t>
            </a:r>
          </a:p>
        </p:txBody>
      </p:sp>
      <p:sp>
        <p:nvSpPr>
          <p:cNvPr id="24585" name="Text Box 8">
            <a:extLst>
              <a:ext uri="{FF2B5EF4-FFF2-40B4-BE49-F238E27FC236}">
                <a16:creationId xmlns:a16="http://schemas.microsoft.com/office/drawing/2014/main" id="{1469097D-57E9-46ED-9F24-05D5033EE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ES (EHS)</a:t>
            </a:r>
          </a:p>
        </p:txBody>
      </p:sp>
      <p:sp>
        <p:nvSpPr>
          <p:cNvPr id="24586" name="Text Box 9">
            <a:extLst>
              <a:ext uri="{FF2B5EF4-FFF2-40B4-BE49-F238E27FC236}">
                <a16:creationId xmlns:a16="http://schemas.microsoft.com/office/drawing/2014/main" id="{14ADE210-9A22-469C-B688-C04093332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EURATOM</a:t>
            </a:r>
          </a:p>
        </p:txBody>
      </p:sp>
      <p:sp>
        <p:nvSpPr>
          <p:cNvPr id="24587" name="Text Box 10">
            <a:extLst>
              <a:ext uri="{FF2B5EF4-FFF2-40B4-BE49-F238E27FC236}">
                <a16:creationId xmlns:a16="http://schemas.microsoft.com/office/drawing/2014/main" id="{82C660D9-6093-4826-890A-590A712E3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4588" name="Text Box 11">
            <a:extLst>
              <a:ext uri="{FF2B5EF4-FFF2-40B4-BE49-F238E27FC236}">
                <a16:creationId xmlns:a16="http://schemas.microsoft.com/office/drawing/2014/main" id="{43F06CA2-CD15-477C-94CE-0B3FF64EF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4589" name="Line 12">
            <a:extLst>
              <a:ext uri="{FF2B5EF4-FFF2-40B4-BE49-F238E27FC236}">
                <a16:creationId xmlns:a16="http://schemas.microsoft.com/office/drawing/2014/main" id="{32617C21-9A1C-4C09-A94F-73CB3C4AAB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590" name="Text Box 13">
            <a:extLst>
              <a:ext uri="{FF2B5EF4-FFF2-40B4-BE49-F238E27FC236}">
                <a16:creationId xmlns:a16="http://schemas.microsoft.com/office/drawing/2014/main" id="{8F031454-8963-4DB6-BB0B-0FF4532E8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 </a:t>
            </a:r>
            <a:r>
              <a:rPr lang="en-GB" altLang="cs-CZ" sz="1400" b="1">
                <a:ea typeface="Arial Unicode MS" pitchFamily="34" charset="-128"/>
              </a:rPr>
              <a:t>pilíř komunitární                   pilíře mezivládní</a:t>
            </a:r>
          </a:p>
          <a:p>
            <a:pPr eaLnBrk="1" hangingPunct="1">
              <a:spcBef>
                <a:spcPct val="0"/>
              </a:spcBef>
            </a:pPr>
            <a:r>
              <a:rPr lang="en-GB" altLang="cs-CZ" sz="1400" b="1">
                <a:ea typeface="Arial Unicode MS" pitchFamily="34" charset="-128"/>
              </a:rPr>
              <a:t>        (nadstátní)</a:t>
            </a:r>
          </a:p>
        </p:txBody>
      </p:sp>
      <p:sp>
        <p:nvSpPr>
          <p:cNvPr id="24591" name="Text Box 14">
            <a:extLst>
              <a:ext uri="{FF2B5EF4-FFF2-40B4-BE49-F238E27FC236}">
                <a16:creationId xmlns:a16="http://schemas.microsoft.com/office/drawing/2014/main" id="{217CF8F8-8378-4BA9-8027-A83C2CA2A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63373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Tři pilíře Evropské unie podle Maastrichtu</a:t>
            </a:r>
            <a:r>
              <a:rPr lang="cs-CZ" altLang="cs-CZ" sz="1800">
                <a:ea typeface="Arial Unicode MS" pitchFamily="34" charset="-128"/>
              </a:rPr>
              <a:t> – před Lisabonem</a:t>
            </a:r>
            <a:endParaRPr lang="en-GB" altLang="cs-CZ" sz="1800">
              <a:ea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42E0EB77-D7A0-495B-935E-7E9DF9D7C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 i="1"/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F1576CB7-FEAD-404D-8371-57DA973AA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3981FF2A-B2C8-4641-9EB5-060830C75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/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61F734B-D47B-478F-9EDF-589587A3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>
              <a:solidFill>
                <a:srgbClr val="CC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Člení se na části a dále hlavy.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1. Typy </a:t>
            </a:r>
            <a:r>
              <a:rPr lang="cs-CZ" altLang="cs-CZ" sz="1800" b="1"/>
              <a:t>pravomocí EU</a:t>
            </a:r>
            <a:r>
              <a:rPr lang="cs-CZ" altLang="cs-CZ" sz="1800"/>
              <a:t> (nikoli pravomoci samotné, které jsou upraveny jednotlivými ustanoveními po celé Smlouvě).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2. </a:t>
            </a:r>
            <a:r>
              <a:rPr lang="cs-CZ" altLang="cs-CZ" sz="1800" b="1"/>
              <a:t>Zákaz diskriminace</a:t>
            </a:r>
            <a:r>
              <a:rPr lang="cs-CZ" altLang="cs-CZ" sz="1800"/>
              <a:t> 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3. Nejrozsáhlejší - </a:t>
            </a:r>
            <a:r>
              <a:rPr lang="cs-CZ" altLang="cs-CZ" sz="1800" b="1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hospodářská soutěž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>
                <a:solidFill>
                  <a:srgbClr val="000099"/>
                </a:solidFill>
              </a:rPr>
              <a:t>	- jednotlivé politiky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4. Přidružení zámořských území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5. </a:t>
            </a:r>
            <a:r>
              <a:rPr lang="cs-CZ" altLang="cs-CZ" sz="1800" b="1"/>
              <a:t>Vnější činnost Unie</a:t>
            </a:r>
            <a:r>
              <a:rPr lang="cs-CZ" altLang="cs-CZ" sz="1800"/>
              <a:t> - kromě zahraniční a bezpečnostní politiky, tj. obchod, rozvojová spolupráce, ustanovení o mezinárodních smlouvách aj.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6. </a:t>
            </a:r>
            <a:r>
              <a:rPr lang="cs-CZ" altLang="cs-CZ" sz="1800" b="1"/>
              <a:t>Institucionální a finanční</a:t>
            </a:r>
            <a:r>
              <a:rPr lang="cs-CZ" altLang="cs-CZ" sz="1800"/>
              <a:t> ustanovení: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podrobná ustanovení o orgánech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rozpočet EU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	- posílená spolupráce</a:t>
            </a:r>
          </a:p>
          <a:p>
            <a:pPr marL="0" indent="0" eaLnBrk="1" hangingPunct="1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/>
              <a:t>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7A6AC64E-DDE7-4DD4-8599-9497F5943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solidFill>
            <a:srgbClr val="EAFC04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</a:rPr>
              <a:t>Přílohy Smluv – protokoly a prohlášení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>
                <a:solidFill>
                  <a:srgbClr val="FF0000"/>
                </a:solidFill>
              </a:rPr>
              <a:t>1. </a:t>
            </a:r>
            <a:r>
              <a:rPr lang="cs-CZ" altLang="cs-CZ" sz="3200" b="1">
                <a:solidFill>
                  <a:srgbClr val="FF0000"/>
                </a:solidFill>
              </a:rPr>
              <a:t>Protokoly (příklady)</a:t>
            </a: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BD9A8AB-5ABB-4021-8CA0-4FE8ADC5E5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>
            <a:extLst>
              <a:ext uri="{FF2B5EF4-FFF2-40B4-BE49-F238E27FC236}">
                <a16:creationId xmlns:a16="http://schemas.microsoft.com/office/drawing/2014/main" id="{EB54D44D-E673-4DAB-9B42-7378D77FB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Ukázka protokolu</a:t>
            </a:r>
          </a:p>
        </p:txBody>
      </p:sp>
      <p:sp>
        <p:nvSpPr>
          <p:cNvPr id="81923" name="Zástupný symbol pro obsah 2">
            <a:extLst>
              <a:ext uri="{FF2B5EF4-FFF2-40B4-BE49-F238E27FC236}">
                <a16:creationId xmlns:a16="http://schemas.microsoft.com/office/drawing/2014/main" id="{CDC0E015-FA30-4ED6-AC59-606E5869B8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1600" i="1"/>
              <a:t>Ukázka: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PROTOKOL (č. 16)  O NĚKTERÝCH USTANOVENÍCH TÝKAJÍCÍCH SE DÁNSKA</a:t>
            </a:r>
            <a:endParaRPr lang="cs-CZ" altLang="cs-CZ" sz="1600" b="1">
              <a:solidFill>
                <a:srgbClr val="C00000"/>
              </a:solidFill>
            </a:endParaRPr>
          </a:p>
          <a:p>
            <a:r>
              <a:rPr lang="cs-CZ" altLang="cs-CZ" sz="1600" i="1"/>
              <a:t>VYSOKÉ SMLUVNÍ STRANY, BEROUCE V ÚVAHU, že ústava Dánska obsahuje ustanovení, která mohou vyžadovat vypsání referenda v Dánsku předtím, než tento stát odvolá svou výjimku,</a:t>
            </a:r>
            <a:endParaRPr lang="cs-CZ" altLang="cs-CZ" sz="1600"/>
          </a:p>
          <a:p>
            <a:r>
              <a:rPr lang="cs-CZ" altLang="cs-CZ" sz="1600" i="1"/>
              <a:t>S OHLEDEM na to, že dne 3. listopadu 1993 vláda Dánska oznámila Radě svůj úmysl neúčastnit se třetí etapy hospodářské a měnové unie,</a:t>
            </a:r>
            <a:endParaRPr lang="cs-CZ" altLang="cs-CZ" sz="1600"/>
          </a:p>
          <a:p>
            <a:r>
              <a:rPr lang="cs-CZ" altLang="cs-CZ" sz="1600" i="1"/>
              <a:t>SE DOHODLY na následujících ustanoveních, </a:t>
            </a:r>
            <a:r>
              <a:rPr lang="cs-CZ" altLang="cs-CZ" sz="1600" b="1" i="1"/>
              <a:t>která se připojují ke Smlouvě o Evropské unii a ke Smlouvě o fungování Evropské unie:</a:t>
            </a:r>
            <a:endParaRPr lang="cs-CZ" altLang="cs-CZ" sz="1600"/>
          </a:p>
          <a:p>
            <a:r>
              <a:rPr lang="cs-CZ" altLang="cs-CZ" sz="1600" i="1"/>
              <a:t>1. Vzhledem k oznámení podanému Radě dánskou vládou dne 3. listopadu 1993 se na Dánsko vztahuje výjimka. Na základě této výjimky se na Dánsko použijí všechny články a ustanovení Smluv a statutu ESCB a ECB zmiňující výjimku.</a:t>
            </a:r>
            <a:endParaRPr lang="cs-CZ" altLang="cs-CZ" sz="1600"/>
          </a:p>
          <a:p>
            <a:r>
              <a:rPr lang="cs-CZ" altLang="cs-CZ" sz="1600" b="1" i="1">
                <a:solidFill>
                  <a:srgbClr val="C00000"/>
                </a:solidFill>
              </a:rPr>
              <a:t>(= výhrada Dánska a její přijetí)</a:t>
            </a:r>
            <a:endParaRPr lang="cs-CZ" altLang="cs-CZ" sz="1600">
              <a:solidFill>
                <a:srgbClr val="C00000"/>
              </a:solidFill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B578D3B7-A778-45D0-88CC-238278494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636587"/>
          </a:xfrm>
        </p:spPr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2. Prohlášení</a:t>
            </a:r>
            <a:r>
              <a:rPr lang="cs-CZ" altLang="cs-CZ"/>
              <a:t> – </a:t>
            </a:r>
            <a:r>
              <a:rPr lang="cs-CZ" altLang="cs-CZ">
                <a:solidFill>
                  <a:srgbClr val="0000CC"/>
                </a:solidFill>
              </a:rPr>
              <a:t>A, B. Společná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B799CE-7553-4E00-9384-2F3604160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616575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600" b="1" u="sng" dirty="0">
                <a:solidFill>
                  <a:srgbClr val="C00000"/>
                </a:solidFill>
              </a:rPr>
              <a:t>PROHLÁŠENÍ připojená k závěrečnému aktu</a:t>
            </a:r>
            <a:r>
              <a:rPr lang="cs-CZ" sz="1600" dirty="0">
                <a:solidFill>
                  <a:srgbClr val="C00000"/>
                </a:solidFill>
              </a:rPr>
              <a:t> mezivládní konference, která přijala lisabonskou smlouvu podepsanou dne 13. prosince 2007 </a:t>
            </a:r>
            <a:r>
              <a:rPr lang="cs-CZ" sz="1600" b="1" dirty="0">
                <a:solidFill>
                  <a:srgbClr val="C00000"/>
                </a:solidFill>
              </a:rPr>
              <a:t>(65)</a:t>
            </a:r>
            <a:endParaRPr lang="cs-CZ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sz="1600" b="1" dirty="0">
                <a:solidFill>
                  <a:srgbClr val="0000CC"/>
                </a:solidFill>
              </a:rPr>
              <a:t>A.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USTANOVENÍM SMLUV</a:t>
            </a:r>
            <a:r>
              <a:rPr lang="cs-CZ" sz="1600" dirty="0">
                <a:solidFill>
                  <a:srgbClr val="0000CC"/>
                </a:solidFill>
              </a:rPr>
              <a:t>  </a:t>
            </a:r>
            <a:r>
              <a:rPr lang="cs-CZ" sz="1600" b="1" dirty="0">
                <a:solidFill>
                  <a:srgbClr val="0000CC"/>
                </a:solidFill>
              </a:rPr>
              <a:t>(= doplňky Smluv přijaté konsensem)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cs-CZ" sz="1600" b="1" dirty="0"/>
              <a:t>Ukázky: 1. Prohlášení o Listině základních práv Evropské unie</a:t>
            </a:r>
          </a:p>
          <a:p>
            <a:pPr>
              <a:defRPr/>
            </a:pPr>
            <a:r>
              <a:rPr lang="cs-CZ" sz="1600" dirty="0"/>
              <a:t>Listina základních práv Evropské unie, jež je právně závazná, potvrzuje základní práva zaručená Evropskou úmluvou o ochraně lidských práv a základních svobod a práva vyplývající z ústavních tradic společných členským státům.</a:t>
            </a:r>
          </a:p>
          <a:p>
            <a:pPr>
              <a:defRPr/>
            </a:pPr>
            <a:r>
              <a:rPr lang="cs-CZ" sz="1600" dirty="0"/>
              <a:t>Listina nerozšiřuje oblast působnosti práva Unie nad rámec pravomocí Unie, ani nevytváří žádnou novou pravomoc či úkol pro Unii….</a:t>
            </a:r>
          </a:p>
          <a:p>
            <a:pPr>
              <a:defRPr/>
            </a:pPr>
            <a:r>
              <a:rPr lang="cs-CZ" sz="1400" b="1" dirty="0">
                <a:solidFill>
                  <a:schemeClr val="accent2">
                    <a:lumMod val="75000"/>
                  </a:schemeClr>
                </a:solidFill>
              </a:rPr>
              <a:t> 6. Prohlášení k čl. 15 odst. 5 a 6, čl. 17 odst. 6 a 7 a článku 18 Smlouvy o Evropské unii</a:t>
            </a:r>
          </a:p>
          <a:p>
            <a:pPr>
              <a:defRPr/>
            </a:pPr>
            <a:r>
              <a:rPr lang="cs-CZ" sz="1600" dirty="0">
                <a:solidFill>
                  <a:schemeClr val="accent2">
                    <a:lumMod val="75000"/>
                  </a:schemeClr>
                </a:solidFill>
              </a:rPr>
              <a:t>Při výběru osob vyzvaných k vykonávání funkcí předsedy Evropské rady, předsedy Komise a vysokého představitele Unie pro zahraniční věci a bezpečnostní politiku se vezme náležitě v úvahu nezbytnost respektování zeměpisné a demografické rozmanitosti Unie a jejích členských států.</a:t>
            </a:r>
          </a:p>
          <a:p>
            <a:pPr>
              <a:defRPr/>
            </a:pPr>
            <a:r>
              <a:rPr lang="cs-CZ" sz="1600" b="1" i="1" dirty="0">
                <a:solidFill>
                  <a:schemeClr val="accent1">
                    <a:lumMod val="50000"/>
                  </a:schemeClr>
                </a:solidFill>
              </a:rPr>
              <a:t>17. Prohlášení o přednosti práva</a:t>
            </a:r>
          </a:p>
          <a:p>
            <a:pPr>
              <a:defRPr/>
            </a:pPr>
            <a:endParaRPr lang="cs-CZ" sz="16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B. </a:t>
            </a:r>
            <a:r>
              <a:rPr lang="cs-CZ" sz="1600" b="1" u="sng" dirty="0">
                <a:solidFill>
                  <a:srgbClr val="0000CC"/>
                </a:solidFill>
              </a:rPr>
              <a:t>SPOLEČNÁ PROHLÁŠENÍ K PROTOKOLŮM PŘIPOJENÝM KE SMLOUVÁM</a:t>
            </a:r>
            <a:r>
              <a:rPr lang="cs-CZ" sz="1600" b="1" dirty="0">
                <a:solidFill>
                  <a:srgbClr val="0000CC"/>
                </a:solidFill>
              </a:rPr>
              <a:t>  </a:t>
            </a:r>
          </a:p>
          <a:p>
            <a:pPr>
              <a:spcBef>
                <a:spcPts val="0"/>
              </a:spcBef>
              <a:defRPr/>
            </a:pPr>
            <a:r>
              <a:rPr lang="cs-CZ" sz="1600" b="1" dirty="0">
                <a:solidFill>
                  <a:srgbClr val="0000CC"/>
                </a:solidFill>
              </a:rPr>
              <a:t>(= vysvětlivky)</a:t>
            </a:r>
            <a:endParaRPr lang="cs-CZ" sz="1600" dirty="0">
              <a:solidFill>
                <a:srgbClr val="0000CC"/>
              </a:solidFill>
            </a:endParaRPr>
          </a:p>
          <a:p>
            <a:pPr>
              <a:defRPr/>
            </a:pPr>
            <a:endParaRPr lang="cs-CZ" sz="16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>
            <a:extLst>
              <a:ext uri="{FF2B5EF4-FFF2-40B4-BE49-F238E27FC236}">
                <a16:creationId xmlns:a16="http://schemas.microsoft.com/office/drawing/2014/main" id="{1E4A90C5-A8BB-4547-BC8E-CE7BE875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Prohlášení  </a:t>
            </a:r>
            <a:br>
              <a:rPr lang="cs-CZ" altLang="cs-CZ"/>
            </a:br>
            <a:r>
              <a:rPr lang="cs-CZ" altLang="cs-CZ">
                <a:solidFill>
                  <a:srgbClr val="0000CC"/>
                </a:solidFill>
              </a:rPr>
              <a:t>C. jednotlivých států</a:t>
            </a:r>
          </a:p>
        </p:txBody>
      </p:sp>
      <p:sp>
        <p:nvSpPr>
          <p:cNvPr id="83971" name="Zástupný symbol pro obsah 2">
            <a:extLst>
              <a:ext uri="{FF2B5EF4-FFF2-40B4-BE49-F238E27FC236}">
                <a16:creationId xmlns:a16="http://schemas.microsoft.com/office/drawing/2014/main" id="{CDCE6F00-2ACD-4225-B4A1-5E32948E88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sz="1800" b="1"/>
          </a:p>
          <a:p>
            <a:r>
              <a:rPr lang="cs-CZ" altLang="cs-CZ" sz="1800" b="1">
                <a:solidFill>
                  <a:srgbClr val="0000CC"/>
                </a:solidFill>
              </a:rPr>
              <a:t>C. PROHLÁŠENÍ ČLENSKÝCH STÁTŮ  (= interpretační prohlášení, vysvětlivky)</a:t>
            </a:r>
            <a:endParaRPr lang="cs-CZ" altLang="cs-CZ" sz="1800">
              <a:solidFill>
                <a:srgbClr val="0000CC"/>
              </a:solidFill>
            </a:endParaRPr>
          </a:p>
          <a:p>
            <a:r>
              <a:rPr lang="cs-CZ" altLang="cs-CZ" sz="1800"/>
              <a:t>61. Prohlášení Polské republiky k Listině základních práv Evropské unie</a:t>
            </a:r>
          </a:p>
          <a:p>
            <a:r>
              <a:rPr lang="cs-CZ" altLang="cs-CZ" sz="1800"/>
              <a:t>63. Prohlášení Spojeného království Velké Británie a Severního Irska o definici pojmu "státní příslušníci"</a:t>
            </a:r>
          </a:p>
          <a:p>
            <a:r>
              <a:rPr lang="cs-CZ" altLang="cs-CZ" sz="1800"/>
              <a:t>64. Prohlášení Spojeného království Velké Británie a Severního Irska o volebním právu pro volby do Evropského parlamentu</a:t>
            </a:r>
          </a:p>
          <a:p>
            <a:r>
              <a:rPr lang="cs-CZ" altLang="cs-CZ"/>
              <a:t> 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1">
            <a:extLst>
              <a:ext uri="{FF2B5EF4-FFF2-40B4-BE49-F238E27FC236}">
                <a16:creationId xmlns:a16="http://schemas.microsoft.com/office/drawing/2014/main" id="{AA40CF9A-D39B-4FC5-9466-AB5B35E8C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		</a:t>
            </a:r>
            <a:r>
              <a:rPr lang="cs-CZ" altLang="cs-CZ" sz="1800">
                <a:ea typeface="Arial Unicode MS" pitchFamily="34" charset="-128"/>
              </a:rPr>
              <a:t>              </a:t>
            </a:r>
            <a:r>
              <a:rPr lang="en-GB" altLang="cs-CZ" sz="6600">
                <a:ea typeface="Arial Unicode MS" pitchFamily="34" charset="-128"/>
              </a:rPr>
              <a:t>E U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97DECD0-427D-454D-8E11-0753959CC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8" name="Text Box 3">
            <a:extLst>
              <a:ext uri="{FF2B5EF4-FFF2-40B4-BE49-F238E27FC236}">
                <a16:creationId xmlns:a16="http://schemas.microsoft.com/office/drawing/2014/main" id="{9E2495C2-858F-43F2-A902-D151F5A6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496209B5-B146-48CA-85B9-F0BB47756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0" name="Text Box 5">
            <a:extLst>
              <a:ext uri="{FF2B5EF4-FFF2-40B4-BE49-F238E27FC236}">
                <a16:creationId xmlns:a16="http://schemas.microsoft.com/office/drawing/2014/main" id="{4DD42AB2-84D1-4D67-B41B-56DF17D5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24D9BC41-7305-4A6E-88B1-055B8460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>
              <a:solidFill>
                <a:schemeClr val="bg1"/>
              </a:solidFill>
              <a:ea typeface="Arial Unicode MS" pitchFamily="34" charset="-128"/>
            </a:endParaRPr>
          </a:p>
        </p:txBody>
      </p:sp>
      <p:sp>
        <p:nvSpPr>
          <p:cNvPr id="26632" name="Text Box 7">
            <a:extLst>
              <a:ext uri="{FF2B5EF4-FFF2-40B4-BE49-F238E27FC236}">
                <a16:creationId xmlns:a16="http://schemas.microsoft.com/office/drawing/2014/main" id="{29009237-1FAC-458F-8C66-BA3781FA8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EU</a:t>
            </a:r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397279D1-D360-4452-8F62-769B758362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0821214-46AE-46EE-950E-70F49A887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5" y="5680075"/>
            <a:ext cx="41259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400">
                <a:ea typeface="Arial Unicode MS" pitchFamily="34" charset="-128"/>
              </a:rPr>
              <a:t>   </a:t>
            </a:r>
          </a:p>
        </p:txBody>
      </p:sp>
      <p:sp>
        <p:nvSpPr>
          <p:cNvPr id="26635" name="Text Box 10">
            <a:extLst>
              <a:ext uri="{FF2B5EF4-FFF2-40B4-BE49-F238E27FC236}">
                <a16:creationId xmlns:a16="http://schemas.microsoft.com/office/drawing/2014/main" id="{59F31998-1A07-448D-A21A-05CBAB1A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24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cs-CZ" sz="1800">
                <a:ea typeface="Arial Unicode MS" pitchFamily="34" charset="-128"/>
              </a:rPr>
              <a:t> Evropská unie podle Lisabonské smlouvy</a:t>
            </a:r>
          </a:p>
        </p:txBody>
      </p:sp>
      <p:sp>
        <p:nvSpPr>
          <p:cNvPr id="26636" name="TextovéPole 1">
            <a:extLst>
              <a:ext uri="{FF2B5EF4-FFF2-40B4-BE49-F238E27FC236}">
                <a16:creationId xmlns:a16="http://schemas.microsoft.com/office/drawing/2014/main" id="{EBE58144-6989-4EA6-8B17-33B75C6CE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5940425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>
                <a:solidFill>
                  <a:schemeClr val="tx1"/>
                </a:solidFill>
              </a:rPr>
              <a:t>+ EURATOM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7A9CED7F-456E-4040-8022-02F662A83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 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1B92E0DD-AA75-4C23-B9DC-BD328C078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  <a:solidFill>
            <a:srgbClr val="FEE398"/>
          </a:solidFill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  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 Základní rysy systémové reformy EU </a:t>
            </a:r>
          </a:p>
          <a:p>
            <a:pPr marL="341313" indent="-341313" eaLnBrk="1" hangingPunct="1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b="1"/>
              <a:t>ES + </a:t>
            </a:r>
            <a:r>
              <a:rPr lang="cs-CZ" altLang="cs-CZ"/>
              <a:t>EU</a:t>
            </a:r>
            <a:r>
              <a:rPr lang="cs-CZ" altLang="cs-CZ" b="1"/>
              <a:t>  --------------►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				       (sukcese)		</a:t>
            </a:r>
            <a:r>
              <a:rPr lang="cs-CZ" altLang="cs-CZ" sz="2800" b="1"/>
              <a:t>EURATOM nedotčen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	</a:t>
            </a:r>
            <a:r>
              <a:rPr lang="cs-CZ" altLang="cs-CZ" sz="2800" b="1"/>
              <a:t>	+ Listina základních práv EU</a:t>
            </a:r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b="1"/>
          </a:p>
          <a:p>
            <a:pPr marL="341313" indent="-341313" eaLnBrk="1" hangingPunct="1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/>
              <a:t>  Základní smluvní dokumenty: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EU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0000"/>
              </a:buCl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4000" b="1">
                <a:solidFill>
                  <a:srgbClr val="CC0000"/>
                </a:solidFill>
              </a:rPr>
              <a:t>SMLOUVA O FUNGOVÁNÍ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8D229BA5-06E8-4DDE-ACDA-204A4C21A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/>
              <a:t>Hodnotový základ EU</a:t>
            </a:r>
            <a:r>
              <a:rPr lang="cs-CZ" altLang="cs-CZ" sz="3200" i="1"/>
              <a:t>    </a:t>
            </a:r>
            <a:r>
              <a:rPr lang="cs-CZ" altLang="cs-CZ" sz="3200" b="1" i="1"/>
              <a:t>(čl. 2 SEU)</a:t>
            </a:r>
            <a:r>
              <a:rPr lang="cs-CZ" altLang="cs-CZ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4D6FC0F-3D75-46FE-92D3-A10CFEAB7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úcta k lidské důstojnosti,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svoboda,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demokracie, rovnost,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právní stát </a:t>
            </a:r>
            <a:r>
              <a:rPr lang="cs-CZ" altLang="cs-CZ" sz="2000" b="1" dirty="0"/>
              <a:t>a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 dirty="0"/>
              <a:t>dodržování lidských práv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b="1"/>
              <a:t>                - </a:t>
            </a:r>
            <a:r>
              <a:rPr lang="cs-CZ" altLang="cs-CZ" sz="2000" b="1" dirty="0">
                <a:solidFill>
                  <a:srgbClr val="C00000"/>
                </a:solidFill>
              </a:rPr>
              <a:t>problémy Polska a Maďarska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/>
              <a:t>		</a:t>
            </a:r>
            <a:r>
              <a:rPr lang="cs-CZ" altLang="cs-CZ" sz="20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000" dirty="0">
                <a:solidFill>
                  <a:srgbClr val="0000CC"/>
                </a:solidFill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pluralismem,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tolerancí,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solidaritou,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000" dirty="0">
                <a:solidFill>
                  <a:srgbClr val="0000CC"/>
                </a:solidFill>
              </a:rPr>
              <a:t>spravedlností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DCBE27B5-9DCA-44DD-B1DD-4503129E7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/>
              <a:t> </a:t>
            </a:r>
            <a:r>
              <a:rPr lang="cs-CZ" altLang="cs-CZ" b="1"/>
              <a:t>Cíle Unie (čl. 3):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C85470-FEDD-4CFF-806C-6F8BD3C7A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podpora míru,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>
                <a:solidFill>
                  <a:srgbClr val="C00000"/>
                </a:solidFill>
              </a:rPr>
              <a:t>svých hodnot </a:t>
            </a:r>
            <a:r>
              <a:rPr lang="cs-CZ" altLang="cs-CZ" sz="2800"/>
              <a:t>(čl. 2) 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/>
              <a:t>blahobyt obyvatel EU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b="1" i="1"/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/>
              <a:t>v kombinaci s </a:t>
            </a:r>
            <a:r>
              <a:rPr lang="cs-CZ" altLang="cs-CZ" sz="2800" b="1" i="1">
                <a:solidFill>
                  <a:srgbClr val="C00000"/>
                </a:solidFill>
              </a:rPr>
              <a:t>prostředky k jejich dosažení</a:t>
            </a:r>
            <a:r>
              <a:rPr lang="cs-CZ" altLang="cs-CZ" sz="2800" b="1">
                <a:solidFill>
                  <a:srgbClr val="C00000"/>
                </a:solidFill>
              </a:rPr>
              <a:t>: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>
              <a:solidFill>
                <a:srgbClr val="C00000"/>
              </a:solidFill>
            </a:endParaRP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prostor svobody, bezpečnosti a práva,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vnitřní trh</a:t>
            </a:r>
            <a:r>
              <a:rPr lang="cs-CZ" altLang="cs-CZ" sz="2400" i="1"/>
              <a:t> včetně silného sociálního aspektu a solidarity mezi členskými státy,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/>
              <a:t>hospodářská a měnová unie,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 i="1"/>
              <a:t>vztahy s nečlenskými státy</a:t>
            </a:r>
            <a:r>
              <a:rPr lang="cs-CZ" altLang="cs-CZ" sz="2400" b="1"/>
              <a:t> </a:t>
            </a:r>
            <a:r>
              <a:rPr lang="cs-CZ" altLang="cs-CZ" sz="2400"/>
              <a:t>založené na podobných hodnotách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1907ADE5-0047-4BA2-8A9A-A0B2A6B0A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CC99FF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600" b="1"/>
              <a:t>OCHRANA LIDSKÝCH PRÁV V EU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CEAB297-1BC6-4754-8736-E9A1C4BC6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solidFill>
            <a:srgbClr val="CCCCFF"/>
          </a:solidFill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/>
              <a:t>Listina základních práv EU</a:t>
            </a:r>
            <a:r>
              <a:rPr lang="cs-CZ" altLang="cs-CZ"/>
              <a:t> právně závazná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plánovaný přístup k Evropské úmluvě o ochraně lidských práv a základních svobod</a:t>
            </a:r>
          </a:p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/>
              <a:t>základní práva zaručená Evropskou úmluvou = obecné zásady práva EU (= již dnes závazné v právu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E72CA64D-8EAF-4283-A781-63D1E916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50825"/>
            <a:ext cx="8642350" cy="1190625"/>
          </a:xfrm>
          <a:solidFill>
            <a:srgbClr val="FFCC99"/>
          </a:solidFill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800" b="1" i="1"/>
              <a:t>Následky </a:t>
            </a:r>
            <a:r>
              <a:rPr lang="cs-CZ" altLang="cs-CZ" sz="2800" b="1" i="1" u="sng"/>
              <a:t>porušování hodnot Unie</a:t>
            </a:r>
            <a:r>
              <a:rPr lang="cs-CZ" altLang="cs-CZ" sz="2800" b="1" i="1"/>
              <a:t> ze strany</a:t>
            </a:r>
            <a:br>
              <a:rPr lang="cs-CZ" altLang="cs-CZ" sz="2800" b="1" i="1"/>
            </a:br>
            <a:r>
              <a:rPr lang="cs-CZ" altLang="cs-CZ" sz="2800" b="1" i="1"/>
              <a:t> členského státu – řízení podle čl. 7 SEU</a:t>
            </a: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498091A-ACFC-4193-8FC4-B29FAAB1F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968875"/>
          </a:xfrm>
          <a:solidFill>
            <a:srgbClr val="FFFFCC"/>
          </a:solidFill>
        </p:spPr>
        <p:txBody>
          <a:bodyPr/>
          <a:lstStyle/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24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Hodnoty Unie: </a:t>
            </a:r>
            <a:r>
              <a:rPr lang="cs-CZ" altLang="cs-CZ" sz="2400" dirty="0"/>
              <a:t>podmínka přijetí nového státu za člena EU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Porušování hodnot </a:t>
            </a:r>
            <a:r>
              <a:rPr lang="cs-CZ" altLang="cs-CZ" sz="2400" b="1" dirty="0"/>
              <a:t>za trvání členství:</a:t>
            </a:r>
            <a:r>
              <a:rPr lang="cs-CZ" altLang="cs-CZ" sz="2400" dirty="0"/>
              <a:t> článek 7 SEU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1. </a:t>
            </a:r>
            <a:r>
              <a:rPr lang="cs-CZ" altLang="cs-CZ" sz="2400" b="1" i="1" dirty="0">
                <a:solidFill>
                  <a:srgbClr val="CC0000"/>
                </a:solidFill>
              </a:rPr>
              <a:t>Potencionální porušení hodnot (zřejmé nebezpečí)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	  </a:t>
            </a:r>
            <a:r>
              <a:rPr lang="cs-CZ" altLang="cs-CZ" sz="2400" dirty="0"/>
              <a:t>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Rady</a:t>
            </a:r>
            <a:r>
              <a:rPr lang="cs-CZ" altLang="cs-CZ" sz="2400" dirty="0"/>
              <a:t> (4/5, souhlas EP) - konstatování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i="1" dirty="0"/>
              <a:t>2. </a:t>
            </a:r>
            <a:r>
              <a:rPr lang="cs-CZ" altLang="cs-CZ" sz="2400" b="1" i="1" dirty="0">
                <a:solidFill>
                  <a:srgbClr val="CC0000"/>
                </a:solidFill>
              </a:rPr>
              <a:t>Skutečné porušení hodnot</a:t>
            </a:r>
            <a:r>
              <a:rPr lang="cs-CZ" altLang="cs-CZ" sz="2400" b="1" i="1" dirty="0"/>
              <a:t> 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     - rozhodnutí </a:t>
            </a:r>
            <a:r>
              <a:rPr lang="cs-CZ" altLang="cs-CZ" sz="2400" b="1" dirty="0">
                <a:solidFill>
                  <a:srgbClr val="0000FF"/>
                </a:solidFill>
              </a:rPr>
              <a:t>Evropské rady </a:t>
            </a:r>
            <a:r>
              <a:rPr lang="cs-CZ" altLang="cs-CZ" sz="2400" dirty="0">
                <a:solidFill>
                  <a:srgbClr val="C00000"/>
                </a:solidFill>
              </a:rPr>
              <a:t>(jednomyslně) </a:t>
            </a:r>
            <a:r>
              <a:rPr lang="cs-CZ" altLang="cs-CZ" sz="2400" dirty="0"/>
              <a:t>+ souhlas EP: závazný závěr, že došlo k </a:t>
            </a:r>
            <a:r>
              <a:rPr lang="cs-CZ" altLang="cs-CZ" sz="2400" b="1" i="1" dirty="0"/>
              <a:t>závažnému a trvajícímu</a:t>
            </a:r>
            <a:r>
              <a:rPr lang="cs-CZ" altLang="cs-CZ" sz="2400" dirty="0"/>
              <a:t> porušení hodnot ze strany dotyčného členského státu. </a:t>
            </a:r>
          </a:p>
          <a:p>
            <a:pPr indent="-341313"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cs-CZ" sz="1200" dirty="0"/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</a:t>
            </a:r>
            <a:r>
              <a:rPr lang="cs-CZ" altLang="cs-CZ" sz="2400" b="1" i="1" dirty="0">
                <a:solidFill>
                  <a:schemeClr val="tx1"/>
                </a:solidFill>
              </a:rPr>
              <a:t>3. Možný další krok: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</a:p>
          <a:p>
            <a:pPr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00FF"/>
                </a:solidFill>
              </a:rPr>
              <a:t>Rada</a:t>
            </a:r>
            <a:r>
              <a:rPr lang="cs-CZ" altLang="cs-CZ" sz="2400" dirty="0"/>
              <a:t> může dále kvalifikovanou většinou rozhodnout o sankci, kterou je </a:t>
            </a:r>
            <a:r>
              <a:rPr lang="cs-CZ" altLang="cs-CZ" sz="2400" b="1" dirty="0">
                <a:solidFill>
                  <a:srgbClr val="CC0000"/>
                </a:solidFill>
              </a:rPr>
              <a:t>pozastavení členských práv</a:t>
            </a:r>
            <a:r>
              <a:rPr lang="cs-CZ" altLang="cs-CZ" sz="2400" dirty="0"/>
              <a:t> 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2545</Words>
  <Application>Microsoft Office PowerPoint</Application>
  <PresentationFormat>Předvádění na obrazovce (4:3)</PresentationFormat>
  <Paragraphs>316</Paragraphs>
  <Slides>35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Arial Unicode MS</vt:lpstr>
      <vt:lpstr>Source Sans</vt:lpstr>
      <vt:lpstr>Times New Roman</vt:lpstr>
      <vt:lpstr>Wingdings</vt:lpstr>
      <vt:lpstr>Motiv systému Office</vt:lpstr>
      <vt:lpstr>Nové pojetí Evropské unie      po Lisabonské smlouvě   NVS okruh 8</vt:lpstr>
      <vt:lpstr>Zjednodušený vývoj základních smluvních dokumentů EHS – ES - EU</vt:lpstr>
      <vt:lpstr>Prezentace aplikace PowerPoint</vt:lpstr>
      <vt:lpstr>Prezentace aplikace PowerPoint</vt:lpstr>
      <vt:lpstr>  </vt:lpstr>
      <vt:lpstr>Hodnotový základ EU    (čl. 2 SEU) </vt:lpstr>
      <vt:lpstr> Cíle Unie (čl. 3):</vt:lpstr>
      <vt:lpstr>OCHRANA LIDSKÝCH PRÁV V EU</vt:lpstr>
      <vt:lpstr>Následky porušování hodnot Unie ze strany  členského státu – řízení podle čl. 7 SEU</vt:lpstr>
      <vt:lpstr>Následky porušování hodnot Unie       - předběžné řízení před Komisí</vt:lpstr>
      <vt:lpstr>Demokratické zásady Unie</vt:lpstr>
      <vt:lpstr>Zastupitelská demokracie  (čl. 10)</vt:lpstr>
      <vt:lpstr>Přímá demokracie   (čl. 11)</vt:lpstr>
      <vt:lpstr>Evropská občanská iniciativa</vt:lpstr>
      <vt:lpstr>Evropská občanská iniciativa zhodnocení</vt:lpstr>
      <vt:lpstr>Účast národních parlamentů na demokratickém životě EU    (čl. 12)</vt:lpstr>
      <vt:lpstr>Zásada loajality</vt:lpstr>
      <vt:lpstr> Změny Smluv (primárního práva) </vt:lpstr>
      <vt:lpstr>Změny Smluv … pokračování</vt:lpstr>
      <vt:lpstr>Změny Smluv … pokračování</vt:lpstr>
      <vt:lpstr>Právní subjektivita EU</vt:lpstr>
      <vt:lpstr>Členství v EU – podmínky přijetí nového člena</vt:lpstr>
      <vt:lpstr>Členství v EU – postup při přijímání nového člena</vt:lpstr>
      <vt:lpstr>Přidružení státu k EU</vt:lpstr>
      <vt:lpstr>Ukrajina</vt:lpstr>
      <vt:lpstr>Vystoupení z EU  </vt:lpstr>
      <vt:lpstr>Článek 50 Smlouvy o EU</vt:lpstr>
      <vt:lpstr>Možná řešení po vystoupení</vt:lpstr>
      <vt:lpstr>Sídlo EU</vt:lpstr>
      <vt:lpstr> Smlouva o Evropské unii </vt:lpstr>
      <vt:lpstr>Smlouva o fungování EU</vt:lpstr>
      <vt:lpstr>Přílohy Smluv – protokoly a prohlášení  1. Protokoly (příklady)</vt:lpstr>
      <vt:lpstr>Ukázka protokolu</vt:lpstr>
      <vt:lpstr>2. Prohlášení – A, B. Společná</vt:lpstr>
      <vt:lpstr>Prohlášení   C. jednotlivých států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tyc</dc:creator>
  <cp:lastModifiedBy>Vladimír Týč</cp:lastModifiedBy>
  <cp:revision>63</cp:revision>
  <cp:lastPrinted>2015-02-25T13:30:22Z</cp:lastPrinted>
  <dcterms:created xsi:type="dcterms:W3CDTF">2012-02-20T22:54:14Z</dcterms:created>
  <dcterms:modified xsi:type="dcterms:W3CDTF">2024-11-05T13:52:50Z</dcterms:modified>
</cp:coreProperties>
</file>